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82153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48141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1.xml"/><Relationship Id="rId5" Type="http://schemas.openxmlformats.org/officeDocument/2006/relationships/tags" Target="../tags/tag5.xml"/><Relationship Id="rId10" Type="http://schemas.openxmlformats.org/officeDocument/2006/relationships/slideLayout" Target="../slideLayouts/slideLayout12.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14.wmf"/></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17.wmf"/><Relationship Id="rId5" Type="http://schemas.openxmlformats.org/officeDocument/2006/relationships/oleObject" Target="../embeddings/oleObject5.bin"/><Relationship Id="rId4" Type="http://schemas.openxmlformats.org/officeDocument/2006/relationships/image" Target="../media/image16.wmf"/></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21.wmf"/><Relationship Id="rId5" Type="http://schemas.openxmlformats.org/officeDocument/2006/relationships/oleObject" Target="../embeddings/oleObject8.bin"/><Relationship Id="rId4" Type="http://schemas.openxmlformats.org/officeDocument/2006/relationships/image" Target="../media/image20.wmf"/></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image" Target="../media/image27.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3.xml"/><Relationship Id="rId1" Type="http://schemas.openxmlformats.org/officeDocument/2006/relationships/vmlDrawing" Target="../drawings/vmlDrawing7.vml"/><Relationship Id="rId4" Type="http://schemas.openxmlformats.org/officeDocument/2006/relationships/image" Target="../media/image28.e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8.vml"/><Relationship Id="rId4" Type="http://schemas.openxmlformats.org/officeDocument/2006/relationships/image" Target="../media/image29.e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3.xml"/><Relationship Id="rId1" Type="http://schemas.openxmlformats.org/officeDocument/2006/relationships/vmlDrawing" Target="../drawings/vmlDrawing9.vml"/><Relationship Id="rId4" Type="http://schemas.openxmlformats.org/officeDocument/2006/relationships/image" Target="../media/image30.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3.xml"/><Relationship Id="rId1" Type="http://schemas.openxmlformats.org/officeDocument/2006/relationships/vmlDrawing" Target="../drawings/vmlDrawing10.vml"/><Relationship Id="rId4" Type="http://schemas.openxmlformats.org/officeDocument/2006/relationships/image" Target="../media/image31.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3.xml"/><Relationship Id="rId1" Type="http://schemas.openxmlformats.org/officeDocument/2006/relationships/vmlDrawing" Target="../drawings/vmlDrawing11.vml"/><Relationship Id="rId5" Type="http://schemas.openxmlformats.org/officeDocument/2006/relationships/image" Target="../media/image33.png"/><Relationship Id="rId4" Type="http://schemas.openxmlformats.org/officeDocument/2006/relationships/image" Target="../media/image3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30005;&#38459;&#22823;&#23567;&#19982;&#28909;&#37327;&#30340;&#20851;&#31995;.wmv"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26102;&#38388;&#19982;&#28909;&#37327;&#30340;&#20851;&#31995;.wmv"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8.jpeg"/><Relationship Id="rId5" Type="http://schemas.openxmlformats.org/officeDocument/2006/relationships/hyperlink" Target="&#30005;&#27969;&#19982;&#28909;&#37327;&#30340;&#20851;&#31995;.wmv" TargetMode="Externa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a:xfrm>
            <a:off x="3900488" y="147638"/>
            <a:ext cx="1365250" cy="1230312"/>
          </a:xfrm>
          <a:custGeom>
            <a:avLst/>
            <a:gdLst/>
            <a:ahLst/>
            <a:cxnLst>
              <a:cxn ang="0">
                <a:pos x="1071417" y="1164618"/>
              </a:cxn>
              <a:cxn ang="0">
                <a:pos x="1023599" y="1212410"/>
              </a:cxn>
              <a:cxn ang="0">
                <a:pos x="955359" y="1230018"/>
              </a:cxn>
              <a:cxn ang="0">
                <a:pos x="406451" y="1230018"/>
              </a:cxn>
              <a:cxn ang="0">
                <a:pos x="341199" y="1212410"/>
              </a:cxn>
              <a:cxn ang="0">
                <a:pos x="293381" y="1164115"/>
              </a:cxn>
              <a:cxn ang="0">
                <a:pos x="17931" y="682169"/>
              </a:cxn>
              <a:cxn ang="0">
                <a:pos x="0" y="615260"/>
              </a:cxn>
              <a:cxn ang="0">
                <a:pos x="17931" y="547848"/>
              </a:cxn>
              <a:cxn ang="0">
                <a:pos x="292385" y="67915"/>
              </a:cxn>
              <a:cxn ang="0">
                <a:pos x="341199" y="18613"/>
              </a:cxn>
              <a:cxn ang="0">
                <a:pos x="403462" y="503"/>
              </a:cxn>
              <a:cxn ang="0">
                <a:pos x="954363" y="503"/>
              </a:cxn>
              <a:cxn ang="0">
                <a:pos x="1023599" y="18613"/>
              </a:cxn>
              <a:cxn ang="0">
                <a:pos x="1071417" y="66405"/>
              </a:cxn>
              <a:cxn ang="0">
                <a:pos x="1345871" y="546339"/>
              </a:cxn>
              <a:cxn ang="0">
                <a:pos x="1364799" y="615260"/>
              </a:cxn>
              <a:cxn ang="0">
                <a:pos x="1345373" y="684684"/>
              </a:cxn>
              <a:cxn ang="0">
                <a:pos x="1071417" y="1164618"/>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a:noFill/>
          </a:ln>
        </p:spPr>
        <p:txBody>
          <a:bodyPr/>
          <a:lstStyle>
            <a:defPPr/>
          </a:lstStyle>
          <a:p>
            <a:endParaRPr lang="zh-CN" altLang="en-US"/>
          </a:p>
        </p:txBody>
      </p:sp>
      <p:grpSp>
        <p:nvGrpSpPr>
          <p:cNvPr id="67" name="组合 66"/>
          <p:cNvGrpSpPr/>
          <p:nvPr/>
        </p:nvGrpSpPr>
        <p:grpSpPr>
          <a:xfrm>
            <a:off x="4335745" y="465255"/>
            <a:ext cx="659199" cy="598204"/>
            <a:chOff x="4603750" y="4427538"/>
            <a:chExt cx="446088" cy="404812"/>
          </a:xfrm>
          <a:solidFill>
            <a:schemeClr val="accent2"/>
          </a:solidFill>
        </p:grpSpPr>
        <p:sp>
          <p:nvSpPr>
            <p:cNvPr id="68"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69"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0"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2"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3"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4"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5"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6"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7"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8"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79"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sp>
          <p:nvSpPr>
            <p:cNvPr id="80"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lstStyle>
            <a:p>
              <a:pPr fontAlgn="base"/>
              <a:endParaRPr lang="zh-CN" altLang="en-US" sz="100" strike="noStrike" noProof="1">
                <a:cs typeface="+mn-ea"/>
                <a:sym typeface="+mn-lt"/>
              </a:endParaRPr>
            </a:p>
          </p:txBody>
        </p:sp>
      </p:grpSp>
      <p:sp>
        <p:nvSpPr>
          <p:cNvPr id="6" name="PA_矩形: 圆角 5"/>
          <p:cNvSpPr/>
          <p:nvPr>
            <p:custDataLst>
              <p:tags r:id="rId2"/>
            </p:custDataLst>
          </p:nvPr>
        </p:nvSpPr>
        <p:spPr>
          <a:xfrm>
            <a:off x="892175" y="379413"/>
            <a:ext cx="1054100" cy="1052513"/>
          </a:xfrm>
          <a:prstGeom prst="roundRect">
            <a:avLst>
              <a:gd name="adj" fmla="val 10761"/>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fontAlgn="base"/>
            <a:endParaRPr lang="zh-CN" altLang="en-US" sz="3000" strike="noStrike" noProof="1">
              <a:solidFill>
                <a:srgbClr val="FF0000"/>
              </a:solidFill>
              <a:cs typeface="+mn-ea"/>
              <a:sym typeface="+mn-lt"/>
            </a:endParaRPr>
          </a:p>
        </p:txBody>
      </p:sp>
      <p:sp>
        <p:nvSpPr>
          <p:cNvPr id="9221" name="PA_矩形 23"/>
          <p:cNvSpPr/>
          <p:nvPr>
            <p:custDataLst>
              <p:tags r:id="rId3"/>
            </p:custDataLst>
          </p:nvPr>
        </p:nvSpPr>
        <p:spPr>
          <a:xfrm>
            <a:off x="925513" y="346075"/>
            <a:ext cx="477837" cy="506413"/>
          </a:xfrm>
          <a:prstGeom prst="rect">
            <a:avLst/>
          </a:prstGeom>
          <a:noFill/>
          <a:ln w="9525">
            <a:noFill/>
          </a:ln>
        </p:spPr>
        <p:txBody>
          <a:bodyPr wrap="square" anchor="t">
            <a:spAutoFit/>
          </a:bodyPr>
          <a:lstStyle>
            <a:defPPr/>
          </a:lstStyle>
          <a:p>
            <a:pPr algn="ctr"/>
            <a:r>
              <a:rPr lang="zh-CN" altLang="en-US" sz="2700" b="1">
                <a:solidFill>
                  <a:srgbClr val="FF0000"/>
                </a:solidFill>
                <a:latin typeface="Arial" panose="020B0604020202020204" pitchFamily="34" charset="0"/>
                <a:ea typeface="宋体" panose="02010600030101010101" pitchFamily="2" charset="-122"/>
                <a:sym typeface="Times New Roman" panose="02020603050405020304" pitchFamily="18" charset="0"/>
              </a:rPr>
              <a:t>九</a:t>
            </a:r>
          </a:p>
        </p:txBody>
      </p:sp>
      <p:sp>
        <p:nvSpPr>
          <p:cNvPr id="9222" name="PA_矩形 24"/>
          <p:cNvSpPr/>
          <p:nvPr>
            <p:custDataLst>
              <p:tags r:id="rId4"/>
            </p:custDataLst>
          </p:nvPr>
        </p:nvSpPr>
        <p:spPr>
          <a:xfrm>
            <a:off x="1430338" y="346075"/>
            <a:ext cx="479425" cy="506413"/>
          </a:xfrm>
          <a:prstGeom prst="rect">
            <a:avLst/>
          </a:prstGeom>
          <a:noFill/>
          <a:ln w="9525">
            <a:noFill/>
          </a:ln>
        </p:spPr>
        <p:txBody>
          <a:bodyPr wrap="square" anchor="t">
            <a:spAutoFit/>
          </a:bodyPr>
          <a:lstStyle>
            <a:defPPr/>
          </a:lstStyle>
          <a:p>
            <a:pPr algn="ctr"/>
            <a:r>
              <a:rPr lang="zh-CN" altLang="en-US" sz="2700" b="1">
                <a:solidFill>
                  <a:srgbClr val="FF0000"/>
                </a:solidFill>
                <a:latin typeface="Arial" panose="020B0604020202020204" pitchFamily="34" charset="0"/>
                <a:ea typeface="宋体" panose="02010600030101010101" pitchFamily="2" charset="-122"/>
                <a:sym typeface="Times New Roman" panose="02020603050405020304" pitchFamily="18" charset="0"/>
              </a:rPr>
              <a:t>上</a:t>
            </a:r>
          </a:p>
        </p:txBody>
      </p:sp>
      <p:sp>
        <p:nvSpPr>
          <p:cNvPr id="9223" name="PA_矩形 25"/>
          <p:cNvSpPr/>
          <p:nvPr>
            <p:custDataLst>
              <p:tags r:id="rId5"/>
            </p:custDataLst>
          </p:nvPr>
        </p:nvSpPr>
        <p:spPr>
          <a:xfrm>
            <a:off x="925513" y="944563"/>
            <a:ext cx="477837" cy="506412"/>
          </a:xfrm>
          <a:prstGeom prst="rect">
            <a:avLst/>
          </a:prstGeom>
          <a:noFill/>
          <a:ln w="9525">
            <a:noFill/>
          </a:ln>
        </p:spPr>
        <p:txBody>
          <a:bodyPr wrap="square" anchor="t">
            <a:spAutoFit/>
          </a:bodyPr>
          <a:lstStyle>
            <a:defPPr/>
          </a:lstStyle>
          <a:p>
            <a:pPr algn="ctr"/>
            <a:r>
              <a:rPr lang="zh-CN" altLang="en-US" sz="2700" b="1">
                <a:solidFill>
                  <a:srgbClr val="FF0000"/>
                </a:solidFill>
                <a:latin typeface="Arial" panose="020B0604020202020204" pitchFamily="34" charset="0"/>
                <a:ea typeface="宋体" panose="02010600030101010101" pitchFamily="2" charset="-122"/>
                <a:sym typeface="Times New Roman" panose="02020603050405020304" pitchFamily="18" charset="0"/>
              </a:rPr>
              <a:t>物</a:t>
            </a:r>
          </a:p>
        </p:txBody>
      </p:sp>
      <p:cxnSp>
        <p:nvCxnSpPr>
          <p:cNvPr id="9" name="PA_直接连接符 8"/>
          <p:cNvCxnSpPr/>
          <p:nvPr>
            <p:custDataLst>
              <p:tags r:id="rId6"/>
            </p:custDataLst>
          </p:nvPr>
        </p:nvCxnSpPr>
        <p:spPr>
          <a:xfrm flipH="1" flipV="1">
            <a:off x="1419225" y="379413"/>
            <a:ext cx="0" cy="1052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25" name="PA_矩形 21"/>
          <p:cNvSpPr/>
          <p:nvPr>
            <p:custDataLst>
              <p:tags r:id="rId7"/>
            </p:custDataLst>
          </p:nvPr>
        </p:nvSpPr>
        <p:spPr>
          <a:xfrm>
            <a:off x="1430338" y="968375"/>
            <a:ext cx="479425" cy="506413"/>
          </a:xfrm>
          <a:prstGeom prst="rect">
            <a:avLst/>
          </a:prstGeom>
          <a:noFill/>
          <a:ln w="9525">
            <a:noFill/>
          </a:ln>
        </p:spPr>
        <p:txBody>
          <a:bodyPr wrap="square" anchor="t">
            <a:spAutoFit/>
          </a:bodyPr>
          <a:lstStyle>
            <a:defPPr/>
          </a:lstStyle>
          <a:p>
            <a:pPr algn="ctr"/>
            <a:r>
              <a:rPr lang="zh-CN" altLang="en-US" sz="2700" b="1">
                <a:solidFill>
                  <a:srgbClr val="FF0000"/>
                </a:solidFill>
                <a:latin typeface="Arial" panose="020B0604020202020204" pitchFamily="34" charset="0"/>
                <a:ea typeface="宋体" panose="02010600030101010101" pitchFamily="2" charset="-122"/>
                <a:sym typeface="Times New Roman" panose="02020603050405020304" pitchFamily="18" charset="0"/>
              </a:rPr>
              <a:t>理</a:t>
            </a:r>
          </a:p>
        </p:txBody>
      </p:sp>
      <p:cxnSp>
        <p:nvCxnSpPr>
          <p:cNvPr id="28" name="PA_直接连接符 27"/>
          <p:cNvCxnSpPr/>
          <p:nvPr>
            <p:custDataLst>
              <p:tags r:id="rId8"/>
            </p:custDataLst>
          </p:nvPr>
        </p:nvCxnSpPr>
        <p:spPr>
          <a:xfrm rot="5400000" flipH="1" flipV="1">
            <a:off x="1389856" y="400844"/>
            <a:ext cx="0" cy="9794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27" name="PA_文本框 1"/>
          <p:cNvSpPr txBox="1"/>
          <p:nvPr>
            <p:custDataLst>
              <p:tags r:id="rId9"/>
            </p:custDataLst>
          </p:nvPr>
        </p:nvSpPr>
        <p:spPr>
          <a:xfrm>
            <a:off x="1411288" y="842963"/>
            <a:ext cx="539750" cy="106362"/>
          </a:xfrm>
          <a:prstGeom prst="rect">
            <a:avLst/>
          </a:prstGeom>
          <a:solidFill>
            <a:srgbClr val="FF0000"/>
          </a:solidFill>
          <a:ln w="9525">
            <a:noFill/>
          </a:ln>
        </p:spPr>
        <p:txBody>
          <a:bodyPr wrap="square" anchor="ctr">
            <a:spAutoFit/>
          </a:bodyPr>
          <a:lstStyle>
            <a:defPPr/>
          </a:lstStyle>
          <a:p>
            <a:r>
              <a:rPr lang="en-US" altLang="zh-CN" sz="100">
                <a:solidFill>
                  <a:schemeClr val="bg1"/>
                </a:solidFill>
                <a:latin typeface="Arial" panose="020B0604020202020204" pitchFamily="34" charset="0"/>
                <a:ea typeface="宋体" panose="02010600030101010101" pitchFamily="2" charset="-122"/>
                <a:sym typeface="Times New Roman" panose="02020603050405020304" pitchFamily="18" charset="0"/>
              </a:rPr>
              <a:t>2020</a:t>
            </a:r>
          </a:p>
        </p:txBody>
      </p:sp>
      <p:grpSp>
        <p:nvGrpSpPr>
          <p:cNvPr id="2" name="组合 1"/>
          <p:cNvGrpSpPr/>
          <p:nvPr/>
        </p:nvGrpSpPr>
        <p:grpSpPr>
          <a:xfrm>
            <a:off x="733425" y="2992755"/>
            <a:ext cx="7673340" cy="1056640"/>
            <a:chOff x="1155" y="4713"/>
            <a:chExt cx="12084" cy="1664"/>
          </a:xfrm>
        </p:grpSpPr>
        <p:sp>
          <p:nvSpPr>
            <p:cNvPr id="9229" name="MH_Text_1"/>
            <p:cNvSpPr/>
            <p:nvPr/>
          </p:nvSpPr>
          <p:spPr>
            <a:xfrm>
              <a:off x="1158" y="4713"/>
              <a:ext cx="2622" cy="1662"/>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defPPr/>
            </a:lstStyle>
            <a:p>
              <a:pPr algn="ctr">
                <a:lnSpc>
                  <a:spcPct val="130000"/>
                </a:lnSpc>
              </a:pPr>
              <a:endParaRPr lang="zh-CN" altLang="en-US" sz="1600">
                <a:solidFill>
                  <a:srgbClr val="4D4D4D"/>
                </a:solidFill>
                <a:latin typeface="Arial" panose="020B0604020202020204" pitchFamily="34" charset="0"/>
                <a:ea typeface="宋体" panose="02010600030101010101" pitchFamily="2" charset="-122"/>
              </a:endParaRPr>
            </a:p>
          </p:txBody>
        </p:sp>
        <p:sp>
          <p:nvSpPr>
            <p:cNvPr id="9230" name="MH_SubTitle_1">
              <a:hlinkClick r:id="rId11" action="ppaction://hlinksldjump"/>
            </p:cNvPr>
            <p:cNvSpPr/>
            <p:nvPr/>
          </p:nvSpPr>
          <p:spPr>
            <a:xfrm>
              <a:off x="1155" y="5140"/>
              <a:ext cx="2623" cy="850"/>
            </a:xfrm>
            <a:prstGeom prst="rect">
              <a:avLst/>
            </a:prstGeom>
            <a:solidFill>
              <a:srgbClr val="008080"/>
            </a:solidFill>
            <a:ln w="9525">
              <a:noFill/>
            </a:ln>
          </p:spPr>
          <p:txBody>
            <a:bodyPr lIns="0" tIns="0" rIns="0" bIns="0" anchor="ctr"/>
            <a:lstStyle>
              <a:defPPr/>
            </a:lstStyle>
            <a:p>
              <a:pPr algn="ctr"/>
              <a:r>
                <a:rPr lang="zh-CN" altLang="en-US">
                  <a:solidFill>
                    <a:srgbClr val="FFFFFF"/>
                  </a:solidFill>
                  <a:latin typeface="宋体" panose="02010600030101010101" pitchFamily="2" charset="-122"/>
                  <a:ea typeface="宋体" panose="02010600030101010101" pitchFamily="2" charset="-122"/>
                </a:rPr>
                <a:t>导入新课</a:t>
              </a:r>
            </a:p>
          </p:txBody>
        </p:sp>
        <p:sp>
          <p:nvSpPr>
            <p:cNvPr id="9231" name="MH_Other_1"/>
            <p:cNvSpPr/>
            <p:nvPr/>
          </p:nvSpPr>
          <p:spPr>
            <a:xfrm>
              <a:off x="3403" y="5410"/>
              <a:ext cx="265"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32" name="MH_Text_2"/>
            <p:cNvSpPr/>
            <p:nvPr/>
          </p:nvSpPr>
          <p:spPr>
            <a:xfrm>
              <a:off x="4253" y="4713"/>
              <a:ext cx="2622"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defPPr/>
            </a:lstStyle>
            <a:p>
              <a:pPr algn="ctr">
                <a:lnSpc>
                  <a:spcPct val="130000"/>
                </a:lnSpc>
              </a:pPr>
              <a:endParaRPr lang="zh-CN" altLang="en-US" sz="1600">
                <a:solidFill>
                  <a:srgbClr val="4D4D4D"/>
                </a:solidFill>
                <a:latin typeface="Arial" panose="020B0604020202020204" pitchFamily="34" charset="0"/>
                <a:ea typeface="宋体" panose="02010600030101010101" pitchFamily="2" charset="-122"/>
              </a:endParaRPr>
            </a:p>
          </p:txBody>
        </p:sp>
        <p:sp>
          <p:nvSpPr>
            <p:cNvPr id="9233" name="MH_SubTitle_2">
              <a:hlinkClick r:id="rId11" action="ppaction://hlinksldjump"/>
            </p:cNvPr>
            <p:cNvSpPr/>
            <p:nvPr/>
          </p:nvSpPr>
          <p:spPr>
            <a:xfrm>
              <a:off x="4240" y="5140"/>
              <a:ext cx="2622" cy="850"/>
            </a:xfrm>
            <a:prstGeom prst="rect">
              <a:avLst/>
            </a:prstGeom>
            <a:solidFill>
              <a:srgbClr val="008080"/>
            </a:solidFill>
            <a:ln w="9525">
              <a:noFill/>
            </a:ln>
          </p:spPr>
          <p:txBody>
            <a:bodyPr lIns="0" tIns="0" rIns="0" bIns="0" anchor="ctr"/>
            <a:lstStyle>
              <a:defPPr/>
            </a:lstStyle>
            <a:p>
              <a:pPr algn="ctr"/>
              <a:r>
                <a:rPr lang="zh-CN" altLang="en-US">
                  <a:solidFill>
                    <a:srgbClr val="FFFFFF"/>
                  </a:solidFill>
                  <a:latin typeface="宋体" panose="02010600030101010101" pitchFamily="2" charset="-122"/>
                  <a:ea typeface="宋体" panose="02010600030101010101" pitchFamily="2" charset="-122"/>
                </a:rPr>
                <a:t>讲授新课</a:t>
              </a:r>
            </a:p>
          </p:txBody>
        </p:sp>
        <p:sp>
          <p:nvSpPr>
            <p:cNvPr id="9234" name="MH_Other_2"/>
            <p:cNvSpPr/>
            <p:nvPr/>
          </p:nvSpPr>
          <p:spPr>
            <a:xfrm>
              <a:off x="4343" y="5405"/>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35" name="MH_Other_3"/>
            <p:cNvSpPr/>
            <p:nvPr/>
          </p:nvSpPr>
          <p:spPr>
            <a:xfrm>
              <a:off x="6600" y="5410"/>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36" name="MH_Text_3"/>
            <p:cNvSpPr/>
            <p:nvPr/>
          </p:nvSpPr>
          <p:spPr>
            <a:xfrm>
              <a:off x="7540" y="4713"/>
              <a:ext cx="2625"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defPPr/>
            </a:lstStyle>
            <a:p>
              <a:pPr algn="ctr">
                <a:lnSpc>
                  <a:spcPct val="130000"/>
                </a:lnSpc>
              </a:pPr>
              <a:endParaRPr lang="zh-CN" altLang="en-US" sz="1600">
                <a:solidFill>
                  <a:srgbClr val="4D4D4D"/>
                </a:solidFill>
                <a:latin typeface="Arial" panose="020B0604020202020204" pitchFamily="34" charset="0"/>
                <a:ea typeface="宋体" panose="02010600030101010101" pitchFamily="2" charset="-122"/>
              </a:endParaRPr>
            </a:p>
          </p:txBody>
        </p:sp>
        <p:sp>
          <p:nvSpPr>
            <p:cNvPr id="9237" name="MH_SubTitle_3">
              <a:hlinkClick r:id="rId11" action="ppaction://hlinksldjump"/>
            </p:cNvPr>
            <p:cNvSpPr/>
            <p:nvPr/>
          </p:nvSpPr>
          <p:spPr>
            <a:xfrm>
              <a:off x="7530" y="5140"/>
              <a:ext cx="2623" cy="850"/>
            </a:xfrm>
            <a:prstGeom prst="rect">
              <a:avLst/>
            </a:prstGeom>
            <a:solidFill>
              <a:srgbClr val="008080"/>
            </a:solidFill>
            <a:ln w="9525">
              <a:noFill/>
            </a:ln>
          </p:spPr>
          <p:txBody>
            <a:bodyPr lIns="0" tIns="0" rIns="0" bIns="0" anchor="ctr"/>
            <a:lstStyle>
              <a:defPPr/>
            </a:lstStyle>
            <a:p>
              <a:pPr algn="ctr"/>
              <a:r>
                <a:rPr lang="zh-CN" altLang="en-US">
                  <a:solidFill>
                    <a:srgbClr val="FFFFFF"/>
                  </a:solidFill>
                  <a:latin typeface="宋体" panose="02010600030101010101" pitchFamily="2" charset="-122"/>
                  <a:ea typeface="宋体" panose="02010600030101010101" pitchFamily="2" charset="-122"/>
                </a:rPr>
                <a:t>课堂小结</a:t>
              </a:r>
            </a:p>
          </p:txBody>
        </p:sp>
        <p:sp>
          <p:nvSpPr>
            <p:cNvPr id="9238" name="MH_Other_4"/>
            <p:cNvSpPr/>
            <p:nvPr/>
          </p:nvSpPr>
          <p:spPr>
            <a:xfrm>
              <a:off x="7540" y="5405"/>
              <a:ext cx="268"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39" name="MH_Other_5"/>
            <p:cNvSpPr/>
            <p:nvPr/>
          </p:nvSpPr>
          <p:spPr>
            <a:xfrm>
              <a:off x="9748" y="5410"/>
              <a:ext cx="265"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40" name="MH_Text_4"/>
            <p:cNvSpPr/>
            <p:nvPr/>
          </p:nvSpPr>
          <p:spPr>
            <a:xfrm>
              <a:off x="10613" y="4713"/>
              <a:ext cx="2622"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defPPr/>
            </a:lstStyle>
            <a:p>
              <a:pPr algn="ctr">
                <a:lnSpc>
                  <a:spcPct val="130000"/>
                </a:lnSpc>
              </a:pPr>
              <a:endParaRPr lang="zh-CN" altLang="en-US" sz="1600">
                <a:solidFill>
                  <a:srgbClr val="4D4D4D"/>
                </a:solidFill>
                <a:latin typeface="Arial" panose="020B0604020202020204" pitchFamily="34" charset="0"/>
                <a:ea typeface="宋体" panose="02010600030101010101" pitchFamily="2" charset="-122"/>
              </a:endParaRPr>
            </a:p>
          </p:txBody>
        </p:sp>
        <p:sp>
          <p:nvSpPr>
            <p:cNvPr id="9241" name="MH_SubTitle_4">
              <a:hlinkClick r:id="rId11" action="ppaction://hlinksldjump"/>
            </p:cNvPr>
            <p:cNvSpPr/>
            <p:nvPr/>
          </p:nvSpPr>
          <p:spPr>
            <a:xfrm>
              <a:off x="10613" y="5140"/>
              <a:ext cx="2627" cy="850"/>
            </a:xfrm>
            <a:prstGeom prst="rect">
              <a:avLst/>
            </a:prstGeom>
            <a:solidFill>
              <a:srgbClr val="008080"/>
            </a:solidFill>
            <a:ln w="9525">
              <a:noFill/>
            </a:ln>
          </p:spPr>
          <p:txBody>
            <a:bodyPr lIns="0" tIns="0" rIns="0" bIns="0" anchor="ctr"/>
            <a:lstStyle>
              <a:defPPr/>
            </a:lstStyle>
            <a:p>
              <a:pPr algn="ctr"/>
              <a:r>
                <a:rPr lang="zh-CN" altLang="en-US">
                  <a:solidFill>
                    <a:srgbClr val="FFFFFF"/>
                  </a:solidFill>
                  <a:latin typeface="宋体" panose="02010600030101010101" pitchFamily="2" charset="-122"/>
                  <a:ea typeface="宋体" panose="02010600030101010101" pitchFamily="2" charset="-122"/>
                </a:rPr>
                <a:t>随堂训练</a:t>
              </a:r>
            </a:p>
          </p:txBody>
        </p:sp>
        <p:sp>
          <p:nvSpPr>
            <p:cNvPr id="9242" name="MH_Other_6"/>
            <p:cNvSpPr/>
            <p:nvPr/>
          </p:nvSpPr>
          <p:spPr>
            <a:xfrm>
              <a:off x="10690" y="5405"/>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grpSp>
          <p:nvGrpSpPr>
            <p:cNvPr id="9243" name="组合 3093"/>
            <p:cNvGrpSpPr/>
            <p:nvPr/>
          </p:nvGrpSpPr>
          <p:grpSpPr>
            <a:xfrm>
              <a:off x="3303" y="5335"/>
              <a:ext cx="1402" cy="420"/>
              <a:chOff x="0" y="0"/>
              <a:chExt cx="561" cy="169"/>
            </a:xfrm>
          </p:grpSpPr>
          <p:pic>
            <p:nvPicPr>
              <p:cNvPr id="9244" name="MH_Other_7"/>
              <p:cNvPicPr/>
              <p:nvPr/>
            </p:nvPicPr>
            <p:blipFill>
              <a:blip r:embed="rId12"/>
              <a:stretch>
                <a:fillRect/>
              </a:stretch>
            </p:blipFill>
            <p:spPr>
              <a:xfrm>
                <a:off x="0" y="0"/>
                <a:ext cx="561" cy="169"/>
              </a:xfrm>
              <a:prstGeom prst="rect">
                <a:avLst/>
              </a:prstGeom>
              <a:noFill/>
              <a:ln w="9525">
                <a:noFill/>
              </a:ln>
            </p:spPr>
          </p:pic>
          <p:sp>
            <p:nvSpPr>
              <p:cNvPr id="9245" name="Text Box 24"/>
              <p:cNvSpPr txBox="1"/>
              <p:nvPr/>
            </p:nvSpPr>
            <p:spPr>
              <a:xfrm>
                <a:off x="70" y="65"/>
                <a:ext cx="422" cy="39"/>
              </a:xfrm>
              <a:prstGeom prst="rect">
                <a:avLst/>
              </a:prstGeom>
              <a:noFill/>
              <a:ln w="9525">
                <a:noFill/>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grpSp>
        <p:sp>
          <p:nvSpPr>
            <p:cNvPr id="9246" name="MH_Other_8"/>
            <p:cNvSpPr/>
            <p:nvPr/>
          </p:nvSpPr>
          <p:spPr>
            <a:xfrm>
              <a:off x="3458"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grpSp>
          <p:nvGrpSpPr>
            <p:cNvPr id="9247" name="组合 3097"/>
            <p:cNvGrpSpPr/>
            <p:nvPr/>
          </p:nvGrpSpPr>
          <p:grpSpPr>
            <a:xfrm>
              <a:off x="6500" y="5335"/>
              <a:ext cx="1400" cy="420"/>
              <a:chOff x="0" y="0"/>
              <a:chExt cx="560" cy="169"/>
            </a:xfrm>
          </p:grpSpPr>
          <p:pic>
            <p:nvPicPr>
              <p:cNvPr id="9248" name="MH_Other_9"/>
              <p:cNvPicPr/>
              <p:nvPr/>
            </p:nvPicPr>
            <p:blipFill>
              <a:blip r:embed="rId12"/>
              <a:stretch>
                <a:fillRect/>
              </a:stretch>
            </p:blipFill>
            <p:spPr>
              <a:xfrm>
                <a:off x="0" y="0"/>
                <a:ext cx="560" cy="169"/>
              </a:xfrm>
              <a:prstGeom prst="rect">
                <a:avLst/>
              </a:prstGeom>
              <a:noFill/>
              <a:ln w="9525">
                <a:noFill/>
              </a:ln>
            </p:spPr>
          </p:pic>
          <p:sp>
            <p:nvSpPr>
              <p:cNvPr id="9249" name="Text Box 28"/>
              <p:cNvSpPr txBox="1"/>
              <p:nvPr/>
            </p:nvSpPr>
            <p:spPr>
              <a:xfrm>
                <a:off x="70" y="65"/>
                <a:ext cx="422" cy="39"/>
              </a:xfrm>
              <a:prstGeom prst="rect">
                <a:avLst/>
              </a:prstGeom>
              <a:noFill/>
              <a:ln w="9525">
                <a:noFill/>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grpSp>
        <p:sp>
          <p:nvSpPr>
            <p:cNvPr id="9250" name="MH_Other_10"/>
            <p:cNvSpPr/>
            <p:nvPr/>
          </p:nvSpPr>
          <p:spPr>
            <a:xfrm>
              <a:off x="6655"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pic>
          <p:nvPicPr>
            <p:cNvPr id="9251" name="MH_Other_11"/>
            <p:cNvPicPr/>
            <p:nvPr/>
          </p:nvPicPr>
          <p:blipFill>
            <a:blip r:embed="rId12"/>
            <a:stretch>
              <a:fillRect/>
            </a:stretch>
          </p:blipFill>
          <p:spPr>
            <a:xfrm>
              <a:off x="9648" y="5335"/>
              <a:ext cx="1402" cy="420"/>
            </a:xfrm>
            <a:prstGeom prst="rect">
              <a:avLst/>
            </a:prstGeom>
            <a:noFill/>
            <a:ln w="9525">
              <a:noFill/>
            </a:ln>
          </p:spPr>
        </p:pic>
        <p:sp>
          <p:nvSpPr>
            <p:cNvPr id="9252" name="Text Box 31"/>
            <p:cNvSpPr txBox="1"/>
            <p:nvPr/>
          </p:nvSpPr>
          <p:spPr>
            <a:xfrm>
              <a:off x="9823" y="5495"/>
              <a:ext cx="1055" cy="98"/>
            </a:xfrm>
            <a:prstGeom prst="rect">
              <a:avLst/>
            </a:prstGeom>
            <a:noFill/>
            <a:ln w="9525">
              <a:noFill/>
            </a:ln>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sp>
          <p:nvSpPr>
            <p:cNvPr id="9253" name="MH_Other_12"/>
            <p:cNvSpPr/>
            <p:nvPr/>
          </p:nvSpPr>
          <p:spPr>
            <a:xfrm>
              <a:off x="9803"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defPPr/>
            </a:lstStyle>
            <a:p>
              <a:pPr algn="ctr"/>
              <a:endParaRPr lang="zh-CN" altLang="en-US" sz="1400">
                <a:solidFill>
                  <a:srgbClr val="FFFFFF"/>
                </a:solidFill>
                <a:latin typeface="Arial" panose="020B0604020202020204" pitchFamily="34" charset="0"/>
                <a:ea typeface="宋体" panose="02010600030101010101" pitchFamily="2" charset="-122"/>
              </a:endParaRPr>
            </a:p>
          </p:txBody>
        </p:sp>
      </p:grpSp>
      <p:sp>
        <p:nvSpPr>
          <p:cNvPr id="3" name="文本框 2"/>
          <p:cNvSpPr txBox="1"/>
          <p:nvPr/>
        </p:nvSpPr>
        <p:spPr>
          <a:xfrm>
            <a:off x="1521460" y="1662430"/>
            <a:ext cx="6101080" cy="646331"/>
          </a:xfrm>
          <a:prstGeom prst="rect">
            <a:avLst/>
          </a:prstGeom>
          <a:noFill/>
        </p:spPr>
        <p:txBody>
          <a:bodyPr wrap="square" rtlCol="0">
            <a:spAutoFit/>
          </a:bodyPr>
          <a:lstStyle>
            <a:defPPr/>
          </a:lstStyle>
          <a:p>
            <a:pPr algn="ctr"/>
            <a:r>
              <a:rPr lang="en-US" altLang="zh-CN" sz="3600" b="1" dirty="0" smtClean="0">
                <a:solidFill>
                  <a:srgbClr val="FF0000"/>
                </a:solidFill>
                <a:latin typeface="微软雅黑" panose="020B0503020204020204" charset="-122"/>
                <a:ea typeface="微软雅黑" panose="020B0503020204020204" charset="-122"/>
                <a:cs typeface="微软雅黑" panose="020B0503020204020204" charset="-122"/>
              </a:rPr>
              <a:t>18.4</a:t>
            </a:r>
            <a:r>
              <a:rPr lang="zh-CN" altLang="en-US" sz="36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焦耳定律</a:t>
            </a:r>
            <a:endParaRPr lang="zh-CN" altLang="en-US" sz="3600" b="1" dirty="0">
              <a:solidFill>
                <a:srgbClr val="FF0000"/>
              </a:solidFill>
              <a:latin typeface="微软雅黑" panose="020B0503020204020204" charset="-122"/>
              <a:ea typeface="微软雅黑"/>
              <a:cs typeface="微软雅黑" panose="020B0503020204020204" charset="-122"/>
            </a:endParaRPr>
          </a:p>
        </p:txBody>
      </p:sp>
    </p:spTree>
    <p:custDataLst>
      <p:tags r:id="rId1"/>
    </p:custDataLst>
    <p:extLst>
      <p:ext uri="{BB962C8B-B14F-4D97-AF65-F5344CB8AC3E}">
        <p14:creationId xmlns:p14="http://schemas.microsoft.com/office/powerpoint/2010/main" val="1088060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100000">
                                          <p:val>
                                            <p:strVal val="#ppt_x"/>
                                          </p:val>
                                        </p:tav>
                                      </p:tavLst>
                                    </p:anim>
                                    <p:anim calcmode="lin" valueType="num">
                                      <p:cBhvr>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0"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155"/>
          <p:cNvGraphicFramePr>
            <a:graphicFrameLocks noGrp="1"/>
          </p:cNvGraphicFramePr>
          <p:nvPr/>
        </p:nvGraphicFramePr>
        <p:xfrm>
          <a:off x="1312863" y="1925638"/>
          <a:ext cx="7316786" cy="2082800"/>
        </p:xfrm>
        <a:graphic>
          <a:graphicData uri="http://schemas.openxmlformats.org/drawingml/2006/table">
            <a:tbl>
              <a:tblPr/>
              <a:tblGrid>
                <a:gridCol w="951001"/>
                <a:gridCol w="1434099"/>
                <a:gridCol w="1494203"/>
                <a:gridCol w="1510533"/>
                <a:gridCol w="1926950"/>
              </a:tblGrid>
              <a:tr h="520700">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次数</a:t>
                      </a:r>
                    </a:p>
                  </a:txBody>
                  <a:tcPr marL="91448" marR="91448"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电压</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/V</a:t>
                      </a: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电流</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I</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a:t>
                      </a: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发光情况</a:t>
                      </a:r>
                      <a:endPar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电功率</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/W</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20700">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1</a:t>
                      </a:r>
                    </a:p>
                  </a:txBody>
                  <a:tcPr marL="91448" marR="91448"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2.5</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20700">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2</a:t>
                      </a:r>
                    </a:p>
                  </a:txBody>
                  <a:tcPr marL="91448" marR="91448"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2</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20700">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3 </a:t>
                      </a:r>
                    </a:p>
                  </a:txBody>
                  <a:tcPr marL="91448" marR="91448"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3</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400" b="1" i="0" u="none" strike="noStrike" cap="none" normalizeH="0" baseline="0">
                        <a:ln>
                          <a:noFill/>
                        </a:ln>
                        <a:solidFill>
                          <a:schemeClr val="tx1"/>
                        </a:solidFill>
                        <a:effectLst/>
                        <a:latin typeface="Times New Roman" pitchFamily="18" charset="0"/>
                        <a:ea typeface="黑体" panose="02010609060101010101" pitchFamily="49" charset="-122"/>
                        <a:cs typeface="Times New Roman" panose="02020603050405020304" pitchFamily="18" charset="0"/>
                      </a:endParaRPr>
                    </a:p>
                  </a:txBody>
                  <a:tcPr marL="91448" marR="91448"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10274" name="Rectangle 35"/>
          <p:cNvSpPr/>
          <p:nvPr/>
        </p:nvSpPr>
        <p:spPr>
          <a:xfrm>
            <a:off x="603250" y="1328738"/>
            <a:ext cx="4498975" cy="461962"/>
          </a:xfrm>
          <a:prstGeom prst="rect">
            <a:avLst/>
          </a:prstGeom>
          <a:noFill/>
          <a:ln w="9525">
            <a:noFill/>
          </a:ln>
        </p:spPr>
        <p:txBody>
          <a:bodyPr anchor="ctr">
            <a:spAutoFit/>
          </a:bodyPr>
          <a:lstStyle>
            <a:defPPr/>
          </a:lstStyle>
          <a:p>
            <a:pPr eaLnBrk="1" hangingPunct="1"/>
            <a:r>
              <a:rPr lang="zh-CN" altLang="en-US" sz="2400" b="1">
                <a:latin typeface="Times New Roman" panose="02020603050405020304" pitchFamily="18" charset="0"/>
                <a:ea typeface="黑体" panose="02010609060101010101" pitchFamily="49" charset="-122"/>
              </a:rPr>
              <a:t>小灯泡的额定电压是</a:t>
            </a:r>
            <a:r>
              <a:rPr lang="en-US" altLang="zh-CN" sz="2400" b="1">
                <a:latin typeface="Times New Roman" panose="02020603050405020304" pitchFamily="18" charset="0"/>
                <a:ea typeface="黑体" panose="02010609060101010101" pitchFamily="49" charset="-122"/>
              </a:rPr>
              <a:t>_______V</a:t>
            </a:r>
            <a:r>
              <a:rPr lang="zh-CN" altLang="en-US" sz="2400" b="1">
                <a:latin typeface="Times New Roman" panose="02020603050405020304" pitchFamily="18" charset="0"/>
                <a:ea typeface="黑体" panose="02010609060101010101" pitchFamily="49" charset="-122"/>
              </a:rPr>
              <a:t>。   </a:t>
            </a:r>
          </a:p>
        </p:txBody>
      </p:sp>
      <p:sp>
        <p:nvSpPr>
          <p:cNvPr id="12323" name="Rectangle 46"/>
          <p:cNvSpPr/>
          <p:nvPr/>
        </p:nvSpPr>
        <p:spPr>
          <a:xfrm>
            <a:off x="3670300" y="1257300"/>
            <a:ext cx="908050" cy="523875"/>
          </a:xfrm>
          <a:prstGeom prst="rect">
            <a:avLst/>
          </a:prstGeom>
          <a:noFill/>
          <a:ln w="9525">
            <a:noFill/>
          </a:ln>
        </p:spPr>
        <p:txBody>
          <a:bodyPr>
            <a:spAutoFit/>
          </a:bodyPr>
          <a:lstStyle>
            <a:defPPr/>
          </a:lstStyle>
          <a:p>
            <a:pPr eaLnBrk="1" hangingPunct="1"/>
            <a:r>
              <a:rPr lang="en-US" altLang="zh-CN" sz="2800" b="1">
                <a:solidFill>
                  <a:srgbClr val="C00000"/>
                </a:solidFill>
                <a:latin typeface="Times New Roman" panose="02020603050405020304" pitchFamily="18" charset="0"/>
                <a:ea typeface="黑体" panose="02010609060101010101" pitchFamily="49" charset="-122"/>
              </a:rPr>
              <a:t>2.5</a:t>
            </a:r>
          </a:p>
        </p:txBody>
      </p:sp>
      <p:sp>
        <p:nvSpPr>
          <p:cNvPr id="10276" name="Rectangle 2"/>
          <p:cNvSpPr/>
          <p:nvPr/>
        </p:nvSpPr>
        <p:spPr>
          <a:xfrm>
            <a:off x="431800" y="730250"/>
            <a:ext cx="1454150" cy="461963"/>
          </a:xfrm>
          <a:prstGeom prst="rect">
            <a:avLst/>
          </a:prstGeom>
          <a:solidFill>
            <a:srgbClr val="FFFF00"/>
          </a:solidFill>
          <a:ln w="19050" cap="flat" cmpd="sng">
            <a:solidFill>
              <a:schemeClr val="tx2"/>
            </a:solidFill>
            <a:prstDash val="solid"/>
            <a:miter/>
            <a:headEnd type="none" w="med" len="med"/>
            <a:tailEnd type="none" w="med" len="med"/>
          </a:ln>
        </p:spPr>
        <p:txBody>
          <a:bodyPr>
            <a:spAutoFit/>
          </a:bodyPr>
          <a:lstStyle>
            <a:defPPr/>
          </a:lstStyle>
          <a:p>
            <a:pPr algn="ctr" eaLnBrk="1" hangingPunct="1"/>
            <a:r>
              <a:rPr lang="zh-CN" altLang="en-US" sz="2400" b="1">
                <a:latin typeface="黑体" panose="02010609060101010101" pitchFamily="49" charset="-122"/>
                <a:ea typeface="黑体" panose="02010609060101010101" pitchFamily="49" charset="-122"/>
              </a:rPr>
              <a:t>实验数据</a:t>
            </a:r>
            <a:endParaRPr lang="en-US" altLang="zh-CN" sz="2400" b="1">
              <a:latin typeface="Times New Roman" panose="02020603050405020304" pitchFamily="18" charset="0"/>
              <a:ea typeface="黑体" panose="02010609060101010101" pitchFamily="49" charset="-122"/>
            </a:endParaRPr>
          </a:p>
        </p:txBody>
      </p:sp>
      <p:sp>
        <p:nvSpPr>
          <p:cNvPr id="6" name="TextBox 5"/>
          <p:cNvSpPr txBox="1"/>
          <p:nvPr/>
        </p:nvSpPr>
        <p:spPr>
          <a:xfrm>
            <a:off x="4052888" y="3003550"/>
            <a:ext cx="935038"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0.28</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
        <p:nvSpPr>
          <p:cNvPr id="7" name="TextBox 6"/>
          <p:cNvSpPr txBox="1"/>
          <p:nvPr/>
        </p:nvSpPr>
        <p:spPr>
          <a:xfrm>
            <a:off x="4086225" y="2489200"/>
            <a:ext cx="754063"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0.3</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
        <p:nvSpPr>
          <p:cNvPr id="8" name="TextBox 7"/>
          <p:cNvSpPr txBox="1"/>
          <p:nvPr/>
        </p:nvSpPr>
        <p:spPr>
          <a:xfrm>
            <a:off x="4097338" y="3581400"/>
            <a:ext cx="877888"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0.34</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
        <p:nvSpPr>
          <p:cNvPr id="4" name="TextBox 8"/>
          <p:cNvSpPr txBox="1"/>
          <p:nvPr/>
        </p:nvSpPr>
        <p:spPr>
          <a:xfrm>
            <a:off x="5535613" y="2489200"/>
            <a:ext cx="1039813" cy="460375"/>
          </a:xfrm>
          <a:prstGeom prst="rect">
            <a:avLst/>
          </a:prstGeom>
          <a:noFill/>
        </p:spPr>
        <p:txBody>
          <a:bodyPr>
            <a:spAutoFit/>
          </a:bodyPr>
          <a:lstStyle>
            <a:defPPr/>
          </a:lstStyle>
          <a:p>
            <a:pPr marR="0" defTabSz="914400" eaLnBrk="1" hangingPunct="1">
              <a:buClrTx/>
              <a:buSzTx/>
              <a:buFontTx/>
              <a:defRPr/>
            </a:pPr>
            <a:r>
              <a:rPr kumimoji="0" lang="zh-CN" altLang="en-US" sz="2400" b="1" kern="1200" cap="none" spc="0" normalizeH="0" baseline="0" noProof="0">
                <a:solidFill>
                  <a:srgbClr val="FF0000"/>
                </a:solidFill>
                <a:latin typeface="+mn-lt"/>
                <a:ea typeface="黑体" panose="02010609060101010101" pitchFamily="49" charset="-122"/>
                <a:cs typeface="+mn-cs"/>
              </a:rPr>
              <a:t>正常</a:t>
            </a:r>
          </a:p>
        </p:txBody>
      </p:sp>
      <p:sp>
        <p:nvSpPr>
          <p:cNvPr id="5" name="TextBox 9"/>
          <p:cNvSpPr txBox="1"/>
          <p:nvPr/>
        </p:nvSpPr>
        <p:spPr>
          <a:xfrm>
            <a:off x="5535613" y="3003550"/>
            <a:ext cx="1039813" cy="460375"/>
          </a:xfrm>
          <a:prstGeom prst="rect">
            <a:avLst/>
          </a:prstGeom>
          <a:noFill/>
        </p:spPr>
        <p:txBody>
          <a:bodyPr>
            <a:spAutoFit/>
          </a:bodyPr>
          <a:lstStyle>
            <a:defPPr/>
          </a:lstStyle>
          <a:p>
            <a:pPr marR="0" defTabSz="914400" eaLnBrk="1" hangingPunct="1">
              <a:buClrTx/>
              <a:buSzTx/>
              <a:buFontTx/>
              <a:defRPr/>
            </a:pPr>
            <a:r>
              <a:rPr kumimoji="0" lang="zh-CN" altLang="en-US" sz="2400" b="1" kern="1200" cap="none" spc="0" normalizeH="0" baseline="0" noProof="0">
                <a:solidFill>
                  <a:srgbClr val="FF0000"/>
                </a:solidFill>
                <a:latin typeface="+mn-lt"/>
                <a:ea typeface="黑体" panose="02010609060101010101" pitchFamily="49" charset="-122"/>
                <a:cs typeface="+mn-cs"/>
              </a:rPr>
              <a:t>较暗</a:t>
            </a:r>
          </a:p>
        </p:txBody>
      </p:sp>
      <p:sp>
        <p:nvSpPr>
          <p:cNvPr id="11" name="TextBox 10"/>
          <p:cNvSpPr txBox="1"/>
          <p:nvPr/>
        </p:nvSpPr>
        <p:spPr>
          <a:xfrm>
            <a:off x="5535613" y="3517900"/>
            <a:ext cx="1039813" cy="460375"/>
          </a:xfrm>
          <a:prstGeom prst="rect">
            <a:avLst/>
          </a:prstGeom>
          <a:noFill/>
        </p:spPr>
        <p:txBody>
          <a:bodyPr>
            <a:spAutoFit/>
          </a:bodyPr>
          <a:lstStyle>
            <a:defPPr/>
          </a:lstStyle>
          <a:p>
            <a:pPr marR="0" defTabSz="914400" eaLnBrk="1" hangingPunct="1">
              <a:buClrTx/>
              <a:buSzTx/>
              <a:buFontTx/>
              <a:defRPr/>
            </a:pPr>
            <a:r>
              <a:rPr kumimoji="0" lang="zh-CN" altLang="en-US" sz="2400" b="1" kern="1200" cap="none" spc="0" normalizeH="0" baseline="0" noProof="0">
                <a:solidFill>
                  <a:srgbClr val="FF0000"/>
                </a:solidFill>
                <a:latin typeface="+mn-lt"/>
                <a:ea typeface="黑体" panose="02010609060101010101" pitchFamily="49" charset="-122"/>
                <a:cs typeface="+mn-cs"/>
              </a:rPr>
              <a:t>较亮</a:t>
            </a:r>
          </a:p>
        </p:txBody>
      </p:sp>
      <p:sp>
        <p:nvSpPr>
          <p:cNvPr id="12" name="TextBox 11"/>
          <p:cNvSpPr txBox="1"/>
          <p:nvPr/>
        </p:nvSpPr>
        <p:spPr>
          <a:xfrm>
            <a:off x="7358063" y="3003550"/>
            <a:ext cx="1017588"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0.56</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
        <p:nvSpPr>
          <p:cNvPr id="14" name="TextBox 12"/>
          <p:cNvSpPr txBox="1"/>
          <p:nvPr/>
        </p:nvSpPr>
        <p:spPr>
          <a:xfrm>
            <a:off x="7343775" y="2489200"/>
            <a:ext cx="1019175"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0.75</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
        <p:nvSpPr>
          <p:cNvPr id="15" name="TextBox 13"/>
          <p:cNvSpPr txBox="1"/>
          <p:nvPr/>
        </p:nvSpPr>
        <p:spPr>
          <a:xfrm>
            <a:off x="7358063" y="3517900"/>
            <a:ext cx="1017588" cy="460375"/>
          </a:xfrm>
          <a:prstGeom prst="rect">
            <a:avLst/>
          </a:prstGeom>
          <a:noFill/>
        </p:spPr>
        <p:txBody>
          <a:bodyPr>
            <a:spAutoFit/>
          </a:bodyPr>
          <a:lstStyle>
            <a:defPPr/>
          </a:lstStyle>
          <a:p>
            <a:pPr marR="0" defTabSz="914400" eaLnBrk="1" hangingPunct="1">
              <a:buClrTx/>
              <a:buSzTx/>
              <a:buFontTx/>
              <a:defRPr/>
            </a:pPr>
            <a:r>
              <a:rPr kumimoji="0" lang="en-US" altLang="zh-CN" sz="2400" b="1" kern="1200" cap="none" spc="0" normalizeH="0" baseline="0" noProof="0">
                <a:solidFill>
                  <a:srgbClr val="FF0000"/>
                </a:solidFill>
                <a:latin typeface="+mn-lt"/>
                <a:ea typeface="黑体" panose="02010609060101010101" pitchFamily="49" charset="-122"/>
                <a:cs typeface="+mn-cs"/>
              </a:rPr>
              <a:t>1.02</a:t>
            </a:r>
            <a:endParaRPr kumimoji="0" lang="zh-CN" altLang="en-US" sz="2400" b="1" kern="1200" cap="none" spc="0" normalizeH="0" baseline="0" noProof="0">
              <a:solidFill>
                <a:srgbClr val="FF0000"/>
              </a:solidFill>
              <a:latin typeface="+mn-lt"/>
              <a:ea typeface="黑体" panose="02010609060101010101" pitchFamily="49" charset="-122"/>
              <a:cs typeface="+mn-cs"/>
            </a:endParaRPr>
          </a:p>
        </p:txBody>
      </p:sp>
    </p:spTree>
    <p:extLst>
      <p:ext uri="{BB962C8B-B14F-4D97-AF65-F5344CB8AC3E}">
        <p14:creationId xmlns:p14="http://schemas.microsoft.com/office/powerpoint/2010/main" val="37128425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323"/>
                                        </p:tgtEl>
                                        <p:attrNameLst>
                                          <p:attrName>style.visibility</p:attrName>
                                        </p:attrNameLst>
                                      </p:cBhvr>
                                      <p:to>
                                        <p:strVal val="visible"/>
                                      </p:to>
                                    </p:set>
                                    <p:anim calcmode="lin" valueType="num">
                                      <p:cBhvr additive="base">
                                        <p:cTn id="43" dur="500" fill="hold"/>
                                        <p:tgtEl>
                                          <p:spTgt spid="12323"/>
                                        </p:tgtEl>
                                        <p:attrNameLst>
                                          <p:attrName>ppt_x</p:attrName>
                                        </p:attrNameLst>
                                      </p:cBhvr>
                                      <p:tavLst>
                                        <p:tav tm="0">
                                          <p:val>
                                            <p:strVal val="#ppt_x"/>
                                          </p:val>
                                        </p:tav>
                                        <p:tav tm="100000">
                                          <p:val>
                                            <p:strVal val="#ppt_x"/>
                                          </p:val>
                                        </p:tav>
                                      </p:tavLst>
                                    </p:anim>
                                    <p:anim calcmode="lin" valueType="num">
                                      <p:cBhvr additive="base">
                                        <p:cTn id="44" dur="500" fill="hold"/>
                                        <p:tgtEl>
                                          <p:spTgt spid="12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3" grpId="0"/>
      <p:bldP spid="6" grpId="0"/>
      <p:bldP spid="7" grpId="0"/>
      <p:bldP spid="8" grpId="0"/>
      <p:bldP spid="4" grpId="0"/>
      <p:bldP spid="5" grpId="0"/>
      <p:bldP spid="11" grpId="0"/>
      <p:bldP spid="12"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60"/>
          <p:cNvGraphicFramePr>
            <a:graphicFrameLocks noGrp="1"/>
          </p:cNvGraphicFramePr>
          <p:nvPr/>
        </p:nvGraphicFramePr>
        <p:xfrm>
          <a:off x="1633538" y="1268413"/>
          <a:ext cx="5845176" cy="2708275"/>
        </p:xfrm>
        <a:graphic>
          <a:graphicData uri="http://schemas.openxmlformats.org/drawingml/2006/table">
            <a:tbl>
              <a:tblPr/>
              <a:tblGrid>
                <a:gridCol w="1453131"/>
                <a:gridCol w="1469457"/>
                <a:gridCol w="2922588"/>
              </a:tblGrid>
              <a:tr h="721326">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灯正常发光</a:t>
                      </a:r>
                    </a:p>
                  </a:txBody>
                  <a:tcPr marL="91433" marR="91433" marT="45729" marB="45729"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745732">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灯比正常发光</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_____</a:t>
                      </a:r>
                    </a:p>
                  </a:txBody>
                  <a:tcPr marL="91433" marR="91433" marT="45729" marB="45729"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1241217">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U</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实</a:t>
                      </a: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t>
                      </a:r>
                      <a:r>
                        <a:rPr kumimoji="0" 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2400" b="1" i="0" u="none" strike="noStrike" cap="none" normalizeH="0" baseline="-3000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额</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marL="91433" marR="91433" marT="45729" marB="45729"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def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灯比正常发光</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_____</a:t>
                      </a: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pPr>
                      <a:r>
                        <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灯有可能被</a:t>
                      </a:r>
                      <a:r>
                        <a:rPr kumimoji="0" 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______</a:t>
                      </a:r>
                    </a:p>
                  </a:txBody>
                  <a:tcPr marL="91433" marR="91433" marT="45729" marB="45729"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9" name="Text Box 21"/>
          <p:cNvSpPr txBox="1"/>
          <p:nvPr/>
        </p:nvSpPr>
        <p:spPr>
          <a:xfrm>
            <a:off x="3546475" y="2139950"/>
            <a:ext cx="742950" cy="460375"/>
          </a:xfrm>
          <a:prstGeom prst="rect">
            <a:avLst/>
          </a:prstGeom>
          <a:noFill/>
          <a:ln w="9525">
            <a:noFill/>
          </a:ln>
        </p:spPr>
        <p:txBody>
          <a:bodyPr>
            <a:spAutoFit/>
          </a:bodyPr>
          <a:lstStyle>
            <a:defPPr/>
          </a:lstStyle>
          <a:p>
            <a:pPr eaLnBrk="1" hangingPunct="1"/>
            <a:r>
              <a:rPr lang="zh-CN" altLang="en-US" sz="2400" b="1">
                <a:solidFill>
                  <a:srgbClr val="C00000"/>
                </a:solidFill>
                <a:latin typeface="Times New Roman" panose="02020603050405020304" pitchFamily="18" charset="0"/>
                <a:ea typeface="黑体" panose="02010609060101010101" pitchFamily="49" charset="-122"/>
              </a:rPr>
              <a:t>＜</a:t>
            </a:r>
          </a:p>
        </p:txBody>
      </p:sp>
      <p:sp>
        <p:nvSpPr>
          <p:cNvPr id="10" name="Text Box 22"/>
          <p:cNvSpPr txBox="1"/>
          <p:nvPr/>
        </p:nvSpPr>
        <p:spPr>
          <a:xfrm>
            <a:off x="3581400" y="3162300"/>
            <a:ext cx="674688" cy="461963"/>
          </a:xfrm>
          <a:prstGeom prst="rect">
            <a:avLst/>
          </a:prstGeom>
          <a:noFill/>
          <a:ln w="9525">
            <a:noFill/>
          </a:ln>
        </p:spPr>
        <p:txBody>
          <a:bodyPr>
            <a:spAutoFit/>
          </a:bodyPr>
          <a:lstStyle>
            <a:defPPr/>
          </a:lstStyle>
          <a:p>
            <a:pPr eaLnBrk="1" hangingPunct="1"/>
            <a:r>
              <a:rPr lang="zh-CN" altLang="en-US" sz="2400" b="1">
                <a:solidFill>
                  <a:srgbClr val="C00000"/>
                </a:solidFill>
                <a:latin typeface="Times New Roman" panose="02020603050405020304" pitchFamily="18" charset="0"/>
                <a:ea typeface="黑体" panose="02010609060101010101" pitchFamily="49" charset="-122"/>
              </a:rPr>
              <a:t>＞</a:t>
            </a:r>
          </a:p>
        </p:txBody>
      </p:sp>
      <p:sp>
        <p:nvSpPr>
          <p:cNvPr id="13" name="Text Box 23"/>
          <p:cNvSpPr txBox="1"/>
          <p:nvPr/>
        </p:nvSpPr>
        <p:spPr>
          <a:xfrm>
            <a:off x="6642100" y="2105025"/>
            <a:ext cx="525463" cy="461963"/>
          </a:xfrm>
          <a:prstGeom prst="rect">
            <a:avLst/>
          </a:prstGeom>
          <a:noFill/>
          <a:ln w="9525">
            <a:noFill/>
          </a:ln>
        </p:spPr>
        <p:txBody>
          <a:bodyPr>
            <a:spAutoFit/>
          </a:bodyPr>
          <a:lstStyle>
            <a:defPPr/>
          </a:lstStyle>
          <a:p>
            <a:pPr eaLnBrk="1" hangingPunct="1"/>
            <a:r>
              <a:rPr lang="zh-CN" altLang="en-US" sz="2400" b="1">
                <a:solidFill>
                  <a:srgbClr val="C00000"/>
                </a:solidFill>
                <a:latin typeface="黑体" panose="02010609060101010101" pitchFamily="49" charset="-122"/>
                <a:ea typeface="黑体" panose="02010609060101010101" pitchFamily="49" charset="-122"/>
              </a:rPr>
              <a:t>暗</a:t>
            </a:r>
          </a:p>
        </p:txBody>
      </p:sp>
      <p:sp>
        <p:nvSpPr>
          <p:cNvPr id="16" name="Text Box 24"/>
          <p:cNvSpPr txBox="1"/>
          <p:nvPr/>
        </p:nvSpPr>
        <p:spPr>
          <a:xfrm>
            <a:off x="6594475" y="2846388"/>
            <a:ext cx="463550" cy="461962"/>
          </a:xfrm>
          <a:prstGeom prst="rect">
            <a:avLst/>
          </a:prstGeom>
          <a:noFill/>
          <a:ln w="9525">
            <a:noFill/>
          </a:ln>
        </p:spPr>
        <p:txBody>
          <a:bodyPr>
            <a:spAutoFit/>
          </a:bodyPr>
          <a:lstStyle>
            <a:defPPr/>
          </a:lstStyle>
          <a:p>
            <a:pPr eaLnBrk="1" hangingPunct="1"/>
            <a:r>
              <a:rPr lang="zh-CN" altLang="en-US" sz="2400" b="1">
                <a:solidFill>
                  <a:srgbClr val="C00000"/>
                </a:solidFill>
                <a:latin typeface="黑体" panose="02010609060101010101" pitchFamily="49" charset="-122"/>
                <a:ea typeface="黑体" panose="02010609060101010101" pitchFamily="49" charset="-122"/>
              </a:rPr>
              <a:t>亮</a:t>
            </a:r>
          </a:p>
        </p:txBody>
      </p:sp>
      <p:sp>
        <p:nvSpPr>
          <p:cNvPr id="17" name="Text Box 25"/>
          <p:cNvSpPr txBox="1"/>
          <p:nvPr/>
        </p:nvSpPr>
        <p:spPr>
          <a:xfrm>
            <a:off x="6262688" y="3402013"/>
            <a:ext cx="803275" cy="461962"/>
          </a:xfrm>
          <a:prstGeom prst="rect">
            <a:avLst/>
          </a:prstGeom>
          <a:noFill/>
          <a:ln w="9525">
            <a:noFill/>
          </a:ln>
        </p:spPr>
        <p:txBody>
          <a:bodyPr wrap="none">
            <a:spAutoFit/>
          </a:bodyPr>
          <a:lstStyle>
            <a:defPPr/>
          </a:lstStyle>
          <a:p>
            <a:pPr eaLnBrk="1" hangingPunct="1"/>
            <a:r>
              <a:rPr lang="zh-CN" altLang="en-US" sz="2400" b="1">
                <a:solidFill>
                  <a:srgbClr val="C00000"/>
                </a:solidFill>
                <a:latin typeface="黑体" panose="02010609060101010101" pitchFamily="49" charset="-122"/>
                <a:ea typeface="黑体" panose="02010609060101010101" pitchFamily="49" charset="-122"/>
              </a:rPr>
              <a:t>烧毁</a:t>
            </a:r>
          </a:p>
        </p:txBody>
      </p:sp>
      <p:sp>
        <p:nvSpPr>
          <p:cNvPr id="11289" name="Rectangle 2"/>
          <p:cNvSpPr/>
          <p:nvPr/>
        </p:nvSpPr>
        <p:spPr>
          <a:xfrm>
            <a:off x="431800" y="500063"/>
            <a:ext cx="2670175" cy="460375"/>
          </a:xfrm>
          <a:prstGeom prst="rect">
            <a:avLst/>
          </a:prstGeom>
          <a:solidFill>
            <a:srgbClr val="FFFF00"/>
          </a:solidFill>
          <a:ln w="19050" cap="flat" cmpd="sng">
            <a:solidFill>
              <a:schemeClr val="tx2"/>
            </a:solidFill>
            <a:prstDash val="solid"/>
            <a:miter/>
            <a:headEnd type="none" w="med" len="med"/>
            <a:tailEnd type="none" w="med" len="med"/>
          </a:ln>
        </p:spPr>
        <p:txBody>
          <a:bodyPr>
            <a:spAutoFit/>
          </a:bodyPr>
          <a:lstStyle>
            <a:defPPr/>
          </a:lstStyle>
          <a:p>
            <a:pPr algn="ctr" eaLnBrk="1" hangingPunct="1"/>
            <a:r>
              <a:rPr lang="zh-CN" altLang="en-US" sz="2400" b="1">
                <a:latin typeface="黑体" panose="02010609060101010101" pitchFamily="49" charset="-122"/>
                <a:ea typeface="黑体" panose="02010609060101010101" pitchFamily="49" charset="-122"/>
              </a:rPr>
              <a:t>分析数据得出结论</a:t>
            </a:r>
            <a:endParaRPr lang="en-US" altLang="zh-CN" sz="2400" b="1">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907982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820" y="431800"/>
            <a:ext cx="2197100" cy="521970"/>
          </a:xfrm>
          <a:prstGeom prst="rect">
            <a:avLst/>
          </a:prstGeom>
          <a:noFill/>
        </p:spPr>
        <p:txBody>
          <a:bodyPr wrap="square" rtlCol="0">
            <a:spAutoFit/>
          </a:bodyPr>
          <a:lstStyle>
            <a:defPPr/>
          </a:lstStyle>
          <a:p>
            <a:r>
              <a:rPr lang="zh-CN" altLang="en-US" sz="2800" b="1"/>
              <a:t>【典例赏析】</a:t>
            </a:r>
          </a:p>
        </p:txBody>
      </p:sp>
      <p:sp>
        <p:nvSpPr>
          <p:cNvPr id="11266" name="TextBox 1"/>
          <p:cNvSpPr txBox="1">
            <a:spLocks noChangeArrowheads="1"/>
          </p:cNvSpPr>
          <p:nvPr/>
        </p:nvSpPr>
        <p:spPr bwMode="auto">
          <a:xfrm>
            <a:off x="468313" y="987425"/>
            <a:ext cx="7921625"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533400" marR="0" lvl="0" indent="-53340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．探究电流产生热量的多少用如图所示的电路。</a:t>
            </a:r>
          </a:p>
          <a:p>
            <a:pPr marL="892175" marR="0" lvl="0" indent="-441325" algn="l" defTabSz="914400" rtl="0" eaLnBrk="1" fontAlgn="base" latinLnBrk="0" hangingPunct="1">
              <a:lnSpc>
                <a:spcPct val="150000"/>
              </a:lnSpc>
              <a:spcBef>
                <a:spcPct val="0"/>
              </a:spcBef>
              <a:spcAft>
                <a:spcPct val="0"/>
              </a:spcAft>
              <a:buClrTx/>
              <a:buSzTx/>
              <a:buFont typeface="Arial" panose="020B0604020202020204" pitchFamily="34" charset="0"/>
              <a:buNone/>
              <a:tabLst>
                <a:tab pos="892175" algn="l"/>
              </a:tabLst>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图示操作，是通过</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的方法来保证流过两电热丝的电流相等，这时探究电流产生热量的多少与</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的关系。</a:t>
            </a:r>
          </a:p>
        </p:txBody>
      </p:sp>
      <p:sp>
        <p:nvSpPr>
          <p:cNvPr id="10" name="矩形 9"/>
          <p:cNvSpPr/>
          <p:nvPr/>
        </p:nvSpPr>
        <p:spPr>
          <a:xfrm>
            <a:off x="4349750" y="1708150"/>
            <a:ext cx="1014413" cy="492125"/>
          </a:xfrm>
          <a:prstGeom prst="rect">
            <a:avLst/>
          </a:prstGeom>
          <a:noFill/>
          <a:ln w="9525">
            <a:noFill/>
          </a:ln>
        </p:spPr>
        <p:txBody>
          <a:bodyPr>
            <a:spAutoFit/>
          </a:bodyPr>
          <a:lstStyle>
            <a:defPPr/>
          </a:lstStyle>
          <a:p>
            <a:r>
              <a:rPr lang="zh-CN" altLang="en-US" sz="2600" b="1">
                <a:solidFill>
                  <a:srgbClr val="FF0000"/>
                </a:solidFill>
                <a:latin typeface="Times New Roman" panose="02020603050405020304" pitchFamily="18" charset="0"/>
                <a:cs typeface="Times New Roman" panose="02020603050405020304" pitchFamily="18" charset="0"/>
              </a:rPr>
              <a:t>串联</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11" name="矩形 10"/>
          <p:cNvSpPr/>
          <p:nvPr/>
        </p:nvSpPr>
        <p:spPr>
          <a:xfrm>
            <a:off x="2987675" y="2871788"/>
            <a:ext cx="1223963" cy="492125"/>
          </a:xfrm>
          <a:prstGeom prst="rect">
            <a:avLst/>
          </a:prstGeom>
          <a:noFill/>
          <a:ln w="9525">
            <a:noFill/>
          </a:ln>
        </p:spPr>
        <p:txBody>
          <a:bodyPr>
            <a:spAutoFit/>
          </a:bodyPr>
          <a:lstStyle>
            <a:defPPr/>
          </a:lstStyle>
          <a:p>
            <a:r>
              <a:rPr lang="zh-CN" altLang="en-US" sz="2600" b="1">
                <a:solidFill>
                  <a:srgbClr val="FF0000"/>
                </a:solidFill>
                <a:latin typeface="Times New Roman" panose="02020603050405020304" pitchFamily="18" charset="0"/>
                <a:cs typeface="Times New Roman" panose="02020603050405020304" pitchFamily="18" charset="0"/>
              </a:rPr>
              <a:t>电阻</a:t>
            </a:r>
            <a:endParaRPr lang="zh-CN" altLang="en-US" sz="2600" b="1">
              <a:solidFill>
                <a:srgbClr val="FF0000"/>
              </a:solidFill>
              <a:latin typeface="Times New Roman" panose="02020603050405020304" pitchFamily="18" charset="0"/>
              <a:ea typeface="Times New Roman" panose="02020603050405020304" pitchFamily="18" charset="0"/>
            </a:endParaRPr>
          </a:p>
        </p:txBody>
      </p:sp>
      <p:pic>
        <p:nvPicPr>
          <p:cNvPr id="10250" name="Picture 15" descr="W54"/>
          <p:cNvPicPr>
            <a:picLocks noChangeAspect="1"/>
          </p:cNvPicPr>
          <p:nvPr/>
        </p:nvPicPr>
        <p:blipFill>
          <a:blip r:embed="rId2">
            <a:clrChange>
              <a:clrFrom>
                <a:srgbClr val="FFFFFF"/>
              </a:clrFrom>
              <a:clrTo>
                <a:srgbClr val="FFFFFF">
                  <a:alpha val="0"/>
                </a:srgbClr>
              </a:clrTo>
            </a:clrChange>
          </a:blip>
          <a:stretch>
            <a:fillRect/>
          </a:stretch>
        </p:blipFill>
        <p:spPr>
          <a:xfrm>
            <a:off x="5695950" y="2767330"/>
            <a:ext cx="2942590" cy="1990725"/>
          </a:xfrm>
          <a:prstGeom prst="rect">
            <a:avLst/>
          </a:prstGeom>
          <a:noFill/>
          <a:ln w="9525">
            <a:noFill/>
          </a:ln>
        </p:spPr>
      </p:pic>
    </p:spTree>
    <p:extLst>
      <p:ext uri="{BB962C8B-B14F-4D97-AF65-F5344CB8AC3E}">
        <p14:creationId xmlns:p14="http://schemas.microsoft.com/office/powerpoint/2010/main" val="2790952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p:nvPr/>
        </p:nvSpPr>
        <p:spPr>
          <a:xfrm>
            <a:off x="539750" y="1062038"/>
            <a:ext cx="7921625" cy="3094037"/>
          </a:xfrm>
          <a:prstGeom prst="rect">
            <a:avLst/>
          </a:prstGeom>
          <a:noFill/>
          <a:ln w="9525">
            <a:noFill/>
          </a:ln>
        </p:spPr>
        <p:txBody>
          <a:bodyPr>
            <a:spAutoFit/>
          </a:bodyPr>
          <a:lstStyle>
            <a:defPPr/>
          </a:lstStyle>
          <a:p>
            <a:pPr marL="361950" indent="-36195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(2)</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若要探究电流产生的热量与电流大小的关系，则可以在电路中接入</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，来方便地改变电路中的电流。</a:t>
            </a:r>
          </a:p>
          <a:p>
            <a:pPr marL="361950" indent="-36195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(3)</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本探究过程除了运用到控制变量法，同时还用到的主要方法是</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a:t>
            </a:r>
            <a:endParaRPr lang="zh-CN" altLang="en-US" sz="2600" b="1">
              <a:latin typeface="Times New Roman" pitchFamily="18" charset="0"/>
              <a:ea typeface="Times New Roman" panose="02020603050405020304" pitchFamily="18" charset="0"/>
              <a:sym typeface="Times New Roman" pitchFamily="18" charset="0"/>
            </a:endParaRPr>
          </a:p>
        </p:txBody>
      </p:sp>
      <p:sp>
        <p:nvSpPr>
          <p:cNvPr id="10" name="矩形 9"/>
          <p:cNvSpPr/>
          <p:nvPr/>
        </p:nvSpPr>
        <p:spPr>
          <a:xfrm>
            <a:off x="3203575" y="1779588"/>
            <a:ext cx="2165350" cy="492125"/>
          </a:xfrm>
          <a:prstGeom prst="rect">
            <a:avLst/>
          </a:prstGeom>
          <a:noFill/>
          <a:ln w="9525">
            <a:noFill/>
          </a:ln>
        </p:spPr>
        <p:txBody>
          <a:bodyPr>
            <a:spAutoFit/>
          </a:bodyPr>
          <a:lstStyle>
            <a:defPPr/>
          </a:lstStyle>
          <a:p>
            <a:r>
              <a:rPr lang="zh-CN" altLang="en-US" sz="2600" b="1">
                <a:solidFill>
                  <a:srgbClr val="FF0000"/>
                </a:solidFill>
                <a:latin typeface="Times New Roman" panose="02020603050405020304" pitchFamily="18" charset="0"/>
                <a:cs typeface="Times New Roman" panose="02020603050405020304" pitchFamily="18" charset="0"/>
              </a:rPr>
              <a:t>滑动变阻器</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13" name="矩形 12"/>
          <p:cNvSpPr/>
          <p:nvPr/>
        </p:nvSpPr>
        <p:spPr>
          <a:xfrm>
            <a:off x="3054350" y="3519488"/>
            <a:ext cx="1733550" cy="492125"/>
          </a:xfrm>
          <a:prstGeom prst="rect">
            <a:avLst/>
          </a:prstGeom>
          <a:noFill/>
          <a:ln w="9525">
            <a:noFill/>
          </a:ln>
        </p:spPr>
        <p:txBody>
          <a:bodyPr>
            <a:spAutoFit/>
          </a:bodyPr>
          <a:lstStyle>
            <a:defPPr/>
          </a:lstStyle>
          <a:p>
            <a:r>
              <a:rPr lang="zh-CN" altLang="en-US" sz="2600" b="1">
                <a:solidFill>
                  <a:srgbClr val="FF0000"/>
                </a:solidFill>
                <a:latin typeface="Times New Roman" panose="02020603050405020304" pitchFamily="18" charset="0"/>
                <a:cs typeface="Times New Roman" panose="02020603050405020304" pitchFamily="18" charset="0"/>
              </a:rPr>
              <a:t>转换法</a:t>
            </a:r>
            <a:endParaRPr lang="zh-CN" altLang="en-US" sz="2600" b="1">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93627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23850" y="842963"/>
            <a:ext cx="8362950"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  </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如图所示是探究电流通过导体时产生热量的多少与哪些因素有关的实验装置。两个透明容器中密封着等量的空气，通电</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一段时间</a:t>
            </a:r>
            <a:endPar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后</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，右侧</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U</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形管中液面高度差比</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左</a:t>
            </a:r>
            <a:endPar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侧</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的大。下列说法正确的</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是</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p>
        </p:txBody>
      </p:sp>
      <p:pic>
        <p:nvPicPr>
          <p:cNvPr id="12291" name="Picture 7" descr="QW13"/>
          <p:cNvPicPr>
            <a:picLocks noChangeAspect="1"/>
          </p:cNvPicPr>
          <p:nvPr/>
        </p:nvPicPr>
        <p:blipFill>
          <a:blip r:embed="rId2">
            <a:clrChange>
              <a:clrFrom>
                <a:srgbClr val="FFFFFF"/>
              </a:clrFrom>
              <a:clrTo>
                <a:srgbClr val="FFFFFF">
                  <a:alpha val="0"/>
                </a:srgbClr>
              </a:clrTo>
            </a:clrChange>
          </a:blip>
          <a:stretch>
            <a:fillRect/>
          </a:stretch>
        </p:blipFill>
        <p:spPr>
          <a:xfrm>
            <a:off x="5781675" y="2139950"/>
            <a:ext cx="2879725" cy="2300288"/>
          </a:xfrm>
          <a:prstGeom prst="rect">
            <a:avLst/>
          </a:prstGeom>
          <a:noFill/>
          <a:ln w="9525">
            <a:noFill/>
          </a:ln>
        </p:spPr>
      </p:pic>
    </p:spTree>
    <p:extLst>
      <p:ext uri="{BB962C8B-B14F-4D97-AF65-F5344CB8AC3E}">
        <p14:creationId xmlns:p14="http://schemas.microsoft.com/office/powerpoint/2010/main" val="164217171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p:nvPr/>
        </p:nvSpPr>
        <p:spPr>
          <a:xfrm>
            <a:off x="601663" y="396558"/>
            <a:ext cx="8362950" cy="4294187"/>
          </a:xfrm>
          <a:prstGeom prst="rect">
            <a:avLst/>
          </a:prstGeom>
          <a:noFill/>
          <a:ln w="9525">
            <a:noFill/>
          </a:ln>
        </p:spPr>
        <p:txBody>
          <a:bodyPr>
            <a:spAutoFit/>
          </a:bodyPr>
          <a:lstStyle>
            <a:defPPr/>
          </a:lstStyle>
          <a:p>
            <a:pPr marL="533400" indent="-53340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A</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．左侧容器中电阻丝的阻值比右侧容器中的大</a:t>
            </a:r>
          </a:p>
          <a:p>
            <a:pPr marL="533400" indent="-53340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B</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．该装置用来探究电流通过导体产生的热量跟电流大小的关系</a:t>
            </a:r>
          </a:p>
          <a:p>
            <a:pPr marL="533400" indent="-53340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C</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．该装置可以用来探究电流通过导体产生的热量跟通电时间的关系</a:t>
            </a:r>
          </a:p>
          <a:p>
            <a:pPr marL="533400" indent="-53340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D</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U</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形管中液面高度发生变化是因为</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U</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形管中液体的热胀冷缩造成的</a:t>
            </a:r>
            <a:endParaRPr lang="zh-CN" altLang="en-US" sz="2600" b="1">
              <a:latin typeface="Times New Roman" panose="02020603050405020304" pitchFamily="18" charset="0"/>
              <a:ea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68390196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439734" cy="828675"/>
            <a:chOff x="230" y="242"/>
            <a:chExt cx="8566" cy="130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7311" cy="13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知识点二   </a:t>
              </a:r>
              <a:r>
                <a:rPr lang="zh-CN" altLang="en-US" sz="2400" b="1" kern="0" noProof="0" smtClean="0">
                  <a:ln>
                    <a:noFill/>
                  </a:ln>
                  <a:solidFill>
                    <a:srgbClr val="FF0000"/>
                  </a:solidFill>
                  <a:effectLst/>
                  <a:uLnTx/>
                  <a:uFillTx/>
                  <a:latin typeface="微软雅黑" panose="020B0503020204020204" charset="-122"/>
                  <a:ea typeface="微软雅黑" panose="020B0503020204020204" charset="-122"/>
                  <a:cs typeface="Arial"/>
                  <a:sym typeface="+mn-ea"/>
                </a:rPr>
                <a:t>实验过程中的常见故障</a:t>
              </a:r>
              <a:endParaRPr lang="zh-CN" altLang="en-US" sz="2400" b="1" kern="0" noProof="0" smtClean="0">
                <a:ln>
                  <a:noFill/>
                </a:ln>
                <a:solidFill>
                  <a:srgbClr val="FF0000"/>
                </a:solidFill>
                <a:effectLst/>
                <a:uLnTx/>
                <a:uFillTx/>
                <a:latin typeface="微软雅黑" panose="020B0503020204020204" charset="-122"/>
                <a:ea typeface="微软雅黑"/>
                <a:cs typeface="Arial"/>
              </a:endParaRPr>
            </a:p>
            <a:p>
              <a:pPr marL="0" marR="0" lvl="0" algn="l" defTabSz="914400" rtl="0" eaLnBrk="1" fontAlgn="auto" latinLnBrk="1" hangingPunct="0">
                <a:lnSpc>
                  <a:spcPct val="100000"/>
                </a:lnSpc>
                <a:spcBef>
                  <a:spcPct val="0"/>
                </a:spcBef>
                <a:spcAft>
                  <a:spcPct val="0"/>
                </a:spcAft>
                <a:buClrTx/>
                <a:buSzTx/>
                <a:buFontTx/>
                <a:buNone/>
                <a:defRPr/>
              </a:pPr>
              <a:endPar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a:cs typeface="Arial"/>
                <a:sym typeface="+mn-ea"/>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graphicFrame>
        <p:nvGraphicFramePr>
          <p:cNvPr id="4" name="表格 3"/>
          <p:cNvGraphicFramePr>
            <a:graphicFrameLocks noGrp="1"/>
          </p:cNvGraphicFramePr>
          <p:nvPr>
            <p:custDataLst>
              <p:tags r:id="rId1"/>
            </p:custDataLst>
          </p:nvPr>
        </p:nvGraphicFramePr>
        <p:xfrm>
          <a:off x="615950" y="938213"/>
          <a:ext cx="8043862" cy="3798887"/>
        </p:xfrm>
        <a:graphic>
          <a:graphicData uri="http://schemas.openxmlformats.org/drawingml/2006/table">
            <a:tbl>
              <a:tblPr firstRow="1" bandRow="1">
                <a:tableStyleId>{BDBED569-4797-4DF1-A0F4-6AAB3CD982D8}</a:tableStyleId>
              </a:tblPr>
              <a:tblGrid>
                <a:gridCol w="462312"/>
                <a:gridCol w="1838976"/>
                <a:gridCol w="1820647"/>
                <a:gridCol w="1066142"/>
                <a:gridCol w="1506988"/>
                <a:gridCol w="1348797"/>
              </a:tblGrid>
              <a:tr h="1660100">
                <a:tc>
                  <a:txBody>
                    <a:bodyPr/>
                    <a:lstStyle>
                      <a:defPPr/>
                    </a:lstStyle>
                    <a:p>
                      <a:r>
                        <a:rPr lang="zh-CN" altLang="en-US" sz="2000" b="0">
                          <a:latin typeface="宋体" panose="02010600030101010101" pitchFamily="2" charset="-122"/>
                          <a:ea typeface="宋体" panose="02010600030101010101" pitchFamily="2" charset="-122"/>
                        </a:rPr>
                        <a:t>常见故障</a:t>
                      </a:r>
                      <a:endParaRPr lang="zh-CN" altLang="en-US" sz="2000" b="0">
                        <a:solidFill>
                          <a:schemeClr val="tx1"/>
                        </a:solidFill>
                        <a:latin typeface="宋体" panose="02010600030101010101" pitchFamily="2" charset="-122"/>
                        <a:ea typeface="宋体" panose="02010600030101010101" pitchFamily="2" charset="-122"/>
                      </a:endParaRPr>
                    </a:p>
                  </a:txBody>
                  <a:tcPr marL="91429" marR="91429" marT="45726" marB="45726" anchor="ct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tc>
              </a:tr>
              <a:tr h="2138787">
                <a:tc>
                  <a:txBody>
                    <a:bodyPr/>
                    <a:lstStyle>
                      <a:defPPr/>
                    </a:lstStyle>
                    <a:p>
                      <a:r>
                        <a:rPr lang="zh-CN" altLang="en-US" sz="2000" b="0">
                          <a:latin typeface="宋体" panose="02010600030101010101" pitchFamily="2" charset="-122"/>
                          <a:ea typeface="宋体" panose="02010600030101010101" pitchFamily="2" charset="-122"/>
                        </a:rPr>
                        <a:t>原因分析</a:t>
                      </a:r>
                      <a:endParaRPr lang="zh-CN" altLang="en-US" sz="2000" b="0">
                        <a:solidFill>
                          <a:schemeClr val="tx1"/>
                        </a:solidFill>
                        <a:latin typeface="宋体" panose="02010600030101010101" pitchFamily="2" charset="-122"/>
                        <a:ea typeface="宋体" panose="02010600030101010101" pitchFamily="2" charset="-122"/>
                      </a:endParaRPr>
                    </a:p>
                  </a:txBody>
                  <a:tcPr marL="91429" marR="91429" marT="45726" marB="45726" anchor="ctr">
                    <a:noFill/>
                  </a:tcP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noFill/>
                  </a:tcP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noFill/>
                  </a:tcP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noFill/>
                  </a:tcP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noFill/>
                  </a:tcPr>
                </a:tc>
                <a:tc>
                  <a:txBody>
                    <a:bodyPr/>
                    <a:lstStyle>
                      <a:defPPr/>
                    </a:lstStyle>
                    <a:p>
                      <a:endParaRPr lang="zh-CN" altLang="en-US" sz="1800" b="0">
                        <a:solidFill>
                          <a:schemeClr val="tx1"/>
                        </a:solidFill>
                        <a:latin typeface="宋体" panose="02010600030101010101" pitchFamily="2" charset="-122"/>
                        <a:ea typeface="宋体" panose="02010600030101010101" pitchFamily="2" charset="-122"/>
                      </a:endParaRPr>
                    </a:p>
                  </a:txBody>
                  <a:tcPr marL="91429" marR="91429" marT="45726" marB="45726">
                    <a:noFill/>
                  </a:tcPr>
                </a:tc>
              </a:tr>
            </a:tbl>
          </a:graphicData>
        </a:graphic>
      </p:graphicFrame>
      <p:sp>
        <p:nvSpPr>
          <p:cNvPr id="5" name="矩形 4"/>
          <p:cNvSpPr/>
          <p:nvPr/>
        </p:nvSpPr>
        <p:spPr>
          <a:xfrm>
            <a:off x="1246188" y="1104900"/>
            <a:ext cx="1704975" cy="1323975"/>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闭合开关，灯泡不亮，电流表、电压表无示数</a:t>
            </a:r>
          </a:p>
        </p:txBody>
      </p:sp>
      <p:sp>
        <p:nvSpPr>
          <p:cNvPr id="6" name="矩形 5"/>
          <p:cNvSpPr/>
          <p:nvPr/>
        </p:nvSpPr>
        <p:spPr>
          <a:xfrm>
            <a:off x="1131888" y="2770188"/>
            <a:ext cx="1819275" cy="1938338"/>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电路断路：①电源、电流表、导线、开关或滑动变阻器损坏：②接线柱接触不良</a:t>
            </a:r>
          </a:p>
        </p:txBody>
      </p:sp>
      <p:sp>
        <p:nvSpPr>
          <p:cNvPr id="7" name="矩形 6"/>
          <p:cNvSpPr/>
          <p:nvPr/>
        </p:nvSpPr>
        <p:spPr>
          <a:xfrm>
            <a:off x="2932113" y="966788"/>
            <a:ext cx="1928813" cy="1631950"/>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闭合开关，灯泡不亮，电流表几乎无示数，电压表指针明显偏转</a:t>
            </a:r>
          </a:p>
        </p:txBody>
      </p:sp>
      <p:sp>
        <p:nvSpPr>
          <p:cNvPr id="8" name="矩形 7"/>
          <p:cNvSpPr/>
          <p:nvPr/>
        </p:nvSpPr>
        <p:spPr>
          <a:xfrm>
            <a:off x="2981325" y="2879725"/>
            <a:ext cx="1612900" cy="1323975"/>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①灯泡断路；②电流表、电压表位置接反</a:t>
            </a:r>
          </a:p>
        </p:txBody>
      </p:sp>
      <p:sp>
        <p:nvSpPr>
          <p:cNvPr id="9" name="矩形 8"/>
          <p:cNvSpPr/>
          <p:nvPr/>
        </p:nvSpPr>
        <p:spPr>
          <a:xfrm>
            <a:off x="4800600" y="1074738"/>
            <a:ext cx="1011238" cy="1323975"/>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电流表有示数，电压表无示数</a:t>
            </a:r>
          </a:p>
        </p:txBody>
      </p:sp>
      <p:sp>
        <p:nvSpPr>
          <p:cNvPr id="10" name="矩形 9"/>
          <p:cNvSpPr/>
          <p:nvPr/>
        </p:nvSpPr>
        <p:spPr>
          <a:xfrm>
            <a:off x="4768850" y="2865438"/>
            <a:ext cx="1020763" cy="1630363"/>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①电压表损坏或断路；②灯泡短路</a:t>
            </a:r>
          </a:p>
        </p:txBody>
      </p:sp>
      <p:sp>
        <p:nvSpPr>
          <p:cNvPr id="11" name="矩形 10"/>
          <p:cNvSpPr/>
          <p:nvPr/>
        </p:nvSpPr>
        <p:spPr>
          <a:xfrm>
            <a:off x="5830888" y="969963"/>
            <a:ext cx="1533525" cy="1631950"/>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电流表与电压表的指针向零刻度左侧的方向偏转</a:t>
            </a:r>
          </a:p>
        </p:txBody>
      </p:sp>
      <p:sp>
        <p:nvSpPr>
          <p:cNvPr id="12" name="矩形 11"/>
          <p:cNvSpPr/>
          <p:nvPr/>
        </p:nvSpPr>
        <p:spPr>
          <a:xfrm>
            <a:off x="5857875" y="2987675"/>
            <a:ext cx="1433513" cy="1323975"/>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电流表、电压表的“</a:t>
            </a:r>
            <a:r>
              <a:rPr kumimoji="0" lang="en-US" altLang="zh-CN"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接线柱接反</a:t>
            </a:r>
            <a:r>
              <a:rPr kumimoji="0" lang="en-US" altLang="zh-CN"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endPar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endParaRPr>
          </a:p>
        </p:txBody>
      </p:sp>
      <p:sp>
        <p:nvSpPr>
          <p:cNvPr id="2" name="矩形 1"/>
          <p:cNvSpPr/>
          <p:nvPr/>
        </p:nvSpPr>
        <p:spPr>
          <a:xfrm>
            <a:off x="7375525" y="1054100"/>
            <a:ext cx="1284288" cy="1322388"/>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电流表与电压表的指针偏转角度很小</a:t>
            </a:r>
          </a:p>
        </p:txBody>
      </p:sp>
      <p:sp>
        <p:nvSpPr>
          <p:cNvPr id="18" name="矩形 17"/>
          <p:cNvSpPr/>
          <p:nvPr/>
        </p:nvSpPr>
        <p:spPr>
          <a:xfrm>
            <a:off x="7343775" y="2770188"/>
            <a:ext cx="1292225" cy="1938338"/>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①电流表、电压表的量程选择过大；②电源电压过低</a:t>
            </a:r>
          </a:p>
        </p:txBody>
      </p:sp>
    </p:spTree>
    <p:extLst>
      <p:ext uri="{BB962C8B-B14F-4D97-AF65-F5344CB8AC3E}">
        <p14:creationId xmlns:p14="http://schemas.microsoft.com/office/powerpoint/2010/main" val="3419552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2"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631825" y="781050"/>
          <a:ext cx="7713663" cy="3743325"/>
        </p:xfrm>
        <a:graphic>
          <a:graphicData uri="http://schemas.openxmlformats.org/drawingml/2006/table">
            <a:tbl>
              <a:tblPr firstRow="1" bandRow="1">
                <a:tableStyleId>{BDBED569-4797-4DF1-A0F4-6AAB3CD982D8}</a:tableStyleId>
              </a:tblPr>
              <a:tblGrid>
                <a:gridCol w="471319"/>
                <a:gridCol w="1376559"/>
                <a:gridCol w="2102717"/>
                <a:gridCol w="2068052"/>
                <a:gridCol w="1695016"/>
              </a:tblGrid>
              <a:tr h="1571546">
                <a:tc>
                  <a:txBody>
                    <a:bodyPr/>
                    <a:lstStyle>
                      <a:defPPr/>
                    </a:lstStyle>
                    <a:p>
                      <a:r>
                        <a:rPr lang="zh-CN" altLang="en-US" sz="2000">
                          <a:ea typeface="黑体" panose="02010609060101010101" pitchFamily="49" charset="-122"/>
                        </a:rPr>
                        <a:t>常见故障</a:t>
                      </a:r>
                      <a:endParaRPr lang="zh-CN" altLang="en-US" sz="2000">
                        <a:solidFill>
                          <a:schemeClr val="tx1"/>
                        </a:solidFill>
                        <a:ea typeface="黑体" panose="02010609060101010101" pitchFamily="49" charset="-122"/>
                      </a:endParaRPr>
                    </a:p>
                  </a:txBody>
                  <a:tcPr marL="91435" marR="91435" marT="45714" marB="45714" anchor="ctr"/>
                </a:tc>
                <a:tc>
                  <a:txBody>
                    <a:bodyPr/>
                    <a:lstStyle>
                      <a:defPPr/>
                    </a:lstStyle>
                    <a:p>
                      <a:endParaRPr lang="zh-CN" altLang="en-US" sz="2000">
                        <a:solidFill>
                          <a:schemeClr val="tx1"/>
                        </a:solidFill>
                        <a:ea typeface="黑体" panose="02010609060101010101" pitchFamily="49" charset="-122"/>
                      </a:endParaRPr>
                    </a:p>
                  </a:txBody>
                  <a:tcPr marL="91435" marR="91435" marT="45714" marB="45714"/>
                </a:tc>
                <a:tc>
                  <a:txBody>
                    <a:bodyPr/>
                    <a:lstStyle>
                      <a:defPPr/>
                    </a:lstStyle>
                    <a:p>
                      <a:endParaRPr lang="zh-CN" altLang="en-US" sz="2000">
                        <a:solidFill>
                          <a:schemeClr val="tx1"/>
                        </a:solidFill>
                        <a:ea typeface="黑体" panose="02010609060101010101" pitchFamily="49" charset="-122"/>
                      </a:endParaRPr>
                    </a:p>
                  </a:txBody>
                  <a:tcPr marL="91435" marR="91435" marT="45714" marB="45714"/>
                </a:tc>
                <a:tc>
                  <a:txBody>
                    <a:bodyPr/>
                    <a:lstStyle>
                      <a:defPPr/>
                    </a:lstStyle>
                    <a:p>
                      <a:endParaRPr lang="zh-CN" altLang="en-US" sz="2000">
                        <a:solidFill>
                          <a:schemeClr val="tx1"/>
                        </a:solidFill>
                        <a:ea typeface="黑体" panose="02010609060101010101" pitchFamily="49" charset="-122"/>
                      </a:endParaRPr>
                    </a:p>
                  </a:txBody>
                  <a:tcPr marL="91435" marR="91435" marT="45714" marB="45714"/>
                </a:tc>
                <a:tc>
                  <a:txBody>
                    <a:bodyPr/>
                    <a:lstStyle>
                      <a:defPPr/>
                    </a:lstStyle>
                    <a:p>
                      <a:endParaRPr lang="zh-CN" altLang="en-US" sz="2000">
                        <a:solidFill>
                          <a:schemeClr val="tx1"/>
                        </a:solidFill>
                        <a:ea typeface="黑体" panose="02010609060101010101" pitchFamily="49" charset="-122"/>
                      </a:endParaRPr>
                    </a:p>
                  </a:txBody>
                  <a:tcPr marL="91435" marR="91435" marT="45714" marB="45714"/>
                </a:tc>
              </a:tr>
              <a:tr h="2171779">
                <a:tc>
                  <a:txBody>
                    <a:bodyPr/>
                    <a:lstStyle>
                      <a:defPPr/>
                    </a:lstStyle>
                    <a:p>
                      <a:r>
                        <a:rPr lang="zh-CN" altLang="en-US" sz="2000" b="1">
                          <a:ea typeface="黑体" panose="02010609060101010101" pitchFamily="49" charset="-122"/>
                        </a:rPr>
                        <a:t>原因分析</a:t>
                      </a:r>
                      <a:endParaRPr lang="zh-CN" altLang="en-US" sz="2000" b="1">
                        <a:solidFill>
                          <a:schemeClr val="tx1"/>
                        </a:solidFill>
                        <a:ea typeface="黑体" panose="02010609060101010101" pitchFamily="49" charset="-122"/>
                      </a:endParaRPr>
                    </a:p>
                  </a:txBody>
                  <a:tcPr marL="91435" marR="91435" marT="45714" marB="45714" anchor="ctr">
                    <a:noFill/>
                  </a:tcPr>
                </a:tc>
                <a:tc>
                  <a:txBody>
                    <a:bodyPr/>
                    <a:lstStyle>
                      <a:defPPr/>
                    </a:lstStyle>
                    <a:p>
                      <a:endParaRPr lang="zh-CN" altLang="en-US" sz="2000">
                        <a:solidFill>
                          <a:schemeClr val="tx1"/>
                        </a:solidFill>
                        <a:ea typeface="黑体" panose="02010609060101010101" pitchFamily="49" charset="-122"/>
                      </a:endParaRPr>
                    </a:p>
                  </a:txBody>
                  <a:tcPr marL="91435" marR="91435" marT="45714" marB="45714">
                    <a:noFill/>
                  </a:tcPr>
                </a:tc>
                <a:tc>
                  <a:txBody>
                    <a:bodyPr/>
                    <a:lstStyle>
                      <a:defPPr/>
                    </a:lstStyle>
                    <a:p>
                      <a:endParaRPr lang="zh-CN" altLang="en-US" sz="2000">
                        <a:solidFill>
                          <a:schemeClr val="tx1"/>
                        </a:solidFill>
                        <a:ea typeface="黑体" panose="02010609060101010101" pitchFamily="49" charset="-122"/>
                      </a:endParaRPr>
                    </a:p>
                  </a:txBody>
                  <a:tcPr marL="91435" marR="91435" marT="45714" marB="45714">
                    <a:noFill/>
                  </a:tcPr>
                </a:tc>
                <a:tc>
                  <a:txBody>
                    <a:bodyPr/>
                    <a:lstStyle>
                      <a:defPPr/>
                    </a:lstStyle>
                    <a:p>
                      <a:endParaRPr lang="zh-CN" altLang="en-US" sz="2000">
                        <a:solidFill>
                          <a:schemeClr val="tx1"/>
                        </a:solidFill>
                        <a:ea typeface="黑体" panose="02010609060101010101" pitchFamily="49" charset="-122"/>
                      </a:endParaRPr>
                    </a:p>
                  </a:txBody>
                  <a:tcPr marL="91435" marR="91435" marT="45714" marB="45714">
                    <a:noFill/>
                  </a:tcPr>
                </a:tc>
                <a:tc>
                  <a:txBody>
                    <a:bodyPr/>
                    <a:lstStyle>
                      <a:defPPr/>
                    </a:lstStyle>
                    <a:p>
                      <a:endParaRPr lang="zh-CN" altLang="en-US" sz="2000">
                        <a:solidFill>
                          <a:schemeClr val="tx1"/>
                        </a:solidFill>
                        <a:ea typeface="黑体" panose="02010609060101010101" pitchFamily="49" charset="-122"/>
                      </a:endParaRPr>
                    </a:p>
                  </a:txBody>
                  <a:tcPr marL="91435" marR="91435" marT="45714" marB="45714">
                    <a:noFill/>
                  </a:tcPr>
                </a:tc>
              </a:tr>
            </a:tbl>
          </a:graphicData>
        </a:graphic>
      </p:graphicFrame>
      <p:sp>
        <p:nvSpPr>
          <p:cNvPr id="15383" name="矩形 1"/>
          <p:cNvSpPr/>
          <p:nvPr/>
        </p:nvSpPr>
        <p:spPr>
          <a:xfrm>
            <a:off x="1147763" y="1008063"/>
            <a:ext cx="1271587" cy="1016000"/>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电流表指针超过最大刻度</a:t>
            </a:r>
          </a:p>
        </p:txBody>
      </p:sp>
      <p:sp>
        <p:nvSpPr>
          <p:cNvPr id="15384" name="矩形 3"/>
          <p:cNvSpPr/>
          <p:nvPr/>
        </p:nvSpPr>
        <p:spPr>
          <a:xfrm>
            <a:off x="1147763" y="2617788"/>
            <a:ext cx="1271587" cy="1322387"/>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①量程选择过小；②电路中出现短路</a:t>
            </a:r>
          </a:p>
        </p:txBody>
      </p:sp>
      <p:sp>
        <p:nvSpPr>
          <p:cNvPr id="15385" name="矩形 4"/>
          <p:cNvSpPr/>
          <p:nvPr/>
        </p:nvSpPr>
        <p:spPr>
          <a:xfrm>
            <a:off x="2497138" y="895350"/>
            <a:ext cx="2185987" cy="1323975"/>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移动滑动变阻器滑片时，电表示数及灯泡亮度无变化</a:t>
            </a:r>
          </a:p>
        </p:txBody>
      </p:sp>
      <p:sp>
        <p:nvSpPr>
          <p:cNvPr id="15386" name="矩形 5"/>
          <p:cNvSpPr/>
          <p:nvPr/>
        </p:nvSpPr>
        <p:spPr>
          <a:xfrm>
            <a:off x="2552700" y="2416175"/>
            <a:ext cx="1989138" cy="1938338"/>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滑动变阻器连接时，没有遵循“一上一下”的接线原则，滑动变阻器相当于定值电阻或导线</a:t>
            </a:r>
          </a:p>
        </p:txBody>
      </p:sp>
      <p:sp>
        <p:nvSpPr>
          <p:cNvPr id="15387" name="矩形 6"/>
          <p:cNvSpPr/>
          <p:nvPr/>
        </p:nvSpPr>
        <p:spPr>
          <a:xfrm>
            <a:off x="4633913" y="893763"/>
            <a:ext cx="2012950" cy="1322387"/>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无论怎样调节滑动变阻器，电压表的示数总小于灯泡的额定电压</a:t>
            </a:r>
          </a:p>
        </p:txBody>
      </p:sp>
      <p:sp>
        <p:nvSpPr>
          <p:cNvPr id="15388" name="矩形 7"/>
          <p:cNvSpPr/>
          <p:nvPr/>
        </p:nvSpPr>
        <p:spPr>
          <a:xfrm>
            <a:off x="4732338" y="2954338"/>
            <a:ext cx="1731962" cy="400050"/>
          </a:xfrm>
          <a:prstGeom prst="rect">
            <a:avLst/>
          </a:prstGeom>
          <a:noFill/>
          <a:ln w="9525">
            <a:noFill/>
          </a:ln>
        </p:spPr>
        <p:txBody>
          <a:bodyPr wrap="none">
            <a:spAutoFit/>
          </a:bodyPr>
          <a:lstStyle>
            <a:defPPr/>
          </a:lstStyle>
          <a:p>
            <a:pPr eaLnBrk="1" hangingPunct="1"/>
            <a:r>
              <a:rPr lang="zh-CN" altLang="en-US" sz="2000" b="1">
                <a:latin typeface="Arial" panose="020B0604020202020204" pitchFamily="34" charset="0"/>
                <a:ea typeface="黑体" panose="02010609060101010101" pitchFamily="49" charset="-122"/>
              </a:rPr>
              <a:t>电源电压过低</a:t>
            </a:r>
          </a:p>
        </p:txBody>
      </p:sp>
      <p:sp>
        <p:nvSpPr>
          <p:cNvPr id="15389" name="矩形 8"/>
          <p:cNvSpPr/>
          <p:nvPr/>
        </p:nvSpPr>
        <p:spPr>
          <a:xfrm>
            <a:off x="6810375" y="917575"/>
            <a:ext cx="1381125" cy="1322388"/>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灯不亮，电流表与电压表稍有偏转</a:t>
            </a:r>
          </a:p>
        </p:txBody>
      </p:sp>
      <p:sp>
        <p:nvSpPr>
          <p:cNvPr id="15390" name="矩形 9"/>
          <p:cNvSpPr/>
          <p:nvPr/>
        </p:nvSpPr>
        <p:spPr>
          <a:xfrm>
            <a:off x="6818313" y="2476500"/>
            <a:ext cx="1363662" cy="1939925"/>
          </a:xfrm>
          <a:prstGeom prst="rect">
            <a:avLst/>
          </a:prstGeom>
          <a:noFill/>
          <a:ln w="9525">
            <a:noFill/>
          </a:ln>
        </p:spPr>
        <p:txBody>
          <a:bodyPr>
            <a:spAutoFit/>
          </a:bodyPr>
          <a:lstStyle>
            <a:defPPr/>
          </a:lstStyle>
          <a:p>
            <a:pPr eaLnBrk="1" hangingPunct="1"/>
            <a:r>
              <a:rPr lang="zh-CN" altLang="en-US" sz="2000" b="1">
                <a:latin typeface="Arial" panose="020B0604020202020204" pitchFamily="34" charset="0"/>
                <a:ea typeface="黑体" panose="02010609060101010101" pitchFamily="49" charset="-122"/>
              </a:rPr>
              <a:t>①电源电压过低；②变阻器连入电路的电阻过大</a:t>
            </a:r>
          </a:p>
        </p:txBody>
      </p:sp>
    </p:spTree>
    <p:extLst>
      <p:ext uri="{BB962C8B-B14F-4D97-AF65-F5344CB8AC3E}">
        <p14:creationId xmlns:p14="http://schemas.microsoft.com/office/powerpoint/2010/main" val="17908607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83"/>
                                        </p:tgtEl>
                                        <p:attrNameLst>
                                          <p:attrName>style.visibility</p:attrName>
                                        </p:attrNameLst>
                                      </p:cBhvr>
                                      <p:to>
                                        <p:strVal val="visible"/>
                                      </p:to>
                                    </p:set>
                                    <p:animEffect transition="in" filter="fade">
                                      <p:cBhvr>
                                        <p:cTn id="7" dur="500"/>
                                        <p:tgtEl>
                                          <p:spTgt spid="153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84"/>
                                        </p:tgtEl>
                                        <p:attrNameLst>
                                          <p:attrName>style.visibility</p:attrName>
                                        </p:attrNameLst>
                                      </p:cBhvr>
                                      <p:to>
                                        <p:strVal val="visible"/>
                                      </p:to>
                                    </p:set>
                                    <p:animEffect transition="in" filter="fade">
                                      <p:cBhvr>
                                        <p:cTn id="12" dur="500"/>
                                        <p:tgtEl>
                                          <p:spTgt spid="1538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85"/>
                                        </p:tgtEl>
                                        <p:attrNameLst>
                                          <p:attrName>style.visibility</p:attrName>
                                        </p:attrNameLst>
                                      </p:cBhvr>
                                      <p:to>
                                        <p:strVal val="visible"/>
                                      </p:to>
                                    </p:set>
                                    <p:animEffect transition="in" filter="fade">
                                      <p:cBhvr>
                                        <p:cTn id="17" dur="500"/>
                                        <p:tgtEl>
                                          <p:spTgt spid="1538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386"/>
                                        </p:tgtEl>
                                        <p:attrNameLst>
                                          <p:attrName>style.visibility</p:attrName>
                                        </p:attrNameLst>
                                      </p:cBhvr>
                                      <p:to>
                                        <p:strVal val="visible"/>
                                      </p:to>
                                    </p:set>
                                    <p:animEffect transition="in" filter="fade">
                                      <p:cBhvr>
                                        <p:cTn id="22" dur="500"/>
                                        <p:tgtEl>
                                          <p:spTgt spid="1538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387"/>
                                        </p:tgtEl>
                                        <p:attrNameLst>
                                          <p:attrName>style.visibility</p:attrName>
                                        </p:attrNameLst>
                                      </p:cBhvr>
                                      <p:to>
                                        <p:strVal val="visible"/>
                                      </p:to>
                                    </p:set>
                                    <p:animEffect transition="in" filter="fade">
                                      <p:cBhvr>
                                        <p:cTn id="27" dur="500"/>
                                        <p:tgtEl>
                                          <p:spTgt spid="1538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388"/>
                                        </p:tgtEl>
                                        <p:attrNameLst>
                                          <p:attrName>style.visibility</p:attrName>
                                        </p:attrNameLst>
                                      </p:cBhvr>
                                      <p:to>
                                        <p:strVal val="visible"/>
                                      </p:to>
                                    </p:set>
                                    <p:animEffect transition="in" filter="fade">
                                      <p:cBhvr>
                                        <p:cTn id="32" dur="500"/>
                                        <p:tgtEl>
                                          <p:spTgt spid="1538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389"/>
                                        </p:tgtEl>
                                        <p:attrNameLst>
                                          <p:attrName>style.visibility</p:attrName>
                                        </p:attrNameLst>
                                      </p:cBhvr>
                                      <p:to>
                                        <p:strVal val="visible"/>
                                      </p:to>
                                    </p:set>
                                    <p:animEffect transition="in" filter="fade">
                                      <p:cBhvr>
                                        <p:cTn id="37" dur="500"/>
                                        <p:tgtEl>
                                          <p:spTgt spid="1538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390"/>
                                        </p:tgtEl>
                                        <p:attrNameLst>
                                          <p:attrName>style.visibility</p:attrName>
                                        </p:attrNameLst>
                                      </p:cBhvr>
                                      <p:to>
                                        <p:strVal val="visible"/>
                                      </p:to>
                                    </p:set>
                                    <p:animEffect transition="in" filter="fade">
                                      <p:cBhvr>
                                        <p:cTn id="42" dur="500"/>
                                        <p:tgtEl>
                                          <p:spTgt spid="15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3" grpId="0"/>
      <p:bldP spid="15384" grpId="0"/>
      <p:bldP spid="15385" grpId="0"/>
      <p:bldP spid="15386" grpId="0"/>
      <p:bldP spid="15387" grpId="0"/>
      <p:bldP spid="15388" grpId="0"/>
      <p:bldP spid="15389" grpId="0"/>
      <p:bldP spid="1539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p:nvPr/>
        </p:nvSpPr>
        <p:spPr>
          <a:xfrm>
            <a:off x="395288" y="514350"/>
            <a:ext cx="7921625" cy="1891665"/>
          </a:xfrm>
          <a:prstGeom prst="rect">
            <a:avLst/>
          </a:prstGeom>
          <a:noFill/>
          <a:ln w="9525">
            <a:noFill/>
          </a:ln>
        </p:spPr>
        <p:txBody>
          <a:bodyPr>
            <a:spAutoFit/>
          </a:bodyPr>
          <a:lstStyle>
            <a:defPPr/>
          </a:lstStyle>
          <a:p>
            <a:pPr marL="533400" indent="-533400">
              <a:lnSpc>
                <a:spcPct val="150000"/>
              </a:lnSpc>
            </a:pP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5</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．利用如图所示的电路图进行“测量小灯泡电功率”的实验，请分析出现以下各现象时，电路可能出现的故障。</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电源、开关、导线及电表均正常</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a:t>
            </a:r>
            <a:endParaRPr lang="en-US" altLang="zh-CN" sz="2600" b="1">
              <a:latin typeface="Times New Roman" pitchFamily="18" charset="0"/>
              <a:ea typeface="Times New Roman" panose="02020603050405020304" pitchFamily="18" charset="0"/>
              <a:sym typeface="Times New Roman" pitchFamily="18" charset="0"/>
            </a:endParaRPr>
          </a:p>
        </p:txBody>
      </p:sp>
      <p:pic>
        <p:nvPicPr>
          <p:cNvPr id="13320" name="Picture 15" descr="C1"/>
          <p:cNvPicPr>
            <a:picLocks noChangeAspect="1"/>
          </p:cNvPicPr>
          <p:nvPr/>
        </p:nvPicPr>
        <p:blipFill>
          <a:blip r:embed="rId2">
            <a:clrChange>
              <a:clrFrom>
                <a:srgbClr val="FFFFFF"/>
              </a:clrFrom>
              <a:clrTo>
                <a:srgbClr val="FFFFFF">
                  <a:alpha val="0"/>
                </a:srgbClr>
              </a:clrTo>
            </a:clrChange>
          </a:blip>
          <a:stretch>
            <a:fillRect/>
          </a:stretch>
        </p:blipFill>
        <p:spPr>
          <a:xfrm>
            <a:off x="5148263" y="2336800"/>
            <a:ext cx="2065337" cy="1454150"/>
          </a:xfrm>
          <a:prstGeom prst="rect">
            <a:avLst/>
          </a:prstGeom>
          <a:noFill/>
          <a:ln w="9525">
            <a:noFill/>
          </a:ln>
        </p:spPr>
      </p:pic>
    </p:spTree>
    <p:extLst>
      <p:ext uri="{BB962C8B-B14F-4D97-AF65-F5344CB8AC3E}">
        <p14:creationId xmlns:p14="http://schemas.microsoft.com/office/powerpoint/2010/main" val="65097558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684213" y="322263"/>
            <a:ext cx="7786688"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闭合开关，灯不亮，电压表示数接近电源电压，电流表几乎没有示</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数：</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a:t>
            </a: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____________________________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p>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闭合开关，灯不亮，电压表示数为零，而电流表有较大示数：</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__________________________</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p>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开关闭合，灯不亮，电压表和电流表示数均为零：</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矩形 6"/>
          <p:cNvSpPr/>
          <p:nvPr/>
        </p:nvSpPr>
        <p:spPr>
          <a:xfrm>
            <a:off x="4427538" y="898525"/>
            <a:ext cx="4105275" cy="692150"/>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灯丝断路</a:t>
            </a:r>
            <a:r>
              <a:rPr lang="en-US" altLang="zh-CN" sz="2600" b="1">
                <a:solidFill>
                  <a:srgbClr val="FF0000"/>
                </a:solidFill>
                <a:latin typeface="Times New Roman" panose="02020603050405020304" pitchFamily="18" charset="0"/>
                <a:cs typeface="Times New Roman" panose="02020603050405020304" pitchFamily="18" charset="0"/>
              </a:rPr>
              <a:t>(</a:t>
            </a:r>
            <a:r>
              <a:rPr lang="zh-CN" altLang="en-US" sz="2600" b="1">
                <a:solidFill>
                  <a:srgbClr val="FF0000"/>
                </a:solidFill>
                <a:latin typeface="Times New Roman" panose="02020603050405020304" pitchFamily="18" charset="0"/>
                <a:cs typeface="Times New Roman" panose="02020603050405020304" pitchFamily="18" charset="0"/>
              </a:rPr>
              <a:t>或灯与灯座没有</a:t>
            </a:r>
            <a:endParaRPr lang="zh-CN" altLang="en-US" sz="2600">
              <a:latin typeface="Calibri"/>
            </a:endParaRPr>
          </a:p>
        </p:txBody>
      </p:sp>
      <p:sp>
        <p:nvSpPr>
          <p:cNvPr id="8" name="矩形 7"/>
          <p:cNvSpPr/>
          <p:nvPr/>
        </p:nvSpPr>
        <p:spPr>
          <a:xfrm>
            <a:off x="1042988" y="1501775"/>
            <a:ext cx="4105275" cy="693738"/>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良好接触，或灯座断路等</a:t>
            </a:r>
            <a:r>
              <a:rPr lang="en-US" altLang="zh-CN" sz="2600" b="1">
                <a:solidFill>
                  <a:srgbClr val="FF0000"/>
                </a:solidFill>
                <a:latin typeface="Times New Roman" panose="02020603050405020304" pitchFamily="18" charset="0"/>
                <a:cs typeface="Times New Roman" panose="02020603050405020304" pitchFamily="18" charset="0"/>
              </a:rPr>
              <a:t>)</a:t>
            </a:r>
            <a:endParaRPr lang="zh-CN" altLang="en-US" sz="2600">
              <a:latin typeface="Calibri"/>
            </a:endParaRPr>
          </a:p>
        </p:txBody>
      </p:sp>
      <p:sp>
        <p:nvSpPr>
          <p:cNvPr id="9" name="矩形 8"/>
          <p:cNvSpPr/>
          <p:nvPr/>
        </p:nvSpPr>
        <p:spPr>
          <a:xfrm>
            <a:off x="3203575" y="2698750"/>
            <a:ext cx="4105275" cy="623888"/>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灯被短路</a:t>
            </a:r>
            <a:r>
              <a:rPr lang="en-US" altLang="zh-CN" sz="2600" b="1">
                <a:solidFill>
                  <a:srgbClr val="FF0000"/>
                </a:solidFill>
                <a:latin typeface="Times New Roman" panose="02020603050405020304" pitchFamily="18" charset="0"/>
                <a:cs typeface="Times New Roman" panose="02020603050405020304" pitchFamily="18" charset="0"/>
              </a:rPr>
              <a:t>(</a:t>
            </a:r>
            <a:r>
              <a:rPr lang="zh-CN" altLang="en-US" sz="2600" b="1">
                <a:solidFill>
                  <a:srgbClr val="FF0000"/>
                </a:solidFill>
                <a:latin typeface="Times New Roman" panose="02020603050405020304" pitchFamily="18" charset="0"/>
                <a:cs typeface="Times New Roman" panose="02020603050405020304" pitchFamily="18" charset="0"/>
              </a:rPr>
              <a:t>或电压表被短路</a:t>
            </a:r>
            <a:r>
              <a:rPr lang="en-US" altLang="zh-CN" sz="2600" b="1">
                <a:solidFill>
                  <a:srgbClr val="FF0000"/>
                </a:solidFill>
                <a:latin typeface="Times New Roman" panose="02020603050405020304" pitchFamily="18" charset="0"/>
                <a:cs typeface="Times New Roman" panose="02020603050405020304" pitchFamily="18" charset="0"/>
              </a:rPr>
              <a:t>)</a:t>
            </a:r>
            <a:endParaRPr lang="zh-CN" altLang="en-US" sz="2600">
              <a:latin typeface="Calibri"/>
            </a:endParaRPr>
          </a:p>
        </p:txBody>
      </p:sp>
      <p:sp>
        <p:nvSpPr>
          <p:cNvPr id="10" name="矩形 9"/>
          <p:cNvSpPr/>
          <p:nvPr/>
        </p:nvSpPr>
        <p:spPr>
          <a:xfrm>
            <a:off x="1150938" y="3878263"/>
            <a:ext cx="3636962" cy="692150"/>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滑动变阻器处断路</a:t>
            </a:r>
            <a:endParaRPr lang="zh-CN" altLang="en-US" sz="2600">
              <a:latin typeface="Calibri"/>
            </a:endParaRPr>
          </a:p>
        </p:txBody>
      </p:sp>
    </p:spTree>
    <p:extLst>
      <p:ext uri="{BB962C8B-B14F-4D97-AF65-F5344CB8AC3E}">
        <p14:creationId xmlns:p14="http://schemas.microsoft.com/office/powerpoint/2010/main" val="21760094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组合 1"/>
          <p:cNvGrpSpPr/>
          <p:nvPr/>
        </p:nvGrpSpPr>
        <p:grpSpPr>
          <a:xfrm>
            <a:off x="161925" y="180975"/>
            <a:ext cx="5516563" cy="522288"/>
            <a:chOff x="255" y="285"/>
            <a:chExt cx="8687" cy="822"/>
          </a:xfrm>
        </p:grpSpPr>
        <p:sp>
          <p:nvSpPr>
            <p:cNvPr id="20" name="Shape 108"/>
            <p:cNvSpPr/>
            <p:nvPr/>
          </p:nvSpPr>
          <p:spPr>
            <a:xfrm>
              <a:off x="412" y="302"/>
              <a:ext cx="957" cy="805"/>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a:sym typeface="微软雅黑" panose="020B0503020204020204" charset="-122"/>
              </a:endParaRPr>
            </a:p>
          </p:txBody>
        </p:sp>
        <p:sp>
          <p:nvSpPr>
            <p:cNvPr id="21" name="Shape 112"/>
            <p:cNvSpPr/>
            <p:nvPr/>
          </p:nvSpPr>
          <p:spPr>
            <a:xfrm>
              <a:off x="255" y="285"/>
              <a:ext cx="1275" cy="822"/>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8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28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sp>
          <p:nvSpPr>
            <p:cNvPr id="22" name="文本框 1"/>
            <p:cNvSpPr txBox="1"/>
            <p:nvPr/>
          </p:nvSpPr>
          <p:spPr>
            <a:xfrm>
              <a:off x="1795" y="367"/>
              <a:ext cx="1742" cy="6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情景导入</a:t>
              </a:r>
              <a:endParaRPr kumimoji="0" lang="zh-CN" altLang="en-US" sz="2000" b="1" i="0" u="none" strike="noStrike" kern="0" cap="none" spc="0" normalizeH="0" baseline="0" noProof="0">
                <a:ln>
                  <a:noFill/>
                </a:ln>
                <a:solidFill>
                  <a:srgbClr val="000000"/>
                </a:solidFill>
                <a:effectLst/>
                <a:uLnTx/>
                <a:uFillTx/>
                <a:latin typeface="微软雅黑" panose="020B0503020204020204" charset="-122"/>
                <a:ea typeface="微软雅黑"/>
                <a:cs typeface="Arial"/>
                <a:sym typeface="Arial"/>
              </a:endParaRPr>
            </a:p>
          </p:txBody>
        </p:sp>
        <p:cxnSp>
          <p:nvCxnSpPr>
            <p:cNvPr id="23" name="直接连接符 22"/>
            <p:cNvCxnSpPr/>
            <p:nvPr/>
          </p:nvCxnSpPr>
          <p:spPr>
            <a:xfrm>
              <a:off x="1590" y="1010"/>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67" name="Text Box 9"/>
          <p:cNvSpPr txBox="1"/>
          <p:nvPr/>
        </p:nvSpPr>
        <p:spPr>
          <a:xfrm>
            <a:off x="246380" y="3881120"/>
            <a:ext cx="4300220" cy="1014730"/>
          </a:xfrm>
          <a:prstGeom prst="rect">
            <a:avLst/>
          </a:prstGeom>
          <a:noFill/>
          <a:ln w="9525">
            <a:noFill/>
          </a:ln>
        </p:spPr>
        <p:txBody>
          <a:bodyPr wrap="square">
            <a:spAutoFit/>
          </a:bodyPr>
          <a:lstStyle>
            <a:defPPr/>
          </a:lstStyle>
          <a:p>
            <a:pPr>
              <a:lnSpc>
                <a:spcPct val="125000"/>
              </a:lnSpc>
            </a:pPr>
            <a:r>
              <a:rPr lang="zh-CN" altLang="en-US" sz="2400" b="1">
                <a:latin typeface="Times New Roman" panose="02020603050405020304" pitchFamily="18" charset="0"/>
              </a:rPr>
              <a:t>点亮的灯泡过一会儿会烫手，说明什么？</a:t>
            </a:r>
          </a:p>
        </p:txBody>
      </p:sp>
      <p:sp>
        <p:nvSpPr>
          <p:cNvPr id="291" name="Text Box 12"/>
          <p:cNvSpPr txBox="1"/>
          <p:nvPr/>
        </p:nvSpPr>
        <p:spPr>
          <a:xfrm>
            <a:off x="4211638" y="774700"/>
            <a:ext cx="3756025" cy="1430338"/>
          </a:xfrm>
          <a:prstGeom prst="rect">
            <a:avLst/>
          </a:prstGeom>
          <a:noFill/>
          <a:ln w="9525">
            <a:noFill/>
          </a:ln>
        </p:spPr>
        <p:txBody>
          <a:bodyPr>
            <a:spAutoFit/>
          </a:bodyPr>
          <a:lstStyle>
            <a:defPPr/>
          </a:lstStyle>
          <a:p>
            <a:pPr>
              <a:lnSpc>
                <a:spcPct val="125000"/>
              </a:lnSpc>
            </a:pPr>
            <a:r>
              <a:rPr lang="zh-CN" altLang="en-US" sz="2400" b="1">
                <a:latin typeface="Times New Roman" panose="02020603050405020304" pitchFamily="18" charset="0"/>
              </a:rPr>
              <a:t>导线和电熨斗串联，为什</a:t>
            </a:r>
            <a:endParaRPr lang="en-US" altLang="zh-CN" sz="2400" b="1">
              <a:latin typeface="Times New Roman" pitchFamily="18" charset="0"/>
            </a:endParaRPr>
          </a:p>
          <a:p>
            <a:pPr>
              <a:lnSpc>
                <a:spcPct val="125000"/>
              </a:lnSpc>
            </a:pPr>
            <a:r>
              <a:rPr lang="zh-CN" altLang="en-US" sz="2400" b="1">
                <a:latin typeface="Times New Roman" panose="02020603050405020304" pitchFamily="18" charset="0"/>
              </a:rPr>
              <a:t>么电熨斗很热而导线并不</a:t>
            </a:r>
            <a:endParaRPr lang="en-US" altLang="zh-CN" sz="2400" b="1">
              <a:latin typeface="Times New Roman" panose="02020603050405020304" pitchFamily="18" charset="0"/>
            </a:endParaRPr>
          </a:p>
          <a:p>
            <a:pPr>
              <a:lnSpc>
                <a:spcPct val="125000"/>
              </a:lnSpc>
            </a:pPr>
            <a:r>
              <a:rPr lang="zh-CN" altLang="en-US" sz="2400" b="1">
                <a:latin typeface="Times New Roman" panose="02020603050405020304" pitchFamily="18" charset="0"/>
              </a:rPr>
              <a:t>很热？说明什么？</a:t>
            </a:r>
          </a:p>
        </p:txBody>
      </p:sp>
      <p:pic>
        <p:nvPicPr>
          <p:cNvPr id="2" name="图片 1"/>
          <p:cNvPicPr>
            <a:picLocks noChangeAspect="1"/>
          </p:cNvPicPr>
          <p:nvPr/>
        </p:nvPicPr>
        <p:blipFill>
          <a:blip r:embed="rId2"/>
          <a:stretch>
            <a:fillRect/>
          </a:stretch>
        </p:blipFill>
        <p:spPr>
          <a:xfrm>
            <a:off x="971550" y="743585"/>
            <a:ext cx="2361565" cy="3218180"/>
          </a:xfrm>
          <a:prstGeom prst="rect">
            <a:avLst/>
          </a:prstGeom>
        </p:spPr>
      </p:pic>
      <p:pic>
        <p:nvPicPr>
          <p:cNvPr id="4" name="图片 3"/>
          <p:cNvPicPr>
            <a:picLocks noChangeAspect="1"/>
          </p:cNvPicPr>
          <p:nvPr/>
        </p:nvPicPr>
        <p:blipFill>
          <a:blip r:embed="rId3"/>
          <a:srcRect l="22005" t="11667" r="13724" b="11029"/>
          <a:stretch>
            <a:fillRect/>
          </a:stretch>
        </p:blipFill>
        <p:spPr>
          <a:xfrm>
            <a:off x="4419600" y="2205355"/>
            <a:ext cx="3072130" cy="2454275"/>
          </a:xfrm>
          <a:prstGeom prst="rect">
            <a:avLst/>
          </a:prstGeom>
        </p:spPr>
      </p:pic>
    </p:spTree>
    <p:extLst>
      <p:ext uri="{BB962C8B-B14F-4D97-AF65-F5344CB8AC3E}">
        <p14:creationId xmlns:p14="http://schemas.microsoft.com/office/powerpoint/2010/main" val="19670509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67">
                                            <p:txEl>
                                              <p:charRg st="0" end="8"/>
                                            </p:txEl>
                                          </p:spTgt>
                                        </p:tgtEl>
                                        <p:attrNameLst>
                                          <p:attrName>style.visibility</p:attrName>
                                        </p:attrNameLst>
                                      </p:cBhvr>
                                      <p:to>
                                        <p:strVal val="visible"/>
                                      </p:to>
                                    </p:set>
                                    <p:animEffect transition="in" filter="wipe(left)">
                                      <p:cBhvr>
                                        <p:cTn id="7" dur="500"/>
                                        <p:tgtEl>
                                          <p:spTgt spid="167">
                                            <p:txEl>
                                              <p:charRg st="0" end="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1">
                                            <p:txEl>
                                              <p:pRg st="0" end="0"/>
                                            </p:txEl>
                                          </p:spTgt>
                                        </p:tgtEl>
                                        <p:attrNameLst>
                                          <p:attrName>style.visibility</p:attrName>
                                        </p:attrNameLst>
                                      </p:cBhvr>
                                      <p:to>
                                        <p:strVal val="visible"/>
                                      </p:to>
                                    </p:set>
                                    <p:animEffect transition="in" filter="wipe(left)">
                                      <p:cBhvr>
                                        <p:cTn id="12" dur="500"/>
                                        <p:tgtEl>
                                          <p:spTgt spid="291">
                                            <p:txEl>
                                              <p:pRg st="0" end="0"/>
                                            </p:txEl>
                                          </p:spTgt>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91">
                                            <p:txEl>
                                              <p:pRg st="1" end="1"/>
                                            </p:txEl>
                                          </p:spTgt>
                                        </p:tgtEl>
                                        <p:attrNameLst>
                                          <p:attrName>style.visibility</p:attrName>
                                        </p:attrNameLst>
                                      </p:cBhvr>
                                      <p:to>
                                        <p:strVal val="visible"/>
                                      </p:to>
                                    </p:set>
                                    <p:animEffect transition="in" filter="wipe(left)">
                                      <p:cBhvr>
                                        <p:cTn id="16" dur="500"/>
                                        <p:tgtEl>
                                          <p:spTgt spid="291">
                                            <p:txEl>
                                              <p:pRg st="1" end="1"/>
                                            </p:txEl>
                                          </p:spTgt>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291">
                                            <p:txEl>
                                              <p:pRg st="2" end="2"/>
                                            </p:txEl>
                                          </p:spTgt>
                                        </p:tgtEl>
                                        <p:attrNameLst>
                                          <p:attrName>style.visibility</p:attrName>
                                        </p:attrNameLst>
                                      </p:cBhvr>
                                      <p:to>
                                        <p:strVal val="visible"/>
                                      </p:to>
                                    </p:set>
                                    <p:animEffect transition="in" filter="wipe(left)">
                                      <p:cBhvr>
                                        <p:cTn id="20" dur="500"/>
                                        <p:tgtEl>
                                          <p:spTgt spid="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673100" y="341313"/>
            <a:ext cx="7786688"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开关闭合，灯较亮，但移动滑动变阻器滑片，灯的亮度不变：</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______________________________</a:t>
            </a: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开关闭合，灯发出较暗的光，而移动滑动变阻器的滑片，灯的亮度不变：</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____________________</a:t>
            </a: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______________</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矩形 6"/>
          <p:cNvSpPr/>
          <p:nvPr/>
        </p:nvSpPr>
        <p:spPr>
          <a:xfrm>
            <a:off x="3094038" y="914400"/>
            <a:ext cx="4933950" cy="692150"/>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同时使用滑动变阻器上方的两个</a:t>
            </a:r>
            <a:endParaRPr lang="zh-CN" altLang="en-US" sz="2600">
              <a:latin typeface="Calibri"/>
            </a:endParaRPr>
          </a:p>
        </p:txBody>
      </p:sp>
      <p:sp>
        <p:nvSpPr>
          <p:cNvPr id="8" name="矩形 7"/>
          <p:cNvSpPr/>
          <p:nvPr/>
        </p:nvSpPr>
        <p:spPr>
          <a:xfrm>
            <a:off x="1185863" y="1541463"/>
            <a:ext cx="1585912" cy="692150"/>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接线柱</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9" name="矩形 8"/>
          <p:cNvSpPr/>
          <p:nvPr/>
        </p:nvSpPr>
        <p:spPr>
          <a:xfrm>
            <a:off x="1116013" y="3289300"/>
            <a:ext cx="2595562" cy="693738"/>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方的两个接线柱</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10" name="矩形 9"/>
          <p:cNvSpPr/>
          <p:nvPr/>
        </p:nvSpPr>
        <p:spPr>
          <a:xfrm>
            <a:off x="4716463" y="2686050"/>
            <a:ext cx="3635375" cy="623888"/>
          </a:xfrm>
          <a:prstGeom prst="rect">
            <a:avLst/>
          </a:prstGeom>
          <a:noFill/>
          <a:ln w="9525">
            <a:noFill/>
          </a:ln>
        </p:spPr>
        <p:txBody>
          <a:bodyPr>
            <a:spAutoFit/>
          </a:bodyPr>
          <a:lstStyle>
            <a:defPPr/>
          </a:lstStyle>
          <a:p>
            <a:pPr>
              <a:lnSpc>
                <a:spcPct val="150000"/>
              </a:lnSpc>
            </a:pPr>
            <a:r>
              <a:rPr lang="zh-CN" altLang="en-US" sz="2600" b="1">
                <a:solidFill>
                  <a:srgbClr val="FF0000"/>
                </a:solidFill>
                <a:latin typeface="Times New Roman" panose="02020603050405020304" pitchFamily="18" charset="0"/>
                <a:cs typeface="Times New Roman" panose="02020603050405020304" pitchFamily="18" charset="0"/>
              </a:rPr>
              <a:t>同时使用滑动变阻器下</a:t>
            </a:r>
            <a:endParaRPr lang="zh-CN" altLang="en-US" sz="2600">
              <a:latin typeface="Calibri"/>
            </a:endParaRPr>
          </a:p>
        </p:txBody>
      </p:sp>
    </p:spTree>
    <p:extLst>
      <p:ext uri="{BB962C8B-B14F-4D97-AF65-F5344CB8AC3E}">
        <p14:creationId xmlns:p14="http://schemas.microsoft.com/office/powerpoint/2010/main" val="2732152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4268" cy="72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rPr>
                <a:t>知识点三  焦耳定律</a:t>
              </a: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1266" name="Rectangle 4"/>
          <p:cNvSpPr/>
          <p:nvPr/>
        </p:nvSpPr>
        <p:spPr>
          <a:xfrm>
            <a:off x="403225" y="1108075"/>
            <a:ext cx="5842000" cy="3416300"/>
          </a:xfrm>
          <a:prstGeom prst="rect">
            <a:avLst/>
          </a:prstGeom>
          <a:noFill/>
          <a:ln w="9525">
            <a:noFill/>
          </a:ln>
        </p:spPr>
        <p:txBody>
          <a:bodyPr>
            <a:spAutoFit/>
          </a:bodyPr>
          <a:lstStyle>
            <a:defPPr/>
          </a:lstStyle>
          <a:p>
            <a:pPr algn="just" eaLnBrk="1" hangingPunct="1">
              <a:lnSpc>
                <a:spcPct val="150000"/>
              </a:lnSpc>
            </a:pPr>
            <a:r>
              <a:rPr lang="zh-CN" altLang="en-US" sz="2400" b="1">
                <a:latin typeface="Times New Roman" panose="02020603050405020304" pitchFamily="18" charset="0"/>
                <a:ea typeface="黑体" panose="02010609060101010101" pitchFamily="49" charset="-122"/>
              </a:rPr>
              <a:t>　　焦耳（</a:t>
            </a:r>
            <a:r>
              <a:rPr lang="en-US" altLang="zh-CN" sz="2400" b="1">
                <a:latin typeface="Times New Roman" panose="02020603050405020304" pitchFamily="18" charset="0"/>
                <a:ea typeface="黑体" panose="02010609060101010101" pitchFamily="49" charset="-122"/>
              </a:rPr>
              <a:t>James Prescott Joule</a:t>
            </a:r>
            <a:r>
              <a:rPr lang="zh-CN" altLang="en-US" sz="2400" b="1">
                <a:latin typeface="Times New Roman" panose="02020603050405020304" pitchFamily="18" charset="0"/>
                <a:ea typeface="黑体" panose="02010609060101010101" pitchFamily="49" charset="-122"/>
              </a:rPr>
              <a:t>，</a:t>
            </a:r>
            <a:r>
              <a:rPr lang="en-US" altLang="zh-CN" sz="2400" b="1">
                <a:latin typeface="Times New Roman" panose="02020603050405020304" pitchFamily="18" charset="0"/>
                <a:ea typeface="黑体" panose="02010609060101010101" pitchFamily="49" charset="-122"/>
              </a:rPr>
              <a:t>1818</a:t>
            </a:r>
            <a:r>
              <a:rPr lang="en-US" altLang="zh-CN" sz="2400" b="1">
                <a:latin typeface="黑体" panose="02010609060101010101" pitchFamily="49" charset="-122"/>
                <a:ea typeface="黑体" panose="02010609060101010101" pitchFamily="49" charset="-122"/>
              </a:rPr>
              <a:t>—</a:t>
            </a:r>
            <a:r>
              <a:rPr lang="en-US" altLang="zh-CN" sz="2400" b="1">
                <a:latin typeface="Times New Roman" panose="02020603050405020304" pitchFamily="18" charset="0"/>
                <a:ea typeface="黑体" panose="02010609060101010101" pitchFamily="49" charset="-122"/>
              </a:rPr>
              <a:t>1889</a:t>
            </a:r>
            <a:r>
              <a:rPr lang="zh-CN" altLang="en-US" sz="2400" b="1">
                <a:latin typeface="Times New Roman" panose="02020603050405020304" pitchFamily="18" charset="0"/>
                <a:ea typeface="黑体" panose="02010609060101010101" pitchFamily="49" charset="-122"/>
              </a:rPr>
              <a:t>），英国物理学家。用近 </a:t>
            </a:r>
            <a:r>
              <a:rPr lang="en-US" altLang="zh-CN" sz="2400" b="1">
                <a:latin typeface="Times New Roman" panose="02020603050405020304" pitchFamily="18" charset="0"/>
                <a:ea typeface="黑体" panose="02010609060101010101" pitchFamily="49" charset="-122"/>
              </a:rPr>
              <a:t>40 </a:t>
            </a:r>
            <a:r>
              <a:rPr lang="zh-CN" altLang="en-US" sz="2400" b="1">
                <a:latin typeface="Times New Roman" panose="02020603050405020304" pitchFamily="18" charset="0"/>
                <a:ea typeface="黑体" panose="02010609060101010101" pitchFamily="49" charset="-122"/>
              </a:rPr>
              <a:t>年的时间做了 </a:t>
            </a:r>
            <a:r>
              <a:rPr lang="en-US" altLang="zh-CN" sz="2400" b="1">
                <a:latin typeface="Times New Roman" panose="02020603050405020304" pitchFamily="18" charset="0"/>
                <a:ea typeface="黑体" panose="02010609060101010101" pitchFamily="49" charset="-122"/>
              </a:rPr>
              <a:t>400 </a:t>
            </a:r>
            <a:r>
              <a:rPr lang="zh-CN" altLang="en-US" sz="2400" b="1">
                <a:latin typeface="Times New Roman" panose="02020603050405020304" pitchFamily="18" charset="0"/>
                <a:ea typeface="黑体" panose="02010609060101010101" pitchFamily="49" charset="-122"/>
              </a:rPr>
              <a:t>多次实验，研究热和功的关系。通过大量的实验，于 </a:t>
            </a:r>
            <a:r>
              <a:rPr lang="en-US" altLang="zh-CN" sz="2400" b="1">
                <a:latin typeface="Times New Roman" panose="02020603050405020304" pitchFamily="18" charset="0"/>
                <a:ea typeface="黑体" panose="02010609060101010101" pitchFamily="49" charset="-122"/>
              </a:rPr>
              <a:t>1840 </a:t>
            </a:r>
            <a:r>
              <a:rPr lang="zh-CN" altLang="en-US" sz="2400" b="1">
                <a:latin typeface="Times New Roman" panose="02020603050405020304" pitchFamily="18" charset="0"/>
                <a:ea typeface="黑体" panose="02010609060101010101" pitchFamily="49" charset="-122"/>
              </a:rPr>
              <a:t>年最先精确地确定了电流产生的热量与电流、电阻和通电时间的关系。</a:t>
            </a:r>
          </a:p>
        </p:txBody>
      </p:sp>
      <p:sp>
        <p:nvSpPr>
          <p:cNvPr id="11267" name="Rectangle 11"/>
          <p:cNvSpPr/>
          <p:nvPr/>
        </p:nvSpPr>
        <p:spPr>
          <a:xfrm>
            <a:off x="7135813" y="3959225"/>
            <a:ext cx="1247775" cy="461963"/>
          </a:xfrm>
          <a:prstGeom prst="rect">
            <a:avLst/>
          </a:prstGeom>
          <a:noFill/>
          <a:ln w="9525">
            <a:noFill/>
          </a:ln>
        </p:spPr>
        <p:txBody>
          <a:bodyPr>
            <a:spAutoFit/>
          </a:bodyPr>
          <a:lstStyle>
            <a:defPPr/>
          </a:lstStyle>
          <a:p>
            <a:pPr eaLnBrk="1" hangingPunct="1"/>
            <a:r>
              <a:rPr lang="zh-CN" altLang="en-US" sz="2400" b="1">
                <a:latin typeface="Times New Roman" panose="02020603050405020304" pitchFamily="18" charset="0"/>
                <a:ea typeface="楷体_GB2312" panose="02010609030101010101" pitchFamily="49" charset="-122"/>
              </a:rPr>
              <a:t>焦 耳</a:t>
            </a:r>
          </a:p>
        </p:txBody>
      </p:sp>
      <p:pic>
        <p:nvPicPr>
          <p:cNvPr id="11268" name="Picture 9"/>
          <p:cNvPicPr>
            <a:picLocks noChangeAspect="1"/>
          </p:cNvPicPr>
          <p:nvPr/>
        </p:nvPicPr>
        <p:blipFill>
          <a:blip r:embed="rId2">
            <a:clrChange>
              <a:clrFrom>
                <a:srgbClr val="FFFFFF"/>
              </a:clrFrom>
              <a:clrTo>
                <a:srgbClr val="FFFFFF">
                  <a:alpha val="0"/>
                </a:srgbClr>
              </a:clrTo>
            </a:clrChange>
          </a:blip>
          <a:srcRect r="2628"/>
          <a:stretch>
            <a:fillRect/>
          </a:stretch>
        </p:blipFill>
        <p:spPr>
          <a:xfrm>
            <a:off x="6162675" y="1116013"/>
            <a:ext cx="2647950" cy="2838450"/>
          </a:xfrm>
          <a:prstGeom prst="rect">
            <a:avLst/>
          </a:prstGeom>
          <a:noFill/>
          <a:ln w="9525">
            <a:noFill/>
          </a:ln>
        </p:spPr>
      </p:pic>
    </p:spTree>
    <p:extLst>
      <p:ext uri="{BB962C8B-B14F-4D97-AF65-F5344CB8AC3E}">
        <p14:creationId xmlns:p14="http://schemas.microsoft.com/office/powerpoint/2010/main" val="240684681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2163763" y="3282950"/>
            <a:ext cx="15684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lstStyle>
          <a:p>
            <a:pPr marR="0" defTabSz="914400" eaLnBrk="1" hangingPunct="1">
              <a:buClrTx/>
              <a:buSzTx/>
              <a:buFontTx/>
              <a:defRPr/>
            </a:pPr>
            <a:r>
              <a:rPr kumimoji="0" lang="zh-CN" altLang="en-US" sz="2400" b="1" kern="1200" cap="none" spc="0" normalizeH="0" baseline="0" noProof="0">
                <a:latin typeface="+mn-lt"/>
                <a:ea typeface="黑体" panose="02010609060101010101" pitchFamily="49" charset="-122"/>
                <a:cs typeface="+mn-cs"/>
              </a:rPr>
              <a:t>焦耳（</a:t>
            </a:r>
            <a:r>
              <a:rPr kumimoji="0" lang="en-US" altLang="zh-CN" sz="2400" b="1" kern="1200" cap="none" spc="0" normalizeH="0" baseline="0" noProof="0">
                <a:latin typeface="+mn-lt"/>
                <a:ea typeface="黑体" panose="02010609060101010101" pitchFamily="49" charset="-122"/>
                <a:cs typeface="+mn-cs"/>
              </a:rPr>
              <a:t>J</a:t>
            </a:r>
            <a:r>
              <a:rPr kumimoji="0" lang="zh-CN" altLang="en-US" sz="2400" b="1" kern="1200" cap="none" spc="0" normalizeH="0" baseline="0" noProof="0">
                <a:latin typeface="+mn-lt"/>
                <a:ea typeface="黑体" panose="02010609060101010101" pitchFamily="49" charset="-122"/>
                <a:cs typeface="+mn-cs"/>
              </a:rPr>
              <a:t>）</a:t>
            </a:r>
          </a:p>
        </p:txBody>
      </p:sp>
      <p:sp>
        <p:nvSpPr>
          <p:cNvPr id="14339" name="Text Box 13"/>
          <p:cNvSpPr txBox="1"/>
          <p:nvPr/>
        </p:nvSpPr>
        <p:spPr>
          <a:xfrm>
            <a:off x="2271713" y="2271713"/>
            <a:ext cx="857250" cy="461962"/>
          </a:xfrm>
          <a:prstGeom prst="rect">
            <a:avLst/>
          </a:prstGeom>
          <a:noFill/>
          <a:ln w="12700">
            <a:noFill/>
          </a:ln>
        </p:spPr>
        <p:txBody>
          <a:bodyPr wrap="none">
            <a:spAutoFit/>
          </a:bodyPr>
          <a:lstStyle>
            <a:defPPr/>
          </a:lstStyle>
          <a:p>
            <a:pPr eaLnBrk="1" hangingPunct="1"/>
            <a:r>
              <a:rPr lang="en-US" altLang="zh-CN" sz="2400" b="1" i="1">
                <a:solidFill>
                  <a:srgbClr val="FF3300"/>
                </a:solidFill>
                <a:latin typeface="Times New Roman" panose="02020603050405020304" pitchFamily="18" charset="0"/>
                <a:ea typeface="黑体" panose="02010609060101010101" pitchFamily="49" charset="-122"/>
              </a:rPr>
              <a:t>Q=W</a:t>
            </a:r>
          </a:p>
        </p:txBody>
      </p:sp>
      <p:sp>
        <p:nvSpPr>
          <p:cNvPr id="14340" name="Text Box 14"/>
          <p:cNvSpPr txBox="1"/>
          <p:nvPr/>
        </p:nvSpPr>
        <p:spPr>
          <a:xfrm>
            <a:off x="3541713" y="2039938"/>
            <a:ext cx="1062037" cy="461962"/>
          </a:xfrm>
          <a:prstGeom prst="rect">
            <a:avLst/>
          </a:prstGeom>
          <a:noFill/>
          <a:ln w="12700">
            <a:noFill/>
          </a:ln>
        </p:spPr>
        <p:txBody>
          <a:bodyPr wrap="none">
            <a:spAutoFit/>
          </a:bodyPr>
          <a:lstStyle>
            <a:defPPr/>
          </a:lstStyle>
          <a:p>
            <a:pPr eaLnBrk="1" hangingPunct="1"/>
            <a:r>
              <a:rPr lang="en-US" altLang="zh-CN" sz="2400" b="1" i="1">
                <a:solidFill>
                  <a:srgbClr val="FF3300"/>
                </a:solidFill>
                <a:latin typeface="Times New Roman" panose="02020603050405020304" pitchFamily="18" charset="0"/>
                <a:ea typeface="黑体" panose="02010609060101010101" pitchFamily="49" charset="-122"/>
              </a:rPr>
              <a:t>W=UIt</a:t>
            </a:r>
          </a:p>
        </p:txBody>
      </p:sp>
      <p:sp>
        <p:nvSpPr>
          <p:cNvPr id="14341" name="Text Box 15"/>
          <p:cNvSpPr txBox="1"/>
          <p:nvPr/>
        </p:nvSpPr>
        <p:spPr>
          <a:xfrm>
            <a:off x="3584575" y="2605088"/>
            <a:ext cx="908050" cy="460375"/>
          </a:xfrm>
          <a:prstGeom prst="rect">
            <a:avLst/>
          </a:prstGeom>
          <a:noFill/>
          <a:ln w="12700">
            <a:noFill/>
          </a:ln>
        </p:spPr>
        <p:txBody>
          <a:bodyPr wrap="none">
            <a:spAutoFit/>
          </a:bodyPr>
          <a:lstStyle>
            <a:defPPr/>
          </a:lstStyle>
          <a:p>
            <a:pPr eaLnBrk="1" hangingPunct="1"/>
            <a:r>
              <a:rPr lang="en-US" altLang="zh-CN" sz="2400" b="1" i="1">
                <a:solidFill>
                  <a:srgbClr val="FF3300"/>
                </a:solidFill>
                <a:latin typeface="Times New Roman" panose="02020603050405020304" pitchFamily="18" charset="0"/>
                <a:ea typeface="黑体" panose="02010609060101010101" pitchFamily="49" charset="-122"/>
              </a:rPr>
              <a:t>U=IR</a:t>
            </a:r>
          </a:p>
        </p:txBody>
      </p:sp>
      <p:sp>
        <p:nvSpPr>
          <p:cNvPr id="14342" name="Text Box 16"/>
          <p:cNvSpPr txBox="1"/>
          <p:nvPr/>
        </p:nvSpPr>
        <p:spPr>
          <a:xfrm>
            <a:off x="5561013" y="2379663"/>
            <a:ext cx="1095375" cy="461962"/>
          </a:xfrm>
          <a:prstGeom prst="rect">
            <a:avLst/>
          </a:prstGeom>
          <a:noFill/>
          <a:ln w="12700">
            <a:noFill/>
          </a:ln>
        </p:spPr>
        <p:txBody>
          <a:bodyPr wrap="none">
            <a:spAutoFit/>
          </a:bodyPr>
          <a:lstStyle>
            <a:defPPr/>
          </a:lstStyle>
          <a:p>
            <a:pPr eaLnBrk="1" hangingPunct="1"/>
            <a:r>
              <a:rPr lang="en-US" altLang="zh-CN" sz="2400" b="1" i="1">
                <a:solidFill>
                  <a:srgbClr val="FF3300"/>
                </a:solidFill>
                <a:latin typeface="Times New Roman" panose="02020603050405020304" pitchFamily="18" charset="0"/>
                <a:ea typeface="黑体" panose="02010609060101010101" pitchFamily="49" charset="-122"/>
              </a:rPr>
              <a:t>Q=I</a:t>
            </a:r>
            <a:r>
              <a:rPr lang="en-US" altLang="zh-CN" sz="2400" b="1" i="1" baseline="30000">
                <a:solidFill>
                  <a:srgbClr val="FF3300"/>
                </a:solidFill>
                <a:latin typeface="Times New Roman" panose="02020603050405020304" pitchFamily="18" charset="0"/>
                <a:ea typeface="黑体" panose="02010609060101010101" pitchFamily="49" charset="-122"/>
              </a:rPr>
              <a:t>2</a:t>
            </a:r>
            <a:r>
              <a:rPr lang="en-US" altLang="zh-CN" sz="2400" b="1" i="1">
                <a:solidFill>
                  <a:srgbClr val="FF3300"/>
                </a:solidFill>
                <a:latin typeface="Times New Roman" panose="02020603050405020304" pitchFamily="18" charset="0"/>
                <a:ea typeface="黑体" panose="02010609060101010101" pitchFamily="49" charset="-122"/>
              </a:rPr>
              <a:t>Rt</a:t>
            </a:r>
          </a:p>
        </p:txBody>
      </p:sp>
      <p:sp>
        <p:nvSpPr>
          <p:cNvPr id="14343" name="AutoShape 17"/>
          <p:cNvSpPr/>
          <p:nvPr/>
        </p:nvSpPr>
        <p:spPr>
          <a:xfrm>
            <a:off x="3316288" y="2163763"/>
            <a:ext cx="152400" cy="755650"/>
          </a:xfrm>
          <a:prstGeom prst="leftBrace">
            <a:avLst>
              <a:gd name="adj1" fmla="val 41319"/>
              <a:gd name="adj2" fmla="val 50000"/>
            </a:avLst>
          </a:prstGeom>
          <a:noFill/>
          <a:ln w="38100" cap="flat" cmpd="sng">
            <a:solidFill>
              <a:schemeClr val="hlink"/>
            </a:solidFill>
            <a:prstDash val="solid"/>
            <a:headEnd type="none" w="med" len="med"/>
            <a:tailEnd type="none" w="med" len="med"/>
          </a:ln>
        </p:spPr>
        <p:txBody>
          <a:bodyPr wrap="none" anchor="ctr"/>
          <a:lstStyle>
            <a:defPPr/>
          </a:lstStyle>
          <a:p>
            <a:pPr algn="ctr" eaLnBrk="1" hangingPunct="1"/>
            <a:endParaRPr lang="zh-CN" altLang="en-US" sz="2400" i="1">
              <a:solidFill>
                <a:schemeClr val="hlink"/>
              </a:solidFill>
              <a:latin typeface="Arial" panose="020B0604020202020204" pitchFamily="34" charset="0"/>
              <a:ea typeface="黑体" panose="02010609060101010101" pitchFamily="49" charset="-122"/>
            </a:endParaRPr>
          </a:p>
        </p:txBody>
      </p:sp>
      <p:sp>
        <p:nvSpPr>
          <p:cNvPr id="14344" name="AutoShape 18"/>
          <p:cNvSpPr/>
          <p:nvPr/>
        </p:nvSpPr>
        <p:spPr>
          <a:xfrm>
            <a:off x="4995863" y="2466975"/>
            <a:ext cx="395287" cy="323850"/>
          </a:xfrm>
          <a:prstGeom prst="notchedRightArrow">
            <a:avLst>
              <a:gd name="adj1" fmla="val 50000"/>
              <a:gd name="adj2" fmla="val 30514"/>
            </a:avLst>
          </a:prstGeom>
          <a:solidFill>
            <a:schemeClr val="hlink"/>
          </a:solidFill>
          <a:ln w="9525" cap="flat" cmpd="sng">
            <a:solidFill>
              <a:schemeClr val="hlink"/>
            </a:solidFill>
            <a:prstDash val="solid"/>
            <a:miter/>
            <a:headEnd type="none" w="med" len="med"/>
            <a:tailEnd type="none" w="med" len="med"/>
          </a:ln>
        </p:spPr>
        <p:txBody>
          <a:bodyPr wrap="none" anchor="ctr"/>
          <a:lstStyle>
            <a:defPPr/>
          </a:lstStyle>
          <a:p>
            <a:pPr eaLnBrk="1" hangingPunct="1"/>
            <a:endParaRPr lang="zh-CN" altLang="en-US" sz="2400" i="1">
              <a:latin typeface="Arial" panose="020B0604020202020204" pitchFamily="34" charset="0"/>
              <a:ea typeface="黑体" panose="02010609060101010101" pitchFamily="49" charset="-122"/>
            </a:endParaRPr>
          </a:p>
        </p:txBody>
      </p:sp>
      <p:sp>
        <p:nvSpPr>
          <p:cNvPr id="14345" name="矩形 9"/>
          <p:cNvSpPr/>
          <p:nvPr/>
        </p:nvSpPr>
        <p:spPr>
          <a:xfrm>
            <a:off x="2139950" y="392113"/>
            <a:ext cx="5970588" cy="1200150"/>
          </a:xfrm>
          <a:prstGeom prst="rect">
            <a:avLst/>
          </a:prstGeom>
          <a:noFill/>
          <a:ln w="9525">
            <a:noFill/>
          </a:ln>
        </p:spPr>
        <p:txBody>
          <a:bodyPr>
            <a:spAutoFit/>
          </a:bodyPr>
          <a:lstStyle>
            <a:defPPr/>
          </a:lstStyle>
          <a:p>
            <a:pPr eaLnBrk="1" hangingPunct="1"/>
            <a:r>
              <a:rPr lang="zh-CN" altLang="en-US" sz="2400" b="1">
                <a:latin typeface="Arial" panose="020B0604020202020204" pitchFamily="34" charset="0"/>
                <a:ea typeface="黑体" panose="02010609060101010101" pitchFamily="49" charset="-122"/>
              </a:rPr>
              <a:t>电流通过导体产生的热量跟电流的二次方成正比，跟导体的电阻成正比，跟通电时间成正比。</a:t>
            </a:r>
          </a:p>
        </p:txBody>
      </p:sp>
      <p:sp>
        <p:nvSpPr>
          <p:cNvPr id="11" name="TextBox 10"/>
          <p:cNvSpPr txBox="1"/>
          <p:nvPr/>
        </p:nvSpPr>
        <p:spPr>
          <a:xfrm>
            <a:off x="595313" y="441325"/>
            <a:ext cx="1511300" cy="461963"/>
          </a:xfrm>
          <a:prstGeom prst="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lt1"/>
                </a:solidFill>
                <a:effectLst/>
                <a:uLnTx/>
                <a:uFillTx/>
                <a:latin typeface="+mn-lt"/>
                <a:ea typeface="黑体" panose="02010609060101010101" pitchFamily="49" charset="-122"/>
                <a:cs typeface="+mn-cs"/>
              </a:rPr>
              <a:t>焦耳定律</a:t>
            </a:r>
          </a:p>
        </p:txBody>
      </p:sp>
      <p:sp>
        <p:nvSpPr>
          <p:cNvPr id="12" name="矩形 11"/>
          <p:cNvSpPr/>
          <p:nvPr/>
        </p:nvSpPr>
        <p:spPr>
          <a:xfrm>
            <a:off x="615950" y="1589088"/>
            <a:ext cx="803275" cy="460375"/>
          </a:xfrm>
          <a:prstGeom prst="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lt1"/>
                </a:solidFill>
                <a:effectLst/>
                <a:uLnTx/>
                <a:uFillTx/>
                <a:latin typeface="+mn-lt"/>
                <a:ea typeface="黑体" panose="02010609060101010101" pitchFamily="49" charset="-122"/>
                <a:cs typeface="+mn-cs"/>
              </a:rPr>
              <a:t>公式</a:t>
            </a:r>
          </a:p>
        </p:txBody>
      </p:sp>
      <p:sp>
        <p:nvSpPr>
          <p:cNvPr id="13" name="矩形 12"/>
          <p:cNvSpPr/>
          <p:nvPr/>
        </p:nvSpPr>
        <p:spPr>
          <a:xfrm>
            <a:off x="2201863" y="1619250"/>
            <a:ext cx="1377950" cy="460375"/>
          </a:xfrm>
          <a:prstGeom prst="rect">
            <a:avLst/>
          </a:prstGeom>
        </p:spPr>
        <p:txBody>
          <a:bodyPr wrap="none">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Q = I</a:t>
            </a:r>
            <a:r>
              <a:rPr kumimoji="0" lang="en-US" altLang="zh-CN" sz="2400" b="1" i="1" u="none" strike="noStrike" kern="1200" cap="none" spc="0" normalizeH="0" baseline="30000" noProof="0">
                <a:ln>
                  <a:noFill/>
                </a:ln>
                <a:solidFill>
                  <a:schemeClr val="tx1"/>
                </a:solidFill>
                <a:effectLst/>
                <a:uLnTx/>
                <a:uFillTx/>
                <a:latin typeface="+mn-lt"/>
                <a:ea typeface="黑体" panose="02010609060101010101" pitchFamily="49" charset="-122"/>
                <a:cs typeface="+mn-cs"/>
              </a:rPr>
              <a:t>2</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Rt </a:t>
            </a:r>
          </a:p>
        </p:txBody>
      </p:sp>
      <p:sp>
        <p:nvSpPr>
          <p:cNvPr id="14" name="矩形 13"/>
          <p:cNvSpPr/>
          <p:nvPr/>
        </p:nvSpPr>
        <p:spPr>
          <a:xfrm>
            <a:off x="615950" y="3282950"/>
            <a:ext cx="803275" cy="461963"/>
          </a:xfrm>
          <a:prstGeom prst="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lt1"/>
                </a:solidFill>
                <a:effectLst/>
                <a:uLnTx/>
                <a:uFillTx/>
                <a:latin typeface="+mn-lt"/>
                <a:ea typeface="黑体" panose="02010609060101010101" pitchFamily="49" charset="-122"/>
                <a:cs typeface="+mn-cs"/>
              </a:rPr>
              <a:t>单位</a:t>
            </a:r>
          </a:p>
        </p:txBody>
      </p:sp>
      <p:sp>
        <p:nvSpPr>
          <p:cNvPr id="20" name="矩形 19"/>
          <p:cNvSpPr/>
          <p:nvPr/>
        </p:nvSpPr>
        <p:spPr>
          <a:xfrm>
            <a:off x="681038" y="3836988"/>
            <a:ext cx="7969250" cy="903288"/>
          </a:xfrm>
          <a:prstGeom prst="rect">
            <a:avLst/>
          </a:prstGeom>
          <a:solidFill>
            <a:srgbClr val="92D050"/>
          </a:solidFill>
        </p:spPr>
        <p:style>
          <a:lnRef idx="1">
            <a:schemeClr val="accent5"/>
          </a:lnRef>
          <a:fillRef idx="2">
            <a:schemeClr val="accent5"/>
          </a:fillRef>
          <a:effectRef idx="1">
            <a:schemeClr val="accent5"/>
          </a:effectRef>
          <a:fontRef idx="minor">
            <a:schemeClr val="dk1"/>
          </a:fontRef>
        </p:style>
        <p:txBody>
          <a:bodyPr>
            <a:spAutoFit/>
          </a:bodyPr>
          <a:lstStyle>
            <a:defPPr/>
          </a:lstStyle>
          <a:p>
            <a:pPr marL="0" marR="0" lvl="0" indent="0" algn="just" defTabSz="914400" rtl="0" eaLnBrk="1" fontAlgn="base" latinLnBrk="0" hangingPunct="1">
              <a:lnSpc>
                <a:spcPct val="115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焦耳定律适用于任何用电器的热量计算，对只存在电流热效应的电路也可用</a:t>
            </a:r>
            <a:r>
              <a:rPr kumimoji="1" lang="en-US" altLang="zh-CN" sz="2400" b="1" i="1" u="none" strike="noStrike" kern="1200" cap="none" spc="0" normalizeH="0" baseline="0" noProof="0">
                <a:ln>
                  <a:noFill/>
                </a:ln>
                <a:solidFill>
                  <a:schemeClr val="dk1"/>
                </a:solidFill>
                <a:effectLst/>
                <a:uLnTx/>
                <a:uFillTx/>
                <a:latin typeface="+mn-lt"/>
                <a:ea typeface="黑体" panose="02010609060101010101" pitchFamily="49" charset="-122"/>
                <a:cs typeface="+mn-cs"/>
              </a:rPr>
              <a:t>Q </a:t>
            </a:r>
            <a:r>
              <a:rPr kumimoji="1" lang="en-US" altLang="zh-CN"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1" lang="en-US" altLang="zh-CN" sz="2400" b="1" i="1" u="none" strike="noStrike" kern="1200" cap="none" spc="0" normalizeH="0" baseline="0" noProof="0">
                <a:ln>
                  <a:noFill/>
                </a:ln>
                <a:solidFill>
                  <a:schemeClr val="dk1"/>
                </a:solidFill>
                <a:effectLst/>
                <a:uLnTx/>
                <a:uFillTx/>
                <a:latin typeface="+mn-lt"/>
                <a:ea typeface="黑体" panose="02010609060101010101" pitchFamily="49" charset="-122"/>
                <a:cs typeface="+mn-cs"/>
              </a:rPr>
              <a:t>W </a:t>
            </a:r>
            <a:r>
              <a:rPr kumimoji="1" lang="en-US" altLang="zh-CN"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 </a:t>
            </a:r>
            <a:r>
              <a:rPr kumimoji="1" lang="en-US" altLang="zh-CN" sz="2400" b="1" i="1" u="none" strike="noStrike" kern="1200" cap="none" spc="0" normalizeH="0" baseline="0" noProof="0" err="1">
                <a:ln>
                  <a:noFill/>
                </a:ln>
                <a:solidFill>
                  <a:schemeClr val="dk1"/>
                </a:solidFill>
                <a:effectLst/>
                <a:uLnTx/>
                <a:uFillTx/>
                <a:latin typeface="+mn-lt"/>
                <a:ea typeface="黑体" panose="02010609060101010101" pitchFamily="49" charset="-122"/>
                <a:cs typeface="+mn-cs"/>
              </a:rPr>
              <a:t>UIt </a:t>
            </a:r>
            <a:r>
              <a:rPr kumimoji="1" lang="en-US" altLang="zh-CN"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 </a:t>
            </a:r>
            <a:r>
              <a:rPr kumimoji="1" lang="en-US" altLang="zh-CN" sz="2400" b="1" i="1" u="none" strike="noStrike" kern="1200" cap="none" spc="0" normalizeH="0" baseline="0" noProof="0" err="1">
                <a:ln>
                  <a:noFill/>
                </a:ln>
                <a:solidFill>
                  <a:schemeClr val="dk1"/>
                </a:solidFill>
                <a:effectLst/>
                <a:uLnTx/>
                <a:uFillTx/>
                <a:latin typeface="+mn-lt"/>
                <a:ea typeface="黑体" panose="02010609060101010101" pitchFamily="49" charset="-122"/>
                <a:cs typeface="+mn-cs"/>
              </a:rPr>
              <a:t>Pt </a:t>
            </a:r>
            <a:r>
              <a:rPr kumimoji="1" lang="en-US" altLang="zh-CN"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 </a:t>
            </a:r>
            <a:r>
              <a:rPr kumimoji="1" lang="en-US" altLang="zh-CN" sz="2400" b="1" i="1" u="none" strike="noStrike" kern="1200" cap="none" spc="0" normalizeH="0" baseline="0" noProof="0">
                <a:ln>
                  <a:noFill/>
                </a:ln>
                <a:solidFill>
                  <a:schemeClr val="dk1"/>
                </a:solidFill>
                <a:effectLst/>
                <a:uLnTx/>
                <a:uFillTx/>
                <a:latin typeface="+mn-lt"/>
                <a:ea typeface="黑体" panose="02010609060101010101" pitchFamily="49" charset="-122"/>
                <a:cs typeface="+mn-cs"/>
              </a:rPr>
              <a:t>U</a:t>
            </a:r>
            <a:r>
              <a:rPr kumimoji="1" lang="en-US" altLang="zh-CN" sz="2400" b="1" i="1" u="none" strike="noStrike" kern="1200" cap="none" spc="0" normalizeH="0" baseline="30000" noProof="0">
                <a:ln>
                  <a:noFill/>
                </a:ln>
                <a:solidFill>
                  <a:schemeClr val="dk1"/>
                </a:solidFill>
                <a:effectLst/>
                <a:uLnTx/>
                <a:uFillTx/>
                <a:latin typeface="+mn-lt"/>
                <a:ea typeface="黑体" panose="02010609060101010101" pitchFamily="49" charset="-122"/>
                <a:cs typeface="+mn-cs"/>
              </a:rPr>
              <a:t>2</a:t>
            </a:r>
            <a:r>
              <a:rPr kumimoji="1" lang="en-US" altLang="zh-CN" sz="2400" b="1" i="1" u="none" strike="noStrike" kern="1200" cap="none" spc="0" normalizeH="0" baseline="0" noProof="0">
                <a:ln>
                  <a:noFill/>
                </a:ln>
                <a:solidFill>
                  <a:schemeClr val="dk1"/>
                </a:solidFill>
                <a:effectLst/>
                <a:uLnTx/>
                <a:uFillTx/>
                <a:latin typeface="+mn-lt"/>
                <a:ea typeface="黑体" panose="02010609060101010101" pitchFamily="49" charset="-122"/>
                <a:cs typeface="+mn-cs"/>
              </a:rPr>
              <a:t>/R t</a:t>
            </a:r>
            <a:r>
              <a:rPr kumimoji="1"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来计算热量</a:t>
            </a:r>
            <a:r>
              <a:rPr kumimoji="1" lang="en-US" altLang="zh-CN"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p>
        </p:txBody>
      </p:sp>
    </p:spTree>
    <p:extLst>
      <p:ext uri="{BB962C8B-B14F-4D97-AF65-F5344CB8AC3E}">
        <p14:creationId xmlns:p14="http://schemas.microsoft.com/office/powerpoint/2010/main" val="42917677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45"/>
                                        </p:tgtEl>
                                        <p:attrNameLst>
                                          <p:attrName>style.visibility</p:attrName>
                                        </p:attrNameLst>
                                      </p:cBhvr>
                                      <p:to>
                                        <p:strVal val="visible"/>
                                      </p:to>
                                    </p:set>
                                    <p:animEffect transition="in" filter="fade">
                                      <p:cBhvr>
                                        <p:cTn id="12" dur="500"/>
                                        <p:tgtEl>
                                          <p:spTgt spid="14345"/>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4339"/>
                                        </p:tgtEl>
                                        <p:attrNameLst>
                                          <p:attrName>style.visibility</p:attrName>
                                        </p:attrNameLst>
                                      </p:cBhvr>
                                      <p:to>
                                        <p:strVal val="visible"/>
                                      </p:to>
                                    </p:set>
                                    <p:animEffect transition="in" filter="wipe(left)">
                                      <p:cBhvr>
                                        <p:cTn id="26" dur="500"/>
                                        <p:tgtEl>
                                          <p:spTgt spid="14339"/>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4343"/>
                                        </p:tgtEl>
                                        <p:attrNameLst>
                                          <p:attrName>style.visibility</p:attrName>
                                        </p:attrNameLst>
                                      </p:cBhvr>
                                      <p:to>
                                        <p:strVal val="visible"/>
                                      </p:to>
                                    </p:set>
                                    <p:animEffect transition="in" filter="wipe(left)">
                                      <p:cBhvr>
                                        <p:cTn id="30" dur="500"/>
                                        <p:tgtEl>
                                          <p:spTgt spid="14343"/>
                                        </p:tgtEl>
                                      </p:cBhvr>
                                    </p:animEffect>
                                  </p:childTnLst>
                                </p:cTn>
                              </p:par>
                            </p:childTnLst>
                          </p:cTn>
                        </p:par>
                        <p:par>
                          <p:cTn id="31" fill="hold" nodeType="afterGroup">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4340"/>
                                        </p:tgtEl>
                                        <p:attrNameLst>
                                          <p:attrName>style.visibility</p:attrName>
                                        </p:attrNameLst>
                                      </p:cBhvr>
                                      <p:to>
                                        <p:strVal val="visible"/>
                                      </p:to>
                                    </p:set>
                                    <p:animEffect transition="in" filter="wipe(left)">
                                      <p:cBhvr>
                                        <p:cTn id="34" dur="500"/>
                                        <p:tgtEl>
                                          <p:spTgt spid="14340"/>
                                        </p:tgtEl>
                                      </p:cBhvr>
                                    </p:animEffect>
                                  </p:childTnLst>
                                </p:cTn>
                              </p:par>
                            </p:childTnLst>
                          </p:cTn>
                        </p:par>
                        <p:par>
                          <p:cTn id="35" fill="hold" nodeType="afterGroup">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4341"/>
                                        </p:tgtEl>
                                        <p:attrNameLst>
                                          <p:attrName>style.visibility</p:attrName>
                                        </p:attrNameLst>
                                      </p:cBhvr>
                                      <p:to>
                                        <p:strVal val="visible"/>
                                      </p:to>
                                    </p:set>
                                    <p:animEffect transition="in" filter="wipe(left)">
                                      <p:cBhvr>
                                        <p:cTn id="38" dur="500"/>
                                        <p:tgtEl>
                                          <p:spTgt spid="14341"/>
                                        </p:tgtEl>
                                      </p:cBhvr>
                                    </p:animEffect>
                                  </p:childTnLst>
                                </p:cTn>
                              </p:par>
                            </p:childTnLst>
                          </p:cTn>
                        </p:par>
                        <p:par>
                          <p:cTn id="39" fill="hold" nodeType="afterGroup">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344"/>
                                        </p:tgtEl>
                                        <p:attrNameLst>
                                          <p:attrName>style.visibility</p:attrName>
                                        </p:attrNameLst>
                                      </p:cBhvr>
                                      <p:to>
                                        <p:strVal val="visible"/>
                                      </p:to>
                                    </p:set>
                                    <p:animEffect transition="in" filter="wipe(left)">
                                      <p:cBhvr>
                                        <p:cTn id="42" dur="500"/>
                                        <p:tgtEl>
                                          <p:spTgt spid="14344"/>
                                        </p:tgtEl>
                                      </p:cBhvr>
                                    </p:animEffect>
                                  </p:childTnLst>
                                </p:cTn>
                              </p:par>
                            </p:childTnLst>
                          </p:cTn>
                        </p:par>
                        <p:par>
                          <p:cTn id="43" fill="hold" nodeType="after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14342"/>
                                        </p:tgtEl>
                                        <p:attrNameLst>
                                          <p:attrName>style.visibility</p:attrName>
                                        </p:attrNameLst>
                                      </p:cBhvr>
                                      <p:to>
                                        <p:strVal val="visible"/>
                                      </p:to>
                                    </p:set>
                                    <p:animEffect transition="in" filter="wipe(left)">
                                      <p:cBhvr>
                                        <p:cTn id="46" dur="500"/>
                                        <p:tgtEl>
                                          <p:spTgt spid="14342"/>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339" grpId="0"/>
      <p:bldP spid="14340" grpId="0"/>
      <p:bldP spid="14341" grpId="0"/>
      <p:bldP spid="14342" grpId="0"/>
      <p:bldP spid="14343" grpId="0" animBg="1"/>
      <p:bldP spid="14344" grpId="0" animBg="1"/>
      <p:bldP spid="14345" grpId="0"/>
      <p:bldP spid="11" grpId="0" animBg="1"/>
      <p:bldP spid="12" grpId="0" animBg="1"/>
      <p:bldP spid="13" grpId="0"/>
      <p:bldP spid="14"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5" name="TextBox 109"/>
          <p:cNvSpPr txBox="1"/>
          <p:nvPr/>
        </p:nvSpPr>
        <p:spPr>
          <a:xfrm>
            <a:off x="168275" y="152400"/>
            <a:ext cx="2218055" cy="460375"/>
          </a:xfrm>
          <a:prstGeom prst="rect">
            <a:avLst/>
          </a:prstGeom>
          <a:noFill/>
          <a:ln w="9525">
            <a:noFill/>
          </a:ln>
        </p:spPr>
        <p:txBody>
          <a:bodyPr wrap="square">
            <a:spAutoFit/>
          </a:bodyPr>
          <a:lstStyle>
            <a:defPPr/>
          </a:lstStyle>
          <a:p>
            <a:r>
              <a:rPr lang="zh-CN" altLang="en-US" sz="2400" b="1">
                <a:solidFill>
                  <a:srgbClr val="FF0000"/>
                </a:solidFill>
                <a:latin typeface="Arial" panose="020B0604020202020204" pitchFamily="34" charset="0"/>
              </a:rPr>
              <a:t>【</a:t>
            </a:r>
            <a:r>
              <a:rPr lang="zh-CN" altLang="en-US" sz="2400" b="1">
                <a:solidFill>
                  <a:srgbClr val="FF0000"/>
                </a:solidFill>
                <a:sym typeface="+mn-ea"/>
              </a:rPr>
              <a:t>知识拓展</a:t>
            </a:r>
            <a:r>
              <a:rPr lang="zh-CN" altLang="en-US" sz="2400" b="1">
                <a:solidFill>
                  <a:srgbClr val="FF0000"/>
                </a:solidFill>
                <a:latin typeface="Arial" panose="020B0604020202020204" pitchFamily="34" charset="0"/>
              </a:rPr>
              <a:t>】</a:t>
            </a:r>
          </a:p>
        </p:txBody>
      </p:sp>
      <p:sp>
        <p:nvSpPr>
          <p:cNvPr id="25" name="TextBox 24"/>
          <p:cNvSpPr txBox="1"/>
          <p:nvPr/>
        </p:nvSpPr>
        <p:spPr>
          <a:xfrm>
            <a:off x="168275" y="533400"/>
            <a:ext cx="8776335" cy="4338320"/>
          </a:xfrm>
          <a:prstGeom prst="rect">
            <a:avLst/>
          </a:prstGeom>
          <a:noFill/>
          <a:ln w="9525">
            <a:noFill/>
          </a:ln>
        </p:spPr>
        <p:txBody>
          <a:bodyPr wrap="square">
            <a:spAutoFit/>
          </a:bodyPr>
          <a:lstStyle>
            <a:defPPr/>
          </a:lstStyle>
          <a:p>
            <a:pPr>
              <a:lnSpc>
                <a:spcPct val="125000"/>
              </a:lnSpc>
            </a:pPr>
            <a:r>
              <a:rPr lang="zh-CN" altLang="en-US" sz="2400" b="1">
                <a:latin typeface="Times New Roman" panose="02020603050405020304" pitchFamily="18" charset="0"/>
                <a:cs typeface="Times New Roman" panose="02020603050405020304" pitchFamily="18" charset="0"/>
              </a:rPr>
              <a:t>当电流通过导体时，</a:t>
            </a:r>
            <a:r>
              <a:rPr lang="zh-CN" altLang="en-US" sz="2400" b="1">
                <a:solidFill>
                  <a:srgbClr val="FF0000"/>
                </a:solidFill>
                <a:latin typeface="Times New Roman" panose="02020603050405020304" pitchFamily="18" charset="0"/>
                <a:cs typeface="Times New Roman" panose="02020603050405020304" pitchFamily="18" charset="0"/>
              </a:rPr>
              <a:t>如果电能全部转化为内能，</a:t>
            </a:r>
            <a:r>
              <a:rPr lang="zh-CN" altLang="en-US" sz="2400" b="1">
                <a:latin typeface="Times New Roman" panose="02020603050405020304" pitchFamily="18" charset="0"/>
                <a:cs typeface="Times New Roman" panose="02020603050405020304" pitchFamily="18" charset="0"/>
              </a:rPr>
              <a:t>而没有同时转化成其他形式的能量，那么</a:t>
            </a:r>
            <a:r>
              <a:rPr lang="zh-CN" altLang="en-US" sz="2400" b="1">
                <a:solidFill>
                  <a:srgbClr val="FF0000"/>
                </a:solidFill>
                <a:latin typeface="Times New Roman" panose="02020603050405020304" pitchFamily="18" charset="0"/>
                <a:cs typeface="Times New Roman" panose="02020603050405020304" pitchFamily="18" charset="0"/>
              </a:rPr>
              <a:t>电流产生的热量</a:t>
            </a:r>
            <a:r>
              <a:rPr lang="en-US" altLang="zh-CN" sz="2400" b="1" i="1">
                <a:solidFill>
                  <a:srgbClr val="FF0000"/>
                </a:solidFill>
                <a:latin typeface="Times New Roman" panose="02020603050405020304" pitchFamily="18" charset="0"/>
                <a:cs typeface="Times New Roman" panose="02020603050405020304" pitchFamily="18" charset="0"/>
              </a:rPr>
              <a:t>Q </a:t>
            </a:r>
            <a:r>
              <a:rPr lang="zh-CN" altLang="en-US" sz="2400" b="1">
                <a:solidFill>
                  <a:srgbClr val="FF0000"/>
                </a:solidFill>
                <a:latin typeface="Times New Roman" panose="02020603050405020304" pitchFamily="18" charset="0"/>
                <a:cs typeface="Times New Roman" panose="02020603050405020304" pitchFamily="18" charset="0"/>
              </a:rPr>
              <a:t>就等于消耗的电能</a:t>
            </a:r>
            <a:r>
              <a:rPr lang="en-US" altLang="zh-CN" sz="2400" b="1" i="1">
                <a:solidFill>
                  <a:srgbClr val="FF0000"/>
                </a:solidFill>
                <a:latin typeface="Times New Roman" panose="02020603050405020304" pitchFamily="18" charset="0"/>
                <a:cs typeface="Times New Roman" panose="02020603050405020304" pitchFamily="18" charset="0"/>
              </a:rPr>
              <a:t>W</a:t>
            </a:r>
            <a:r>
              <a:rPr lang="zh-CN" altLang="en-US" sz="2400" b="1">
                <a:latin typeface="Times New Roman" panose="02020603050405020304" pitchFamily="18" charset="0"/>
                <a:cs typeface="Times New Roman" panose="02020603050405020304" pitchFamily="18" charset="0"/>
              </a:rPr>
              <a:t>，即</a:t>
            </a:r>
          </a:p>
          <a:p>
            <a:pPr>
              <a:lnSpc>
                <a:spcPct val="125000"/>
              </a:lnSpc>
            </a:pPr>
            <a:r>
              <a:rPr lang="en-US" altLang="zh-CN" sz="2400" b="1" i="1">
                <a:latin typeface="Times New Roman" panose="02020603050405020304" pitchFamily="18" charset="0"/>
                <a:cs typeface="Times New Roman" panose="02020603050405020304" pitchFamily="18" charset="0"/>
              </a:rPr>
              <a:t>Q</a:t>
            </a:r>
            <a:r>
              <a:rPr lang="en-US" altLang="zh-CN" sz="2400" b="1">
                <a:latin typeface="Times New Roman" panose="02020603050405020304" pitchFamily="18" charset="0"/>
                <a:cs typeface="Times New Roman" panose="02020603050405020304" pitchFamily="18" charset="0"/>
              </a:rPr>
              <a:t> = </a:t>
            </a:r>
            <a:r>
              <a:rPr lang="en-US" altLang="zh-CN" sz="2400" b="1" i="1">
                <a:latin typeface="Times New Roman" panose="02020603050405020304" pitchFamily="18" charset="0"/>
                <a:cs typeface="Times New Roman" panose="02020603050405020304" pitchFamily="18" charset="0"/>
              </a:rPr>
              <a:t>W</a:t>
            </a:r>
            <a:r>
              <a:rPr lang="en-US" altLang="zh-CN" sz="2400" b="1">
                <a:latin typeface="Times New Roman" panose="02020603050405020304" pitchFamily="18" charset="0"/>
                <a:cs typeface="Times New Roman" panose="02020603050405020304" pitchFamily="18" charset="0"/>
              </a:rPr>
              <a:t>  = </a:t>
            </a:r>
            <a:r>
              <a:rPr lang="en-US" altLang="zh-CN" sz="2400" b="1" i="1">
                <a:latin typeface="Times New Roman" panose="02020603050405020304" pitchFamily="18" charset="0"/>
                <a:cs typeface="Times New Roman" panose="02020603050405020304" pitchFamily="18" charset="0"/>
              </a:rPr>
              <a:t>UIt</a:t>
            </a:r>
            <a:r>
              <a:rPr lang="en-US" altLang="zh-CN" sz="2400" b="1">
                <a:latin typeface="Times New Roman" panose="02020603050405020304" pitchFamily="18" charset="0"/>
                <a:cs typeface="Times New Roman" panose="02020603050405020304" pitchFamily="18" charset="0"/>
              </a:rPr>
              <a:t> = </a:t>
            </a:r>
            <a:r>
              <a:rPr lang="en-US" altLang="zh-CN" sz="2400" b="1" i="1">
                <a:latin typeface="Times New Roman" panose="02020603050405020304" pitchFamily="18" charset="0"/>
                <a:cs typeface="Times New Roman" panose="02020603050405020304" pitchFamily="18" charset="0"/>
              </a:rPr>
              <a:t>I</a:t>
            </a:r>
            <a:r>
              <a:rPr lang="en-US" altLang="zh-CN" sz="2400" b="1" baseline="30000">
                <a:latin typeface="Times New Roman" panose="02020603050405020304" pitchFamily="18" charset="0"/>
                <a:cs typeface="Times New Roman" panose="02020603050405020304" pitchFamily="18" charset="0"/>
              </a:rPr>
              <a:t>2</a:t>
            </a:r>
            <a:r>
              <a:rPr lang="en-US" altLang="zh-CN" sz="2400" b="1" i="1">
                <a:latin typeface="Times New Roman" panose="02020603050405020304" pitchFamily="18" charset="0"/>
                <a:cs typeface="Times New Roman" panose="02020603050405020304" pitchFamily="18" charset="0"/>
              </a:rPr>
              <a:t>Rt</a:t>
            </a:r>
            <a:r>
              <a:rPr lang="en-US" altLang="zh-CN" sz="2400" b="1" i="1">
                <a:latin typeface="Times New Roman" panose="02020603050405020304" pitchFamily="18" charset="0"/>
              </a:rPr>
              <a:t>  </a:t>
            </a:r>
            <a:r>
              <a:rPr lang="en-US" altLang="zh-CN" sz="2400" b="1">
                <a:latin typeface="Times New Roman" panose="02020603050405020304" pitchFamily="18" charset="0"/>
              </a:rPr>
              <a:t>(</a:t>
            </a:r>
            <a:r>
              <a:rPr lang="zh-CN" altLang="en-US" sz="2400" b="1">
                <a:latin typeface="Times New Roman" panose="02020603050405020304" pitchFamily="18" charset="0"/>
                <a:cs typeface="Times New Roman" panose="02020603050405020304" pitchFamily="18" charset="0"/>
              </a:rPr>
              <a:t>如：电暖器，电饭锅，电炉子等</a:t>
            </a:r>
            <a:r>
              <a:rPr lang="en-US" altLang="zh-CN" sz="2400" b="1">
                <a:latin typeface="Times New Roman" panose="02020603050405020304" pitchFamily="18" charset="0"/>
                <a:cs typeface="Times New Roman" panose="02020603050405020304" pitchFamily="18" charset="0"/>
              </a:rPr>
              <a:t>)</a:t>
            </a:r>
          </a:p>
          <a:p>
            <a:pPr>
              <a:lnSpc>
                <a:spcPct val="200000"/>
              </a:lnSpc>
            </a:pPr>
            <a:r>
              <a:rPr lang="zh-CN" altLang="en-US" sz="2400" b="1">
                <a:latin typeface="Times New Roman" panose="02020603050405020304" pitchFamily="18" charset="0"/>
                <a:cs typeface="Times New Roman" panose="02020603050405020304" pitchFamily="18" charset="0"/>
              </a:rPr>
              <a:t>此时：</a:t>
            </a:r>
            <a:r>
              <a:rPr lang="en-US" altLang="zh-CN" sz="2400" b="1" i="1">
                <a:latin typeface="Times New Roman" panose="02020603050405020304" pitchFamily="18" charset="0"/>
                <a:cs typeface="Times New Roman" panose="02020603050405020304" pitchFamily="18" charset="0"/>
              </a:rPr>
              <a:t>Q </a:t>
            </a:r>
            <a:r>
              <a:rPr lang="en-US" altLang="zh-CN" sz="2400" b="1">
                <a:latin typeface="Times New Roman" panose="02020603050405020304" pitchFamily="18" charset="0"/>
                <a:cs typeface="Times New Roman" panose="02020603050405020304" pitchFamily="18" charset="0"/>
              </a:rPr>
              <a:t>= </a:t>
            </a:r>
            <a:r>
              <a:rPr lang="en-US" altLang="zh-CN" sz="2400" b="1" i="1">
                <a:latin typeface="Times New Roman" panose="02020603050405020304" pitchFamily="18" charset="0"/>
                <a:cs typeface="Times New Roman" panose="02020603050405020304" pitchFamily="18" charset="0"/>
              </a:rPr>
              <a:t>W </a:t>
            </a:r>
            <a:r>
              <a:rPr lang="en-US" altLang="zh-CN" sz="2400" b="1">
                <a:latin typeface="Times New Roman" panose="02020603050405020304" pitchFamily="18" charset="0"/>
                <a:cs typeface="Times New Roman" panose="02020603050405020304" pitchFamily="18" charset="0"/>
              </a:rPr>
              <a:t>= </a:t>
            </a:r>
            <a:r>
              <a:rPr lang="en-US" altLang="zh-CN" sz="2400" b="1" i="1">
                <a:latin typeface="Times New Roman" panose="02020603050405020304" pitchFamily="18" charset="0"/>
                <a:cs typeface="Times New Roman" panose="02020603050405020304" pitchFamily="18" charset="0"/>
              </a:rPr>
              <a:t>Pt </a:t>
            </a:r>
            <a:r>
              <a:rPr lang="en-US" altLang="zh-CN" sz="2400" b="1">
                <a:latin typeface="Times New Roman" panose="02020603050405020304" pitchFamily="18" charset="0"/>
                <a:cs typeface="Times New Roman" panose="02020603050405020304" pitchFamily="18" charset="0"/>
              </a:rPr>
              <a:t>= </a:t>
            </a:r>
            <a:r>
              <a:rPr lang="en-US" altLang="zh-CN" sz="2400" b="1" i="1">
                <a:latin typeface="Times New Roman" panose="02020603050405020304" pitchFamily="18" charset="0"/>
                <a:cs typeface="Times New Roman" panose="02020603050405020304" pitchFamily="18" charset="0"/>
              </a:rPr>
              <a:t>UIt</a:t>
            </a:r>
            <a:r>
              <a:rPr lang="en-US" altLang="zh-CN" sz="2400" b="1">
                <a:latin typeface="Times New Roman" panose="02020603050405020304" pitchFamily="18" charset="0"/>
                <a:cs typeface="Times New Roman" panose="02020603050405020304" pitchFamily="18" charset="0"/>
              </a:rPr>
              <a:t> = </a:t>
            </a:r>
            <a:endParaRPr lang="zh-CN" altLang="en-US" sz="2400" b="1">
              <a:latin typeface="Times New Roman" panose="02020603050405020304" pitchFamily="18" charset="0"/>
              <a:cs typeface="Times New Roman" panose="02020603050405020304" pitchFamily="18" charset="0"/>
            </a:endParaRPr>
          </a:p>
          <a:p>
            <a:pPr>
              <a:lnSpc>
                <a:spcPct val="200000"/>
              </a:lnSpc>
            </a:pPr>
            <a:r>
              <a:rPr lang="zh-CN" altLang="en-US" sz="2400" b="1">
                <a:latin typeface="Times New Roman" panose="02020603050405020304" pitchFamily="18" charset="0"/>
                <a:cs typeface="Times New Roman" panose="02020603050405020304" pitchFamily="18" charset="0"/>
              </a:rPr>
              <a:t>当电扇工作时，消耗的电能主要转化为电机的机械</a:t>
            </a:r>
            <a:endParaRPr lang="en-US" altLang="zh-CN" sz="2400" b="1">
              <a:latin typeface="Times New Roman" panose="02020603050405020304" pitchFamily="18" charset="0"/>
              <a:cs typeface="Times New Roman" panose="02020603050405020304" pitchFamily="18" charset="0"/>
            </a:endParaRPr>
          </a:p>
          <a:p>
            <a:pPr>
              <a:lnSpc>
                <a:spcPct val="125000"/>
              </a:lnSpc>
            </a:pPr>
            <a:r>
              <a:rPr lang="zh-CN" altLang="en-US" sz="2400" b="1">
                <a:latin typeface="Times New Roman" panose="02020603050405020304" pitchFamily="18" charset="0"/>
                <a:cs typeface="Times New Roman" panose="02020603050405020304" pitchFamily="18" charset="0"/>
              </a:rPr>
              <a:t>能：</a:t>
            </a:r>
            <a:r>
              <a:rPr lang="zh-CN" altLang="en-US" sz="2400" b="1">
                <a:solidFill>
                  <a:srgbClr val="FF0000"/>
                </a:solidFill>
                <a:latin typeface="Times New Roman" panose="02020603050405020304" pitchFamily="18" charset="0"/>
                <a:cs typeface="Times New Roman" panose="02020603050405020304" pitchFamily="18" charset="0"/>
              </a:rPr>
              <a:t>电能</a:t>
            </a:r>
            <a:r>
              <a:rPr lang="en-US" altLang="zh-CN" sz="2400" b="1">
                <a:solidFill>
                  <a:srgbClr val="FF0000"/>
                </a:solidFill>
                <a:latin typeface="Times New Roman" panose="02020603050405020304" pitchFamily="18" charset="0"/>
                <a:cs typeface="Times New Roman" panose="02020603050405020304" pitchFamily="18" charset="0"/>
              </a:rPr>
              <a:t>&gt;</a:t>
            </a:r>
            <a:r>
              <a:rPr lang="zh-CN" altLang="en-US" sz="2400" b="1">
                <a:solidFill>
                  <a:srgbClr val="FF0000"/>
                </a:solidFill>
                <a:latin typeface="Times New Roman" panose="02020603050405020304" pitchFamily="18" charset="0"/>
                <a:cs typeface="Times New Roman" panose="02020603050405020304" pitchFamily="18" charset="0"/>
              </a:rPr>
              <a:t>内能</a:t>
            </a:r>
            <a:r>
              <a:rPr lang="en-US" altLang="zh-CN" sz="2400" b="1">
                <a:solidFill>
                  <a:srgbClr val="FF0000"/>
                </a:solidFill>
                <a:latin typeface="Times New Roman" panose="02020603050405020304" pitchFamily="18" charset="0"/>
                <a:cs typeface="Times New Roman" panose="02020603050405020304" pitchFamily="18" charset="0"/>
              </a:rPr>
              <a:t>+</a:t>
            </a:r>
            <a:r>
              <a:rPr lang="zh-CN" altLang="en-US" sz="2400" b="1">
                <a:solidFill>
                  <a:srgbClr val="FF0000"/>
                </a:solidFill>
                <a:latin typeface="Times New Roman" panose="02020603050405020304" pitchFamily="18" charset="0"/>
                <a:cs typeface="Times New Roman" panose="02020603050405020304" pitchFamily="18" charset="0"/>
              </a:rPr>
              <a:t>机械能</a:t>
            </a:r>
            <a:endParaRPr lang="en-US" altLang="zh-CN" sz="2400" b="1">
              <a:solidFill>
                <a:srgbClr val="FF0000"/>
              </a:solidFill>
              <a:latin typeface="Times New Roman" pitchFamily="18" charset="0"/>
              <a:cs typeface="Times New Roman" panose="02020603050405020304" pitchFamily="18" charset="0"/>
            </a:endParaRPr>
          </a:p>
          <a:p>
            <a:pPr>
              <a:lnSpc>
                <a:spcPct val="125000"/>
              </a:lnSpc>
            </a:pPr>
            <a:r>
              <a:rPr lang="en-US" altLang="zh-CN" sz="2400" b="1" i="1">
                <a:solidFill>
                  <a:srgbClr val="FF0000"/>
                </a:solidFill>
                <a:latin typeface="Times New Roman" panose="02020603050405020304" pitchFamily="18" charset="0"/>
                <a:ea typeface="黑体" panose="02010609060101010101" pitchFamily="49" charset="-122"/>
              </a:rPr>
              <a:t>        W</a:t>
            </a:r>
            <a:r>
              <a:rPr lang="zh-CN" altLang="en-US" sz="2400" b="1">
                <a:solidFill>
                  <a:srgbClr val="FF0000"/>
                </a:solidFill>
                <a:latin typeface="Times New Roman" panose="02020603050405020304" pitchFamily="18" charset="0"/>
                <a:ea typeface="黑体" panose="02010609060101010101" pitchFamily="49" charset="-122"/>
              </a:rPr>
              <a:t>＞</a:t>
            </a:r>
            <a:r>
              <a:rPr lang="en-US" altLang="zh-CN" sz="2400" b="1" i="1">
                <a:solidFill>
                  <a:srgbClr val="FF0000"/>
                </a:solidFill>
                <a:latin typeface="Times New Roman" panose="02020603050405020304" pitchFamily="18" charset="0"/>
                <a:ea typeface="黑体" panose="02010609060101010101" pitchFamily="49" charset="-122"/>
              </a:rPr>
              <a:t>Q</a:t>
            </a:r>
            <a:r>
              <a:rPr lang="zh-CN" altLang="en-US" sz="2400" b="1" baseline="-25000">
                <a:solidFill>
                  <a:srgbClr val="FF0000"/>
                </a:solidFill>
                <a:latin typeface="Times New Roman" panose="02020603050405020304" pitchFamily="18" charset="0"/>
                <a:ea typeface="黑体" panose="02010609060101010101" pitchFamily="49" charset="-122"/>
              </a:rPr>
              <a:t>热</a:t>
            </a:r>
            <a:endParaRPr lang="en-US" altLang="zh-CN" sz="2400" b="1">
              <a:solidFill>
                <a:srgbClr val="FF0000"/>
              </a:solidFill>
              <a:latin typeface="Times New Roman" pitchFamily="18" charset="0"/>
              <a:ea typeface="Times New Roman" panose="02020603050405020304" pitchFamily="18" charset="0"/>
            </a:endParaRPr>
          </a:p>
        </p:txBody>
      </p:sp>
      <p:graphicFrame>
        <p:nvGraphicFramePr>
          <p:cNvPr id="26" name="Object 7"/>
          <p:cNvGraphicFramePr>
            <a:graphicFrameLocks noChangeAspect="1"/>
          </p:cNvGraphicFramePr>
          <p:nvPr/>
        </p:nvGraphicFramePr>
        <p:xfrm>
          <a:off x="3673158" y="2422525"/>
          <a:ext cx="576262" cy="822325"/>
        </p:xfrm>
        <a:graphic>
          <a:graphicData uri="http://schemas.openxmlformats.org/presentationml/2006/ole">
            <mc:AlternateContent xmlns:mc="http://schemas.openxmlformats.org/markup-compatibility/2006">
              <mc:Choice xmlns:v="urn:schemas-microsoft-com:vml" Requires="v">
                <p:oleObj spid="_x0000_s19458" r:id="rId3" imgW="330200" imgH="419100" progId="Equation.DSMT4">
                  <p:embed/>
                </p:oleObj>
              </mc:Choice>
              <mc:Fallback>
                <p:oleObj r:id="rId3" imgW="330200" imgH="419100" progId="Equation.DSMT4">
                  <p:embed/>
                  <p:pic>
                    <p:nvPicPr>
                      <p:cNvPr id="0" name=""/>
                      <p:cNvPicPr/>
                      <p:nvPr/>
                    </p:nvPicPr>
                    <p:blipFill>
                      <a:blip r:embed="rId4"/>
                      <a:stretch>
                        <a:fillRect/>
                      </a:stretch>
                    </p:blipFill>
                    <p:spPr>
                      <a:xfrm>
                        <a:off x="3673158" y="2422525"/>
                        <a:ext cx="576262" cy="82232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6349006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
                                            <p:txEl>
                                              <p:charRg st="0" end="23"/>
                                            </p:txEl>
                                          </p:spTgt>
                                        </p:tgtEl>
                                        <p:attrNameLst>
                                          <p:attrName>style.visibility</p:attrName>
                                        </p:attrNameLst>
                                      </p:cBhvr>
                                      <p:to>
                                        <p:strVal val="visible"/>
                                      </p:to>
                                    </p:set>
                                    <p:animEffect transition="in" filter="wipe(left)">
                                      <p:cBhvr>
                                        <p:cTn id="7" dur="500"/>
                                        <p:tgtEl>
                                          <p:spTgt spid="25">
                                            <p:txEl>
                                              <p:charRg st="0" end="2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xEl>
                                              <p:charRg st="62" end="98"/>
                                            </p:txEl>
                                          </p:spTgt>
                                        </p:tgtEl>
                                        <p:attrNameLst>
                                          <p:attrName>style.visibility</p:attrName>
                                        </p:attrNameLst>
                                      </p:cBhvr>
                                      <p:to>
                                        <p:strVal val="visible"/>
                                      </p:to>
                                    </p:set>
                                    <p:animEffect transition="in" filter="wipe(left)">
                                      <p:cBhvr>
                                        <p:cTn id="12" dur="500"/>
                                        <p:tgtEl>
                                          <p:spTgt spid="25">
                                            <p:txEl>
                                              <p:charRg st="62" end="98"/>
                                            </p:txEl>
                                          </p:spTgt>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5">
                                            <p:txEl>
                                              <p:charRg st="101" end="124"/>
                                            </p:txEl>
                                          </p:spTgt>
                                        </p:tgtEl>
                                        <p:attrNameLst>
                                          <p:attrName>style.visibility</p:attrName>
                                        </p:attrNameLst>
                                      </p:cBhvr>
                                      <p:to>
                                        <p:strVal val="visible"/>
                                      </p:to>
                                    </p:set>
                                    <p:animEffect transition="in" filter="wipe(left)">
                                      <p:cBhvr>
                                        <p:cTn id="16" dur="500"/>
                                        <p:tgtEl>
                                          <p:spTgt spid="25">
                                            <p:txEl>
                                              <p:charRg st="101" end="124"/>
                                            </p:txEl>
                                          </p:spTgt>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5">
                                            <p:txEl>
                                              <p:charRg st="125" end="148"/>
                                            </p:txEl>
                                          </p:spTgt>
                                        </p:tgtEl>
                                        <p:attrNameLst>
                                          <p:attrName>style.visibility</p:attrName>
                                        </p:attrNameLst>
                                      </p:cBhvr>
                                      <p:to>
                                        <p:strVal val="visible"/>
                                      </p:to>
                                    </p:set>
                                    <p:animEffect transition="in" filter="wipe(left)">
                                      <p:cBhvr>
                                        <p:cTn id="25" dur="500"/>
                                        <p:tgtEl>
                                          <p:spTgt spid="25">
                                            <p:txEl>
                                              <p:charRg st="125" end="148"/>
                                            </p:txEl>
                                          </p:spTgt>
                                        </p:tgtEl>
                                      </p:cBhvr>
                                    </p:animEffect>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25">
                                            <p:txEl>
                                              <p:charRg st="148" end="169"/>
                                            </p:txEl>
                                          </p:spTgt>
                                        </p:tgtEl>
                                        <p:attrNameLst>
                                          <p:attrName>style.visibility</p:attrName>
                                        </p:attrNameLst>
                                      </p:cBhvr>
                                      <p:to>
                                        <p:strVal val="visible"/>
                                      </p:to>
                                    </p:set>
                                    <p:animEffect transition="in" filter="wipe(left)">
                                      <p:cBhvr>
                                        <p:cTn id="29" dur="500"/>
                                        <p:tgtEl>
                                          <p:spTgt spid="25">
                                            <p:txEl>
                                              <p:charRg st="148" end="169"/>
                                            </p:txEl>
                                          </p:spTgt>
                                        </p:tgtEl>
                                      </p:cBhvr>
                                    </p:animEffect>
                                  </p:childTnLst>
                                </p:cTn>
                              </p:par>
                            </p:childTnLst>
                          </p:cTn>
                        </p:par>
                        <p:par>
                          <p:cTn id="30" fill="hold" nodeType="afterGroup">
                            <p:stCondLst>
                              <p:cond delay="1000"/>
                            </p:stCondLst>
                            <p:childTnLst>
                              <p:par>
                                <p:cTn id="31" presetID="22" presetClass="entr" presetSubtype="8" fill="hold" nodeType="afterEffect">
                                  <p:stCondLst>
                                    <p:cond delay="0"/>
                                  </p:stCondLst>
                                  <p:childTnLst>
                                    <p:set>
                                      <p:cBhvr>
                                        <p:cTn id="32" dur="1" fill="hold">
                                          <p:stCondLst>
                                            <p:cond delay="0"/>
                                          </p:stCondLst>
                                        </p:cTn>
                                        <p:tgtEl>
                                          <p:spTgt spid="25">
                                            <p:txEl>
                                              <p:charRg st="169" end="169"/>
                                            </p:txEl>
                                          </p:spTgt>
                                        </p:tgtEl>
                                        <p:attrNameLst>
                                          <p:attrName>style.visibility</p:attrName>
                                        </p:attrNameLst>
                                      </p:cBhvr>
                                      <p:to>
                                        <p:strVal val="visible"/>
                                      </p:to>
                                    </p:set>
                                    <p:animEffect transition="in" filter="wipe(left)">
                                      <p:cBhvr>
                                        <p:cTn id="33" dur="500"/>
                                        <p:tgtEl>
                                          <p:spTgt spid="25">
                                            <p:txEl>
                                              <p:charRg st="169"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
          <p:cNvSpPr txBox="1">
            <a:spLocks noChangeArrowheads="1"/>
          </p:cNvSpPr>
          <p:nvPr/>
        </p:nvSpPr>
        <p:spPr bwMode="auto">
          <a:xfrm>
            <a:off x="220980" y="254000"/>
            <a:ext cx="8759825" cy="3707765"/>
          </a:xfrm>
          <a:prstGeom prst="rect">
            <a:avLst/>
          </a:prstGeom>
          <a:noFill/>
          <a:ln w="9525">
            <a:noFill/>
            <a:miter lim="800000"/>
          </a:ln>
        </p:spPr>
        <p:txBody>
          <a:bodyPr wrap="square">
            <a:spAutoFit/>
          </a:bodyPr>
          <a:lstStyle>
            <a:defPPr/>
          </a:lstStyle>
          <a:p>
            <a:pPr marR="0" defTabSz="457200">
              <a:lnSpc>
                <a:spcPct val="130000"/>
              </a:lnSpc>
              <a:buClrTx/>
              <a:buSzTx/>
              <a:buFontTx/>
              <a:defRPr/>
            </a:pPr>
            <a:r>
              <a:rPr kumimoji="0" lang="en-US"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6.</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关于电流通过导体时产生的热量，以下说法正确的是</a:t>
            </a: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400" b="1" kern="1200" cap="none" spc="0" normalizeH="0" baseline="0" noProof="0">
              <a:latin typeface="Times New Roman" pitchFamily="18" charset="0"/>
              <a:ea typeface="宋体" panose="02010600030101010101" pitchFamily="2" charset="-122"/>
              <a:cs typeface="Times New Roman" panose="02020603050405020304" pitchFamily="18" charset="0"/>
            </a:endParaRPr>
          </a:p>
          <a:p>
            <a:pPr marL="533400" marR="0" indent="-533400" defTabSz="457200">
              <a:lnSpc>
                <a:spcPct val="130000"/>
              </a:lnSpc>
              <a:buClrTx/>
              <a:buSzTx/>
              <a:buFontTx/>
              <a:defRPr/>
            </a:pP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．根据</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Q</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I</a:t>
            </a:r>
            <a:r>
              <a:rPr kumimoji="0" lang="en-US" altLang="zh-CN" sz="2400" b="1" kern="1200" cap="none" spc="0" normalizeH="0" baseline="30000" noProof="0">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Rt</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可知，电阻越大，相同时间内产生的热量越多</a:t>
            </a:r>
          </a:p>
          <a:p>
            <a:pPr marL="533400" marR="0" indent="-533400" defTabSz="457200">
              <a:lnSpc>
                <a:spcPct val="200000"/>
              </a:lnSpc>
              <a:buClrTx/>
              <a:buSzTx/>
              <a:buFontTx/>
              <a:defRPr/>
            </a:pP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B</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．根据</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Q</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t</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可知，电阻越大，相同时间内</a:t>
            </a:r>
            <a:endParaRPr kumimoji="0" lang="en-US" altLang="zh-CN" sz="2400" b="1" kern="1200" cap="none" spc="0" normalizeH="0" baseline="0" noProof="0">
              <a:latin typeface="Times New Roman" pitchFamily="18" charset="0"/>
              <a:ea typeface="宋体" panose="02010600030101010101" pitchFamily="2" charset="-122"/>
              <a:cs typeface="Times New Roman" panose="02020603050405020304" pitchFamily="18" charset="0"/>
            </a:endParaRPr>
          </a:p>
          <a:p>
            <a:pPr marL="533400" marR="0" indent="-533400" defTabSz="457200">
              <a:lnSpc>
                <a:spcPct val="130000"/>
              </a:lnSpc>
              <a:buClrTx/>
              <a:buSzTx/>
              <a:buFontTx/>
              <a:defRPr/>
            </a:pPr>
            <a:r>
              <a:rPr kumimoji="0" lang="en-US" altLang="zh-CN" sz="2400" b="1" kern="1200" cap="none" spc="0" normalizeH="0" baseline="0" noProof="0">
                <a:latin typeface="Times New Roman" pitchFamily="18" charset="0"/>
                <a:ea typeface="宋体" panose="02010600030101010101" pitchFamily="2" charset="-122"/>
                <a:cs typeface="Times New Roman" panose="02020603050405020304" pitchFamily="18" charset="0"/>
              </a:rPr>
              <a:t>       </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产生的热量越少</a:t>
            </a:r>
          </a:p>
          <a:p>
            <a:pPr marL="533400" marR="0" indent="-533400" defTabSz="457200">
              <a:lnSpc>
                <a:spcPct val="130000"/>
              </a:lnSpc>
              <a:buClrTx/>
              <a:buSzTx/>
              <a:buFontTx/>
              <a:defRPr/>
            </a:pP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C</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．根据</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Q</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1" i="1" kern="1200" cap="none" spc="0" normalizeH="0" baseline="0" noProof="0" err="1">
                <a:latin typeface="Times New Roman" panose="02020603050405020304" pitchFamily="18" charset="0"/>
                <a:ea typeface="宋体" panose="02010600030101010101" pitchFamily="2" charset="-122"/>
                <a:cs typeface="Times New Roman" panose="02020603050405020304" pitchFamily="18" charset="0"/>
              </a:rPr>
              <a:t>UIt</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可知，相同时间内，电流产生的热量与电阻无关</a:t>
            </a:r>
          </a:p>
          <a:p>
            <a:pPr marL="533400" marR="0" indent="-533400" defTabSz="457200">
              <a:lnSpc>
                <a:spcPct val="130000"/>
              </a:lnSpc>
              <a:buClrTx/>
              <a:buSzTx/>
              <a:buFontTx/>
              <a:defRPr/>
            </a:pPr>
            <a:r>
              <a:rPr kumimoji="0" lang="en-US"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D</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．根据</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Q</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I</a:t>
            </a:r>
            <a:r>
              <a:rPr kumimoji="0" lang="en-US" altLang="zh-CN" sz="2400" b="1" kern="1200" cap="none" spc="0" normalizeH="0" baseline="30000" noProof="0">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1" i="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Rt</a:t>
            </a:r>
            <a:r>
              <a:rPr kumimoji="0" lang="zh-CN" altLang="zh-CN" sz="2400" b="1" kern="1200" cap="none" spc="0" normalizeH="0" baseline="0" noProof="0">
                <a:latin typeface="Times New Roman" panose="02020603050405020304" pitchFamily="18" charset="0"/>
                <a:ea typeface="宋体" panose="02010600030101010101" pitchFamily="2" charset="-122"/>
                <a:cs typeface="Times New Roman" panose="02020603050405020304" pitchFamily="18" charset="0"/>
              </a:rPr>
              <a:t>可知，在电流一定时，电阻越大，相同时间内产生的热量越多</a:t>
            </a:r>
            <a:endParaRPr kumimoji="0" lang="zh-CN" altLang="en-US" sz="2400" b="1" kern="1200" cap="none" spc="0" normalizeH="0" baseline="0" noProof="0">
              <a:latin typeface="Times New Roman" pitchFamily="18" charset="0"/>
              <a:ea typeface="宋体" panose="02010600030101010101" pitchFamily="2" charset="-122"/>
              <a:cs typeface="Times New Roman" panose="02020603050405020304" pitchFamily="18" charset="0"/>
            </a:endParaRPr>
          </a:p>
        </p:txBody>
      </p:sp>
      <p:graphicFrame>
        <p:nvGraphicFramePr>
          <p:cNvPr id="19469" name="Object 5">
            <a:hlinkClick r:id="" action="ppaction://ole?verb=0"/>
          </p:cNvPr>
          <p:cNvGraphicFramePr>
            <a:graphicFrameLocks noChangeAspect="1"/>
          </p:cNvGraphicFramePr>
          <p:nvPr/>
        </p:nvGraphicFramePr>
        <p:xfrm>
          <a:off x="2010093" y="1284605"/>
          <a:ext cx="495300" cy="817563"/>
        </p:xfrm>
        <a:graphic>
          <a:graphicData uri="http://schemas.openxmlformats.org/presentationml/2006/ole">
            <mc:AlternateContent xmlns:mc="http://schemas.openxmlformats.org/markup-compatibility/2006">
              <mc:Choice xmlns:v="urn:schemas-microsoft-com:vml" Requires="v">
                <p:oleObj spid="_x0000_s20482" r:id="rId3" imgW="254000" imgH="419100" progId="Equation.DSMT4">
                  <p:embed/>
                </p:oleObj>
              </mc:Choice>
              <mc:Fallback>
                <p:oleObj r:id="rId3" imgW="254000" imgH="419100" progId="Equation.DSMT4">
                  <p:embed/>
                  <p:pic>
                    <p:nvPicPr>
                      <p:cNvPr id="0" name=""/>
                      <p:cNvPicPr/>
                      <p:nvPr/>
                    </p:nvPicPr>
                    <p:blipFill>
                      <a:blip r:embed="rId4"/>
                      <a:stretch>
                        <a:fillRect/>
                      </a:stretch>
                    </p:blipFill>
                    <p:spPr>
                      <a:xfrm>
                        <a:off x="2010093" y="1284605"/>
                        <a:ext cx="495300" cy="817563"/>
                      </a:xfrm>
                      <a:prstGeom prst="rect">
                        <a:avLst/>
                      </a:prstGeom>
                      <a:noFill/>
                      <a:ln w="38100">
                        <a:noFill/>
                        <a:miter/>
                      </a:ln>
                    </p:spPr>
                  </p:pic>
                </p:oleObj>
              </mc:Fallback>
            </mc:AlternateContent>
          </a:graphicData>
        </a:graphic>
      </p:graphicFrame>
      <p:sp>
        <p:nvSpPr>
          <p:cNvPr id="27" name="矩形 26"/>
          <p:cNvSpPr/>
          <p:nvPr/>
        </p:nvSpPr>
        <p:spPr>
          <a:xfrm>
            <a:off x="7798435" y="376555"/>
            <a:ext cx="407988" cy="460375"/>
          </a:xfrm>
          <a:prstGeom prst="rect">
            <a:avLst/>
          </a:prstGeom>
          <a:noFill/>
          <a:ln w="9525">
            <a:noFill/>
          </a:ln>
        </p:spPr>
        <p:txBody>
          <a:bodyPr wrap="square">
            <a:spAutoFit/>
          </a:bodyPr>
          <a:lstStyle>
            <a:defPPr/>
          </a:lstStyle>
          <a:p>
            <a:r>
              <a:rPr lang="en-US" altLang="zh-CN" sz="2400" b="1">
                <a:solidFill>
                  <a:srgbClr val="FF0000"/>
                </a:solidFill>
                <a:latin typeface="Times New Roman" panose="02020603050405020304" pitchFamily="18" charset="0"/>
                <a:cs typeface="Times New Roman" panose="02020603050405020304" pitchFamily="18" charset="0"/>
              </a:rPr>
              <a:t>D</a:t>
            </a:r>
            <a:endParaRPr lang="zh-CN" altLang="en-US">
              <a:solidFill>
                <a:srgbClr val="FF0000"/>
              </a:solidFill>
              <a:latin typeface="Arial" panose="020B0604020202020204" pitchFamily="34" charset="0"/>
            </a:endParaRPr>
          </a:p>
        </p:txBody>
      </p:sp>
    </p:spTree>
    <p:extLst>
      <p:ext uri="{BB962C8B-B14F-4D97-AF65-F5344CB8AC3E}">
        <p14:creationId xmlns:p14="http://schemas.microsoft.com/office/powerpoint/2010/main" val="23520108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8313" y="505460"/>
            <a:ext cx="7956550" cy="2491740"/>
          </a:xfrm>
          <a:prstGeom prst="rect">
            <a:avLst/>
          </a:prstGeom>
        </p:spPr>
        <p:txBody>
          <a:bodyPr>
            <a:spAutoFit/>
          </a:bodyPr>
          <a:lstStyle>
            <a:defPPr/>
          </a:lstStyle>
          <a:p>
            <a:pPr marL="631825" marR="0" lvl="0" indent="-631825"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7</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．如图所示的电路中，电源电压</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U</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12 V</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10 Ω</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，闭合开关</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S</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后，电流表读数为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0.5 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，求：</a:t>
            </a:r>
            <a:endParaRPr kumimoji="0" lang="en-US" altLang="zh-CN" sz="2600" b="1" i="0" u="none" strike="noStrike" kern="1200" cap="none" spc="0" normalizeH="0" baseline="0" noProof="0">
              <a:ln>
                <a:noFill/>
              </a:ln>
              <a:solidFill>
                <a:schemeClr val="tx1"/>
              </a:solidFill>
              <a:effectLst/>
              <a:uLnTx/>
              <a:uFillTx/>
              <a:latin typeface="Times New Roman" pitchFamily="18" charset="0"/>
              <a:ea typeface="宋体" panose="02010600030101010101" pitchFamily="2" charset="-122"/>
              <a:cs typeface="Times New Roman" panose="02020603050405020304" pitchFamily="18" charset="0"/>
            </a:endParaRPr>
          </a:p>
          <a:p>
            <a:pPr marL="631825"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itchFamily="18" charset="0"/>
                <a:ea typeface="宋体" panose="02010600030101010101" pitchFamily="2" charset="-122"/>
                <a:cs typeface="Times New Roman" panose="02020603050405020304" pitchFamily="18" charset="0"/>
              </a:rPr>
              <a:t>(1)</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在</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 min</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内产生的热量；</a:t>
            </a:r>
          </a:p>
          <a:p>
            <a:pPr marL="631825"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的阻值。</a:t>
            </a:r>
          </a:p>
        </p:txBody>
      </p:sp>
      <p:pic>
        <p:nvPicPr>
          <p:cNvPr id="23560" name="Picture 7" descr="QW16"/>
          <p:cNvPicPr>
            <a:picLocks noChangeAspect="1"/>
          </p:cNvPicPr>
          <p:nvPr/>
        </p:nvPicPr>
        <p:blipFill>
          <a:blip r:embed="rId2">
            <a:clrChange>
              <a:clrFrom>
                <a:srgbClr val="FFFFFF"/>
              </a:clrFrom>
              <a:clrTo>
                <a:srgbClr val="FFFFFF">
                  <a:alpha val="0"/>
                </a:srgbClr>
              </a:clrTo>
            </a:clrChange>
          </a:blip>
          <a:stretch>
            <a:fillRect/>
          </a:stretch>
        </p:blipFill>
        <p:spPr>
          <a:xfrm>
            <a:off x="5311775" y="2153285"/>
            <a:ext cx="2875280" cy="2009775"/>
          </a:xfrm>
          <a:prstGeom prst="rect">
            <a:avLst/>
          </a:prstGeom>
          <a:noFill/>
          <a:ln w="9525">
            <a:noFill/>
          </a:ln>
        </p:spPr>
      </p:pic>
    </p:spTree>
    <p:extLst>
      <p:ext uri="{BB962C8B-B14F-4D97-AF65-F5344CB8AC3E}">
        <p14:creationId xmlns:p14="http://schemas.microsoft.com/office/powerpoint/2010/main" val="140993445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68313" y="351473"/>
            <a:ext cx="8207375"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marL="361950" marR="0" lvl="0" indent="-36195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由图知，两电阻串联，电流表测电路中的电流</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，由</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串联电路的电流特点知，</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0.5 A</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，所以</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在</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 min</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内产生的热量</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Q</a:t>
            </a:r>
            <a:r>
              <a:rPr kumimoji="0" lang="en-US" altLang="zh-CN" sz="2600" b="1" i="0" u="none" strike="noStrike" kern="1200" cap="none" spc="0" normalizeH="0" baseline="-2500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30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t</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0.5 A)</a:t>
            </a:r>
            <a:r>
              <a:rPr kumimoji="0" lang="en-US" altLang="zh-CN" sz="2600" b="1" i="0" u="none" strike="noStrike" kern="1200" cap="none" spc="0" normalizeH="0" baseline="30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×10 Ω×60 </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s</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150 J</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p>
          <a:p>
            <a:pPr marL="0" marR="0" lvl="0" indent="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由</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可知</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，电路的总电阻</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24 Ω</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p>
          <a:p>
            <a:pPr marL="361950" marR="0" lvl="0" indent="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由串联电路的电阻特点可得，电阻</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的阻值</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24 Ω</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10 Ω</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14 Ω</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endParaRPr kumimoji="0" lang="zh-CN" altLang="en-US" sz="2600" b="1" i="0" u="none" strike="noStrike" kern="1200" cap="none" spc="0" normalizeH="0" baseline="0" noProof="0" smtClean="0">
              <a:ln>
                <a:noFill/>
              </a:ln>
              <a:solidFill>
                <a:srgbClr val="FF0000"/>
              </a:solidFill>
              <a:effectLst/>
              <a:uLnTx/>
              <a:uFillTx/>
              <a:latin typeface="Times New Roman" pitchFamily="18" charset="0"/>
              <a:ea typeface="宋体" panose="02010600030101010101" pitchFamily="2" charset="-122"/>
              <a:cs typeface="+mn-cs"/>
              <a:sym typeface="Times New Roman" pitchFamily="18" charset="0"/>
            </a:endParaRPr>
          </a:p>
        </p:txBody>
      </p:sp>
      <p:graphicFrame>
        <p:nvGraphicFramePr>
          <p:cNvPr id="5" name="对象 4"/>
          <p:cNvGraphicFramePr>
            <a:graphicFrameLocks noChangeAspect="1"/>
          </p:cNvGraphicFramePr>
          <p:nvPr/>
        </p:nvGraphicFramePr>
        <p:xfrm>
          <a:off x="1751013" y="2426335"/>
          <a:ext cx="374650" cy="792163"/>
        </p:xfrm>
        <a:graphic>
          <a:graphicData uri="http://schemas.openxmlformats.org/presentationml/2006/ole">
            <mc:AlternateContent xmlns:mc="http://schemas.openxmlformats.org/markup-compatibility/2006">
              <mc:Choice xmlns:v="urn:schemas-microsoft-com:vml" Requires="v">
                <p:oleObj spid="_x0000_s21506" r:id="rId3" imgW="190500" imgH="405765" progId="Equation.DSMT4">
                  <p:embed/>
                </p:oleObj>
              </mc:Choice>
              <mc:Fallback>
                <p:oleObj r:id="rId3" imgW="190500" imgH="405765" progId="Equation.DSMT4">
                  <p:embed/>
                  <p:pic>
                    <p:nvPicPr>
                      <p:cNvPr id="0" name=""/>
                      <p:cNvPicPr/>
                      <p:nvPr/>
                    </p:nvPicPr>
                    <p:blipFill>
                      <a:blip r:embed="rId4"/>
                      <a:stretch>
                        <a:fillRect/>
                      </a:stretch>
                    </p:blipFill>
                    <p:spPr>
                      <a:xfrm>
                        <a:off x="1751013" y="2426335"/>
                        <a:ext cx="374650" cy="792163"/>
                      </a:xfrm>
                      <a:prstGeom prst="rect">
                        <a:avLst/>
                      </a:prstGeom>
                      <a:noFill/>
                      <a:ln w="38100">
                        <a:noFill/>
                        <a:miter/>
                      </a:ln>
                    </p:spPr>
                  </p:pic>
                </p:oleObj>
              </mc:Fallback>
            </mc:AlternateContent>
          </a:graphicData>
        </a:graphic>
      </p:graphicFrame>
      <p:graphicFrame>
        <p:nvGraphicFramePr>
          <p:cNvPr id="6" name="对象 5"/>
          <p:cNvGraphicFramePr>
            <a:graphicFrameLocks noChangeAspect="1"/>
          </p:cNvGraphicFramePr>
          <p:nvPr/>
        </p:nvGraphicFramePr>
        <p:xfrm>
          <a:off x="5927725" y="2426335"/>
          <a:ext cx="374650" cy="792163"/>
        </p:xfrm>
        <a:graphic>
          <a:graphicData uri="http://schemas.openxmlformats.org/presentationml/2006/ole">
            <mc:AlternateContent xmlns:mc="http://schemas.openxmlformats.org/markup-compatibility/2006">
              <mc:Choice xmlns:v="urn:schemas-microsoft-com:vml" Requires="v">
                <p:oleObj spid="_x0000_s21507" r:id="rId5" imgW="190500" imgH="405765" progId="Equation.DSMT4">
                  <p:embed/>
                </p:oleObj>
              </mc:Choice>
              <mc:Fallback>
                <p:oleObj r:id="rId5" imgW="190500" imgH="405765" progId="Equation.DSMT4">
                  <p:embed/>
                  <p:pic>
                    <p:nvPicPr>
                      <p:cNvPr id="0" name=""/>
                      <p:cNvPicPr/>
                      <p:nvPr/>
                    </p:nvPicPr>
                    <p:blipFill>
                      <a:blip r:embed="rId6"/>
                      <a:stretch>
                        <a:fillRect/>
                      </a:stretch>
                    </p:blipFill>
                    <p:spPr>
                      <a:xfrm>
                        <a:off x="5927725" y="2426335"/>
                        <a:ext cx="374650" cy="792163"/>
                      </a:xfrm>
                      <a:prstGeom prst="rect">
                        <a:avLst/>
                      </a:prstGeom>
                      <a:noFill/>
                      <a:ln w="38100">
                        <a:noFill/>
                        <a:miter/>
                      </a:ln>
                    </p:spPr>
                  </p:pic>
                </p:oleObj>
              </mc:Fallback>
            </mc:AlternateContent>
          </a:graphicData>
        </a:graphic>
      </p:graphicFrame>
      <p:graphicFrame>
        <p:nvGraphicFramePr>
          <p:cNvPr id="9" name="对象 8"/>
          <p:cNvGraphicFramePr>
            <a:graphicFrameLocks noChangeAspect="1"/>
          </p:cNvGraphicFramePr>
          <p:nvPr/>
        </p:nvGraphicFramePr>
        <p:xfrm>
          <a:off x="6564313" y="2426335"/>
          <a:ext cx="823912" cy="792163"/>
        </p:xfrm>
        <a:graphic>
          <a:graphicData uri="http://schemas.openxmlformats.org/presentationml/2006/ole">
            <mc:AlternateContent xmlns:mc="http://schemas.openxmlformats.org/markup-compatibility/2006">
              <mc:Choice xmlns:v="urn:schemas-microsoft-com:vml" Requires="v">
                <p:oleObj spid="_x0000_s21508" r:id="rId7" imgW="418465" imgH="405765" progId="Equation.DSMT4">
                  <p:embed/>
                </p:oleObj>
              </mc:Choice>
              <mc:Fallback>
                <p:oleObj r:id="rId7" imgW="418465" imgH="405765" progId="Equation.DSMT4">
                  <p:embed/>
                  <p:pic>
                    <p:nvPicPr>
                      <p:cNvPr id="0" name=""/>
                      <p:cNvPicPr/>
                      <p:nvPr/>
                    </p:nvPicPr>
                    <p:blipFill>
                      <a:blip r:embed="rId8"/>
                      <a:stretch>
                        <a:fillRect/>
                      </a:stretch>
                    </p:blipFill>
                    <p:spPr>
                      <a:xfrm>
                        <a:off x="6564313" y="2426335"/>
                        <a:ext cx="823912" cy="792163"/>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1806248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113983" y="263525"/>
            <a:ext cx="8091488"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914400" rtl="0" eaLnBrk="1"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8. </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如图所示的电路中，定值电阻</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150 Ω</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300 Ω</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。闭合开关</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S</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后，电流表</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的示数为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 mA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。求</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marL="0" marR="0" lvl="0" indent="0" algn="l" defTabSz="914400" rtl="0" eaLnBrk="1"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电阻</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两端的电压为多少。</a:t>
            </a:r>
          </a:p>
          <a:p>
            <a:pPr marL="0" marR="0" lvl="0" indent="0" algn="l" defTabSz="914400" rtl="0" eaLnBrk="1"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电流表</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的示数为多少。</a:t>
            </a:r>
          </a:p>
          <a:p>
            <a:pPr marL="0" marR="0" lvl="0" indent="0" algn="l" defTabSz="914400" rtl="0" eaLnBrk="1"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电路工作</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5 min</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en-US" altLang="zh-CN" sz="2600" b="1" i="1"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R</a:t>
            </a:r>
            <a:r>
              <a:rPr kumimoji="0" lang="en-US" altLang="zh-CN" sz="2600" b="1" i="0" u="none" strike="noStrike" kern="1200" cap="none" spc="0" normalizeH="0" baseline="-2500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产生的焦耳热是多少</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pic>
        <p:nvPicPr>
          <p:cNvPr id="25603" name="Picture 4" descr="QW17"/>
          <p:cNvPicPr>
            <a:picLocks noChangeAspect="1"/>
          </p:cNvPicPr>
          <p:nvPr/>
        </p:nvPicPr>
        <p:blipFill>
          <a:blip r:embed="rId2">
            <a:clrChange>
              <a:clrFrom>
                <a:srgbClr val="FFFFFF"/>
              </a:clrFrom>
              <a:clrTo>
                <a:srgbClr val="FFFFFF">
                  <a:alpha val="0"/>
                </a:srgbClr>
              </a:clrTo>
            </a:clrChange>
          </a:blip>
          <a:stretch>
            <a:fillRect/>
          </a:stretch>
        </p:blipFill>
        <p:spPr>
          <a:xfrm>
            <a:off x="6067425" y="2694940"/>
            <a:ext cx="2836545" cy="2175510"/>
          </a:xfrm>
          <a:prstGeom prst="rect">
            <a:avLst/>
          </a:prstGeom>
          <a:noFill/>
          <a:ln w="9525">
            <a:noFill/>
          </a:ln>
        </p:spPr>
      </p:pic>
    </p:spTree>
    <p:extLst>
      <p:ext uri="{BB962C8B-B14F-4D97-AF65-F5344CB8AC3E}">
        <p14:creationId xmlns:p14="http://schemas.microsoft.com/office/powerpoint/2010/main" val="371864594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52450" y="149543"/>
            <a:ext cx="8123238" cy="361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由电路图可知，</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与</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并联，电流表</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测干路电流，电流表</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测</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支路的电流。</a:t>
            </a:r>
          </a:p>
          <a:p>
            <a:pPr marL="361950" marR="0" lvl="0" indent="-36195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因并联电路中各支路两端的电压相等，电阻</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两端的电压</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U</a:t>
            </a:r>
            <a:r>
              <a:rPr kumimoji="0" lang="en-US" altLang="zh-CN" sz="2600" b="1" i="0" u="none" strike="noStrike" kern="1200" cap="none" spc="0" normalizeH="0" baseline="-2500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U</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5×10</a:t>
            </a:r>
            <a:r>
              <a:rPr kumimoji="0" lang="zh-CN" altLang="en-US" sz="2600" b="1" i="0" u="none" strike="noStrike" kern="1200" cap="none" spc="0" normalizeH="0" baseline="30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30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3 </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A×300 Ω</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1.5 V</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通过</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R</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的电流：</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en-US" altLang="zh-CN"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        </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0.01 A</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10 mA</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p>
          <a:p>
            <a:pPr marL="36195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电流表</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的示数：</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1"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I</a:t>
            </a:r>
            <a:r>
              <a:rPr kumimoji="0" lang="en-US" altLang="zh-CN" sz="2600" b="1" i="0" u="none" strike="noStrike" kern="1200" cap="none" spc="0" normalizeH="0" baseline="-2500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2</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10 mA</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5 mA</a:t>
            </a:r>
            <a:r>
              <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r>
              <a:rPr kumimoji="0" lang="en-US" altLang="zh-CN"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15 mA</a:t>
            </a:r>
            <a:r>
              <a:rPr kumimoji="0" lang="zh-CN" altLang="en-US" sz="2600" b="1"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rPr>
              <a:t>；</a:t>
            </a:r>
            <a:endParaRPr kumimoji="0" lang="zh-CN" altLang="en-US" sz="26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graphicFrame>
        <p:nvGraphicFramePr>
          <p:cNvPr id="4" name="对象 3"/>
          <p:cNvGraphicFramePr>
            <a:graphicFrameLocks noChangeAspect="1"/>
          </p:cNvGraphicFramePr>
          <p:nvPr/>
        </p:nvGraphicFramePr>
        <p:xfrm>
          <a:off x="3913188" y="2526030"/>
          <a:ext cx="388937" cy="792163"/>
        </p:xfrm>
        <a:graphic>
          <a:graphicData uri="http://schemas.openxmlformats.org/presentationml/2006/ole">
            <mc:AlternateContent xmlns:mc="http://schemas.openxmlformats.org/markup-compatibility/2006">
              <mc:Choice xmlns:v="urn:schemas-microsoft-com:vml" Requires="v">
                <p:oleObj spid="_x0000_s22530" r:id="rId3" imgW="228600" imgH="469900" progId="Equation.DSMT4">
                  <p:embed/>
                </p:oleObj>
              </mc:Choice>
              <mc:Fallback>
                <p:oleObj r:id="rId3" imgW="228600" imgH="469900" progId="Equation.DSMT4">
                  <p:embed/>
                  <p:pic>
                    <p:nvPicPr>
                      <p:cNvPr id="0" name=""/>
                      <p:cNvPicPr/>
                      <p:nvPr/>
                    </p:nvPicPr>
                    <p:blipFill>
                      <a:blip r:embed="rId4"/>
                      <a:stretch>
                        <a:fillRect/>
                      </a:stretch>
                    </p:blipFill>
                    <p:spPr>
                      <a:xfrm>
                        <a:off x="3913188" y="2526030"/>
                        <a:ext cx="388937" cy="792163"/>
                      </a:xfrm>
                      <a:prstGeom prst="rect">
                        <a:avLst/>
                      </a:prstGeom>
                      <a:noFill/>
                      <a:ln w="38100">
                        <a:noFill/>
                        <a:miter/>
                      </a:ln>
                    </p:spPr>
                  </p:pic>
                </p:oleObj>
              </mc:Fallback>
            </mc:AlternateContent>
          </a:graphicData>
        </a:graphic>
      </p:graphicFrame>
      <p:graphicFrame>
        <p:nvGraphicFramePr>
          <p:cNvPr id="5" name="对象 4"/>
          <p:cNvGraphicFramePr>
            <a:graphicFrameLocks noChangeAspect="1"/>
          </p:cNvGraphicFramePr>
          <p:nvPr/>
        </p:nvGraphicFramePr>
        <p:xfrm>
          <a:off x="4572000" y="2526030"/>
          <a:ext cx="825500" cy="792163"/>
        </p:xfrm>
        <a:graphic>
          <a:graphicData uri="http://schemas.openxmlformats.org/presentationml/2006/ole">
            <mc:AlternateContent xmlns:mc="http://schemas.openxmlformats.org/markup-compatibility/2006">
              <mc:Choice xmlns:v="urn:schemas-microsoft-com:vml" Requires="v">
                <p:oleObj spid="_x0000_s22531" r:id="rId5" imgW="419100" imgH="406400" progId="Equation.DSMT4">
                  <p:embed/>
                </p:oleObj>
              </mc:Choice>
              <mc:Fallback>
                <p:oleObj r:id="rId5" imgW="419100" imgH="406400" progId="Equation.DSMT4">
                  <p:embed/>
                  <p:pic>
                    <p:nvPicPr>
                      <p:cNvPr id="0" name=""/>
                      <p:cNvPicPr/>
                      <p:nvPr/>
                    </p:nvPicPr>
                    <p:blipFill>
                      <a:blip r:embed="rId6"/>
                      <a:stretch>
                        <a:fillRect/>
                      </a:stretch>
                    </p:blipFill>
                    <p:spPr>
                      <a:xfrm>
                        <a:off x="4572000" y="2526030"/>
                        <a:ext cx="825500" cy="792163"/>
                      </a:xfrm>
                      <a:prstGeom prst="rect">
                        <a:avLst/>
                      </a:prstGeom>
                      <a:noFill/>
                      <a:ln w="38100">
                        <a:noFill/>
                        <a:miter/>
                      </a:ln>
                    </p:spPr>
                  </p:pic>
                </p:oleObj>
              </mc:Fallback>
            </mc:AlternateContent>
          </a:graphicData>
        </a:graphic>
      </p:graphicFrame>
      <p:sp>
        <p:nvSpPr>
          <p:cNvPr id="25602" name="矩形 1"/>
          <p:cNvSpPr/>
          <p:nvPr/>
        </p:nvSpPr>
        <p:spPr>
          <a:xfrm>
            <a:off x="583248" y="3653790"/>
            <a:ext cx="7921625" cy="1223963"/>
          </a:xfrm>
          <a:prstGeom prst="rect">
            <a:avLst/>
          </a:prstGeom>
          <a:noFill/>
          <a:ln w="9525">
            <a:noFill/>
          </a:ln>
        </p:spPr>
        <p:txBody>
          <a:bodyPr>
            <a:spAutoFit/>
          </a:bodyPr>
          <a:lstStyle>
            <a:defPPr/>
          </a:lstStyle>
          <a:p>
            <a:pPr marL="361950" indent="-361950">
              <a:lnSpc>
                <a:spcPct val="150000"/>
              </a:lnSpc>
            </a:pPr>
            <a:r>
              <a:rPr lang="en-US" altLang="zh-CN" sz="2600" b="1">
                <a:solidFill>
                  <a:srgbClr val="FF0000"/>
                </a:solidFill>
                <a:latin typeface="Times New Roman" panose="02020603050405020304" pitchFamily="18" charset="0"/>
                <a:sym typeface="Times New Roman" panose="02020603050405020304" pitchFamily="18" charset="0"/>
              </a:rPr>
              <a:t>(3)</a:t>
            </a:r>
            <a:r>
              <a:rPr lang="zh-CN" altLang="en-US" sz="2600" b="1">
                <a:solidFill>
                  <a:srgbClr val="FF0000"/>
                </a:solidFill>
                <a:latin typeface="Times New Roman" panose="02020603050405020304" pitchFamily="18" charset="0"/>
                <a:sym typeface="Times New Roman" panose="02020603050405020304" pitchFamily="18" charset="0"/>
              </a:rPr>
              <a:t>电路工作</a:t>
            </a:r>
            <a:r>
              <a:rPr lang="en-US" altLang="zh-CN" sz="2600" b="1">
                <a:solidFill>
                  <a:srgbClr val="FF0000"/>
                </a:solidFill>
                <a:latin typeface="Times New Roman" panose="02020603050405020304" pitchFamily="18" charset="0"/>
                <a:sym typeface="Times New Roman" panose="02020603050405020304" pitchFamily="18" charset="0"/>
              </a:rPr>
              <a:t>5 min</a:t>
            </a:r>
            <a:r>
              <a:rPr lang="zh-CN" altLang="en-US" sz="2600" b="1">
                <a:solidFill>
                  <a:srgbClr val="FF0000"/>
                </a:solidFill>
                <a:latin typeface="Times New Roman" panose="02020603050405020304" pitchFamily="18" charset="0"/>
                <a:sym typeface="Times New Roman" panose="02020603050405020304" pitchFamily="18" charset="0"/>
              </a:rPr>
              <a:t>，</a:t>
            </a:r>
            <a:r>
              <a:rPr lang="en-US" altLang="zh-CN" sz="2600" b="1" i="1">
                <a:solidFill>
                  <a:srgbClr val="FF0000"/>
                </a:solidFill>
                <a:latin typeface="Times New Roman" panose="02020603050405020304" pitchFamily="18" charset="0"/>
                <a:sym typeface="Times New Roman" panose="02020603050405020304" pitchFamily="18" charset="0"/>
              </a:rPr>
              <a:t>R</a:t>
            </a:r>
            <a:r>
              <a:rPr lang="en-US" altLang="zh-CN" sz="2600" b="1" baseline="-25000">
                <a:solidFill>
                  <a:srgbClr val="FF0000"/>
                </a:solidFill>
                <a:latin typeface="Times New Roman" panose="02020603050405020304" pitchFamily="18" charset="0"/>
                <a:sym typeface="Times New Roman" panose="02020603050405020304" pitchFamily="18" charset="0"/>
              </a:rPr>
              <a:t>1</a:t>
            </a:r>
            <a:r>
              <a:rPr lang="zh-CN" altLang="en-US" sz="2600" b="1">
                <a:solidFill>
                  <a:srgbClr val="FF0000"/>
                </a:solidFill>
                <a:latin typeface="Times New Roman" panose="02020603050405020304" pitchFamily="18" charset="0"/>
                <a:sym typeface="Times New Roman" panose="02020603050405020304" pitchFamily="18" charset="0"/>
              </a:rPr>
              <a:t>产生的焦耳热：</a:t>
            </a:r>
            <a:r>
              <a:rPr lang="en-US" altLang="zh-CN" sz="2600" b="1" i="1">
                <a:solidFill>
                  <a:srgbClr val="FF0000"/>
                </a:solidFill>
                <a:latin typeface="Times New Roman" panose="02020603050405020304" pitchFamily="18" charset="0"/>
                <a:sym typeface="Times New Roman" panose="02020603050405020304" pitchFamily="18" charset="0"/>
              </a:rPr>
              <a:t>Q</a:t>
            </a:r>
            <a:r>
              <a:rPr lang="en-US" altLang="zh-CN" sz="2600" b="1" baseline="-25000">
                <a:solidFill>
                  <a:srgbClr val="FF0000"/>
                </a:solidFill>
                <a:latin typeface="Times New Roman" panose="02020603050405020304" pitchFamily="18" charset="0"/>
                <a:sym typeface="Times New Roman" panose="02020603050405020304" pitchFamily="18" charset="0"/>
              </a:rPr>
              <a:t>1</a:t>
            </a:r>
            <a:r>
              <a:rPr lang="zh-CN" altLang="en-US" sz="2600" b="1">
                <a:solidFill>
                  <a:srgbClr val="FF0000"/>
                </a:solidFill>
                <a:latin typeface="Times New Roman" panose="02020603050405020304" pitchFamily="18" charset="0"/>
                <a:sym typeface="Times New Roman" panose="02020603050405020304" pitchFamily="18" charset="0"/>
              </a:rPr>
              <a:t>＝</a:t>
            </a:r>
            <a:r>
              <a:rPr lang="en-US" altLang="zh-CN" sz="2600" b="1" i="1">
                <a:solidFill>
                  <a:srgbClr val="FF0000"/>
                </a:solidFill>
                <a:latin typeface="Times New Roman" panose="02020603050405020304" pitchFamily="18" charset="0"/>
                <a:sym typeface="Times New Roman" panose="02020603050405020304" pitchFamily="18" charset="0"/>
              </a:rPr>
              <a:t>I</a:t>
            </a:r>
            <a:r>
              <a:rPr lang="en-US" altLang="zh-CN" sz="2600" b="1" baseline="30000">
                <a:solidFill>
                  <a:srgbClr val="FF0000"/>
                </a:solidFill>
                <a:latin typeface="Times New Roman" panose="02020603050405020304" pitchFamily="18" charset="0"/>
                <a:sym typeface="Times New Roman" panose="02020603050405020304" pitchFamily="18" charset="0"/>
              </a:rPr>
              <a:t>2</a:t>
            </a:r>
            <a:r>
              <a:rPr lang="en-US" altLang="zh-CN" sz="2600" b="1" baseline="-25000">
                <a:solidFill>
                  <a:srgbClr val="FF0000"/>
                </a:solidFill>
                <a:latin typeface="Times New Roman" panose="02020603050405020304" pitchFamily="18" charset="0"/>
                <a:sym typeface="Times New Roman" panose="02020603050405020304" pitchFamily="18" charset="0"/>
              </a:rPr>
              <a:t>1</a:t>
            </a:r>
            <a:r>
              <a:rPr lang="en-US" altLang="zh-CN" sz="2600" b="1" i="1">
                <a:solidFill>
                  <a:srgbClr val="FF0000"/>
                </a:solidFill>
                <a:latin typeface="Times New Roman" panose="02020603050405020304" pitchFamily="18" charset="0"/>
                <a:sym typeface="Times New Roman" panose="02020603050405020304" pitchFamily="18" charset="0"/>
              </a:rPr>
              <a:t>R</a:t>
            </a:r>
            <a:r>
              <a:rPr lang="en-US" altLang="zh-CN" sz="2600" b="1" baseline="-25000">
                <a:solidFill>
                  <a:srgbClr val="FF0000"/>
                </a:solidFill>
                <a:latin typeface="Times New Roman" panose="02020603050405020304" pitchFamily="18" charset="0"/>
                <a:sym typeface="Times New Roman" panose="02020603050405020304" pitchFamily="18" charset="0"/>
              </a:rPr>
              <a:t>1</a:t>
            </a:r>
            <a:r>
              <a:rPr lang="en-US" altLang="zh-CN" sz="2600" b="1" i="1">
                <a:solidFill>
                  <a:srgbClr val="FF0000"/>
                </a:solidFill>
                <a:latin typeface="Times New Roman" panose="02020603050405020304" pitchFamily="18" charset="0"/>
                <a:sym typeface="Times New Roman" panose="02020603050405020304" pitchFamily="18" charset="0"/>
              </a:rPr>
              <a:t>t</a:t>
            </a:r>
            <a:r>
              <a:rPr lang="zh-CN" altLang="en-US" sz="2600" b="1">
                <a:solidFill>
                  <a:srgbClr val="FF0000"/>
                </a:solidFill>
                <a:latin typeface="Times New Roman" panose="02020603050405020304" pitchFamily="18" charset="0"/>
                <a:sym typeface="Times New Roman" panose="02020603050405020304" pitchFamily="18" charset="0"/>
              </a:rPr>
              <a:t>＝</a:t>
            </a:r>
            <a:r>
              <a:rPr lang="en-US" altLang="zh-CN" sz="2600" b="1">
                <a:solidFill>
                  <a:srgbClr val="FF0000"/>
                </a:solidFill>
                <a:latin typeface="Times New Roman" panose="02020603050405020304" pitchFamily="18" charset="0"/>
                <a:sym typeface="Times New Roman" panose="02020603050405020304" pitchFamily="18" charset="0"/>
              </a:rPr>
              <a:t>(0.01 A)</a:t>
            </a:r>
            <a:r>
              <a:rPr lang="en-US" altLang="zh-CN" sz="2600" b="1" baseline="30000">
                <a:solidFill>
                  <a:srgbClr val="FF0000"/>
                </a:solidFill>
                <a:latin typeface="Times New Roman" panose="02020603050405020304" pitchFamily="18" charset="0"/>
                <a:sym typeface="Times New Roman" panose="02020603050405020304" pitchFamily="18" charset="0"/>
              </a:rPr>
              <a:t>2</a:t>
            </a:r>
            <a:r>
              <a:rPr lang="en-US" altLang="zh-CN" sz="2600" b="1">
                <a:solidFill>
                  <a:srgbClr val="FF0000"/>
                </a:solidFill>
                <a:latin typeface="Times New Roman" panose="02020603050405020304" pitchFamily="18" charset="0"/>
                <a:sym typeface="Times New Roman" panose="02020603050405020304" pitchFamily="18" charset="0"/>
              </a:rPr>
              <a:t>×150 </a:t>
            </a:r>
            <a:r>
              <a:rPr lang="el-GR" altLang="zh-CN" sz="2600" b="1">
                <a:solidFill>
                  <a:srgbClr val="FF0000"/>
                </a:solidFill>
                <a:latin typeface="Times New Roman" panose="02020603050405020304" pitchFamily="18" charset="0"/>
                <a:sym typeface="Times New Roman" panose="02020603050405020304" pitchFamily="18" charset="0"/>
              </a:rPr>
              <a:t>Ω×5×60 </a:t>
            </a:r>
            <a:r>
              <a:rPr lang="en-US" altLang="zh-CN" sz="2600" b="1">
                <a:solidFill>
                  <a:srgbClr val="FF0000"/>
                </a:solidFill>
                <a:latin typeface="Times New Roman" panose="02020603050405020304" pitchFamily="18" charset="0"/>
                <a:sym typeface="Times New Roman" panose="02020603050405020304" pitchFamily="18" charset="0"/>
              </a:rPr>
              <a:t>s</a:t>
            </a:r>
            <a:r>
              <a:rPr lang="zh-CN" altLang="en-US" sz="2600" b="1">
                <a:solidFill>
                  <a:srgbClr val="FF0000"/>
                </a:solidFill>
                <a:latin typeface="Times New Roman" panose="02020603050405020304" pitchFamily="18" charset="0"/>
                <a:sym typeface="Times New Roman" panose="02020603050405020304" pitchFamily="18" charset="0"/>
              </a:rPr>
              <a:t>＝</a:t>
            </a:r>
            <a:r>
              <a:rPr lang="en-US" altLang="zh-CN" sz="2600" b="1">
                <a:solidFill>
                  <a:srgbClr val="FF0000"/>
                </a:solidFill>
                <a:latin typeface="Times New Roman" panose="02020603050405020304" pitchFamily="18" charset="0"/>
                <a:sym typeface="Times New Roman" panose="02020603050405020304" pitchFamily="18" charset="0"/>
              </a:rPr>
              <a:t>4.5 J</a:t>
            </a:r>
            <a:r>
              <a:rPr lang="zh-CN" altLang="en-US" sz="2600" b="1">
                <a:solidFill>
                  <a:srgbClr val="FF0000"/>
                </a:solidFill>
                <a:latin typeface="Times New Roman" panose="02020603050405020304" pitchFamily="18" charset="0"/>
                <a:sym typeface="Times New Roman" panose="02020603050405020304" pitchFamily="18" charset="0"/>
              </a:rPr>
              <a:t>。</a:t>
            </a:r>
            <a:endParaRPr lang="zh-CN" altLang="en-US" sz="2600">
              <a:latin typeface="Calibri"/>
            </a:endParaRPr>
          </a:p>
        </p:txBody>
      </p:sp>
    </p:spTree>
    <p:extLst>
      <p:ext uri="{BB962C8B-B14F-4D97-AF65-F5344CB8AC3E}">
        <p14:creationId xmlns:p14="http://schemas.microsoft.com/office/powerpoint/2010/main" val="3459177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5602"/>
                                        </p:tgtEl>
                                        <p:attrNameLst>
                                          <p:attrName>style.visibility</p:attrName>
                                        </p:attrNameLst>
                                      </p:cBhvr>
                                      <p:to>
                                        <p:strVal val="visible"/>
                                      </p:to>
                                    </p:set>
                                    <p:anim calcmode="lin" valueType="num">
                                      <p:cBhvr additive="base">
                                        <p:cTn id="19" dur="500" fill="hold"/>
                                        <p:tgtEl>
                                          <p:spTgt spid="25602"/>
                                        </p:tgtEl>
                                        <p:attrNameLst>
                                          <p:attrName>ppt_x</p:attrName>
                                        </p:attrNameLst>
                                      </p:cBhvr>
                                      <p:tavLst>
                                        <p:tav tm="0">
                                          <p:val>
                                            <p:strVal val="#ppt_x"/>
                                          </p:val>
                                        </p:tav>
                                        <p:tav tm="100000">
                                          <p:val>
                                            <p:strVal val="#ppt_x"/>
                                          </p:val>
                                        </p:tav>
                                      </p:tavLst>
                                    </p:anim>
                                    <p:anim calcmode="lin" valueType="num">
                                      <p:cBhvr additive="base">
                                        <p:cTn id="20"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6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6045" cy="72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rPr>
                <a:t>知识点四 电热的利用和防止</a:t>
              </a: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7174" name="矩形 1"/>
          <p:cNvSpPr/>
          <p:nvPr/>
        </p:nvSpPr>
        <p:spPr>
          <a:xfrm>
            <a:off x="792163" y="1072833"/>
            <a:ext cx="7715250" cy="1200150"/>
          </a:xfrm>
          <a:prstGeom prst="rect">
            <a:avLst/>
          </a:prstGeom>
          <a:noFill/>
          <a:ln w="9525">
            <a:noFill/>
          </a:ln>
        </p:spPr>
        <p:txBody>
          <a:bodyPr>
            <a:spAutoFit/>
          </a:bodyPr>
          <a:lstStyle>
            <a:defPPr/>
          </a:lstStyle>
          <a:p>
            <a:pPr eaLnBrk="1" hangingPunct="1"/>
            <a:r>
              <a:rPr lang="zh-CN" altLang="en-US" sz="2400" b="1">
                <a:latin typeface="Arial" panose="020B0604020202020204" pitchFamily="34" charset="0"/>
                <a:ea typeface="黑体" panose="02010609060101010101" pitchFamily="49" charset="-122"/>
              </a:rPr>
              <a:t>        电流通过导体时，使导体只发热的用电器是利用电流的热效应，这类用电器称为电热器，而电热器的主要部分是发热体</a:t>
            </a:r>
            <a:r>
              <a:rPr lang="en-US" altLang="zh-CN" sz="2400" b="1">
                <a:latin typeface="Arial" panose="020B0604020202020204" pitchFamily="34" charset="0"/>
                <a:ea typeface="黑体" panose="02010609060101010101" pitchFamily="49" charset="-122"/>
              </a:rPr>
              <a:t>.</a:t>
            </a:r>
            <a:endParaRPr lang="zh-CN" altLang="en-US" sz="2400" b="1">
              <a:latin typeface="Arial" panose="020B0604020202020204" pitchFamily="34" charset="0"/>
              <a:ea typeface="黑体" panose="02010609060101010101" pitchFamily="49" charset="-122"/>
            </a:endParaRPr>
          </a:p>
        </p:txBody>
      </p:sp>
      <p:pic>
        <p:nvPicPr>
          <p:cNvPr id="16" name="Picture 9"/>
          <p:cNvPicPr>
            <a:picLocks noChangeAspect="1"/>
          </p:cNvPicPr>
          <p:nvPr/>
        </p:nvPicPr>
        <p:blipFill>
          <a:blip r:embed="rId2">
            <a:clrChange>
              <a:clrFrom>
                <a:srgbClr val="FFFFFF"/>
              </a:clrFrom>
              <a:clrTo>
                <a:srgbClr val="FFFFFF">
                  <a:alpha val="0"/>
                </a:srgbClr>
              </a:clrTo>
            </a:clrChange>
          </a:blip>
          <a:srcRect l="3343" t="14856" b="7146"/>
          <a:stretch>
            <a:fillRect/>
          </a:stretch>
        </p:blipFill>
        <p:spPr>
          <a:xfrm>
            <a:off x="3938588" y="2272983"/>
            <a:ext cx="4176712" cy="2266950"/>
          </a:xfrm>
          <a:prstGeom prst="rect">
            <a:avLst/>
          </a:prstGeom>
          <a:noFill/>
          <a:ln w="9525">
            <a:noFill/>
          </a:ln>
        </p:spPr>
      </p:pic>
      <p:pic>
        <p:nvPicPr>
          <p:cNvPr id="7176" name="Picture 21" descr="7223572_200_200"/>
          <p:cNvPicPr>
            <a:picLocks noChangeAspect="1"/>
          </p:cNvPicPr>
          <p:nvPr/>
        </p:nvPicPr>
        <p:blipFill>
          <a:blip r:embed="rId3"/>
          <a:srcRect l="13968" r="13020"/>
          <a:stretch>
            <a:fillRect/>
          </a:stretch>
        </p:blipFill>
        <p:spPr>
          <a:xfrm>
            <a:off x="1622425" y="2195195"/>
            <a:ext cx="1636713" cy="2344738"/>
          </a:xfrm>
          <a:prstGeom prst="rect">
            <a:avLst/>
          </a:prstGeom>
          <a:noFill/>
          <a:ln w="9525">
            <a:noFill/>
          </a:ln>
        </p:spPr>
      </p:pic>
    </p:spTree>
    <p:extLst>
      <p:ext uri="{BB962C8B-B14F-4D97-AF65-F5344CB8AC3E}">
        <p14:creationId xmlns:p14="http://schemas.microsoft.com/office/powerpoint/2010/main" val="33497821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fade">
                                      <p:cBhvr>
                                        <p:cTn id="7" dur="500"/>
                                        <p:tgtEl>
                                          <p:spTgt spid="7174"/>
                                        </p:tgtEl>
                                      </p:cBhvr>
                                    </p:animEffect>
                                  </p:childTnLst>
                                </p:cTn>
                              </p:par>
                              <p:par>
                                <p:cTn id="8" presetID="10" presetClass="entr" presetSubtype="0" fill="hold" nodeType="withEffect">
                                  <p:stCondLst>
                                    <p:cond delay="0"/>
                                  </p:stCondLst>
                                  <p:childTnLst>
                                    <p:set>
                                      <p:cBhvr>
                                        <p:cTn id="9" dur="1" fill="hold">
                                          <p:stCondLst>
                                            <p:cond delay="0"/>
                                          </p:stCondLst>
                                        </p:cTn>
                                        <p:tgtEl>
                                          <p:spTgt spid="7176"/>
                                        </p:tgtEl>
                                        <p:attrNameLst>
                                          <p:attrName>style.visibility</p:attrName>
                                        </p:attrNameLst>
                                      </p:cBhvr>
                                      <p:to>
                                        <p:strVal val="visible"/>
                                      </p:to>
                                    </p:set>
                                    <p:animEffect transition="in" filter="fade">
                                      <p:cBhvr>
                                        <p:cTn id="10" dur="500"/>
                                        <p:tgtEl>
                                          <p:spTgt spid="7176"/>
                                        </p:tgtEl>
                                      </p:cBhvr>
                                    </p:animEffect>
                                  </p:childTnLst>
                                </p:cTn>
                              </p:par>
                            </p:childTnLst>
                          </p:cTn>
                        </p:par>
                        <p:par>
                          <p:cTn id="11" fill="hold" nodeType="afterGroup">
                            <p:stCondLst>
                              <p:cond delay="500"/>
                            </p:stCondLst>
                            <p:childTnLst>
                              <p:par>
                                <p:cTn id="12" presetID="10"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80988"/>
            <a:ext cx="5341938" cy="581025"/>
            <a:chOff x="230" y="262"/>
            <a:chExt cx="8412" cy="91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sp>
          <p:nvSpPr>
            <p:cNvPr id="103" name="文本框 1"/>
            <p:cNvSpPr txBox="1"/>
            <p:nvPr/>
          </p:nvSpPr>
          <p:spPr>
            <a:xfrm>
              <a:off x="1485" y="262"/>
              <a:ext cx="5371" cy="72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知识点一   电流的热效应</a:t>
              </a:r>
              <a:endParaRPr kumimoji="0" lang="en-US" altLang="zh-CN" sz="2400" b="1" i="0" u="none" strike="noStrike" kern="0" cap="none" spc="0" normalizeH="0" baseline="0" noProof="0" smtClean="0">
                <a:ln>
                  <a:noFill/>
                </a:ln>
                <a:solidFill>
                  <a:srgbClr val="FF0000"/>
                </a:solidFill>
                <a:effectLst/>
                <a:uLnTx/>
                <a:uFillTx/>
                <a:latin typeface="微软雅黑" panose="020B0503020204020204" charset="-122"/>
                <a:ea typeface="微软雅黑"/>
                <a:cs typeface="Arial"/>
                <a:sym typeface="Arial"/>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8196" name="TextBox 1"/>
          <p:cNvSpPr txBox="1"/>
          <p:nvPr/>
        </p:nvSpPr>
        <p:spPr>
          <a:xfrm>
            <a:off x="530225" y="966788"/>
            <a:ext cx="8124825" cy="954087"/>
          </a:xfrm>
          <a:prstGeom prst="rect">
            <a:avLst/>
          </a:prstGeom>
          <a:noFill/>
          <a:ln w="9525">
            <a:noFill/>
          </a:ln>
        </p:spPr>
        <p:txBody>
          <a:bodyPr>
            <a:spAutoFit/>
          </a:bodyPr>
          <a:lstStyle>
            <a:defPPr/>
          </a:lstStyle>
          <a:p>
            <a:pPr eaLnBrk="1" hangingPunct="1"/>
            <a:r>
              <a:rPr lang="zh-CN" altLang="en-US" sz="2800" b="1">
                <a:latin typeface="Arial" panose="020B0604020202020204" pitchFamily="34" charset="0"/>
                <a:ea typeface="黑体" panose="02010609060101010101" pitchFamily="49" charset="-122"/>
              </a:rPr>
              <a:t>       电流通过导体时电能转化成内能，这种现象叫做</a:t>
            </a:r>
            <a:r>
              <a:rPr lang="zh-CN" altLang="en-US" sz="2800" b="1">
                <a:solidFill>
                  <a:srgbClr val="FF0000"/>
                </a:solidFill>
                <a:latin typeface="Arial" panose="020B0604020202020204" pitchFamily="34" charset="0"/>
                <a:ea typeface="黑体" panose="02010609060101010101" pitchFamily="49" charset="-122"/>
              </a:rPr>
              <a:t>电流的热效应</a:t>
            </a:r>
            <a:r>
              <a:rPr lang="zh-CN" altLang="en-US" sz="2800" b="1">
                <a:latin typeface="Arial" panose="020B0604020202020204" pitchFamily="34" charset="0"/>
                <a:ea typeface="黑体" panose="02010609060101010101" pitchFamily="49" charset="-122"/>
              </a:rPr>
              <a:t>。</a:t>
            </a:r>
          </a:p>
        </p:txBody>
      </p:sp>
      <p:sp>
        <p:nvSpPr>
          <p:cNvPr id="22" name="TextBox 21"/>
          <p:cNvSpPr txBox="1"/>
          <p:nvPr/>
        </p:nvSpPr>
        <p:spPr>
          <a:xfrm>
            <a:off x="1042988" y="2005013"/>
            <a:ext cx="6842125" cy="2308225"/>
          </a:xfrm>
          <a:prstGeom prst="rect">
            <a:avLst/>
          </a:prstGeom>
          <a:noFill/>
        </p:spPr>
        <p:txBody>
          <a:bodyPr>
            <a:spAutoFit/>
          </a:bodyPr>
          <a:lstStyle>
            <a:defPPr/>
          </a:lstStyle>
          <a:p>
            <a:pPr marR="0" defTabSz="457200">
              <a:lnSpc>
                <a:spcPct val="150000"/>
              </a:lnSpc>
              <a:buClrTx/>
              <a:buSzTx/>
              <a:buFontTx/>
              <a:defRPr/>
            </a:pPr>
            <a:r>
              <a:rPr kumimoji="0" lang="en-US" altLang="zh-CN" sz="2400" b="1" kern="1200" cap="none" spc="0" normalizeH="0" baseline="0" noProof="0">
                <a:latin typeface="Times New Roman" panose="02020603050405020304" pitchFamily="18" charset="0"/>
                <a:ea typeface="+mn-ea"/>
                <a:cs typeface="Times New Roman" panose="02020603050405020304" pitchFamily="18" charset="0"/>
              </a:rPr>
              <a:t>1.</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利用电流的热效应工作的电器叫作</a:t>
            </a:r>
            <a:r>
              <a:rPr kumimoji="0" lang="zh-CN" altLang="zh-CN" sz="2400" b="1" kern="1200" cap="none" spc="0" normalizeH="0" baseline="0" noProof="0">
                <a:solidFill>
                  <a:srgbClr val="FF0000"/>
                </a:solidFill>
                <a:latin typeface="Times New Roman" panose="02020603050405020304" pitchFamily="18" charset="0"/>
                <a:ea typeface="+mn-ea"/>
                <a:cs typeface="Times New Roman" panose="02020603050405020304" pitchFamily="18" charset="0"/>
              </a:rPr>
              <a:t>电热器</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a:t>
            </a:r>
          </a:p>
          <a:p>
            <a:pPr marR="0" defTabSz="457200">
              <a:lnSpc>
                <a:spcPct val="150000"/>
              </a:lnSpc>
              <a:buClrTx/>
              <a:buSzTx/>
              <a:buFontTx/>
              <a:defRPr/>
            </a:pPr>
            <a:r>
              <a:rPr kumimoji="0" lang="en-US" altLang="zh-CN" sz="2400" b="1" kern="1200" cap="none" spc="0" normalizeH="0" baseline="0" noProof="0">
                <a:latin typeface="Times New Roman" panose="02020603050405020304" pitchFamily="18" charset="0"/>
                <a:ea typeface="+mn-ea"/>
                <a:cs typeface="Times New Roman" panose="02020603050405020304" pitchFamily="18" charset="0"/>
              </a:rPr>
              <a:t>2.</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电热器的主要组成部分是</a:t>
            </a:r>
            <a:r>
              <a:rPr kumimoji="0" lang="zh-CN" altLang="zh-CN" sz="2400" b="1" kern="1200" cap="none" spc="0" normalizeH="0" baseline="0" noProof="0">
                <a:solidFill>
                  <a:srgbClr val="FF0000"/>
                </a:solidFill>
                <a:latin typeface="Times New Roman" panose="02020603050405020304" pitchFamily="18" charset="0"/>
                <a:ea typeface="+mn-ea"/>
                <a:cs typeface="Times New Roman" panose="02020603050405020304" pitchFamily="18" charset="0"/>
              </a:rPr>
              <a:t>发热体</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，发热体是由</a:t>
            </a:r>
            <a:endParaRPr kumimoji="0" lang="en-US" altLang="zh-CN" sz="2400" b="1" kern="1200" cap="none" spc="0" normalizeH="0" baseline="0" noProof="0">
              <a:latin typeface="Times New Roman" pitchFamily="18" charset="0"/>
              <a:ea typeface="+mn-ea"/>
              <a:cs typeface="Times New Roman" panose="02020603050405020304" pitchFamily="18" charset="0"/>
            </a:endParaRPr>
          </a:p>
          <a:p>
            <a:pPr marR="0" defTabSz="457200">
              <a:lnSpc>
                <a:spcPct val="150000"/>
              </a:lnSpc>
              <a:buClrTx/>
              <a:buSzTx/>
              <a:buFontTx/>
              <a:defRPr/>
            </a:pPr>
            <a:r>
              <a:rPr kumimoji="0" lang="en-US" altLang="zh-CN" sz="2400" b="1" kern="1200" cap="none" spc="0" normalizeH="0" baseline="0" noProof="0">
                <a:latin typeface="Times New Roman" pitchFamily="18" charset="0"/>
                <a:ea typeface="+mn-ea"/>
                <a:cs typeface="Times New Roman" panose="02020603050405020304" pitchFamily="18" charset="0"/>
              </a:rPr>
              <a:t>   </a:t>
            </a:r>
            <a:r>
              <a:rPr kumimoji="0" lang="zh-CN" altLang="zh-CN" sz="2400" b="1" kern="1200" cap="none" spc="0" normalizeH="0" baseline="0" noProof="0">
                <a:solidFill>
                  <a:srgbClr val="FF0000"/>
                </a:solidFill>
                <a:latin typeface="Times New Roman" panose="02020603050405020304" pitchFamily="18" charset="0"/>
                <a:ea typeface="+mn-ea"/>
                <a:cs typeface="Times New Roman" panose="02020603050405020304" pitchFamily="18" charset="0"/>
              </a:rPr>
              <a:t>电阻率大、熔点高的电阻丝</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绕在绝缘材料上制</a:t>
            </a:r>
            <a:r>
              <a:rPr kumimoji="0" lang="en-US" altLang="zh-CN" sz="2400" b="1" kern="1200" cap="none" spc="0" normalizeH="0" baseline="0" noProof="0">
                <a:latin typeface="Times New Roman" panose="02020603050405020304" pitchFamily="18" charset="0"/>
                <a:ea typeface="+mn-ea"/>
                <a:cs typeface="Times New Roman" panose="02020603050405020304" pitchFamily="18" charset="0"/>
              </a:rPr>
              <a:t>  </a:t>
            </a:r>
          </a:p>
          <a:p>
            <a:pPr marR="0" defTabSz="457200">
              <a:lnSpc>
                <a:spcPct val="150000"/>
              </a:lnSpc>
              <a:buClrTx/>
              <a:buSzTx/>
              <a:buFontTx/>
              <a:defRPr/>
            </a:pPr>
            <a:r>
              <a:rPr kumimoji="0" lang="en-US" altLang="zh-CN" sz="2400" b="1" kern="1200" cap="none" spc="0" normalizeH="0" baseline="0" noProof="0">
                <a:latin typeface="Times New Roman" panose="02020603050405020304" pitchFamily="18" charset="0"/>
                <a:ea typeface="+mn-ea"/>
                <a:cs typeface="Times New Roman" panose="02020603050405020304" pitchFamily="18" charset="0"/>
              </a:rPr>
              <a:t>   </a:t>
            </a:r>
            <a:r>
              <a:rPr kumimoji="0" lang="zh-CN" altLang="zh-CN" sz="2400" b="1" kern="1200" cap="none" spc="0" normalizeH="0" baseline="0" noProof="0">
                <a:latin typeface="Times New Roman" panose="02020603050405020304" pitchFamily="18" charset="0"/>
                <a:ea typeface="+mn-ea"/>
                <a:cs typeface="Times New Roman" panose="02020603050405020304" pitchFamily="18" charset="0"/>
              </a:rPr>
              <a:t>成的。</a:t>
            </a:r>
          </a:p>
        </p:txBody>
      </p:sp>
    </p:spTree>
    <p:extLst>
      <p:ext uri="{BB962C8B-B14F-4D97-AF65-F5344CB8AC3E}">
        <p14:creationId xmlns:p14="http://schemas.microsoft.com/office/powerpoint/2010/main" val="9953819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wipe(left)">
                                      <p:cBhvr>
                                        <p:cTn id="12" dur="500"/>
                                        <p:tgtEl>
                                          <p:spTgt spid="2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animEffect transition="in" filter="wipe(left)">
                                      <p:cBhvr>
                                        <p:cTn id="17" dur="500"/>
                                        <p:tgtEl>
                                          <p:spTgt spid="22">
                                            <p:txEl>
                                              <p:pRg st="1" end="1"/>
                                            </p:txEl>
                                          </p:spTgt>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22">
                                            <p:txEl>
                                              <p:pRg st="2" end="2"/>
                                            </p:txEl>
                                          </p:spTgt>
                                        </p:tgtEl>
                                        <p:attrNameLst>
                                          <p:attrName>style.visibility</p:attrName>
                                        </p:attrNameLst>
                                      </p:cBhvr>
                                      <p:to>
                                        <p:strVal val="visible"/>
                                      </p:to>
                                    </p:set>
                                    <p:animEffect transition="in" filter="wipe(left)">
                                      <p:cBhvr>
                                        <p:cTn id="21" dur="500"/>
                                        <p:tgtEl>
                                          <p:spTgt spid="22">
                                            <p:txEl>
                                              <p:pRg st="2" end="2"/>
                                            </p:txEl>
                                          </p:spTgt>
                                        </p:tgtEl>
                                      </p:cBhvr>
                                    </p:animEffect>
                                  </p:childTnLst>
                                </p:cTn>
                              </p:par>
                            </p:childTnLst>
                          </p:cTn>
                        </p:par>
                        <p:par>
                          <p:cTn id="22" fill="hold" nodeType="afterGroup">
                            <p:stCondLst>
                              <p:cond delay="1000"/>
                            </p:stCondLst>
                            <p:childTnLst>
                              <p:par>
                                <p:cTn id="23" presetID="22" presetClass="entr" presetSubtype="8" fill="hold" nodeType="afterEffect">
                                  <p:stCondLst>
                                    <p:cond delay="0"/>
                                  </p:stCondLst>
                                  <p:childTnLst>
                                    <p:set>
                                      <p:cBhvr>
                                        <p:cTn id="24" dur="1" fill="hold">
                                          <p:stCondLst>
                                            <p:cond delay="0"/>
                                          </p:stCondLst>
                                        </p:cTn>
                                        <p:tgtEl>
                                          <p:spTgt spid="22">
                                            <p:txEl>
                                              <p:pRg st="3" end="3"/>
                                            </p:txEl>
                                          </p:spTgt>
                                        </p:tgtEl>
                                        <p:attrNameLst>
                                          <p:attrName>style.visibility</p:attrName>
                                        </p:attrNameLst>
                                      </p:cBhvr>
                                      <p:to>
                                        <p:strVal val="visible"/>
                                      </p:to>
                                    </p:set>
                                    <p:animEffect transition="in" filter="wipe(left)">
                                      <p:cBhvr>
                                        <p:cTn id="25"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D:\搜狗高速下载\快速保存图片\56a2116303cad.jpg_e600.jpg"/>
          <p:cNvPicPr>
            <a:picLocks noChangeAspect="1"/>
          </p:cNvPicPr>
          <p:nvPr/>
        </p:nvPicPr>
        <p:blipFill>
          <a:blip r:embed="rId2"/>
          <a:srcRect b="10744"/>
          <a:stretch>
            <a:fillRect/>
          </a:stretch>
        </p:blipFill>
        <p:spPr>
          <a:xfrm>
            <a:off x="4425950" y="1919288"/>
            <a:ext cx="4049713" cy="2392362"/>
          </a:xfrm>
          <a:prstGeom prst="rect">
            <a:avLst/>
          </a:prstGeom>
          <a:noFill/>
          <a:ln w="9525">
            <a:noFill/>
          </a:ln>
        </p:spPr>
      </p:pic>
      <p:pic>
        <p:nvPicPr>
          <p:cNvPr id="9219" name="Picture 2" descr="D:\搜狗高速下载\快速保存图片\n5z38ka77g94.jpg"/>
          <p:cNvPicPr>
            <a:picLocks noChangeAspect="1"/>
          </p:cNvPicPr>
          <p:nvPr/>
        </p:nvPicPr>
        <p:blipFill>
          <a:blip r:embed="rId3"/>
          <a:stretch>
            <a:fillRect/>
          </a:stretch>
        </p:blipFill>
        <p:spPr>
          <a:xfrm>
            <a:off x="555625" y="1919288"/>
            <a:ext cx="3309938" cy="2486025"/>
          </a:xfrm>
          <a:prstGeom prst="rect">
            <a:avLst/>
          </a:prstGeom>
          <a:noFill/>
          <a:ln w="9525">
            <a:noFill/>
          </a:ln>
        </p:spPr>
      </p:pic>
      <p:sp>
        <p:nvSpPr>
          <p:cNvPr id="3" name="Rectangle 4"/>
          <p:cNvSpPr/>
          <p:nvPr/>
        </p:nvSpPr>
        <p:spPr>
          <a:xfrm>
            <a:off x="358775" y="476250"/>
            <a:ext cx="8135938" cy="1200150"/>
          </a:xfrm>
          <a:prstGeom prst="rect">
            <a:avLst/>
          </a:prstGeom>
          <a:noFill/>
          <a:ln w="9525">
            <a:noFill/>
          </a:ln>
        </p:spPr>
        <p:txBody>
          <a:bodyPr>
            <a:spAutoFit/>
          </a:bodyPr>
          <a:lstStyle>
            <a:defPPr/>
          </a:lstStyle>
          <a:p>
            <a:pPr eaLnBrk="1" hangingPunct="1"/>
            <a:r>
              <a:rPr lang="zh-CN" altLang="en-US" sz="2400" b="1">
                <a:latin typeface="Arial" panose="020B0604020202020204" pitchFamily="34" charset="0"/>
                <a:ea typeface="黑体" panose="02010609060101010101" pitchFamily="49" charset="-122"/>
              </a:rPr>
              <a:t>　　很多情况下我们并不希望用电器的温度过高。如：电视机的后盖有很多孔，为了通风散热；电脑运行时要用微型风扇及时散热等等。</a:t>
            </a:r>
          </a:p>
        </p:txBody>
      </p:sp>
      <p:sp>
        <p:nvSpPr>
          <p:cNvPr id="9221" name="Text Box 9"/>
          <p:cNvSpPr txBox="1"/>
          <p:nvPr/>
        </p:nvSpPr>
        <p:spPr>
          <a:xfrm>
            <a:off x="1489075" y="2246313"/>
            <a:ext cx="1620838" cy="396875"/>
          </a:xfrm>
          <a:prstGeom prst="rect">
            <a:avLst/>
          </a:prstGeom>
          <a:noFill/>
          <a:ln w="9525">
            <a:noFill/>
          </a:ln>
        </p:spPr>
        <p:txBody>
          <a:bodyPr>
            <a:spAutoFit/>
          </a:bodyPr>
          <a:lstStyle>
            <a:defPPr/>
          </a:lstStyle>
          <a:p>
            <a:pPr eaLnBrk="1" hangingPunct="1">
              <a:spcBef>
                <a:spcPct val="50000"/>
              </a:spcBef>
            </a:pPr>
            <a:r>
              <a:rPr lang="zh-CN" altLang="en-US" sz="2000" b="1">
                <a:solidFill>
                  <a:schemeClr val="bg1"/>
                </a:solidFill>
                <a:latin typeface="Arial" panose="020B0604020202020204" pitchFamily="34" charset="0"/>
                <a:ea typeface="黑体" panose="02010609060101010101" pitchFamily="49" charset="-122"/>
              </a:rPr>
              <a:t>散热孔（窗）</a:t>
            </a:r>
          </a:p>
        </p:txBody>
      </p:sp>
      <p:sp>
        <p:nvSpPr>
          <p:cNvPr id="9222" name="Text Box 10"/>
          <p:cNvSpPr txBox="1"/>
          <p:nvPr/>
        </p:nvSpPr>
        <p:spPr>
          <a:xfrm>
            <a:off x="6348413" y="3914775"/>
            <a:ext cx="1331912" cy="396875"/>
          </a:xfrm>
          <a:prstGeom prst="rect">
            <a:avLst/>
          </a:prstGeom>
          <a:noFill/>
          <a:ln w="9525">
            <a:noFill/>
          </a:ln>
        </p:spPr>
        <p:txBody>
          <a:bodyPr>
            <a:spAutoFit/>
          </a:bodyPr>
          <a:lstStyle>
            <a:defPPr/>
          </a:lstStyle>
          <a:p>
            <a:pPr eaLnBrk="1" hangingPunct="1">
              <a:spcBef>
                <a:spcPct val="50000"/>
              </a:spcBef>
            </a:pPr>
            <a:r>
              <a:rPr lang="zh-CN" altLang="en-US" sz="2000" b="1">
                <a:solidFill>
                  <a:schemeClr val="bg1"/>
                </a:solidFill>
                <a:latin typeface="Arial" panose="020B0604020202020204" pitchFamily="34" charset="0"/>
                <a:ea typeface="黑体" panose="02010609060101010101" pitchFamily="49" charset="-122"/>
              </a:rPr>
              <a:t>散热风扇</a:t>
            </a:r>
          </a:p>
        </p:txBody>
      </p:sp>
    </p:spTree>
    <p:extLst>
      <p:ext uri="{BB962C8B-B14F-4D97-AF65-F5344CB8AC3E}">
        <p14:creationId xmlns:p14="http://schemas.microsoft.com/office/powerpoint/2010/main" val="8089029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fade">
                                      <p:cBhvr>
                                        <p:cTn id="11" dur="500"/>
                                        <p:tgtEl>
                                          <p:spTgt spid="92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221"/>
                                        </p:tgtEl>
                                        <p:attrNameLst>
                                          <p:attrName>style.visibility</p:attrName>
                                        </p:attrNameLst>
                                      </p:cBhvr>
                                      <p:to>
                                        <p:strVal val="visible"/>
                                      </p:to>
                                    </p:set>
                                    <p:animEffect transition="in" filter="fade">
                                      <p:cBhvr>
                                        <p:cTn id="14" dur="500"/>
                                        <p:tgtEl>
                                          <p:spTgt spid="9221"/>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fade">
                                      <p:cBhvr>
                                        <p:cTn id="18" dur="500"/>
                                        <p:tgtEl>
                                          <p:spTgt spid="92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222"/>
                                        </p:tgtEl>
                                        <p:attrNameLst>
                                          <p:attrName>style.visibility</p:attrName>
                                        </p:attrNameLst>
                                      </p:cBhvr>
                                      <p:to>
                                        <p:strVal val="visible"/>
                                      </p:to>
                                    </p:set>
                                    <p:animEffect transition="in" filter="fade">
                                      <p:cBhvr>
                                        <p:cTn id="21"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221" grpId="0"/>
      <p:bldP spid="92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矩形 3"/>
          <p:cNvSpPr/>
          <p:nvPr/>
        </p:nvSpPr>
        <p:spPr>
          <a:xfrm>
            <a:off x="609600" y="387350"/>
            <a:ext cx="3430588" cy="523875"/>
          </a:xfrm>
          <a:prstGeom prst="rect">
            <a:avLst/>
          </a:prstGeom>
          <a:noFill/>
          <a:ln w="9525">
            <a:noFill/>
          </a:ln>
        </p:spPr>
        <p:txBody>
          <a:bodyPr wrap="none">
            <a:spAutoFit/>
          </a:bodyPr>
          <a:lstStyle>
            <a:defPPr/>
          </a:lstStyle>
          <a:p>
            <a:pPr eaLnBrk="1" hangingPunct="1"/>
            <a:r>
              <a:rPr lang="zh-CN" altLang="en-US" sz="2800" b="1">
                <a:latin typeface="黑体" panose="02010609060101010101" pitchFamily="49" charset="-122"/>
                <a:ea typeface="黑体" panose="02010609060101010101" pitchFamily="49" charset="-122"/>
              </a:rPr>
              <a:t>电功与电热的区别：</a:t>
            </a:r>
          </a:p>
        </p:txBody>
      </p:sp>
      <p:sp>
        <p:nvSpPr>
          <p:cNvPr id="5" name="矩形 4"/>
          <p:cNvSpPr/>
          <p:nvPr/>
        </p:nvSpPr>
        <p:spPr>
          <a:xfrm>
            <a:off x="668338" y="1089025"/>
            <a:ext cx="7931150" cy="1865313"/>
          </a:xfrm>
          <a:prstGeom prst="rect">
            <a:avLst/>
          </a:prstGeom>
        </p:spPr>
        <p:txBody>
          <a:bodyPr>
            <a:spAutoFit/>
          </a:bodyPr>
          <a:lstStyle>
            <a:def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a:ln>
                  <a:noFill/>
                </a:ln>
                <a:solidFill>
                  <a:srgbClr val="FF0000"/>
                </a:solidFill>
                <a:effectLst/>
                <a:uLnTx/>
                <a:uFillTx/>
                <a:latin typeface="+mn-lt"/>
                <a:ea typeface="黑体" panose="02010609060101010101" pitchFamily="49" charset="-122"/>
                <a:cs typeface="+mn-cs"/>
              </a:rPr>
              <a:t>电功是指电流通过一段电路所做的功</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，它的大小表示电路消耗电能的多少，也表示有多少电能转化为其他形式的能</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zh-CN" altLang="en-US" sz="2400" b="1" i="0" u="none" strike="noStrike" kern="1200" cap="none" spc="0" normalizeH="0" baseline="0" noProof="0">
                <a:ln>
                  <a:noFill/>
                </a:ln>
                <a:solidFill>
                  <a:srgbClr val="FF0000"/>
                </a:solidFill>
                <a:effectLst/>
                <a:uLnTx/>
                <a:uFillTx/>
                <a:latin typeface="+mn-lt"/>
                <a:ea typeface="黑体" panose="02010609060101010101" pitchFamily="49" charset="-122"/>
                <a:cs typeface="+mn-cs"/>
              </a:rPr>
              <a:t>电热是指电流通过一段电路做功，电能转化为内能的那一部分</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两者表示的意义不同，是两个不同的概念</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p>
        </p:txBody>
      </p:sp>
    </p:spTree>
    <p:extLst>
      <p:ext uri="{BB962C8B-B14F-4D97-AF65-F5344CB8AC3E}">
        <p14:creationId xmlns:p14="http://schemas.microsoft.com/office/powerpoint/2010/main" val="1921934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arn(inVertical)">
                                      <p:cBhvr>
                                        <p:cTn id="7" dur="500"/>
                                        <p:tgtEl>
                                          <p:spTgt spid="112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6738" y="1108075"/>
            <a:ext cx="7829550" cy="3271838"/>
          </a:xfrm>
          <a:prstGeom prst="rect">
            <a:avLst/>
          </a:prstGeom>
        </p:spPr>
        <p:txBody>
          <a:bodyPr>
            <a:spAutoFit/>
          </a:bodyPr>
          <a:lstStyle>
            <a:defPPr/>
          </a:lstStyle>
          <a:p>
            <a:pPr marL="0" marR="0" lvl="0" indent="539750" algn="l" defTabSz="914400" rtl="0" eaLnBrk="1" fontAlgn="base" latinLnBrk="0" hangingPunct="1">
              <a:lnSpc>
                <a:spcPct val="120000"/>
              </a:lnSpc>
              <a:spcBef>
                <a:spcPct val="0"/>
              </a:spcBef>
              <a:spcAft>
                <a:spcPts val="60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①在纯电阻电路，电流所做的功只转化为内能，电路消耗的电能和生成的内能在数值上是相等的，即</a:t>
            </a:r>
            <a:r>
              <a:rPr kumimoji="0" lang="en-US" altLang="zh-CN" sz="2400" b="1" i="1" u="none" strike="noStrike" kern="1200" cap="none" spc="0" normalizeH="0" baseline="0" noProof="0">
                <a:ln>
                  <a:noFill/>
                </a:ln>
                <a:solidFill>
                  <a:srgbClr val="FF0000"/>
                </a:solidFill>
                <a:effectLst/>
                <a:uLnTx/>
                <a:uFillTx/>
                <a:latin typeface="+mn-lt"/>
                <a:ea typeface="黑体" panose="02010609060101010101" pitchFamily="49" charset="-122"/>
                <a:cs typeface="+mn-cs"/>
              </a:rPr>
              <a:t>W</a:t>
            </a:r>
            <a:r>
              <a:rPr kumimoji="0" lang="en-US" altLang="zh-CN" sz="2400" b="1" i="0" u="none" strike="noStrike" kern="1200" cap="none" spc="0" normalizeH="0" baseline="0" noProof="0">
                <a:ln>
                  <a:noFill/>
                </a:ln>
                <a:solidFill>
                  <a:srgbClr val="FF0000"/>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rgbClr val="FF0000"/>
                </a:solidFill>
                <a:effectLst/>
                <a:uLnTx/>
                <a:uFillTx/>
                <a:latin typeface="+mn-lt"/>
                <a:ea typeface="黑体" panose="02010609060101010101" pitchFamily="49" charset="-122"/>
                <a:cs typeface="+mn-cs"/>
              </a:rPr>
              <a:t>Q</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，如电灯、电炉、电热器、电熨斗等</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p>
          <a:p>
            <a:pPr marL="0" marR="0" lvl="0" indent="539750" algn="l" defTabSz="914400" rtl="0" eaLnBrk="1" fontAlgn="base" latinLnBrk="0" hangingPunct="1">
              <a:lnSpc>
                <a:spcPct val="120000"/>
              </a:lnSpc>
              <a:spcBef>
                <a:spcPct val="0"/>
              </a:spcBef>
              <a:spcAft>
                <a:spcPts val="60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②</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在非纯电阻电路中，如含有电动机、电解槽等，电流做的功一部分转化为内能，大部分转化为机械能，通过线圈电阻</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R</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的电流仍使线圈发热，产生的热量</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Q</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I</a:t>
            </a:r>
            <a:r>
              <a:rPr kumimoji="0" lang="en-US" altLang="zh-CN" sz="2400" b="1" i="0" u="none" strike="noStrike" kern="1200" cap="none" spc="0" normalizeH="0" baseline="30000" noProof="0">
                <a:ln>
                  <a:noFill/>
                </a:ln>
                <a:solidFill>
                  <a:schemeClr val="tx1"/>
                </a:solidFill>
                <a:effectLst/>
                <a:uLnTx/>
                <a:uFillTx/>
                <a:latin typeface="+mn-lt"/>
                <a:ea typeface="黑体" panose="02010609060101010101" pitchFamily="49" charset="-122"/>
                <a:cs typeface="+mn-cs"/>
              </a:rPr>
              <a:t>2</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Rt</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，但此时</a:t>
            </a:r>
            <a:r>
              <a:rPr kumimoji="0" lang="en-US" altLang="zh-CN" sz="2400" b="1" i="1" u="none" strike="noStrike" kern="1200" cap="none" spc="0" normalizeH="0" baseline="0" noProof="0">
                <a:ln>
                  <a:noFill/>
                </a:ln>
                <a:solidFill>
                  <a:srgbClr val="FF0000"/>
                </a:solidFill>
                <a:effectLst/>
                <a:uLnTx/>
                <a:uFillTx/>
                <a:latin typeface="+mn-lt"/>
                <a:ea typeface="黑体" panose="02010609060101010101" pitchFamily="49" charset="-122"/>
                <a:cs typeface="+mn-cs"/>
              </a:rPr>
              <a:t>Q</a:t>
            </a:r>
            <a:r>
              <a:rPr kumimoji="0" lang="en-US" altLang="zh-CN" sz="2400" b="1" i="0" u="none" strike="noStrike" kern="1200" cap="none" spc="0" normalizeH="0" baseline="0" noProof="0">
                <a:ln>
                  <a:noFill/>
                </a:ln>
                <a:solidFill>
                  <a:srgbClr val="FF0000"/>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rgbClr val="FF0000"/>
                </a:solidFill>
                <a:effectLst/>
                <a:uLnTx/>
                <a:uFillTx/>
                <a:latin typeface="+mn-lt"/>
                <a:ea typeface="黑体" panose="02010609060101010101" pitchFamily="49" charset="-122"/>
                <a:cs typeface="+mn-cs"/>
              </a:rPr>
              <a:t>W</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，而是</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Q</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W</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，即</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W</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Q</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机械能</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endPar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endParaRPr>
          </a:p>
        </p:txBody>
      </p:sp>
      <p:sp>
        <p:nvSpPr>
          <p:cNvPr id="12292" name="矩形 3"/>
          <p:cNvSpPr/>
          <p:nvPr/>
        </p:nvSpPr>
        <p:spPr>
          <a:xfrm>
            <a:off x="566738" y="493713"/>
            <a:ext cx="3430587" cy="523875"/>
          </a:xfrm>
          <a:prstGeom prst="rect">
            <a:avLst/>
          </a:prstGeom>
          <a:noFill/>
          <a:ln w="9525">
            <a:noFill/>
          </a:ln>
        </p:spPr>
        <p:txBody>
          <a:bodyPr wrap="none">
            <a:spAutoFit/>
          </a:bodyPr>
          <a:lstStyle>
            <a:defPPr/>
          </a:lstStyle>
          <a:p>
            <a:pPr eaLnBrk="1" hangingPunct="1"/>
            <a:r>
              <a:rPr lang="zh-CN" altLang="en-US" sz="2800" b="1">
                <a:latin typeface="黑体" panose="02010609060101010101" pitchFamily="49" charset="-122"/>
                <a:ea typeface="黑体" panose="02010609060101010101" pitchFamily="49" charset="-122"/>
              </a:rPr>
              <a:t>电功与电热的联系：</a:t>
            </a:r>
          </a:p>
        </p:txBody>
      </p:sp>
    </p:spTree>
    <p:extLst>
      <p:ext uri="{BB962C8B-B14F-4D97-AF65-F5344CB8AC3E}">
        <p14:creationId xmlns:p14="http://schemas.microsoft.com/office/powerpoint/2010/main" val="23211791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arn(inVertical)">
                                      <p:cBhvr>
                                        <p:cTn id="7" dur="500"/>
                                        <p:tgtEl>
                                          <p:spTgt spid="1229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500"/>
                                        <p:tgtEl>
                                          <p:spTgt spid="3">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p:cNvPicPr>
          <p:nvPr/>
        </p:nvPicPr>
        <p:blipFill>
          <a:blip r:embed="rId2"/>
          <a:stretch>
            <a:fillRect/>
          </a:stretch>
        </p:blipFill>
        <p:spPr>
          <a:xfrm>
            <a:off x="465138" y="1404620"/>
            <a:ext cx="8416925" cy="1663700"/>
          </a:xfrm>
          <a:prstGeom prst="rect">
            <a:avLst/>
          </a:prstGeom>
          <a:noFill/>
          <a:ln w="9525">
            <a:noFill/>
          </a:ln>
        </p:spPr>
      </p:pic>
      <p:sp>
        <p:nvSpPr>
          <p:cNvPr id="11267" name="矩形 1"/>
          <p:cNvSpPr/>
          <p:nvPr/>
        </p:nvSpPr>
        <p:spPr>
          <a:xfrm>
            <a:off x="384175" y="429895"/>
            <a:ext cx="3338513" cy="461963"/>
          </a:xfrm>
          <a:prstGeom prst="rect">
            <a:avLst/>
          </a:prstGeom>
          <a:noFill/>
          <a:ln w="9525">
            <a:noFill/>
          </a:ln>
        </p:spPr>
        <p:txBody>
          <a:bodyPr>
            <a:spAutoFit/>
          </a:bodyPr>
          <a:lstStyle>
            <a:defPPr/>
          </a:lstStyle>
          <a:p>
            <a:pPr eaLnBrk="1" hangingPunct="1"/>
            <a:r>
              <a:rPr lang="zh-CN" altLang="en-US" sz="2400" b="1">
                <a:solidFill>
                  <a:srgbClr val="FF0000"/>
                </a:solidFill>
                <a:latin typeface="Arial" panose="020B0604020202020204" pitchFamily="34" charset="0"/>
                <a:ea typeface="黑体" panose="02010609060101010101" pitchFamily="49" charset="-122"/>
              </a:rPr>
              <a:t>计算公式及其适用范围</a:t>
            </a:r>
          </a:p>
        </p:txBody>
      </p:sp>
    </p:spTree>
    <p:extLst>
      <p:ext uri="{BB962C8B-B14F-4D97-AF65-F5344CB8AC3E}">
        <p14:creationId xmlns:p14="http://schemas.microsoft.com/office/powerpoint/2010/main" val="209329923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6575" y="369888"/>
            <a:ext cx="7953375" cy="3046095"/>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9.</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一电动机的线圈电阻为</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1Ω</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，线圈两端所加电压为</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2V</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时，电流为</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0.8A</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，此时电动机正常工作</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）在求电动机正常工作</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1min</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所消耗的电能时，有以下两种不同的解法：</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小明的解法：</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W</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err="1">
                <a:ln>
                  <a:noFill/>
                </a:ln>
                <a:solidFill>
                  <a:schemeClr val="tx1"/>
                </a:solidFill>
                <a:effectLst/>
                <a:uLnTx/>
                <a:uFillTx/>
                <a:latin typeface="+mn-lt"/>
                <a:ea typeface="黑体" panose="02010609060101010101" pitchFamily="49" charset="-122"/>
                <a:cs typeface="+mn-cs"/>
              </a:rPr>
              <a:t>UIt</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=2V×0.8A×60s=96J;</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小华的解法：</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W</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I</a:t>
            </a:r>
            <a:r>
              <a:rPr kumimoji="0" lang="en-US" altLang="zh-CN" sz="2400" b="1" i="0" u="none" strike="noStrike" kern="1200" cap="none" spc="0" normalizeH="0" baseline="30000" noProof="0">
                <a:ln>
                  <a:noFill/>
                </a:ln>
                <a:solidFill>
                  <a:schemeClr val="tx1"/>
                </a:solidFill>
                <a:effectLst/>
                <a:uLnTx/>
                <a:uFillTx/>
                <a:latin typeface="+mn-lt"/>
                <a:ea typeface="黑体" panose="02010609060101010101" pitchFamily="49" charset="-122"/>
                <a:cs typeface="+mn-cs"/>
              </a:rPr>
              <a:t>2</a:t>
            </a:r>
            <a:r>
              <a:rPr kumimoji="0" lang="en-US" altLang="zh-CN" sz="2400" b="1" i="1" u="none" strike="noStrike" kern="1200" cap="none" spc="0" normalizeH="0" baseline="0" noProof="0">
                <a:ln>
                  <a:noFill/>
                </a:ln>
                <a:solidFill>
                  <a:schemeClr val="tx1"/>
                </a:solidFill>
                <a:effectLst/>
                <a:uLnTx/>
                <a:uFillTx/>
                <a:latin typeface="+mn-lt"/>
                <a:ea typeface="黑体" panose="02010609060101010101" pitchFamily="49" charset="-122"/>
                <a:cs typeface="+mn-cs"/>
              </a:rPr>
              <a:t>Rt</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=(0.8A)</a:t>
            </a:r>
            <a:r>
              <a:rPr kumimoji="0" lang="en-US" altLang="zh-CN" sz="2400" b="1" i="0" u="none" strike="noStrike" kern="1200" cap="none" spc="0" normalizeH="0" baseline="30000" noProof="0">
                <a:ln>
                  <a:noFill/>
                </a:ln>
                <a:solidFill>
                  <a:schemeClr val="tx1"/>
                </a:solidFill>
                <a:effectLst/>
                <a:uLnTx/>
                <a:uFillTx/>
                <a:latin typeface="+mn-lt"/>
                <a:ea typeface="黑体" panose="02010609060101010101" pitchFamily="49" charset="-122"/>
                <a:cs typeface="+mn-cs"/>
              </a:rPr>
              <a:t>2</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×1Ω×60s=38.4J.</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你认为哪位同学做得对，请做出判断并说明理由</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2</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）求电动机正常工作</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1min</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所转化的机械能是多少？</a:t>
            </a:r>
          </a:p>
        </p:txBody>
      </p:sp>
      <p:sp>
        <p:nvSpPr>
          <p:cNvPr id="5" name="矩形 4"/>
          <p:cNvSpPr/>
          <p:nvPr/>
        </p:nvSpPr>
        <p:spPr>
          <a:xfrm>
            <a:off x="571500" y="3459163"/>
            <a:ext cx="8053388" cy="1200150"/>
          </a:xfrm>
          <a:prstGeom prst="rect">
            <a:avLst/>
          </a:prstGeom>
        </p:spPr>
        <p:txBody>
          <a:bodyPr>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lt"/>
                <a:ea typeface="+mj-ea"/>
                <a:cs typeface="+mn-cs"/>
              </a:rPr>
              <a:t>解：（</a:t>
            </a:r>
            <a:r>
              <a:rPr kumimoji="0" lang="en-US" altLang="zh-CN" sz="2400" b="1" i="0" u="none" strike="noStrike" kern="1200" cap="none" spc="0" normalizeH="0" baseline="0" noProof="0">
                <a:ln>
                  <a:noFill/>
                </a:ln>
                <a:solidFill>
                  <a:srgbClr val="FF0000"/>
                </a:solidFill>
                <a:effectLst/>
                <a:uLnTx/>
                <a:uFillTx/>
                <a:latin typeface="+mn-lt"/>
                <a:ea typeface="+mj-ea"/>
                <a:cs typeface="+mn-cs"/>
              </a:rPr>
              <a:t>1</a:t>
            </a:r>
            <a:r>
              <a:rPr kumimoji="0" lang="zh-CN" altLang="en-US" sz="2400" b="1" i="0" u="none" strike="noStrike" kern="1200" cap="none" spc="0" normalizeH="0" baseline="0" noProof="0">
                <a:ln>
                  <a:noFill/>
                </a:ln>
                <a:solidFill>
                  <a:srgbClr val="FF0000"/>
                </a:solidFill>
                <a:effectLst/>
                <a:uLnTx/>
                <a:uFillTx/>
                <a:latin typeface="+mn-lt"/>
                <a:ea typeface="+mj-ea"/>
                <a:cs typeface="+mn-cs"/>
              </a:rPr>
              <a:t>）小明的解法正确</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zh-CN" altLang="en-US" sz="2400" b="1" i="0" u="none" strike="noStrike" kern="1200" cap="none" spc="0" normalizeH="0" baseline="0" noProof="0">
                <a:ln>
                  <a:noFill/>
                </a:ln>
                <a:solidFill>
                  <a:srgbClr val="FF0000"/>
                </a:solidFill>
                <a:effectLst/>
                <a:uLnTx/>
                <a:uFillTx/>
                <a:latin typeface="+mn-lt"/>
                <a:ea typeface="+mj-ea"/>
                <a:cs typeface="+mn-cs"/>
              </a:rPr>
              <a:t>因为电动机为非纯电阻电路，其电流与电压、电阻之间的关系不满足欧姆定律，故含电动机的电路不能用含欧姆定律的推出公式求电功</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p>
        </p:txBody>
      </p:sp>
    </p:spTree>
    <p:extLst>
      <p:ext uri="{BB962C8B-B14F-4D97-AF65-F5344CB8AC3E}">
        <p14:creationId xmlns:p14="http://schemas.microsoft.com/office/powerpoint/2010/main" val="294529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1025" y="1544638"/>
            <a:ext cx="8094663" cy="1422400"/>
          </a:xfrm>
          <a:prstGeom prst="rect">
            <a:avLst/>
          </a:prstGeom>
        </p:spPr>
        <p:txBody>
          <a:bodyPr>
            <a:spAutoFit/>
          </a:bodyPr>
          <a:lstStyle>
            <a:def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0" u="none" strike="noStrike" kern="1200" cap="none" spc="0" normalizeH="0" baseline="0" noProof="0">
                <a:ln>
                  <a:noFill/>
                </a:ln>
                <a:solidFill>
                  <a:srgbClr val="FF0000"/>
                </a:solidFill>
                <a:effectLst/>
                <a:uLnTx/>
                <a:uFillTx/>
                <a:latin typeface="+mn-lt"/>
                <a:ea typeface="+mj-ea"/>
                <a:cs typeface="+mn-cs"/>
              </a:rPr>
              <a:t>2</a:t>
            </a:r>
            <a:r>
              <a:rPr kumimoji="0" lang="zh-CN" altLang="en-US"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0" u="none" strike="noStrike" kern="1200" cap="none" spc="0" normalizeH="0" baseline="0" noProof="0">
                <a:ln>
                  <a:noFill/>
                </a:ln>
                <a:solidFill>
                  <a:srgbClr val="FF0000"/>
                </a:solidFill>
                <a:effectLst/>
                <a:uLnTx/>
                <a:uFillTx/>
                <a:latin typeface="+mn-lt"/>
                <a:ea typeface="+mj-ea"/>
                <a:cs typeface="+mn-cs"/>
              </a:rPr>
              <a:t>1min</a:t>
            </a:r>
            <a:r>
              <a:rPr kumimoji="0" lang="zh-CN" altLang="en-US" sz="2400" b="1" i="0" u="none" strike="noStrike" kern="1200" cap="none" spc="0" normalizeH="0" baseline="0" noProof="0">
                <a:ln>
                  <a:noFill/>
                </a:ln>
                <a:solidFill>
                  <a:srgbClr val="FF0000"/>
                </a:solidFill>
                <a:effectLst/>
                <a:uLnTx/>
                <a:uFillTx/>
                <a:latin typeface="+mn-lt"/>
                <a:ea typeface="+mj-ea"/>
                <a:cs typeface="+mn-cs"/>
              </a:rPr>
              <a:t>内电动机产生的电热为：</a:t>
            </a:r>
            <a:r>
              <a:rPr kumimoji="0" lang="en-US" altLang="zh-CN" sz="2400" b="1" i="1" u="none" strike="noStrike" kern="1200" cap="none" spc="0" normalizeH="0" baseline="0" noProof="0">
                <a:ln>
                  <a:noFill/>
                </a:ln>
                <a:solidFill>
                  <a:srgbClr val="FF0000"/>
                </a:solidFill>
                <a:effectLst/>
                <a:uLnTx/>
                <a:uFillTx/>
                <a:latin typeface="+mn-lt"/>
                <a:ea typeface="+mj-ea"/>
                <a:cs typeface="+mn-cs"/>
              </a:rPr>
              <a:t>Q</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1" u="none" strike="noStrike" kern="1200" cap="none" spc="0" normalizeH="0" baseline="0" noProof="0">
                <a:ln>
                  <a:noFill/>
                </a:ln>
                <a:solidFill>
                  <a:srgbClr val="FF0000"/>
                </a:solidFill>
                <a:effectLst/>
                <a:uLnTx/>
                <a:uFillTx/>
                <a:latin typeface="+mn-lt"/>
                <a:ea typeface="+mj-ea"/>
                <a:cs typeface="+mn-cs"/>
              </a:rPr>
              <a:t>I</a:t>
            </a:r>
            <a:r>
              <a:rPr kumimoji="0" lang="en-US" altLang="zh-CN" sz="2400" b="1" i="0" u="none" strike="noStrike" kern="1200" cap="none" spc="0" normalizeH="0" baseline="30000" noProof="0">
                <a:ln>
                  <a:noFill/>
                </a:ln>
                <a:solidFill>
                  <a:srgbClr val="FF0000"/>
                </a:solidFill>
                <a:effectLst/>
                <a:uLnTx/>
                <a:uFillTx/>
                <a:latin typeface="+mn-lt"/>
                <a:ea typeface="+mj-ea"/>
                <a:cs typeface="+mn-cs"/>
              </a:rPr>
              <a:t>2</a:t>
            </a:r>
            <a:r>
              <a:rPr kumimoji="0" lang="en-US" altLang="zh-CN" sz="2400" b="1" i="1" u="none" strike="noStrike" kern="1200" cap="none" spc="0" normalizeH="0" baseline="0" noProof="0">
                <a:ln>
                  <a:noFill/>
                </a:ln>
                <a:solidFill>
                  <a:srgbClr val="FF0000"/>
                </a:solidFill>
                <a:effectLst/>
                <a:uLnTx/>
                <a:uFillTx/>
                <a:latin typeface="+mn-lt"/>
                <a:ea typeface="+mj-ea"/>
                <a:cs typeface="+mn-cs"/>
              </a:rPr>
              <a:t>Rt</a:t>
            </a:r>
            <a:r>
              <a:rPr kumimoji="0" lang="en-US" altLang="zh-CN" sz="2400" b="1" i="0" u="none" strike="noStrike" kern="1200" cap="none" spc="0" normalizeH="0" baseline="0" noProof="0">
                <a:ln>
                  <a:noFill/>
                </a:ln>
                <a:solidFill>
                  <a:srgbClr val="FF0000"/>
                </a:solidFill>
                <a:effectLst/>
                <a:uLnTx/>
                <a:uFillTx/>
                <a:latin typeface="+mn-lt"/>
                <a:ea typeface="+mj-ea"/>
                <a:cs typeface="+mn-cs"/>
              </a:rPr>
              <a:t>=(0.8A)</a:t>
            </a:r>
            <a:r>
              <a:rPr kumimoji="0" lang="en-US" altLang="zh-CN" sz="2400" b="1" i="0" u="none" strike="noStrike" kern="1200" cap="none" spc="0" normalizeH="0" baseline="30000" noProof="0">
                <a:ln>
                  <a:noFill/>
                </a:ln>
                <a:solidFill>
                  <a:srgbClr val="FF0000"/>
                </a:solidFill>
                <a:effectLst/>
                <a:uLnTx/>
                <a:uFillTx/>
                <a:latin typeface="+mn-lt"/>
                <a:ea typeface="+mj-ea"/>
                <a:cs typeface="+mn-cs"/>
              </a:rPr>
              <a:t>2</a:t>
            </a:r>
            <a:r>
              <a:rPr kumimoji="0" lang="en-US" altLang="zh-CN" sz="2400" b="1" i="0" u="none" strike="noStrike" kern="1200" cap="none" spc="0" normalizeH="0" baseline="0" noProof="0">
                <a:ln>
                  <a:noFill/>
                </a:ln>
                <a:solidFill>
                  <a:srgbClr val="FF0000"/>
                </a:solidFill>
                <a:effectLst/>
                <a:uLnTx/>
                <a:uFillTx/>
                <a:latin typeface="+mn-lt"/>
                <a:ea typeface="+mj-ea"/>
                <a:cs typeface="+mn-cs"/>
              </a:rPr>
              <a:t>×1Ω×60s=38.4J;</a:t>
            </a:r>
            <a:r>
              <a:rPr kumimoji="0" lang="zh-CN" altLang="en-US" sz="2400" b="1" i="0" u="none" strike="noStrike" kern="1200" cap="none" spc="0" normalizeH="0" baseline="0" noProof="0">
                <a:ln>
                  <a:noFill/>
                </a:ln>
                <a:solidFill>
                  <a:srgbClr val="FF0000"/>
                </a:solidFill>
                <a:effectLst/>
                <a:uLnTx/>
                <a:uFillTx/>
                <a:latin typeface="+mn-lt"/>
                <a:ea typeface="+mj-ea"/>
                <a:cs typeface="+mn-cs"/>
              </a:rPr>
              <a:t>则在</a:t>
            </a:r>
            <a:r>
              <a:rPr kumimoji="0" lang="en-US" altLang="zh-CN" sz="2400" b="1" i="0" u="none" strike="noStrike" kern="1200" cap="none" spc="0" normalizeH="0" baseline="0" noProof="0">
                <a:ln>
                  <a:noFill/>
                </a:ln>
                <a:solidFill>
                  <a:srgbClr val="FF0000"/>
                </a:solidFill>
                <a:effectLst/>
                <a:uLnTx/>
                <a:uFillTx/>
                <a:latin typeface="+mn-lt"/>
                <a:ea typeface="+mj-ea"/>
                <a:cs typeface="+mn-cs"/>
              </a:rPr>
              <a:t>1min</a:t>
            </a:r>
            <a:r>
              <a:rPr kumimoji="0" lang="zh-CN" altLang="en-US" sz="2400" b="1" i="0" u="none" strike="noStrike" kern="1200" cap="none" spc="0" normalizeH="0" baseline="0" noProof="0">
                <a:ln>
                  <a:noFill/>
                </a:ln>
                <a:solidFill>
                  <a:srgbClr val="FF0000"/>
                </a:solidFill>
                <a:effectLst/>
                <a:uLnTx/>
                <a:uFillTx/>
                <a:latin typeface="+mn-lt"/>
                <a:ea typeface="+mj-ea"/>
                <a:cs typeface="+mn-cs"/>
              </a:rPr>
              <a:t>内，这台电动机所转化的机械能是：</a:t>
            </a:r>
            <a:r>
              <a:rPr kumimoji="0" lang="en-US" altLang="zh-CN" sz="2400" b="1" i="1" u="none" strike="noStrike" kern="1200" cap="none" spc="0" normalizeH="0" baseline="0" noProof="0">
                <a:ln>
                  <a:noFill/>
                </a:ln>
                <a:solidFill>
                  <a:srgbClr val="FF0000"/>
                </a:solidFill>
                <a:effectLst/>
                <a:uLnTx/>
                <a:uFillTx/>
                <a:latin typeface="+mn-lt"/>
                <a:ea typeface="+mj-ea"/>
                <a:cs typeface="+mn-cs"/>
              </a:rPr>
              <a:t>W</a:t>
            </a:r>
            <a:r>
              <a:rPr kumimoji="0" lang="zh-CN" altLang="en-US" sz="2400" b="1" i="0" u="none" strike="noStrike" kern="1200" cap="none" spc="0" normalizeH="0" baseline="-25000" noProof="0">
                <a:ln>
                  <a:noFill/>
                </a:ln>
                <a:solidFill>
                  <a:srgbClr val="FF0000"/>
                </a:solidFill>
                <a:effectLst/>
                <a:uLnTx/>
                <a:uFillTx/>
                <a:latin typeface="+mn-lt"/>
                <a:ea typeface="+mj-ea"/>
                <a:cs typeface="+mn-cs"/>
              </a:rPr>
              <a:t>机</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1" u="none" strike="noStrike" kern="1200" cap="none" spc="0" normalizeH="0" baseline="0" noProof="0">
                <a:ln>
                  <a:noFill/>
                </a:ln>
                <a:solidFill>
                  <a:srgbClr val="FF0000"/>
                </a:solidFill>
                <a:effectLst/>
                <a:uLnTx/>
                <a:uFillTx/>
                <a:latin typeface="+mn-lt"/>
                <a:ea typeface="+mj-ea"/>
                <a:cs typeface="+mn-cs"/>
              </a:rPr>
              <a:t>W</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1" u="none" strike="noStrike" kern="1200" cap="none" spc="0" normalizeH="0" baseline="0" noProof="0">
                <a:ln>
                  <a:noFill/>
                </a:ln>
                <a:solidFill>
                  <a:srgbClr val="FF0000"/>
                </a:solidFill>
                <a:effectLst/>
                <a:uLnTx/>
                <a:uFillTx/>
                <a:latin typeface="+mn-lt"/>
                <a:ea typeface="+mj-ea"/>
                <a:cs typeface="+mn-cs"/>
              </a:rPr>
              <a:t>Q</a:t>
            </a:r>
            <a:r>
              <a:rPr kumimoji="0" lang="en-US" altLang="zh-CN" sz="2400" b="1" i="0" u="none" strike="noStrike" kern="1200" cap="none" spc="0" normalizeH="0" baseline="0" noProof="0">
                <a:ln>
                  <a:noFill/>
                </a:ln>
                <a:solidFill>
                  <a:srgbClr val="FF0000"/>
                </a:solidFill>
                <a:effectLst/>
                <a:uLnTx/>
                <a:uFillTx/>
                <a:latin typeface="+mn-lt"/>
                <a:ea typeface="+mj-ea"/>
                <a:cs typeface="+mn-cs"/>
              </a:rPr>
              <a:t>=96J-38.4J=57.6J.</a:t>
            </a:r>
            <a:endParaRPr kumimoji="0" lang="zh-CN" altLang="en-US" sz="2400" b="1" i="0" u="none" strike="noStrike" kern="1200" cap="none" spc="0" normalizeH="0" baseline="0" noProof="0">
              <a:ln>
                <a:noFill/>
              </a:ln>
              <a:solidFill>
                <a:srgbClr val="FF0000"/>
              </a:solidFill>
              <a:effectLst/>
              <a:uLnTx/>
              <a:uFillTx/>
              <a:latin typeface="+mn-lt"/>
              <a:ea typeface="+mj-ea"/>
              <a:cs typeface="+mn-cs"/>
            </a:endParaRPr>
          </a:p>
        </p:txBody>
      </p:sp>
    </p:spTree>
    <p:extLst>
      <p:ext uri="{BB962C8B-B14F-4D97-AF65-F5344CB8AC3E}">
        <p14:creationId xmlns:p14="http://schemas.microsoft.com/office/powerpoint/2010/main" val="338876467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lang="en-US" sz="24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sp>
          <p:nvSpPr>
            <p:cNvPr id="103" name="文本框 1"/>
            <p:cNvSpPr txBox="1"/>
            <p:nvPr/>
          </p:nvSpPr>
          <p:spPr>
            <a:xfrm>
              <a:off x="1485" y="242"/>
              <a:ext cx="2062" cy="72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rPr>
                <a:t>课堂作业</a:t>
              </a: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graphicFrame>
        <p:nvGraphicFramePr>
          <p:cNvPr id="2" name="对象 1">
            <a:hlinkClick r:id="" action="ppaction://ole?verb=0"/>
          </p:cNvPr>
          <p:cNvGraphicFramePr>
            <a:graphicFrameLocks noChangeAspect="1"/>
          </p:cNvGraphicFramePr>
          <p:nvPr/>
        </p:nvGraphicFramePr>
        <p:xfrm>
          <a:off x="161925" y="809943"/>
          <a:ext cx="8904605" cy="4170680"/>
        </p:xfrm>
        <a:graphic>
          <a:graphicData uri="http://schemas.openxmlformats.org/presentationml/2006/ole">
            <mc:AlternateContent xmlns:mc="http://schemas.openxmlformats.org/markup-compatibility/2006">
              <mc:Choice xmlns:v="urn:schemas-microsoft-com:vml" Requires="v">
                <p:oleObj spid="_x0000_s23554" r:id="rId3" imgW="7219950" imgH="3381375" progId="Office12.Word.Template.12">
                  <p:embed/>
                </p:oleObj>
              </mc:Choice>
              <mc:Fallback>
                <p:oleObj r:id="rId3" imgW="7219950" imgH="3381375" progId="Office12.Word.Template.12">
                  <p:embed/>
                  <p:pic>
                    <p:nvPicPr>
                      <p:cNvPr id="0" name=""/>
                      <p:cNvPicPr/>
                      <p:nvPr/>
                    </p:nvPicPr>
                    <p:blipFill>
                      <a:blip r:embed="rId4"/>
                      <a:stretch>
                        <a:fillRect/>
                      </a:stretch>
                    </p:blipFill>
                    <p:spPr>
                      <a:xfrm>
                        <a:off x="161925" y="809943"/>
                        <a:ext cx="8904605" cy="4170680"/>
                      </a:xfrm>
                      <a:prstGeom prst="rect">
                        <a:avLst/>
                      </a:prstGeom>
                    </p:spPr>
                  </p:pic>
                </p:oleObj>
              </mc:Fallback>
            </mc:AlternateContent>
          </a:graphicData>
        </a:graphic>
      </p:graphicFrame>
    </p:spTree>
    <p:extLst>
      <p:ext uri="{BB962C8B-B14F-4D97-AF65-F5344CB8AC3E}">
        <p14:creationId xmlns:p14="http://schemas.microsoft.com/office/powerpoint/2010/main" val="46873915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161925" y="186373"/>
          <a:ext cx="8904605" cy="4782820"/>
        </p:xfrm>
        <a:graphic>
          <a:graphicData uri="http://schemas.openxmlformats.org/presentationml/2006/ole">
            <mc:AlternateContent xmlns:mc="http://schemas.openxmlformats.org/markup-compatibility/2006">
              <mc:Choice xmlns:v="urn:schemas-microsoft-com:vml" Requires="v">
                <p:oleObj spid="_x0000_s24578" r:id="rId3" imgW="7219950" imgH="3876675" progId="Office12.Word.Template.12">
                  <p:embed/>
                </p:oleObj>
              </mc:Choice>
              <mc:Fallback>
                <p:oleObj r:id="rId3" imgW="7219950" imgH="3876675" progId="Office12.Word.Template.12">
                  <p:embed/>
                  <p:pic>
                    <p:nvPicPr>
                      <p:cNvPr id="0" name=""/>
                      <p:cNvPicPr/>
                      <p:nvPr/>
                    </p:nvPicPr>
                    <p:blipFill>
                      <a:blip r:embed="rId4"/>
                      <a:stretch>
                        <a:fillRect/>
                      </a:stretch>
                    </p:blipFill>
                    <p:spPr>
                      <a:xfrm>
                        <a:off x="161925" y="186373"/>
                        <a:ext cx="8904605" cy="4782820"/>
                      </a:xfrm>
                      <a:prstGeom prst="rect">
                        <a:avLst/>
                      </a:prstGeom>
                    </p:spPr>
                  </p:pic>
                </p:oleObj>
              </mc:Fallback>
            </mc:AlternateContent>
          </a:graphicData>
        </a:graphic>
      </p:graphicFrame>
    </p:spTree>
    <p:extLst>
      <p:ext uri="{BB962C8B-B14F-4D97-AF65-F5344CB8AC3E}">
        <p14:creationId xmlns:p14="http://schemas.microsoft.com/office/powerpoint/2010/main" val="195884566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155575" y="121285"/>
          <a:ext cx="8917305" cy="4912995"/>
        </p:xfrm>
        <a:graphic>
          <a:graphicData uri="http://schemas.openxmlformats.org/presentationml/2006/ole">
            <mc:AlternateContent xmlns:mc="http://schemas.openxmlformats.org/markup-compatibility/2006">
              <mc:Choice xmlns:v="urn:schemas-microsoft-com:vml" Requires="v">
                <p:oleObj spid="_x0000_s25602" r:id="rId3" imgW="7229475" imgH="3981450" progId="Office12.Word.Template.12">
                  <p:embed/>
                </p:oleObj>
              </mc:Choice>
              <mc:Fallback>
                <p:oleObj r:id="rId3" imgW="7229475" imgH="3981450" progId="Office12.Word.Template.12">
                  <p:embed/>
                  <p:pic>
                    <p:nvPicPr>
                      <p:cNvPr id="0" name=""/>
                      <p:cNvPicPr/>
                      <p:nvPr/>
                    </p:nvPicPr>
                    <p:blipFill>
                      <a:blip r:embed="rId4"/>
                      <a:stretch>
                        <a:fillRect/>
                      </a:stretch>
                    </p:blipFill>
                    <p:spPr>
                      <a:xfrm>
                        <a:off x="155575" y="121285"/>
                        <a:ext cx="8917305" cy="4912995"/>
                      </a:xfrm>
                      <a:prstGeom prst="rect">
                        <a:avLst/>
                      </a:prstGeom>
                    </p:spPr>
                  </p:pic>
                </p:oleObj>
              </mc:Fallback>
            </mc:AlternateContent>
          </a:graphicData>
        </a:graphic>
      </p:graphicFrame>
    </p:spTree>
    <p:extLst>
      <p:ext uri="{BB962C8B-B14F-4D97-AF65-F5344CB8AC3E}">
        <p14:creationId xmlns:p14="http://schemas.microsoft.com/office/powerpoint/2010/main" val="422074094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161290" y="244475"/>
          <a:ext cx="8905875" cy="4666615"/>
        </p:xfrm>
        <a:graphic>
          <a:graphicData uri="http://schemas.openxmlformats.org/presentationml/2006/ole">
            <mc:AlternateContent xmlns:mc="http://schemas.openxmlformats.org/markup-compatibility/2006">
              <mc:Choice xmlns:v="urn:schemas-microsoft-com:vml" Requires="v">
                <p:oleObj spid="_x0000_s26626" r:id="rId3" imgW="7219950" imgH="3781425" progId="Office12.Word.Template.12">
                  <p:embed/>
                </p:oleObj>
              </mc:Choice>
              <mc:Fallback>
                <p:oleObj r:id="rId3" imgW="7219950" imgH="3781425" progId="Office12.Word.Template.12">
                  <p:embed/>
                  <p:pic>
                    <p:nvPicPr>
                      <p:cNvPr id="0" name=""/>
                      <p:cNvPicPr/>
                      <p:nvPr/>
                    </p:nvPicPr>
                    <p:blipFill>
                      <a:blip r:embed="rId4"/>
                      <a:stretch>
                        <a:fillRect/>
                      </a:stretch>
                    </p:blipFill>
                    <p:spPr>
                      <a:xfrm>
                        <a:off x="161290" y="244475"/>
                        <a:ext cx="8905875" cy="4666615"/>
                      </a:xfrm>
                      <a:prstGeom prst="rect">
                        <a:avLst/>
                      </a:prstGeom>
                    </p:spPr>
                  </p:pic>
                </p:oleObj>
              </mc:Fallback>
            </mc:AlternateContent>
          </a:graphicData>
        </a:graphic>
      </p:graphicFrame>
    </p:spTree>
    <p:extLst>
      <p:ext uri="{BB962C8B-B14F-4D97-AF65-F5344CB8AC3E}">
        <p14:creationId xmlns:p14="http://schemas.microsoft.com/office/powerpoint/2010/main" val="138240075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530225" y="427673"/>
            <a:ext cx="7921625" cy="3449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marL="533400" indent="-5334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533400" marR="0" lvl="0" indent="-53340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．电流通过导体时将电能转化为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________</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能，这种现象叫做电流的热效应</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endParaRPr kumimoji="0" lang="en-US" altLang="zh-CN" sz="2600" b="1" i="0" u="none" strike="noStrike" kern="1200" cap="none" spc="0" normalizeH="0" baseline="0" noProof="0" smtClean="0">
              <a:ln>
                <a:noFill/>
              </a:ln>
              <a:solidFill>
                <a:schemeClr val="tx1"/>
              </a:solidFill>
              <a:effectLst/>
              <a:uLnTx/>
              <a:uFillTx/>
              <a:latin typeface="Times New Roman" pitchFamily="18" charset="0"/>
              <a:ea typeface="宋体" panose="02010600030101010101" pitchFamily="2" charset="-122"/>
              <a:cs typeface="Times New Roman" panose="02020603050405020304" pitchFamily="18" charset="0"/>
              <a:sym typeface="Times New Roman" pitchFamily="18" charset="0"/>
            </a:endParaRPr>
          </a:p>
          <a:p>
            <a:pPr marL="533400" marR="0" lvl="0" indent="-53340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．下列家用电器中，将电流热效应作为工作原理的是</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p>
          <a:p>
            <a:pPr marL="533400" marR="0" lvl="0" indent="8255" algn="l" defTabSz="914400" rtl="0" eaLnBrk="1" fontAlgn="base" latinLnBrk="0" hangingPunct="1">
              <a:lnSpc>
                <a:spcPct val="140000"/>
              </a:lnSpc>
              <a:spcBef>
                <a:spcPct val="0"/>
              </a:spcBef>
              <a:spcAft>
                <a:spcPct val="0"/>
              </a:spcAft>
              <a:buClrTx/>
              <a:buSzTx/>
              <a:buFont typeface="Arial" panose="020B0604020202020204" pitchFamily="34" charset="0"/>
              <a:buNone/>
              <a:tabLst>
                <a:tab pos="4300220" algn="l"/>
              </a:tabLst>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．电风扇  </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．洗衣机</a:t>
            </a:r>
          </a:p>
          <a:p>
            <a:pPr marL="533400" marR="0" lvl="0" indent="8255" algn="l" defTabSz="914400" rtl="0" eaLnBrk="1" fontAlgn="base" latinLnBrk="0" hangingPunct="1">
              <a:lnSpc>
                <a:spcPct val="140000"/>
              </a:lnSpc>
              <a:spcBef>
                <a:spcPct val="0"/>
              </a:spcBef>
              <a:spcAft>
                <a:spcPct val="0"/>
              </a:spcAft>
              <a:buClrTx/>
              <a:buSzTx/>
              <a:buFont typeface="Arial" panose="020B0604020202020204" pitchFamily="34" charset="0"/>
              <a:buNone/>
              <a:tabLst>
                <a:tab pos="4300220" algn="l"/>
              </a:tabLst>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．电热水壶  </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电视机</a:t>
            </a:r>
            <a:endPar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3" name="矩形 12"/>
          <p:cNvSpPr/>
          <p:nvPr/>
        </p:nvSpPr>
        <p:spPr>
          <a:xfrm>
            <a:off x="5867400" y="510223"/>
            <a:ext cx="720725" cy="492125"/>
          </a:xfrm>
          <a:prstGeom prst="rect">
            <a:avLst/>
          </a:prstGeom>
          <a:noFill/>
          <a:ln w="9525">
            <a:noFill/>
          </a:ln>
        </p:spPr>
        <p:txBody>
          <a:bodyPr>
            <a:spAutoFit/>
          </a:bodyPr>
          <a:lstStyle>
            <a:defPPr/>
          </a:lstStyle>
          <a:p>
            <a:r>
              <a:rPr lang="zh-CN" altLang="en-US" sz="2600" b="1">
                <a:solidFill>
                  <a:srgbClr val="FF0000"/>
                </a:solidFill>
                <a:latin typeface="Calibri"/>
              </a:rPr>
              <a:t>内</a:t>
            </a:r>
          </a:p>
        </p:txBody>
      </p:sp>
      <p:sp>
        <p:nvSpPr>
          <p:cNvPr id="14" name="矩形 13"/>
          <p:cNvSpPr/>
          <p:nvPr/>
        </p:nvSpPr>
        <p:spPr>
          <a:xfrm>
            <a:off x="1687513" y="2224723"/>
            <a:ext cx="720725" cy="492125"/>
          </a:xfrm>
          <a:prstGeom prst="rect">
            <a:avLst/>
          </a:prstGeom>
          <a:noFill/>
          <a:ln w="9525">
            <a:noFill/>
          </a:ln>
        </p:spPr>
        <p:txBody>
          <a:bodyPr>
            <a:spAutoFit/>
          </a:bodyPr>
          <a:lstStyle>
            <a:defPPr/>
          </a:lstStyle>
          <a:p>
            <a:r>
              <a:rPr lang="en-US" altLang="zh-CN" sz="2600" b="1">
                <a:solidFill>
                  <a:srgbClr val="FF0000"/>
                </a:solidFill>
                <a:latin typeface="Times New Roman" panose="02020603050405020304" pitchFamily="18" charset="0"/>
                <a:cs typeface="Times New Roman" panose="02020603050405020304" pitchFamily="18" charset="0"/>
              </a:rPr>
              <a:t>C</a:t>
            </a:r>
            <a:endParaRPr lang="zh-CN" altLang="en-US" sz="2600" b="1">
              <a:solidFill>
                <a:srgbClr val="FF0000"/>
              </a:solidFill>
              <a:latin typeface="Times New Roman" pitchFamily="18" charset="0"/>
              <a:ea typeface="Times New Roman" panose="02020603050405020304" pitchFamily="18" charset="0"/>
            </a:endParaRPr>
          </a:p>
        </p:txBody>
      </p:sp>
    </p:spTree>
    <p:extLst>
      <p:ext uri="{BB962C8B-B14F-4D97-AF65-F5344CB8AC3E}">
        <p14:creationId xmlns:p14="http://schemas.microsoft.com/office/powerpoint/2010/main" val="3746864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161290" y="130175"/>
          <a:ext cx="8905875" cy="4539615"/>
        </p:xfrm>
        <a:graphic>
          <a:graphicData uri="http://schemas.openxmlformats.org/presentationml/2006/ole">
            <mc:AlternateContent xmlns:mc="http://schemas.openxmlformats.org/markup-compatibility/2006">
              <mc:Choice xmlns:v="urn:schemas-microsoft-com:vml" Requires="v">
                <p:oleObj spid="_x0000_s27650" r:id="rId3" imgW="7219950" imgH="3676650" progId="Office12.Word.Template.12">
                  <p:embed/>
                </p:oleObj>
              </mc:Choice>
              <mc:Fallback>
                <p:oleObj r:id="rId3" imgW="7219950" imgH="3676650" progId="Office12.Word.Template.12">
                  <p:embed/>
                  <p:pic>
                    <p:nvPicPr>
                      <p:cNvPr id="0" name=""/>
                      <p:cNvPicPr/>
                      <p:nvPr/>
                    </p:nvPicPr>
                    <p:blipFill>
                      <a:blip r:embed="rId4"/>
                      <a:stretch>
                        <a:fillRect/>
                      </a:stretch>
                    </p:blipFill>
                    <p:spPr>
                      <a:xfrm>
                        <a:off x="161290" y="130175"/>
                        <a:ext cx="8905875" cy="4539615"/>
                      </a:xfrm>
                      <a:prstGeom prst="rect">
                        <a:avLst/>
                      </a:prstGeom>
                    </p:spPr>
                  </p:pic>
                </p:oleObj>
              </mc:Fallback>
            </mc:AlternateContent>
          </a:graphicData>
        </a:graphic>
      </p:graphicFrame>
    </p:spTree>
    <p:extLst>
      <p:ext uri="{BB962C8B-B14F-4D97-AF65-F5344CB8AC3E}">
        <p14:creationId xmlns:p14="http://schemas.microsoft.com/office/powerpoint/2010/main" val="417040722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161290" y="415608"/>
          <a:ext cx="8905875" cy="1733550"/>
        </p:xfrm>
        <a:graphic>
          <a:graphicData uri="http://schemas.openxmlformats.org/presentationml/2006/ole">
            <mc:AlternateContent xmlns:mc="http://schemas.openxmlformats.org/markup-compatibility/2006">
              <mc:Choice xmlns:v="urn:schemas-microsoft-com:vml" Requires="v">
                <p:oleObj spid="_x0000_s28674" r:id="rId3" imgW="7219950" imgH="1400175" progId="Office12.Word.Template.12">
                  <p:embed/>
                </p:oleObj>
              </mc:Choice>
              <mc:Fallback>
                <p:oleObj r:id="rId3" imgW="7219950" imgH="1400175" progId="Office12.Word.Template.12">
                  <p:embed/>
                  <p:pic>
                    <p:nvPicPr>
                      <p:cNvPr id="0" name=""/>
                      <p:cNvPicPr/>
                      <p:nvPr/>
                    </p:nvPicPr>
                    <p:blipFill>
                      <a:blip r:embed="rId4"/>
                      <a:stretch>
                        <a:fillRect/>
                      </a:stretch>
                    </p:blipFill>
                    <p:spPr>
                      <a:xfrm>
                        <a:off x="161290" y="415608"/>
                        <a:ext cx="8905875" cy="1733550"/>
                      </a:xfrm>
                      <a:prstGeom prst="rect">
                        <a:avLst/>
                      </a:prstGeom>
                    </p:spPr>
                  </p:pic>
                </p:oleObj>
              </mc:Fallback>
            </mc:AlternateContent>
          </a:graphicData>
        </a:graphic>
      </p:graphicFrame>
      <p:pic>
        <p:nvPicPr>
          <p:cNvPr id="3" name="New picture" hidden="1"/>
          <p:cNvPicPr/>
          <p:nvPr/>
        </p:nvPicPr>
        <p:blipFill>
          <a:blip r:embed="rId5"/>
          <a:stretch>
            <a:fillRect/>
          </a:stretch>
        </p:blipFill>
        <p:spPr>
          <a:xfrm>
            <a:off x="11874500" y="12077700"/>
            <a:ext cx="254000" cy="368300"/>
          </a:xfrm>
          <a:prstGeom prst="cube">
            <a:avLst/>
          </a:prstGeom>
        </p:spPr>
      </p:pic>
    </p:spTree>
    <p:extLst>
      <p:ext uri="{BB962C8B-B14F-4D97-AF65-F5344CB8AC3E}">
        <p14:creationId xmlns:p14="http://schemas.microsoft.com/office/powerpoint/2010/main" val="10520869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80988"/>
            <a:ext cx="6340852" cy="581025"/>
            <a:chOff x="230" y="262"/>
            <a:chExt cx="9985" cy="91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62"/>
              <a:ext cx="8730" cy="72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defP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知识点二   电流的热效应与哪些因素有关</a:t>
              </a:r>
              <a:endParaRPr kumimoji="0" lang="en-US" altLang="zh-CN"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31" name="TextBox 30"/>
          <p:cNvSpPr txBox="1"/>
          <p:nvPr/>
        </p:nvSpPr>
        <p:spPr>
          <a:xfrm>
            <a:off x="635" y="904240"/>
            <a:ext cx="9026525" cy="3192145"/>
          </a:xfrm>
          <a:prstGeom prst="rect">
            <a:avLst/>
          </a:prstGeom>
          <a:noFill/>
          <a:ln w="9525">
            <a:noFill/>
          </a:ln>
        </p:spPr>
        <p:txBody>
          <a:bodyPr wrap="square">
            <a:spAutoFit/>
          </a:bodyPr>
          <a:lstStyle>
            <a:defPPr/>
          </a:lstStyle>
          <a:p>
            <a:pPr>
              <a:lnSpc>
                <a:spcPct val="140000"/>
              </a:lnSpc>
            </a:pPr>
            <a:r>
              <a:rPr lang="zh-CN" altLang="en-US" sz="2400" b="1">
                <a:solidFill>
                  <a:schemeClr val="tx1"/>
                </a:solidFill>
                <a:latin typeface="Times New Roman" panose="02020603050405020304" pitchFamily="18" charset="0"/>
                <a:cs typeface="Times New Roman" panose="02020603050405020304" pitchFamily="18" charset="0"/>
              </a:rPr>
              <a:t>猜想：</a:t>
            </a:r>
          </a:p>
          <a:p>
            <a:pPr>
              <a:lnSpc>
                <a:spcPct val="140000"/>
              </a:lnSpc>
            </a:pPr>
            <a:r>
              <a:rPr lang="en-US" altLang="zh-CN" sz="2400" b="1">
                <a:solidFill>
                  <a:schemeClr val="tx1"/>
                </a:solidFill>
                <a:latin typeface="Times New Roman" panose="02020603050405020304" pitchFamily="18" charset="0"/>
                <a:cs typeface="Times New Roman" panose="02020603050405020304" pitchFamily="18" charset="0"/>
              </a:rPr>
              <a:t>[</a:t>
            </a:r>
            <a:r>
              <a:rPr lang="zh-CN" altLang="en-US" sz="2400" b="1">
                <a:solidFill>
                  <a:schemeClr val="tx1"/>
                </a:solidFill>
                <a:latin typeface="Times New Roman" panose="02020603050405020304" pitchFamily="18" charset="0"/>
                <a:cs typeface="Times New Roman" panose="02020603050405020304" pitchFamily="18" charset="0"/>
              </a:rPr>
              <a:t>设计实验</a:t>
            </a:r>
            <a:r>
              <a:rPr lang="en-US" altLang="zh-CN" sz="2400" b="1">
                <a:solidFill>
                  <a:schemeClr val="tx1"/>
                </a:solidFill>
                <a:latin typeface="Times New Roman" panose="02020603050405020304" pitchFamily="18" charset="0"/>
                <a:cs typeface="Times New Roman" panose="02020603050405020304" pitchFamily="18" charset="0"/>
              </a:rPr>
              <a:t>]</a:t>
            </a:r>
          </a:p>
          <a:p>
            <a:pPr>
              <a:lnSpc>
                <a:spcPct val="140000"/>
              </a:lnSpc>
            </a:pPr>
            <a:r>
              <a:rPr lang="zh-CN" altLang="en-US" sz="2400" b="1">
                <a:solidFill>
                  <a:schemeClr val="tx1"/>
                </a:solidFill>
                <a:latin typeface="Times New Roman" panose="02020603050405020304" pitchFamily="18" charset="0"/>
                <a:cs typeface="Times New Roman" panose="02020603050405020304" pitchFamily="18" charset="0"/>
              </a:rPr>
              <a:t>讨论</a:t>
            </a:r>
            <a:r>
              <a:rPr lang="en-US" altLang="zh-CN" sz="2400" b="1">
                <a:solidFill>
                  <a:schemeClr val="tx1"/>
                </a:solidFill>
                <a:latin typeface="Times New Roman" panose="02020603050405020304" pitchFamily="18" charset="0"/>
                <a:cs typeface="Times New Roman" panose="02020603050405020304" pitchFamily="18" charset="0"/>
              </a:rPr>
              <a:t>1</a:t>
            </a:r>
            <a:r>
              <a:rPr lang="zh-CN" altLang="en-US" sz="2400" b="1">
                <a:solidFill>
                  <a:schemeClr val="tx1"/>
                </a:solidFill>
                <a:latin typeface="Times New Roman" panose="02020603050405020304" pitchFamily="18" charset="0"/>
                <a:cs typeface="Times New Roman" panose="02020603050405020304" pitchFamily="18" charset="0"/>
              </a:rPr>
              <a:t>：当一个物理量被猜测与多个因素有关，应该用 什么方法去研究？</a:t>
            </a:r>
            <a:r>
              <a:rPr lang="zh-CN" altLang="en-US" sz="2400">
                <a:solidFill>
                  <a:schemeClr val="tx1"/>
                </a:solidFill>
                <a:latin typeface="Times New Roman" panose="02020603050405020304" pitchFamily="18" charset="0"/>
                <a:cs typeface="Times New Roman" panose="02020603050405020304" pitchFamily="18" charset="0"/>
              </a:rPr>
              <a:t>  </a:t>
            </a:r>
            <a:endParaRPr lang="en-US" altLang="zh-CN" sz="2400">
              <a:solidFill>
                <a:schemeClr val="tx1"/>
              </a:solidFill>
              <a:latin typeface="Times New Roman" pitchFamily="18" charset="0"/>
              <a:cs typeface="Times New Roman" panose="02020603050405020304" pitchFamily="18" charset="0"/>
            </a:endParaRPr>
          </a:p>
          <a:p>
            <a:pPr>
              <a:lnSpc>
                <a:spcPct val="140000"/>
              </a:lnSpc>
            </a:pPr>
            <a:r>
              <a:rPr lang="en-US" altLang="zh-CN" sz="2400" b="1">
                <a:solidFill>
                  <a:schemeClr val="tx1"/>
                </a:solidFill>
                <a:latin typeface="Times New Roman" panose="02020603050405020304" pitchFamily="18" charset="0"/>
                <a:cs typeface="Times New Roman" panose="02020603050405020304" pitchFamily="18" charset="0"/>
              </a:rPr>
              <a:t> </a:t>
            </a:r>
            <a:r>
              <a:rPr lang="zh-CN" altLang="en-US" sz="2400" b="1">
                <a:solidFill>
                  <a:schemeClr val="tx1"/>
                </a:solidFill>
                <a:latin typeface="Times New Roman" panose="02020603050405020304" pitchFamily="18" charset="0"/>
                <a:cs typeface="Times New Roman" panose="02020603050405020304" pitchFamily="18" charset="0"/>
              </a:rPr>
              <a:t>讨论</a:t>
            </a:r>
            <a:r>
              <a:rPr lang="en-US" altLang="zh-CN" sz="2400" b="1">
                <a:solidFill>
                  <a:schemeClr val="tx1"/>
                </a:solidFill>
                <a:latin typeface="Times New Roman" panose="02020603050405020304" pitchFamily="18" charset="0"/>
                <a:cs typeface="Times New Roman" panose="02020603050405020304" pitchFamily="18" charset="0"/>
              </a:rPr>
              <a:t>2</a:t>
            </a:r>
            <a:r>
              <a:rPr lang="zh-CN" altLang="en-US" sz="2400" b="1">
                <a:solidFill>
                  <a:schemeClr val="tx1"/>
                </a:solidFill>
                <a:latin typeface="Times New Roman" panose="02020603050405020304" pitchFamily="18" charset="0"/>
                <a:cs typeface="Times New Roman" panose="02020603050405020304" pitchFamily="18" charset="0"/>
              </a:rPr>
              <a:t>：实验中通过观察什么现象来比较电流产生的热量的多少？这种研究方法叫什么法？</a:t>
            </a:r>
            <a:endParaRPr lang="zh-CN" altLang="en-US" sz="2400" b="1">
              <a:solidFill>
                <a:srgbClr val="FF0000"/>
              </a:solidFill>
              <a:latin typeface="Times New Roman" pitchFamily="18" charset="0"/>
              <a:cs typeface="Times New Roman" panose="02020603050405020304" pitchFamily="18" charset="0"/>
            </a:endParaRPr>
          </a:p>
        </p:txBody>
      </p:sp>
    </p:spTree>
    <p:extLst>
      <p:ext uri="{BB962C8B-B14F-4D97-AF65-F5344CB8AC3E}">
        <p14:creationId xmlns:p14="http://schemas.microsoft.com/office/powerpoint/2010/main" val="42137069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1">
                                            <p:txEl>
                                              <p:charRg st="15" end="19"/>
                                            </p:txEl>
                                          </p:spTgt>
                                        </p:tgtEl>
                                        <p:attrNameLst>
                                          <p:attrName>style.visibility</p:attrName>
                                        </p:attrNameLst>
                                      </p:cBhvr>
                                      <p:to>
                                        <p:strVal val="visible"/>
                                      </p:to>
                                    </p:set>
                                    <p:animEffect transition="in" filter="wipe(left)">
                                      <p:cBhvr>
                                        <p:cTn id="7" dur="500"/>
                                        <p:tgtEl>
                                          <p:spTgt spid="31">
                                            <p:txEl>
                                              <p:charRg st="15" end="19"/>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1">
                                            <p:txEl>
                                              <p:charRg st="19" end="26"/>
                                            </p:txEl>
                                          </p:spTgt>
                                        </p:tgtEl>
                                        <p:attrNameLst>
                                          <p:attrName>style.visibility</p:attrName>
                                        </p:attrNameLst>
                                      </p:cBhvr>
                                      <p:to>
                                        <p:strVal val="visible"/>
                                      </p:to>
                                    </p:set>
                                    <p:animEffect transition="in" filter="wipe(left)">
                                      <p:cBhvr>
                                        <p:cTn id="10" dur="500"/>
                                        <p:tgtEl>
                                          <p:spTgt spid="31">
                                            <p:txEl>
                                              <p:charRg st="19" end="26"/>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31">
                                            <p:txEl>
                                              <p:charRg st="26" end="49"/>
                                            </p:txEl>
                                          </p:spTgt>
                                        </p:tgtEl>
                                        <p:attrNameLst>
                                          <p:attrName>style.visibility</p:attrName>
                                        </p:attrNameLst>
                                      </p:cBhvr>
                                      <p:to>
                                        <p:strVal val="visible"/>
                                      </p:to>
                                    </p:set>
                                    <p:animEffect transition="in" filter="wipe(left)">
                                      <p:cBhvr>
                                        <p:cTn id="15" dur="500"/>
                                        <p:tgtEl>
                                          <p:spTgt spid="31">
                                            <p:txEl>
                                              <p:charRg st="26" end="49"/>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31">
                                            <p:txEl>
                                              <p:charRg st="78" end="86"/>
                                            </p:txEl>
                                          </p:spTgt>
                                        </p:tgtEl>
                                        <p:attrNameLst>
                                          <p:attrName>style.visibility</p:attrName>
                                        </p:attrNameLst>
                                      </p:cBhvr>
                                      <p:to>
                                        <p:strVal val="visible"/>
                                      </p:to>
                                    </p:set>
                                    <p:animEffect transition="in" filter="wipe(left)">
                                      <p:cBhvr>
                                        <p:cTn id="20" dur="500"/>
                                        <p:tgtEl>
                                          <p:spTgt spid="31">
                                            <p:txEl>
                                              <p:charRg st="78" end="86"/>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31">
                                            <p:txEl>
                                              <p:charRg st="86" end="89"/>
                                            </p:txEl>
                                          </p:spTgt>
                                        </p:tgtEl>
                                        <p:attrNameLst>
                                          <p:attrName>style.visibility</p:attrName>
                                        </p:attrNameLst>
                                      </p:cBhvr>
                                      <p:to>
                                        <p:strVal val="visible"/>
                                      </p:to>
                                    </p:set>
                                    <p:animEffect transition="in" filter="wipe(left)">
                                      <p:cBhvr>
                                        <p:cTn id="25" dur="500"/>
                                        <p:tgtEl>
                                          <p:spTgt spid="31">
                                            <p:txEl>
                                              <p:charRg st="86"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11"/>
          <p:cNvSpPr txBox="1"/>
          <p:nvPr/>
        </p:nvSpPr>
        <p:spPr>
          <a:xfrm>
            <a:off x="262890" y="78740"/>
            <a:ext cx="8617585" cy="2861310"/>
          </a:xfrm>
          <a:prstGeom prst="rect">
            <a:avLst/>
          </a:prstGeom>
          <a:noFill/>
          <a:ln w="9525">
            <a:noFill/>
          </a:ln>
        </p:spPr>
        <p:txBody>
          <a:bodyPr wrap="square">
            <a:spAutoFit/>
          </a:bodyPr>
          <a:lstStyle>
            <a:defPPr/>
          </a:lstStyle>
          <a:p>
            <a:pPr>
              <a:lnSpc>
                <a:spcPct val="125000"/>
              </a:lnSpc>
            </a:pPr>
            <a:r>
              <a:rPr lang="zh-CN" altLang="en-US" sz="2400" b="1">
                <a:latin typeface="Times New Roman" panose="02020603050405020304" pitchFamily="18" charset="0"/>
                <a:cs typeface="Times New Roman" panose="02020603050405020304" pitchFamily="18" charset="0"/>
              </a:rPr>
              <a:t>当电流通过电阻丝时，电流产生的热量就使瓶中的空气温度升高、体积膨胀，导管里面原来一样高的液柱就会逐渐上升。电流产生的热量越多，液面就会上升得越高。</a:t>
            </a:r>
            <a:endParaRPr lang="en-US" altLang="zh-CN" sz="2400" b="1">
              <a:latin typeface="Times New Roman" pitchFamily="18" charset="0"/>
              <a:cs typeface="Times New Roman" panose="02020603050405020304" pitchFamily="18" charset="0"/>
            </a:endParaRPr>
          </a:p>
          <a:p>
            <a:pPr>
              <a:lnSpc>
                <a:spcPct val="125000"/>
              </a:lnSpc>
            </a:pPr>
            <a:r>
              <a:rPr lang="zh-CN" altLang="en-US" sz="2400" b="1">
                <a:latin typeface="Times New Roman" panose="02020603050405020304" pitchFamily="18" charset="0"/>
                <a:cs typeface="Times New Roman" panose="02020603050405020304" pitchFamily="18" charset="0"/>
              </a:rPr>
              <a:t>实验中，通过观察</a:t>
            </a:r>
            <a:r>
              <a:rPr lang="en-US" altLang="zh-CN" sz="2400" b="1">
                <a:latin typeface="Times New Roman" panose="02020603050405020304" pitchFamily="18" charset="0"/>
                <a:cs typeface="Times New Roman" panose="02020603050405020304" pitchFamily="18" charset="0"/>
              </a:rPr>
              <a:t>__________________</a:t>
            </a:r>
            <a:r>
              <a:rPr lang="zh-CN" altLang="en-US" sz="2400" b="1">
                <a:latin typeface="Times New Roman" panose="02020603050405020304" pitchFamily="18" charset="0"/>
                <a:cs typeface="Times New Roman" panose="02020603050405020304" pitchFamily="18" charset="0"/>
              </a:rPr>
              <a:t>来比较电流产生的热量的多少。</a:t>
            </a:r>
            <a:r>
              <a:rPr lang="en-US" altLang="zh-CN" sz="2400" b="1">
                <a:latin typeface="Times New Roman" panose="02020603050405020304" pitchFamily="18" charset="0"/>
                <a:cs typeface="Times New Roman" panose="02020603050405020304" pitchFamily="18" charset="0"/>
              </a:rPr>
              <a:t> </a:t>
            </a:r>
          </a:p>
          <a:p>
            <a:pPr>
              <a:lnSpc>
                <a:spcPct val="125000"/>
              </a:lnSpc>
            </a:pPr>
            <a:endParaRPr lang="en-US" altLang="zh-CN" sz="2400">
              <a:latin typeface="Times New Roman" pitchFamily="18" charset="0"/>
              <a:ea typeface="Times New Roman" panose="02020603050405020304" pitchFamily="18" charset="0"/>
            </a:endParaRPr>
          </a:p>
        </p:txBody>
      </p:sp>
      <p:pic>
        <p:nvPicPr>
          <p:cNvPr id="24" name="Picture 9" descr="09904002"/>
          <p:cNvPicPr>
            <a:picLocks noChangeAspect="1"/>
          </p:cNvPicPr>
          <p:nvPr/>
        </p:nvPicPr>
        <p:blipFill>
          <a:blip r:embed="rId2">
            <a:clrChange>
              <a:clrFrom>
                <a:srgbClr val="FFFFFF"/>
              </a:clrFrom>
              <a:clrTo>
                <a:srgbClr val="FFFFFF">
                  <a:alpha val="0"/>
                </a:srgbClr>
              </a:clrTo>
            </a:clrChange>
          </a:blip>
          <a:stretch>
            <a:fillRect/>
          </a:stretch>
        </p:blipFill>
        <p:spPr>
          <a:xfrm>
            <a:off x="5359400" y="2121535"/>
            <a:ext cx="2667000" cy="2557780"/>
          </a:xfrm>
          <a:prstGeom prst="rect">
            <a:avLst/>
          </a:prstGeom>
          <a:noFill/>
          <a:ln w="28575">
            <a:noFill/>
          </a:ln>
        </p:spPr>
      </p:pic>
      <p:sp>
        <p:nvSpPr>
          <p:cNvPr id="8205" name="Rectangle 13"/>
          <p:cNvSpPr/>
          <p:nvPr/>
        </p:nvSpPr>
        <p:spPr>
          <a:xfrm>
            <a:off x="8026400" y="2614930"/>
            <a:ext cx="503238" cy="1570038"/>
          </a:xfrm>
          <a:prstGeom prst="rect">
            <a:avLst/>
          </a:prstGeom>
          <a:noFill/>
          <a:ln w="9525">
            <a:noFill/>
          </a:ln>
        </p:spPr>
        <p:txBody>
          <a:bodyPr>
            <a:spAutoFit/>
          </a:bodyPr>
          <a:lstStyle>
            <a:defPPr/>
          </a:lstStyle>
          <a:p>
            <a:r>
              <a:rPr lang="zh-CN" altLang="en-US" sz="2400" b="1">
                <a:latin typeface="宋体" panose="02010600030101010101" pitchFamily="2" charset="-122"/>
              </a:rPr>
              <a:t>实验</a:t>
            </a:r>
          </a:p>
          <a:p>
            <a:r>
              <a:rPr lang="zh-CN" altLang="en-US" sz="2400" b="1">
                <a:latin typeface="宋体" panose="02010600030101010101" pitchFamily="2" charset="-122"/>
              </a:rPr>
              <a:t>装置</a:t>
            </a:r>
          </a:p>
        </p:txBody>
      </p:sp>
      <p:sp>
        <p:nvSpPr>
          <p:cNvPr id="26" name="Text Box 12"/>
          <p:cNvSpPr txBox="1"/>
          <p:nvPr/>
        </p:nvSpPr>
        <p:spPr>
          <a:xfrm>
            <a:off x="2844800" y="1492885"/>
            <a:ext cx="2738438" cy="430213"/>
          </a:xfrm>
          <a:prstGeom prst="rect">
            <a:avLst/>
          </a:prstGeom>
          <a:noFill/>
          <a:ln w="9525">
            <a:noFill/>
          </a:ln>
        </p:spPr>
        <p:txBody>
          <a:bodyPr wrap="none">
            <a:spAutoFit/>
          </a:bodyPr>
          <a:lstStyle>
            <a:defPPr/>
          </a:lstStyle>
          <a:p>
            <a:r>
              <a:rPr lang="zh-CN" altLang="en-US" sz="2200" b="1">
                <a:solidFill>
                  <a:srgbClr val="FF0000"/>
                </a:solidFill>
                <a:latin typeface="宋体" panose="02010600030101010101" pitchFamily="2" charset="-122"/>
              </a:rPr>
              <a:t>管中液面上升的高度</a:t>
            </a:r>
          </a:p>
        </p:txBody>
      </p:sp>
    </p:spTree>
    <p:extLst>
      <p:ext uri="{BB962C8B-B14F-4D97-AF65-F5344CB8AC3E}">
        <p14:creationId xmlns:p14="http://schemas.microsoft.com/office/powerpoint/2010/main" val="31332321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23">
                                            <p:txEl>
                                              <p:charRg st="0" end="24"/>
                                            </p:txEl>
                                          </p:spTgt>
                                        </p:tgtEl>
                                        <p:attrNameLst>
                                          <p:attrName>style.visibility</p:attrName>
                                        </p:attrNameLst>
                                      </p:cBhvr>
                                      <p:to>
                                        <p:strVal val="visible"/>
                                      </p:to>
                                    </p:set>
                                    <p:animEffect transition="in" filter="wipe(left)">
                                      <p:cBhvr>
                                        <p:cTn id="13" dur="500"/>
                                        <p:tgtEl>
                                          <p:spTgt spid="23">
                                            <p:txEl>
                                              <p:charRg st="0" end="2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23">
                                            <p:txEl>
                                              <p:charRg st="78" end="105"/>
                                            </p:txEl>
                                          </p:spTgt>
                                        </p:tgtEl>
                                        <p:attrNameLst>
                                          <p:attrName>style.visibility</p:attrName>
                                        </p:attrNameLst>
                                      </p:cBhvr>
                                      <p:to>
                                        <p:strVal val="visible"/>
                                      </p:to>
                                    </p:set>
                                    <p:animEffect transition="in" filter="wipe(left)">
                                      <p:cBhvr>
                                        <p:cTn id="18" dur="500"/>
                                        <p:tgtEl>
                                          <p:spTgt spid="23">
                                            <p:txEl>
                                              <p:charRg st="78" end="105"/>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6">
                                            <p:txEl>
                                              <p:pRg st="0" end="0"/>
                                            </p:txEl>
                                          </p:spTgt>
                                        </p:tgtEl>
                                        <p:attrNameLst>
                                          <p:attrName>style.visibility</p:attrName>
                                        </p:attrNameLst>
                                      </p:cBhvr>
                                      <p:to>
                                        <p:strVal val="visible"/>
                                      </p:to>
                                    </p:set>
                                    <p:anim calcmode="lin" valueType="num">
                                      <p:cBhvr>
                                        <p:cTn id="2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3"/>
          <p:cNvGrpSpPr/>
          <p:nvPr/>
        </p:nvGrpSpPr>
        <p:grpSpPr>
          <a:xfrm>
            <a:off x="4421505" y="1209675"/>
            <a:ext cx="3402013" cy="2332038"/>
            <a:chOff x="0" y="0"/>
            <a:chExt cx="2653" cy="1804"/>
          </a:xfrm>
        </p:grpSpPr>
        <p:sp>
          <p:nvSpPr>
            <p:cNvPr id="9224" name="Rectangle 44"/>
            <p:cNvSpPr/>
            <p:nvPr/>
          </p:nvSpPr>
          <p:spPr>
            <a:xfrm>
              <a:off x="0" y="0"/>
              <a:ext cx="2640" cy="1804"/>
            </a:xfrm>
            <a:prstGeom prst="rect">
              <a:avLst/>
            </a:prstGeom>
            <a:solidFill>
              <a:schemeClr val="bg1"/>
            </a:solidFill>
            <a:ln w="25400" cap="flat" cmpd="sng">
              <a:solidFill>
                <a:schemeClr val="accent2"/>
              </a:solidFill>
              <a:prstDash val="solid"/>
              <a:miter/>
              <a:headEnd type="none" w="med" len="med"/>
              <a:tailEnd type="none" w="med" len="med"/>
            </a:ln>
          </p:spPr>
          <p:txBody>
            <a:bodyPr wrap="none" anchor="ctr"/>
            <a:lstStyle>
              <a:defPPr/>
            </a:lstStyle>
            <a:p>
              <a:pPr eaLnBrk="1" hangingPunct="1"/>
              <a:endParaRPr lang="zh-CN" altLang="en-US" sz="2400">
                <a:solidFill>
                  <a:srgbClr val="000000"/>
                </a:solidFill>
                <a:latin typeface="Times New Roman" pitchFamily="18" charset="0"/>
                <a:ea typeface="黑体" panose="02010609060101010101" pitchFamily="49" charset="-122"/>
              </a:endParaRPr>
            </a:p>
          </p:txBody>
        </p:sp>
        <p:sp>
          <p:nvSpPr>
            <p:cNvPr id="9225" name="Line 36"/>
            <p:cNvSpPr/>
            <p:nvPr/>
          </p:nvSpPr>
          <p:spPr>
            <a:xfrm>
              <a:off x="218" y="499"/>
              <a:ext cx="2222"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26" name="Line 12"/>
            <p:cNvSpPr/>
            <p:nvPr/>
          </p:nvSpPr>
          <p:spPr>
            <a:xfrm flipV="1">
              <a:off x="767" y="1456"/>
              <a:ext cx="329" cy="138"/>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27" name="Rectangle 17"/>
            <p:cNvSpPr/>
            <p:nvPr/>
          </p:nvSpPr>
          <p:spPr>
            <a:xfrm rot="10800000">
              <a:off x="1605" y="408"/>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itchFamily="18" charset="0"/>
                <a:ea typeface="黑体" panose="02010609060101010101" pitchFamily="49" charset="-122"/>
              </a:endParaRPr>
            </a:p>
          </p:txBody>
        </p:sp>
        <p:sp>
          <p:nvSpPr>
            <p:cNvPr id="9228" name="Text Box 18"/>
            <p:cNvSpPr txBox="1"/>
            <p:nvPr/>
          </p:nvSpPr>
          <p:spPr>
            <a:xfrm>
              <a:off x="375" y="92"/>
              <a:ext cx="1315" cy="318"/>
            </a:xfrm>
            <a:prstGeom prst="rect">
              <a:avLst/>
            </a:prstGeom>
            <a:noFill/>
            <a:ln w="9525">
              <a:noFill/>
            </a:ln>
          </p:spPr>
          <p:txBody>
            <a:bodyPr lIns="18000" tIns="0" rIns="0" bIns="0"/>
            <a:lstStyle>
              <a:defPPr/>
            </a:lstStyle>
            <a:p>
              <a:pPr algn="just" eaLnBrk="1" hangingPunct="1"/>
              <a:r>
                <a:rPr lang="en-US" altLang="zh-CN" sz="2400" b="1" i="1">
                  <a:solidFill>
                    <a:srgbClr val="000000"/>
                  </a:solidFill>
                  <a:latin typeface="Times New Roman" panose="02020603050405020304" pitchFamily="18" charset="0"/>
                  <a:ea typeface="黑体" panose="02010609060101010101" pitchFamily="49" charset="-122"/>
                </a:rPr>
                <a:t>R</a:t>
              </a:r>
              <a:r>
                <a:rPr lang="en-US" altLang="zh-CN" sz="2400" b="1" baseline="-25000">
                  <a:solidFill>
                    <a:srgbClr val="000000"/>
                  </a:solidFill>
                  <a:latin typeface="Times New Roman" panose="02020603050405020304" pitchFamily="18" charset="0"/>
                  <a:ea typeface="黑体" panose="02010609060101010101" pitchFamily="49" charset="-122"/>
                </a:rPr>
                <a:t>1</a:t>
              </a:r>
              <a:r>
                <a:rPr lang="en-US" altLang="zh-CN" sz="2400" b="1">
                  <a:solidFill>
                    <a:srgbClr val="000000"/>
                  </a:solidFill>
                  <a:latin typeface="Times New Roman" panose="02020603050405020304" pitchFamily="18" charset="0"/>
                  <a:ea typeface="黑体" panose="02010609060101010101" pitchFamily="49" charset="-122"/>
                </a:rPr>
                <a:t> = 5 </a:t>
              </a:r>
              <a:r>
                <a:rPr lang="en-US" altLang="zh-CN" sz="2400" b="1">
                  <a:solidFill>
                    <a:srgbClr val="000000"/>
                  </a:solidFill>
                  <a:latin typeface="Times New Roman" panose="02020603050405020304" pitchFamily="18" charset="0"/>
                  <a:ea typeface="隶书" panose="02010509060101010101" pitchFamily="49" charset="-122"/>
                </a:rPr>
                <a:t>Ω</a:t>
              </a:r>
            </a:p>
          </p:txBody>
        </p:sp>
        <p:sp>
          <p:nvSpPr>
            <p:cNvPr id="9229" name="Rectangle 23"/>
            <p:cNvSpPr/>
            <p:nvPr/>
          </p:nvSpPr>
          <p:spPr>
            <a:xfrm rot="10800000">
              <a:off x="743" y="408"/>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0" name="Text Box 24"/>
            <p:cNvSpPr txBox="1"/>
            <p:nvPr/>
          </p:nvSpPr>
          <p:spPr>
            <a:xfrm>
              <a:off x="1436" y="92"/>
              <a:ext cx="1103" cy="318"/>
            </a:xfrm>
            <a:prstGeom prst="rect">
              <a:avLst/>
            </a:prstGeom>
            <a:noFill/>
            <a:ln w="9525">
              <a:noFill/>
            </a:ln>
          </p:spPr>
          <p:txBody>
            <a:bodyPr lIns="18000" tIns="0" rIns="0" bIns="0"/>
            <a:lstStyle>
              <a:defPPr/>
            </a:lstStyle>
            <a:p>
              <a:pPr algn="just" eaLnBrk="1" hangingPunct="1"/>
              <a:r>
                <a:rPr lang="en-US" altLang="zh-CN" sz="2400" b="1" i="1">
                  <a:solidFill>
                    <a:srgbClr val="000000"/>
                  </a:solidFill>
                  <a:latin typeface="Times New Roman" panose="02020603050405020304" pitchFamily="18" charset="0"/>
                  <a:ea typeface="黑体" panose="02010609060101010101" pitchFamily="49" charset="-122"/>
                </a:rPr>
                <a:t>R</a:t>
              </a:r>
              <a:r>
                <a:rPr lang="en-US" altLang="zh-CN" sz="2400" b="1" baseline="-25000">
                  <a:solidFill>
                    <a:srgbClr val="000000"/>
                  </a:solidFill>
                  <a:latin typeface="Times New Roman" panose="02020603050405020304" pitchFamily="18" charset="0"/>
                  <a:ea typeface="黑体" panose="02010609060101010101" pitchFamily="49" charset="-122"/>
                </a:rPr>
                <a:t>2</a:t>
              </a:r>
              <a:r>
                <a:rPr lang="en-US" altLang="zh-CN" sz="2400" b="1">
                  <a:solidFill>
                    <a:srgbClr val="000000"/>
                  </a:solidFill>
                  <a:latin typeface="Times New Roman" panose="02020603050405020304" pitchFamily="18" charset="0"/>
                  <a:ea typeface="黑体" panose="02010609060101010101" pitchFamily="49" charset="-122"/>
                </a:rPr>
                <a:t> = 10 </a:t>
              </a:r>
              <a:r>
                <a:rPr lang="en-US" altLang="zh-CN" sz="2400" b="1">
                  <a:solidFill>
                    <a:srgbClr val="000000"/>
                  </a:solidFill>
                  <a:latin typeface="Times New Roman" panose="02020603050405020304" pitchFamily="18" charset="0"/>
                  <a:ea typeface="隶书" panose="02010509060101010101" pitchFamily="49" charset="-122"/>
                </a:rPr>
                <a:t>Ω</a:t>
              </a:r>
            </a:p>
          </p:txBody>
        </p:sp>
        <p:grpSp>
          <p:nvGrpSpPr>
            <p:cNvPr id="9231" name="Group 11"/>
            <p:cNvGrpSpPr/>
            <p:nvPr/>
          </p:nvGrpSpPr>
          <p:grpSpPr>
            <a:xfrm flipH="1">
              <a:off x="1825" y="1500"/>
              <a:ext cx="67" cy="269"/>
              <a:chOff x="0" y="0"/>
              <a:chExt cx="75" cy="361"/>
            </a:xfrm>
          </p:grpSpPr>
          <p:sp>
            <p:nvSpPr>
              <p:cNvPr id="9240" name="Line 33"/>
              <p:cNvSpPr/>
              <p:nvPr/>
            </p:nvSpPr>
            <p:spPr>
              <a:xfrm flipH="1">
                <a:off x="0" y="86"/>
                <a:ext cx="0" cy="189"/>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41" name="Line 34"/>
              <p:cNvSpPr/>
              <p:nvPr/>
            </p:nvSpPr>
            <p:spPr>
              <a:xfrm flipH="1">
                <a:off x="75" y="0"/>
                <a:ext cx="0" cy="361"/>
              </a:xfrm>
              <a:prstGeom prst="line">
                <a:avLst/>
              </a:prstGeom>
              <a:ln w="22225" cap="flat" cmpd="sng">
                <a:solidFill>
                  <a:schemeClr val="tx1"/>
                </a:solidFill>
                <a:prstDash val="solid"/>
                <a:headEnd type="none" w="med" len="med"/>
                <a:tailEnd type="none" w="med" len="med"/>
              </a:ln>
            </p:spPr>
            <p:txBody>
              <a:bodyPr/>
              <a:lstStyle>
                <a:defPPr/>
              </a:lstStyle>
              <a:p>
                <a:endParaRPr/>
              </a:p>
            </p:txBody>
          </p:sp>
        </p:grpSp>
        <p:sp>
          <p:nvSpPr>
            <p:cNvPr id="9232" name="Line 37"/>
            <p:cNvSpPr/>
            <p:nvPr/>
          </p:nvSpPr>
          <p:spPr>
            <a:xfrm>
              <a:off x="1889" y="1633"/>
              <a:ext cx="544"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3" name="Line 38"/>
            <p:cNvSpPr/>
            <p:nvPr/>
          </p:nvSpPr>
          <p:spPr>
            <a:xfrm flipH="1">
              <a:off x="212" y="503"/>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4" name="Line 39"/>
            <p:cNvSpPr/>
            <p:nvPr/>
          </p:nvSpPr>
          <p:spPr>
            <a:xfrm flipH="1">
              <a:off x="2436" y="499"/>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5" name="Oval 40"/>
            <p:cNvSpPr/>
            <p:nvPr/>
          </p:nvSpPr>
          <p:spPr>
            <a:xfrm>
              <a:off x="712" y="1594"/>
              <a:ext cx="72" cy="72"/>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6" name="Line 41"/>
            <p:cNvSpPr/>
            <p:nvPr/>
          </p:nvSpPr>
          <p:spPr>
            <a:xfrm>
              <a:off x="226" y="1633"/>
              <a:ext cx="499"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7" name="Line 42"/>
            <p:cNvSpPr/>
            <p:nvPr/>
          </p:nvSpPr>
          <p:spPr>
            <a:xfrm>
              <a:off x="993" y="1633"/>
              <a:ext cx="825"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8" name="Oval 30"/>
            <p:cNvSpPr/>
            <p:nvPr/>
          </p:nvSpPr>
          <p:spPr>
            <a:xfrm>
              <a:off x="2267" y="998"/>
              <a:ext cx="316" cy="316"/>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9" name="Rectangle 28"/>
            <p:cNvSpPr/>
            <p:nvPr/>
          </p:nvSpPr>
          <p:spPr>
            <a:xfrm>
              <a:off x="2290" y="985"/>
              <a:ext cx="363" cy="291"/>
            </a:xfrm>
            <a:prstGeom prst="rect">
              <a:avLst/>
            </a:prstGeom>
            <a:noFill/>
            <a:ln w="9525">
              <a:noFill/>
            </a:ln>
          </p:spPr>
          <p:txBody>
            <a:bodyPr>
              <a:spAutoFit/>
            </a:bodyPr>
            <a:lstStyle>
              <a:defPPr/>
            </a:lstStyle>
            <a:p>
              <a:pPr eaLnBrk="1" hangingPunct="1"/>
              <a:r>
                <a:rPr lang="en-US" altLang="zh-CN" sz="2400" b="1">
                  <a:latin typeface="Times New Roman" panose="02020603050405020304" pitchFamily="18" charset="0"/>
                  <a:ea typeface="黑体" panose="02010609060101010101" pitchFamily="49" charset="-122"/>
                </a:rPr>
                <a:t>A</a:t>
              </a:r>
            </a:p>
          </p:txBody>
        </p:sp>
      </p:grpSp>
      <p:pic>
        <p:nvPicPr>
          <p:cNvPr id="11" name="Picture 31" descr="09904002">
            <a:hlinkClick r:id="rId2" action="ppaction://hlinkfile"/>
          </p:cNvPr>
          <p:cNvPicPr>
            <a:picLocks noChangeAspect="1"/>
          </p:cNvPicPr>
          <p:nvPr/>
        </p:nvPicPr>
        <p:blipFill>
          <a:blip r:embed="rId3"/>
          <a:stretch>
            <a:fillRect/>
          </a:stretch>
        </p:blipFill>
        <p:spPr>
          <a:xfrm>
            <a:off x="198120" y="1052195"/>
            <a:ext cx="3546475" cy="2647315"/>
          </a:xfrm>
          <a:prstGeom prst="rect">
            <a:avLst/>
          </a:prstGeom>
          <a:noFill/>
          <a:ln w="9525">
            <a:noFill/>
          </a:ln>
        </p:spPr>
      </p:pic>
      <p:sp>
        <p:nvSpPr>
          <p:cNvPr id="24" name="TextBox 23"/>
          <p:cNvSpPr txBox="1"/>
          <p:nvPr/>
        </p:nvSpPr>
        <p:spPr>
          <a:xfrm>
            <a:off x="197485" y="3985260"/>
            <a:ext cx="8756650" cy="829945"/>
          </a:xfrm>
          <a:prstGeom prst="rect">
            <a:avLst/>
          </a:prstGeom>
          <a:solidFill>
            <a:srgbClr val="92D050"/>
          </a:solidFill>
        </p:spPr>
        <p:style>
          <a:lnRef idx="1">
            <a:schemeClr val="accent6"/>
          </a:lnRef>
          <a:fillRef idx="2">
            <a:schemeClr val="accent6"/>
          </a:fillRef>
          <a:effectRef idx="1">
            <a:schemeClr val="accent6"/>
          </a:effectRef>
          <a:fontRef idx="minor">
            <a:schemeClr val="dk1"/>
          </a:fontRef>
        </p:style>
        <p:txBody>
          <a:bodyPr wrap="square">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结论：在通电时间和电流大小相同的情况下，电阻的阻值越大产生的热量越多。</a:t>
            </a:r>
          </a:p>
        </p:txBody>
      </p:sp>
      <p:sp>
        <p:nvSpPr>
          <p:cNvPr id="2" name="文本框 1"/>
          <p:cNvSpPr txBox="1"/>
          <p:nvPr/>
        </p:nvSpPr>
        <p:spPr>
          <a:xfrm>
            <a:off x="198120" y="215900"/>
            <a:ext cx="5154930" cy="521970"/>
          </a:xfrm>
          <a:prstGeom prst="rect">
            <a:avLst/>
          </a:prstGeom>
          <a:noFill/>
        </p:spPr>
        <p:txBody>
          <a:bodyPr wrap="square" rtlCol="0">
            <a:spAutoFit/>
          </a:bodyPr>
          <a:lstStyle>
            <a:defPPr/>
          </a:lstStyle>
          <a:p>
            <a:r>
              <a:rPr lang="zh-CN" altLang="en-US" sz="2800" b="1" noProof="0">
                <a:ln>
                  <a:noFill/>
                </a:ln>
                <a:effectLst/>
                <a:uLnTx/>
                <a:uFillTx/>
                <a:latin typeface="+mn-lt"/>
                <a:ea typeface="黑体" panose="02010609060101010101" pitchFamily="49" charset="-122"/>
                <a:sym typeface="+mn-ea"/>
              </a:rPr>
              <a:t>实验</a:t>
            </a:r>
            <a:r>
              <a:rPr lang="en-US" sz="2800" b="1" noProof="0">
                <a:ln>
                  <a:noFill/>
                </a:ln>
                <a:effectLst/>
                <a:uLnTx/>
                <a:uFillTx/>
                <a:latin typeface="+mn-lt"/>
                <a:ea typeface="黑体" panose="02010609060101010101" pitchFamily="49" charset="-122"/>
                <a:sym typeface="+mn-ea"/>
              </a:rPr>
              <a:t>1</a:t>
            </a:r>
            <a:r>
              <a:rPr lang="zh-CN" altLang="en-US" sz="2800" b="1" noProof="0">
                <a:ln>
                  <a:noFill/>
                </a:ln>
                <a:effectLst/>
                <a:uLnTx/>
                <a:uFillTx/>
                <a:latin typeface="+mn-lt"/>
                <a:ea typeface="黑体" panose="02010609060101010101" pitchFamily="49" charset="-122"/>
                <a:sym typeface="+mn-ea"/>
              </a:rPr>
              <a:t>：研究电热与电阻关系</a:t>
            </a:r>
            <a:endParaRPr lang="zh-CN" altLang="en-US" sz="2800"/>
          </a:p>
        </p:txBody>
      </p:sp>
    </p:spTree>
    <p:extLst>
      <p:ext uri="{BB962C8B-B14F-4D97-AF65-F5344CB8AC3E}">
        <p14:creationId xmlns:p14="http://schemas.microsoft.com/office/powerpoint/2010/main" val="23084801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3"/>
          <p:cNvSpPr txBox="1"/>
          <p:nvPr/>
        </p:nvSpPr>
        <p:spPr>
          <a:xfrm>
            <a:off x="9483725" y="-14287"/>
            <a:ext cx="184150" cy="369887"/>
          </a:xfrm>
          <a:prstGeom prst="rect">
            <a:avLst/>
          </a:prstGeom>
          <a:noFill/>
          <a:ln w="9525">
            <a:noFill/>
          </a:ln>
        </p:spPr>
        <p:txBody>
          <a:bodyPr wrap="none">
            <a:spAutoFit/>
          </a:bodyPr>
          <a:lstStyle>
            <a:defPPr/>
          </a:lstStyle>
          <a:p>
            <a:pPr eaLnBrk="1" hangingPunct="1">
              <a:buFont typeface="Arial" panose="020B0604020202020204" pitchFamily="34" charset="0"/>
            </a:pPr>
            <a:endParaRPr lang="zh-CN" altLang="en-US">
              <a:latin typeface="Arial" panose="020B0604020202020204" pitchFamily="34" charset="0"/>
              <a:ea typeface="黑体" panose="02010609060101010101" pitchFamily="49" charset="-122"/>
            </a:endParaRPr>
          </a:p>
        </p:txBody>
      </p:sp>
      <p:pic>
        <p:nvPicPr>
          <p:cNvPr id="8195" name="Picture 31" descr="09904002">
            <a:hlinkClick r:id="rId2" action="ppaction://hlinkfile"/>
          </p:cNvPr>
          <p:cNvPicPr>
            <a:picLocks noChangeAspect="1"/>
          </p:cNvPicPr>
          <p:nvPr/>
        </p:nvPicPr>
        <p:blipFill>
          <a:blip r:embed="rId3"/>
          <a:stretch>
            <a:fillRect/>
          </a:stretch>
        </p:blipFill>
        <p:spPr>
          <a:xfrm>
            <a:off x="1023938" y="784225"/>
            <a:ext cx="3527425" cy="2633663"/>
          </a:xfrm>
          <a:prstGeom prst="rect">
            <a:avLst/>
          </a:prstGeom>
          <a:noFill/>
          <a:ln w="9525">
            <a:noFill/>
          </a:ln>
        </p:spPr>
      </p:pic>
      <p:sp>
        <p:nvSpPr>
          <p:cNvPr id="8196" name="Rectangle 9"/>
          <p:cNvSpPr/>
          <p:nvPr/>
        </p:nvSpPr>
        <p:spPr>
          <a:xfrm>
            <a:off x="181610" y="262255"/>
            <a:ext cx="8585835" cy="521970"/>
          </a:xfrm>
          <a:prstGeom prst="rect">
            <a:avLst/>
          </a:prstGeom>
          <a:noFill/>
          <a:ln w="9525">
            <a:noFill/>
          </a:ln>
        </p:spPr>
        <p:txBody>
          <a:bodyPr wrap="square">
            <a:spAutoFit/>
          </a:bodyPr>
          <a:lstStyle>
            <a:defPPr/>
          </a:lstStyle>
          <a:p>
            <a:pPr eaLnBrk="1" hangingPunct="1"/>
            <a:r>
              <a:rPr lang="zh-CN" altLang="en-US" sz="2800" b="1">
                <a:latin typeface="黑体" panose="02010609060101010101" pitchFamily="49" charset="-122"/>
                <a:ea typeface="黑体" panose="02010609060101010101" pitchFamily="49" charset="-122"/>
              </a:rPr>
              <a:t>实验</a:t>
            </a: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：电流通过导体时产生热的多少与</a:t>
            </a:r>
            <a:r>
              <a:rPr lang="zh-CN" altLang="en-US" sz="2800" b="1">
                <a:solidFill>
                  <a:srgbClr val="FF0000"/>
                </a:solidFill>
                <a:latin typeface="黑体" panose="02010609060101010101" pitchFamily="49" charset="-122"/>
                <a:ea typeface="黑体" panose="02010609060101010101" pitchFamily="49" charset="-122"/>
              </a:rPr>
              <a:t>时间</a:t>
            </a:r>
            <a:r>
              <a:rPr lang="zh-CN" altLang="en-US" sz="2800" b="1">
                <a:latin typeface="黑体" panose="02010609060101010101" pitchFamily="49" charset="-122"/>
                <a:ea typeface="黑体" panose="02010609060101010101" pitchFamily="49" charset="-122"/>
              </a:rPr>
              <a:t>的关系</a:t>
            </a:r>
            <a:endParaRPr lang="en-US" altLang="zh-CN" sz="2800" b="1">
              <a:latin typeface="黑体" panose="02010609060101010101" pitchFamily="49" charset="-122"/>
              <a:ea typeface="黑体" panose="02010609060101010101" pitchFamily="49" charset="-122"/>
            </a:endParaRPr>
          </a:p>
        </p:txBody>
      </p:sp>
      <p:sp>
        <p:nvSpPr>
          <p:cNvPr id="24" name="TextBox 23"/>
          <p:cNvSpPr txBox="1"/>
          <p:nvPr/>
        </p:nvSpPr>
        <p:spPr>
          <a:xfrm>
            <a:off x="181610" y="3881755"/>
            <a:ext cx="8585835" cy="829945"/>
          </a:xfrm>
          <a:prstGeom prst="rect">
            <a:avLst/>
          </a:prstGeom>
          <a:solidFill>
            <a:srgbClr val="92D050"/>
          </a:solidFill>
        </p:spPr>
        <p:style>
          <a:lnRef idx="1">
            <a:schemeClr val="accent6"/>
          </a:lnRef>
          <a:fillRef idx="2">
            <a:schemeClr val="accent6"/>
          </a:fillRef>
          <a:effectRef idx="1">
            <a:schemeClr val="accent6"/>
          </a:effectRef>
          <a:fontRef idx="minor">
            <a:schemeClr val="dk1"/>
          </a:fontRef>
        </p:style>
        <p:txBody>
          <a:bodyPr wrap="square">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结论：在阻值和电流不变的情况下，通电时间越长电流产生的热量越多。</a:t>
            </a:r>
          </a:p>
        </p:txBody>
      </p:sp>
      <p:grpSp>
        <p:nvGrpSpPr>
          <p:cNvPr id="10" name="Group 3"/>
          <p:cNvGrpSpPr/>
          <p:nvPr/>
        </p:nvGrpSpPr>
        <p:grpSpPr>
          <a:xfrm>
            <a:off x="4871720" y="1085850"/>
            <a:ext cx="3402013" cy="2332038"/>
            <a:chOff x="0" y="0"/>
            <a:chExt cx="2653" cy="1804"/>
          </a:xfrm>
        </p:grpSpPr>
        <p:sp>
          <p:nvSpPr>
            <p:cNvPr id="9224" name="Rectangle 44"/>
            <p:cNvSpPr/>
            <p:nvPr/>
          </p:nvSpPr>
          <p:spPr>
            <a:xfrm>
              <a:off x="0" y="0"/>
              <a:ext cx="2640" cy="1804"/>
            </a:xfrm>
            <a:prstGeom prst="rect">
              <a:avLst/>
            </a:prstGeom>
            <a:solidFill>
              <a:schemeClr val="bg1"/>
            </a:solidFill>
            <a:ln w="25400" cap="flat" cmpd="sng">
              <a:solidFill>
                <a:schemeClr val="accent2"/>
              </a:solidFill>
              <a:prstDash val="solid"/>
              <a:miter/>
              <a:headEnd type="none" w="med" len="med"/>
              <a:tailEnd type="none" w="med" len="med"/>
            </a:ln>
          </p:spPr>
          <p:txBody>
            <a:bodyPr wrap="none" anchor="ctr"/>
            <a:lstStyle>
              <a:defPPr/>
            </a:lstStyle>
            <a:p>
              <a:pPr eaLnBrk="1" hangingPunct="1"/>
              <a:endParaRPr lang="zh-CN" altLang="en-US" sz="2400">
                <a:solidFill>
                  <a:srgbClr val="000000"/>
                </a:solidFill>
                <a:latin typeface="Times New Roman" panose="02020603050405020304" pitchFamily="18" charset="0"/>
                <a:ea typeface="黑体" panose="02010609060101010101" pitchFamily="49" charset="-122"/>
              </a:endParaRPr>
            </a:p>
          </p:txBody>
        </p:sp>
        <p:sp>
          <p:nvSpPr>
            <p:cNvPr id="9225" name="Line 36"/>
            <p:cNvSpPr/>
            <p:nvPr/>
          </p:nvSpPr>
          <p:spPr>
            <a:xfrm>
              <a:off x="218" y="499"/>
              <a:ext cx="2222"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26" name="Line 12"/>
            <p:cNvSpPr/>
            <p:nvPr/>
          </p:nvSpPr>
          <p:spPr>
            <a:xfrm flipV="1">
              <a:off x="767" y="1456"/>
              <a:ext cx="329" cy="138"/>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27" name="Rectangle 17"/>
            <p:cNvSpPr/>
            <p:nvPr/>
          </p:nvSpPr>
          <p:spPr>
            <a:xfrm rot="10800000">
              <a:off x="1605" y="408"/>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28" name="Text Box 18"/>
            <p:cNvSpPr txBox="1"/>
            <p:nvPr/>
          </p:nvSpPr>
          <p:spPr>
            <a:xfrm>
              <a:off x="375" y="92"/>
              <a:ext cx="1315" cy="318"/>
            </a:xfrm>
            <a:prstGeom prst="rect">
              <a:avLst/>
            </a:prstGeom>
            <a:noFill/>
            <a:ln w="9525">
              <a:noFill/>
            </a:ln>
          </p:spPr>
          <p:txBody>
            <a:bodyPr lIns="18000" tIns="0" rIns="0" bIns="0"/>
            <a:lstStyle>
              <a:defPPr/>
            </a:lstStyle>
            <a:p>
              <a:pPr algn="just" eaLnBrk="1" hangingPunct="1"/>
              <a:r>
                <a:rPr lang="en-US" altLang="zh-CN" sz="2400" b="1" i="1">
                  <a:solidFill>
                    <a:srgbClr val="000000"/>
                  </a:solidFill>
                  <a:latin typeface="Times New Roman" panose="02020603050405020304" pitchFamily="18" charset="0"/>
                  <a:ea typeface="黑体" panose="02010609060101010101" pitchFamily="49" charset="-122"/>
                </a:rPr>
                <a:t>R</a:t>
              </a:r>
              <a:r>
                <a:rPr lang="en-US" altLang="zh-CN" sz="2400" b="1" baseline="-25000">
                  <a:solidFill>
                    <a:srgbClr val="000000"/>
                  </a:solidFill>
                  <a:latin typeface="Times New Roman" panose="02020603050405020304" pitchFamily="18" charset="0"/>
                  <a:ea typeface="黑体" panose="02010609060101010101" pitchFamily="49" charset="-122"/>
                </a:rPr>
                <a:t>1</a:t>
              </a:r>
              <a:r>
                <a:rPr lang="en-US" altLang="zh-CN" sz="2400" b="1">
                  <a:solidFill>
                    <a:srgbClr val="000000"/>
                  </a:solidFill>
                  <a:latin typeface="Times New Roman" panose="02020603050405020304" pitchFamily="18" charset="0"/>
                  <a:ea typeface="黑体" panose="02010609060101010101" pitchFamily="49" charset="-122"/>
                </a:rPr>
                <a:t> =5 </a:t>
              </a:r>
              <a:r>
                <a:rPr lang="en-US" altLang="zh-CN" sz="2400" b="1">
                  <a:solidFill>
                    <a:srgbClr val="000000"/>
                  </a:solidFill>
                  <a:latin typeface="Times New Roman" panose="02020603050405020304" pitchFamily="18" charset="0"/>
                  <a:ea typeface="隶书" panose="02010509060101010101" pitchFamily="49" charset="-122"/>
                </a:rPr>
                <a:t>Ω</a:t>
              </a:r>
            </a:p>
          </p:txBody>
        </p:sp>
        <p:sp>
          <p:nvSpPr>
            <p:cNvPr id="9229" name="Rectangle 23"/>
            <p:cNvSpPr/>
            <p:nvPr/>
          </p:nvSpPr>
          <p:spPr>
            <a:xfrm rot="10800000">
              <a:off x="743" y="408"/>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0" name="Text Box 24"/>
            <p:cNvSpPr txBox="1"/>
            <p:nvPr/>
          </p:nvSpPr>
          <p:spPr>
            <a:xfrm>
              <a:off x="1436" y="92"/>
              <a:ext cx="1103" cy="318"/>
            </a:xfrm>
            <a:prstGeom prst="rect">
              <a:avLst/>
            </a:prstGeom>
            <a:noFill/>
            <a:ln w="9525">
              <a:noFill/>
            </a:ln>
          </p:spPr>
          <p:txBody>
            <a:bodyPr lIns="18000" tIns="0" rIns="0" bIns="0"/>
            <a:lstStyle>
              <a:defPPr/>
            </a:lstStyle>
            <a:p>
              <a:pPr algn="just" eaLnBrk="1" hangingPunct="1"/>
              <a:r>
                <a:rPr lang="en-US" altLang="zh-CN" sz="2400" b="1" i="1">
                  <a:solidFill>
                    <a:srgbClr val="000000"/>
                  </a:solidFill>
                  <a:latin typeface="Times New Roman" panose="02020603050405020304" pitchFamily="18" charset="0"/>
                  <a:ea typeface="黑体" panose="02010609060101010101" pitchFamily="49" charset="-122"/>
                </a:rPr>
                <a:t>R</a:t>
              </a:r>
              <a:r>
                <a:rPr lang="en-US" altLang="zh-CN" sz="2400" b="1" baseline="-25000">
                  <a:solidFill>
                    <a:srgbClr val="000000"/>
                  </a:solidFill>
                  <a:latin typeface="Times New Roman" panose="02020603050405020304" pitchFamily="18" charset="0"/>
                  <a:ea typeface="黑体" panose="02010609060101010101" pitchFamily="49" charset="-122"/>
                </a:rPr>
                <a:t>2</a:t>
              </a:r>
              <a:r>
                <a:rPr lang="en-US" altLang="zh-CN" sz="2400" b="1">
                  <a:solidFill>
                    <a:srgbClr val="000000"/>
                  </a:solidFill>
                  <a:latin typeface="Times New Roman" panose="02020603050405020304" pitchFamily="18" charset="0"/>
                  <a:ea typeface="黑体" panose="02010609060101010101" pitchFamily="49" charset="-122"/>
                </a:rPr>
                <a:t> = 10 </a:t>
              </a:r>
              <a:r>
                <a:rPr lang="en-US" altLang="zh-CN" sz="2400" b="1">
                  <a:solidFill>
                    <a:srgbClr val="000000"/>
                  </a:solidFill>
                  <a:latin typeface="Times New Roman" panose="02020603050405020304" pitchFamily="18" charset="0"/>
                  <a:ea typeface="隶书" panose="02010509060101010101" pitchFamily="49" charset="-122"/>
                </a:rPr>
                <a:t>Ω</a:t>
              </a:r>
            </a:p>
          </p:txBody>
        </p:sp>
        <p:grpSp>
          <p:nvGrpSpPr>
            <p:cNvPr id="9231" name="Group 11"/>
            <p:cNvGrpSpPr/>
            <p:nvPr/>
          </p:nvGrpSpPr>
          <p:grpSpPr>
            <a:xfrm flipH="1">
              <a:off x="1825" y="1500"/>
              <a:ext cx="67" cy="269"/>
              <a:chOff x="0" y="0"/>
              <a:chExt cx="75" cy="361"/>
            </a:xfrm>
          </p:grpSpPr>
          <p:sp>
            <p:nvSpPr>
              <p:cNvPr id="9240" name="Line 33"/>
              <p:cNvSpPr/>
              <p:nvPr/>
            </p:nvSpPr>
            <p:spPr>
              <a:xfrm flipH="1">
                <a:off x="0" y="86"/>
                <a:ext cx="0" cy="189"/>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41" name="Line 34"/>
              <p:cNvSpPr/>
              <p:nvPr/>
            </p:nvSpPr>
            <p:spPr>
              <a:xfrm flipH="1">
                <a:off x="75" y="0"/>
                <a:ext cx="0" cy="361"/>
              </a:xfrm>
              <a:prstGeom prst="line">
                <a:avLst/>
              </a:prstGeom>
              <a:ln w="22225" cap="flat" cmpd="sng">
                <a:solidFill>
                  <a:schemeClr val="tx1"/>
                </a:solidFill>
                <a:prstDash val="solid"/>
                <a:headEnd type="none" w="med" len="med"/>
                <a:tailEnd type="none" w="med" len="med"/>
              </a:ln>
            </p:spPr>
            <p:txBody>
              <a:bodyPr/>
              <a:lstStyle>
                <a:defPPr/>
              </a:lstStyle>
              <a:p>
                <a:endParaRPr/>
              </a:p>
            </p:txBody>
          </p:sp>
        </p:grpSp>
        <p:sp>
          <p:nvSpPr>
            <p:cNvPr id="9232" name="Line 37"/>
            <p:cNvSpPr/>
            <p:nvPr/>
          </p:nvSpPr>
          <p:spPr>
            <a:xfrm>
              <a:off x="1889" y="1633"/>
              <a:ext cx="544"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3" name="Line 38"/>
            <p:cNvSpPr/>
            <p:nvPr/>
          </p:nvSpPr>
          <p:spPr>
            <a:xfrm flipH="1">
              <a:off x="212" y="503"/>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4" name="Line 39"/>
            <p:cNvSpPr/>
            <p:nvPr/>
          </p:nvSpPr>
          <p:spPr>
            <a:xfrm flipH="1">
              <a:off x="2436" y="499"/>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5" name="Oval 40"/>
            <p:cNvSpPr/>
            <p:nvPr/>
          </p:nvSpPr>
          <p:spPr>
            <a:xfrm>
              <a:off x="712" y="1594"/>
              <a:ext cx="72" cy="72"/>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6" name="Line 41"/>
            <p:cNvSpPr/>
            <p:nvPr/>
          </p:nvSpPr>
          <p:spPr>
            <a:xfrm>
              <a:off x="226" y="1633"/>
              <a:ext cx="499"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7" name="Line 42"/>
            <p:cNvSpPr/>
            <p:nvPr/>
          </p:nvSpPr>
          <p:spPr>
            <a:xfrm>
              <a:off x="993" y="1633"/>
              <a:ext cx="825"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9238" name="Oval 30"/>
            <p:cNvSpPr/>
            <p:nvPr/>
          </p:nvSpPr>
          <p:spPr>
            <a:xfrm>
              <a:off x="2267" y="998"/>
              <a:ext cx="316" cy="316"/>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9239" name="Rectangle 28"/>
            <p:cNvSpPr/>
            <p:nvPr/>
          </p:nvSpPr>
          <p:spPr>
            <a:xfrm>
              <a:off x="2290" y="985"/>
              <a:ext cx="363" cy="291"/>
            </a:xfrm>
            <a:prstGeom prst="rect">
              <a:avLst/>
            </a:prstGeom>
            <a:noFill/>
            <a:ln w="9525">
              <a:noFill/>
            </a:ln>
          </p:spPr>
          <p:txBody>
            <a:bodyPr>
              <a:spAutoFit/>
            </a:bodyPr>
            <a:lstStyle>
              <a:defPPr/>
            </a:lstStyle>
            <a:p>
              <a:pPr eaLnBrk="1" hangingPunct="1"/>
              <a:r>
                <a:rPr lang="en-US" altLang="zh-CN" sz="2400" b="1">
                  <a:latin typeface="Times New Roman" panose="02020603050405020304" pitchFamily="18" charset="0"/>
                  <a:ea typeface="黑体" panose="02010609060101010101" pitchFamily="49" charset="-122"/>
                </a:rPr>
                <a:t>A</a:t>
              </a:r>
            </a:p>
          </p:txBody>
        </p:sp>
      </p:grpSp>
    </p:spTree>
    <p:extLst>
      <p:ext uri="{BB962C8B-B14F-4D97-AF65-F5344CB8AC3E}">
        <p14:creationId xmlns:p14="http://schemas.microsoft.com/office/powerpoint/2010/main" val="35750665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p:nvPr/>
        </p:nvSpPr>
        <p:spPr>
          <a:xfrm>
            <a:off x="105410" y="246380"/>
            <a:ext cx="8776335" cy="521970"/>
          </a:xfrm>
          <a:prstGeom prst="rect">
            <a:avLst/>
          </a:prstGeom>
          <a:noFill/>
          <a:ln w="9525">
            <a:noFill/>
          </a:ln>
        </p:spPr>
        <p:txBody>
          <a:bodyPr wrap="square">
            <a:spAutoFit/>
          </a:bodyPr>
          <a:lstStyle>
            <a:defPPr/>
          </a:lstStyle>
          <a:p>
            <a:pPr eaLnBrk="1" hangingPunct="1"/>
            <a:r>
              <a:rPr lang="zh-CN" altLang="en-US" sz="2800" b="1">
                <a:latin typeface="黑体" panose="02010609060101010101" pitchFamily="49" charset="-122"/>
                <a:ea typeface="黑体" panose="02010609060101010101" pitchFamily="49" charset="-122"/>
              </a:rPr>
              <a:t>实验</a:t>
            </a:r>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：电流通过导体时产生热多少与</a:t>
            </a:r>
            <a:r>
              <a:rPr lang="zh-CN" altLang="en-US" sz="2800" b="1">
                <a:solidFill>
                  <a:srgbClr val="FF0000"/>
                </a:solidFill>
                <a:latin typeface="黑体" panose="02010609060101010101" pitchFamily="49" charset="-122"/>
                <a:ea typeface="黑体" panose="02010609060101010101" pitchFamily="49" charset="-122"/>
              </a:rPr>
              <a:t>电流大小</a:t>
            </a:r>
            <a:r>
              <a:rPr lang="zh-CN" altLang="en-US" sz="2800" b="1">
                <a:latin typeface="黑体" panose="02010609060101010101" pitchFamily="49" charset="-122"/>
                <a:ea typeface="黑体" panose="02010609060101010101" pitchFamily="49" charset="-122"/>
              </a:rPr>
              <a:t>的关系</a:t>
            </a:r>
            <a:endParaRPr lang="en-US" altLang="zh-CN" sz="2800" b="1">
              <a:latin typeface="黑体" panose="02010609060101010101" pitchFamily="49" charset="-122"/>
              <a:ea typeface="黑体" panose="02010609060101010101" pitchFamily="49" charset="-122"/>
            </a:endParaRPr>
          </a:p>
        </p:txBody>
      </p:sp>
      <p:grpSp>
        <p:nvGrpSpPr>
          <p:cNvPr id="3" name="Group 3"/>
          <p:cNvGrpSpPr/>
          <p:nvPr/>
        </p:nvGrpSpPr>
        <p:grpSpPr>
          <a:xfrm>
            <a:off x="4748213" y="1323975"/>
            <a:ext cx="3951287" cy="2171700"/>
            <a:chOff x="0" y="0"/>
            <a:chExt cx="3931" cy="2160"/>
          </a:xfrm>
        </p:grpSpPr>
        <p:sp>
          <p:nvSpPr>
            <p:cNvPr id="10248" name="Rectangle 71"/>
            <p:cNvSpPr/>
            <p:nvPr/>
          </p:nvSpPr>
          <p:spPr>
            <a:xfrm>
              <a:off x="0" y="0"/>
              <a:ext cx="3869" cy="2160"/>
            </a:xfrm>
            <a:prstGeom prst="rect">
              <a:avLst/>
            </a:prstGeom>
            <a:solidFill>
              <a:schemeClr val="bg1"/>
            </a:solidFill>
            <a:ln w="25400" cap="flat" cmpd="sng">
              <a:solidFill>
                <a:schemeClr val="accent2"/>
              </a:solidFill>
              <a:prstDash val="solid"/>
              <a:miter/>
              <a:headEnd type="none" w="med" len="med"/>
              <a:tailEnd type="none" w="med" len="med"/>
            </a:ln>
          </p:spPr>
          <p:txBody>
            <a:bodyPr wrap="none" anchor="ctr"/>
            <a:lstStyle>
              <a:defPPr/>
            </a:lstStyle>
            <a:p>
              <a:pPr eaLnBrk="1" hangingPunct="1"/>
              <a:endParaRPr lang="zh-CN" altLang="en-US" sz="2400">
                <a:solidFill>
                  <a:srgbClr val="000000"/>
                </a:solidFill>
                <a:latin typeface="Times New Roman" panose="02020603050405020304" pitchFamily="18" charset="0"/>
                <a:ea typeface="黑体" panose="02010609060101010101" pitchFamily="49" charset="-122"/>
              </a:endParaRPr>
            </a:p>
          </p:txBody>
        </p:sp>
        <p:graphicFrame>
          <p:nvGraphicFramePr>
            <p:cNvPr id="10249" name="Object 5"/>
            <p:cNvGraphicFramePr>
              <a:graphicFrameLocks noChangeAspect="1"/>
            </p:cNvGraphicFramePr>
            <p:nvPr/>
          </p:nvGraphicFramePr>
          <p:xfrm>
            <a:off x="2056" y="182"/>
            <a:ext cx="78" cy="150"/>
          </p:xfrm>
          <a:graphic>
            <a:graphicData uri="http://schemas.openxmlformats.org/presentationml/2006/ole">
              <mc:AlternateContent xmlns:mc="http://schemas.openxmlformats.org/markup-compatibility/2006">
                <mc:Choice xmlns:v="urn:schemas-microsoft-com:vml" Requires="v">
                  <p:oleObj spid="_x0000_s18434" r:id="rId3" imgW="114300" imgH="216535" progId="Equation.3">
                    <p:embed/>
                  </p:oleObj>
                </mc:Choice>
                <mc:Fallback>
                  <p:oleObj r:id="rId3" imgW="114300" imgH="216535" progId="Equation.3">
                    <p:embed/>
                    <p:pic>
                      <p:nvPicPr>
                        <p:cNvPr id="0" name=""/>
                        <p:cNvPicPr/>
                        <p:nvPr/>
                      </p:nvPicPr>
                      <p:blipFill>
                        <a:blip r:embed="rId4"/>
                        <a:stretch>
                          <a:fillRect/>
                        </a:stretch>
                      </p:blipFill>
                      <p:spPr>
                        <a:xfrm>
                          <a:off x="2056" y="182"/>
                          <a:ext cx="78" cy="150"/>
                        </a:xfrm>
                        <a:prstGeom prst="rect">
                          <a:avLst/>
                        </a:prstGeom>
                        <a:noFill/>
                        <a:ln w="38100">
                          <a:noFill/>
                          <a:miter/>
                        </a:ln>
                      </p:spPr>
                    </p:pic>
                  </p:oleObj>
                </mc:Fallback>
              </mc:AlternateContent>
            </a:graphicData>
          </a:graphic>
        </p:graphicFrame>
        <p:sp>
          <p:nvSpPr>
            <p:cNvPr id="10250" name="Text Box 39"/>
            <p:cNvSpPr txBox="1"/>
            <p:nvPr/>
          </p:nvSpPr>
          <p:spPr>
            <a:xfrm>
              <a:off x="1729" y="585"/>
              <a:ext cx="565" cy="328"/>
            </a:xfrm>
            <a:prstGeom prst="rect">
              <a:avLst/>
            </a:prstGeom>
            <a:noFill/>
            <a:ln w="9525">
              <a:noFill/>
            </a:ln>
          </p:spPr>
          <p:txBody>
            <a:bodyPr lIns="18000" tIns="10800" rIns="0" bIns="10800">
              <a:spAutoFit/>
            </a:bodyPr>
            <a:lstStyle>
              <a:defPPr/>
            </a:lstStyle>
            <a:p>
              <a:pPr algn="just" eaLnBrk="1" hangingPunct="1">
                <a:spcBef>
                  <a:spcPct val="50000"/>
                </a:spcBef>
              </a:pPr>
              <a:endParaRPr lang="zh-CN" altLang="en-US" sz="2000" b="1">
                <a:latin typeface="Times New Roman" pitchFamily="18" charset="0"/>
                <a:ea typeface="黑体" panose="02010609060101010101" pitchFamily="49" charset="-122"/>
              </a:endParaRPr>
            </a:p>
          </p:txBody>
        </p:sp>
        <p:sp>
          <p:nvSpPr>
            <p:cNvPr id="10251" name="Line 40"/>
            <p:cNvSpPr/>
            <p:nvPr/>
          </p:nvSpPr>
          <p:spPr>
            <a:xfrm>
              <a:off x="431" y="1005"/>
              <a:ext cx="590" cy="0"/>
            </a:xfrm>
            <a:prstGeom prst="line">
              <a:avLst/>
            </a:prstGeom>
            <a:ln w="22225" cap="flat" cmpd="sng">
              <a:solidFill>
                <a:schemeClr val="tx1"/>
              </a:solidFill>
              <a:prstDash val="solid"/>
              <a:headEnd type="none" w="med" len="med"/>
              <a:tailEnd type="stealth" w="lg" len="lg"/>
            </a:ln>
          </p:spPr>
          <p:txBody>
            <a:bodyPr/>
            <a:lstStyle>
              <a:defPPr/>
            </a:lstStyle>
            <a:p>
              <a:endParaRPr/>
            </a:p>
          </p:txBody>
        </p:sp>
        <p:sp>
          <p:nvSpPr>
            <p:cNvPr id="10252" name="Line 41"/>
            <p:cNvSpPr/>
            <p:nvPr/>
          </p:nvSpPr>
          <p:spPr>
            <a:xfrm>
              <a:off x="2063" y="642"/>
              <a:ext cx="590" cy="0"/>
            </a:xfrm>
            <a:prstGeom prst="line">
              <a:avLst/>
            </a:prstGeom>
            <a:ln w="22225" cap="flat" cmpd="sng">
              <a:solidFill>
                <a:schemeClr val="tx1"/>
              </a:solidFill>
              <a:prstDash val="solid"/>
              <a:headEnd type="none" w="med" len="med"/>
              <a:tailEnd type="stealth" w="lg" len="lg"/>
            </a:ln>
          </p:spPr>
          <p:txBody>
            <a:bodyPr/>
            <a:lstStyle>
              <a:defPPr/>
            </a:lstStyle>
            <a:p>
              <a:endParaRPr/>
            </a:p>
          </p:txBody>
        </p:sp>
        <p:sp>
          <p:nvSpPr>
            <p:cNvPr id="10253" name="Rectangle 42"/>
            <p:cNvSpPr/>
            <p:nvPr/>
          </p:nvSpPr>
          <p:spPr>
            <a:xfrm>
              <a:off x="3024" y="1149"/>
              <a:ext cx="907" cy="398"/>
            </a:xfrm>
            <a:prstGeom prst="rect">
              <a:avLst/>
            </a:prstGeom>
            <a:noFill/>
            <a:ln w="9525">
              <a:noFill/>
            </a:ln>
          </p:spPr>
          <p:txBody>
            <a:bodyPr>
              <a:spAutoFit/>
            </a:bodyPr>
            <a:lstStyle>
              <a:defPPr/>
            </a:lstStyle>
            <a:p>
              <a:pPr eaLnBrk="1" hangingPunct="1">
                <a:spcBef>
                  <a:spcPct val="50000"/>
                </a:spcBef>
              </a:pPr>
              <a:r>
                <a:rPr lang="en-US" altLang="zh-CN" sz="2000" b="1" i="1">
                  <a:solidFill>
                    <a:srgbClr val="000000"/>
                  </a:solidFill>
                  <a:latin typeface="Times New Roman" panose="02020603050405020304" pitchFamily="18" charset="0"/>
                  <a:ea typeface="黑体" panose="02010609060101010101" pitchFamily="49" charset="-122"/>
                </a:rPr>
                <a:t>I </a:t>
              </a:r>
              <a:r>
                <a:rPr lang="en-US" altLang="zh-CN" sz="2000" b="1">
                  <a:solidFill>
                    <a:srgbClr val="000000"/>
                  </a:solidFill>
                  <a:latin typeface="Times New Roman" panose="02020603050405020304" pitchFamily="18" charset="0"/>
                  <a:ea typeface="黑体" panose="02010609060101010101" pitchFamily="49" charset="-122"/>
                </a:rPr>
                <a:t>= 2</a:t>
              </a:r>
              <a:r>
                <a:rPr lang="en-US" altLang="zh-CN" sz="2000" b="1" i="1">
                  <a:solidFill>
                    <a:srgbClr val="000000"/>
                  </a:solidFill>
                  <a:latin typeface="Times New Roman" panose="02020603050405020304" pitchFamily="18" charset="0"/>
                  <a:ea typeface="黑体" panose="02010609060101010101" pitchFamily="49" charset="-122"/>
                </a:rPr>
                <a:t>I</a:t>
              </a:r>
              <a:r>
                <a:rPr lang="en-US" altLang="zh-CN" sz="2000" b="1" baseline="-25000">
                  <a:solidFill>
                    <a:srgbClr val="000000"/>
                  </a:solidFill>
                  <a:latin typeface="Times New Roman" panose="02020603050405020304" pitchFamily="18" charset="0"/>
                  <a:ea typeface="黑体" panose="02010609060101010101" pitchFamily="49" charset="-122"/>
                </a:rPr>
                <a:t>1</a:t>
              </a:r>
            </a:p>
          </p:txBody>
        </p:sp>
        <p:sp>
          <p:nvSpPr>
            <p:cNvPr id="10254" name="Line 43"/>
            <p:cNvSpPr/>
            <p:nvPr/>
          </p:nvSpPr>
          <p:spPr>
            <a:xfrm>
              <a:off x="113" y="786"/>
              <a:ext cx="1445"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55" name="Rectangle 44"/>
            <p:cNvSpPr/>
            <p:nvPr/>
          </p:nvSpPr>
          <p:spPr>
            <a:xfrm rot="10800000">
              <a:off x="439" y="681"/>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56" name="Line 45"/>
            <p:cNvSpPr/>
            <p:nvPr/>
          </p:nvSpPr>
          <p:spPr>
            <a:xfrm flipH="1">
              <a:off x="113" y="786"/>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57" name="Line 46"/>
            <p:cNvSpPr/>
            <p:nvPr/>
          </p:nvSpPr>
          <p:spPr>
            <a:xfrm flipH="1">
              <a:off x="3334" y="786"/>
              <a:ext cx="0" cy="1134"/>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58" name="Line 47"/>
            <p:cNvSpPr/>
            <p:nvPr/>
          </p:nvSpPr>
          <p:spPr>
            <a:xfrm flipV="1">
              <a:off x="1665" y="1739"/>
              <a:ext cx="329" cy="138"/>
            </a:xfrm>
            <a:prstGeom prst="line">
              <a:avLst/>
            </a:prstGeom>
            <a:ln w="22225" cap="flat" cmpd="sng">
              <a:solidFill>
                <a:schemeClr val="tx1"/>
              </a:solidFill>
              <a:prstDash val="solid"/>
              <a:headEnd type="none" w="med" len="med"/>
              <a:tailEnd type="none" w="med" len="med"/>
            </a:ln>
          </p:spPr>
          <p:txBody>
            <a:bodyPr/>
            <a:lstStyle>
              <a:defPPr/>
            </a:lstStyle>
            <a:p>
              <a:endParaRPr/>
            </a:p>
          </p:txBody>
        </p:sp>
        <p:grpSp>
          <p:nvGrpSpPr>
            <p:cNvPr id="10259" name="Group 16"/>
            <p:cNvGrpSpPr/>
            <p:nvPr/>
          </p:nvGrpSpPr>
          <p:grpSpPr>
            <a:xfrm flipH="1">
              <a:off x="2723" y="1783"/>
              <a:ext cx="67" cy="269"/>
              <a:chOff x="0" y="0"/>
              <a:chExt cx="75" cy="361"/>
            </a:xfrm>
          </p:grpSpPr>
          <p:sp>
            <p:nvSpPr>
              <p:cNvPr id="10277" name="Line 52"/>
              <p:cNvSpPr/>
              <p:nvPr/>
            </p:nvSpPr>
            <p:spPr>
              <a:xfrm flipH="1">
                <a:off x="0" y="86"/>
                <a:ext cx="0" cy="189"/>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78" name="Line 53"/>
              <p:cNvSpPr/>
              <p:nvPr/>
            </p:nvSpPr>
            <p:spPr>
              <a:xfrm flipH="1">
                <a:off x="75" y="0"/>
                <a:ext cx="0" cy="361"/>
              </a:xfrm>
              <a:prstGeom prst="line">
                <a:avLst/>
              </a:prstGeom>
              <a:ln w="22225" cap="flat" cmpd="sng">
                <a:solidFill>
                  <a:schemeClr val="tx1"/>
                </a:solidFill>
                <a:prstDash val="solid"/>
                <a:headEnd type="none" w="med" len="med"/>
                <a:tailEnd type="none" w="med" len="med"/>
              </a:ln>
            </p:spPr>
            <p:txBody>
              <a:bodyPr/>
              <a:lstStyle>
                <a:defPPr/>
              </a:lstStyle>
              <a:p>
                <a:endParaRPr/>
              </a:p>
            </p:txBody>
          </p:sp>
        </p:grpSp>
        <p:sp>
          <p:nvSpPr>
            <p:cNvPr id="10260" name="Line 54"/>
            <p:cNvSpPr/>
            <p:nvPr/>
          </p:nvSpPr>
          <p:spPr>
            <a:xfrm>
              <a:off x="2798" y="1916"/>
              <a:ext cx="529"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61" name="Oval 55"/>
            <p:cNvSpPr/>
            <p:nvPr/>
          </p:nvSpPr>
          <p:spPr>
            <a:xfrm>
              <a:off x="1610" y="1877"/>
              <a:ext cx="72" cy="72"/>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62" name="Line 56"/>
            <p:cNvSpPr/>
            <p:nvPr/>
          </p:nvSpPr>
          <p:spPr>
            <a:xfrm>
              <a:off x="102" y="1916"/>
              <a:ext cx="1506"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63" name="Line 57"/>
            <p:cNvSpPr/>
            <p:nvPr/>
          </p:nvSpPr>
          <p:spPr>
            <a:xfrm>
              <a:off x="1891" y="1916"/>
              <a:ext cx="825"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64" name="Rectangle 58"/>
            <p:cNvSpPr/>
            <p:nvPr/>
          </p:nvSpPr>
          <p:spPr>
            <a:xfrm>
              <a:off x="1565" y="415"/>
              <a:ext cx="1459" cy="801"/>
            </a:xfrm>
            <a:prstGeom prst="rect">
              <a:avLst/>
            </a:prstGeom>
            <a:noFill/>
            <a:ln w="22225" cap="flat" cmpd="sng">
              <a:solidFill>
                <a:schemeClr val="tx1"/>
              </a:solidFill>
              <a:prstDash val="solid"/>
              <a:miter/>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65" name="Rectangle 59"/>
            <p:cNvSpPr/>
            <p:nvPr/>
          </p:nvSpPr>
          <p:spPr>
            <a:xfrm rot="10800000">
              <a:off x="2042" y="325"/>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66" name="Rectangle 60"/>
            <p:cNvSpPr/>
            <p:nvPr/>
          </p:nvSpPr>
          <p:spPr>
            <a:xfrm rot="10800000">
              <a:off x="2042" y="1104"/>
              <a:ext cx="504" cy="203"/>
            </a:xfrm>
            <a:prstGeom prst="rect">
              <a:avLst/>
            </a:prstGeom>
            <a:solidFill>
              <a:schemeClr val="bg1"/>
            </a:solidFill>
            <a:ln w="22225" cap="flat" cmpd="sng">
              <a:solidFill>
                <a:schemeClr val="tx1"/>
              </a:solidFill>
              <a:prstDash val="solid"/>
              <a:miter/>
              <a:headEnd type="none" w="med" len="med"/>
              <a:tailEnd type="none" w="med" len="med"/>
            </a:ln>
          </p:spPr>
          <p:txBody>
            <a:bodyPr rot="10800000"/>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67" name="Rectangle 61"/>
            <p:cNvSpPr/>
            <p:nvPr/>
          </p:nvSpPr>
          <p:spPr>
            <a:xfrm>
              <a:off x="204" y="869"/>
              <a:ext cx="266" cy="398"/>
            </a:xfrm>
            <a:prstGeom prst="rect">
              <a:avLst/>
            </a:prstGeom>
            <a:noFill/>
            <a:ln w="9525">
              <a:noFill/>
            </a:ln>
          </p:spPr>
          <p:txBody>
            <a:bodyPr>
              <a:spAutoFit/>
            </a:bodyPr>
            <a:lstStyle>
              <a:defPPr/>
            </a:lstStyle>
            <a:p>
              <a:pPr eaLnBrk="1" hangingPunct="1"/>
              <a:r>
                <a:rPr lang="en-US" altLang="zh-CN" sz="2000" b="1" i="1">
                  <a:solidFill>
                    <a:srgbClr val="000000"/>
                  </a:solidFill>
                  <a:latin typeface="Times New Roman" panose="02020603050405020304" pitchFamily="18" charset="0"/>
                  <a:ea typeface="黑体" panose="02010609060101010101" pitchFamily="49" charset="-122"/>
                </a:rPr>
                <a:t>I</a:t>
              </a:r>
            </a:p>
          </p:txBody>
        </p:sp>
        <p:grpSp>
          <p:nvGrpSpPr>
            <p:cNvPr id="10268" name="Group 27"/>
            <p:cNvGrpSpPr/>
            <p:nvPr/>
          </p:nvGrpSpPr>
          <p:grpSpPr>
            <a:xfrm>
              <a:off x="521" y="1719"/>
              <a:ext cx="373" cy="362"/>
              <a:chOff x="0" y="0"/>
              <a:chExt cx="373" cy="362"/>
            </a:xfrm>
          </p:grpSpPr>
          <p:sp>
            <p:nvSpPr>
              <p:cNvPr id="10275" name="Oval 63"/>
              <p:cNvSpPr/>
              <p:nvPr/>
            </p:nvSpPr>
            <p:spPr>
              <a:xfrm>
                <a:off x="0" y="46"/>
                <a:ext cx="316" cy="316"/>
              </a:xfrm>
              <a:prstGeom prst="ellipse">
                <a:avLst/>
              </a:prstGeom>
              <a:solidFill>
                <a:schemeClr val="bg1"/>
              </a:solidFill>
              <a:ln w="22225" cap="flat" cmpd="sng">
                <a:solidFill>
                  <a:schemeClr val="tx1"/>
                </a:solidFill>
                <a:prstDash val="solid"/>
                <a:headEnd type="none" w="med" len="med"/>
                <a:tailEnd type="none" w="med" len="med"/>
              </a:ln>
            </p:spPr>
            <p:txBody>
              <a:bodyPr wrap="none" anchor="ctr"/>
              <a:lstStyle>
                <a:defPPr/>
              </a:lstStyle>
              <a:p>
                <a:pPr eaLnBrk="1" hangingPunct="1"/>
                <a:endParaRPr lang="zh-CN" altLang="en-US" sz="2400">
                  <a:latin typeface="Times New Roman" panose="02020603050405020304" pitchFamily="18" charset="0"/>
                  <a:ea typeface="黑体" panose="02010609060101010101" pitchFamily="49" charset="-122"/>
                </a:endParaRPr>
              </a:p>
            </p:txBody>
          </p:sp>
          <p:sp>
            <p:nvSpPr>
              <p:cNvPr id="10276" name="Rectangle 64"/>
              <p:cNvSpPr/>
              <p:nvPr/>
            </p:nvSpPr>
            <p:spPr>
              <a:xfrm>
                <a:off x="10" y="0"/>
                <a:ext cx="363" cy="357"/>
              </a:xfrm>
              <a:prstGeom prst="rect">
                <a:avLst/>
              </a:prstGeom>
              <a:noFill/>
              <a:ln w="9525">
                <a:noFill/>
              </a:ln>
            </p:spPr>
            <p:txBody>
              <a:bodyPr>
                <a:spAutoFit/>
              </a:bodyPr>
              <a:lstStyle>
                <a:defPPr/>
              </a:lstStyle>
              <a:p>
                <a:pPr eaLnBrk="1" hangingPunct="1"/>
                <a:r>
                  <a:rPr lang="en-US" altLang="zh-CN" sz="2400" b="1">
                    <a:latin typeface="Times New Roman" panose="02020603050405020304" pitchFamily="18" charset="0"/>
                    <a:ea typeface="黑体" panose="02010609060101010101" pitchFamily="49" charset="-122"/>
                  </a:rPr>
                  <a:t>A</a:t>
                </a:r>
              </a:p>
            </p:txBody>
          </p:sp>
        </p:grpSp>
        <p:sp>
          <p:nvSpPr>
            <p:cNvPr id="10269" name="Line 65"/>
            <p:cNvSpPr/>
            <p:nvPr/>
          </p:nvSpPr>
          <p:spPr>
            <a:xfrm>
              <a:off x="3024" y="786"/>
              <a:ext cx="303" cy="0"/>
            </a:xfrm>
            <a:prstGeom prst="line">
              <a:avLst/>
            </a:prstGeom>
            <a:ln w="22225" cap="flat" cmpd="sng">
              <a:solidFill>
                <a:schemeClr val="tx1"/>
              </a:solidFill>
              <a:prstDash val="solid"/>
              <a:headEnd type="none" w="med" len="med"/>
              <a:tailEnd type="none" w="med" len="med"/>
            </a:ln>
          </p:spPr>
          <p:txBody>
            <a:bodyPr/>
            <a:lstStyle>
              <a:defPPr/>
            </a:lstStyle>
            <a:p>
              <a:endParaRPr/>
            </a:p>
          </p:txBody>
        </p:sp>
        <p:sp>
          <p:nvSpPr>
            <p:cNvPr id="10270" name="Rectangle 66"/>
            <p:cNvSpPr/>
            <p:nvPr/>
          </p:nvSpPr>
          <p:spPr>
            <a:xfrm>
              <a:off x="265" y="306"/>
              <a:ext cx="1228" cy="398"/>
            </a:xfrm>
            <a:prstGeom prst="rect">
              <a:avLst/>
            </a:prstGeom>
            <a:noFill/>
            <a:ln w="9525">
              <a:noFill/>
            </a:ln>
          </p:spPr>
          <p:txBody>
            <a:bodyPr>
              <a:spAutoFit/>
            </a:bodyPr>
            <a:lstStyle>
              <a:defPPr/>
            </a:lstStyle>
            <a:p>
              <a:pPr eaLnBrk="1" hangingPunct="1">
                <a:spcBef>
                  <a:spcPct val="50000"/>
                </a:spcBef>
              </a:pPr>
              <a:r>
                <a:rPr lang="en-US" altLang="zh-CN" sz="2000" b="1" i="1">
                  <a:solidFill>
                    <a:srgbClr val="000000"/>
                  </a:solidFill>
                  <a:latin typeface="Times New Roman" panose="02020603050405020304" pitchFamily="18" charset="0"/>
                  <a:ea typeface="黑体" panose="02010609060101010101" pitchFamily="49" charset="-122"/>
                </a:rPr>
                <a:t>R </a:t>
              </a:r>
              <a:r>
                <a:rPr lang="en-US" altLang="zh-CN" sz="2000" b="1">
                  <a:solidFill>
                    <a:srgbClr val="000000"/>
                  </a:solidFill>
                  <a:latin typeface="Times New Roman" panose="02020603050405020304" pitchFamily="18" charset="0"/>
                  <a:ea typeface="黑体" panose="02010609060101010101" pitchFamily="49" charset="-122"/>
                </a:rPr>
                <a:t>= 5 </a:t>
              </a:r>
              <a:r>
                <a:rPr lang="en-US" altLang="zh-CN" sz="2000" b="1">
                  <a:solidFill>
                    <a:srgbClr val="000000"/>
                  </a:solidFill>
                  <a:latin typeface="Times New Roman" panose="02020603050405020304" pitchFamily="18" charset="0"/>
                  <a:ea typeface="隶书" panose="02010509060101010101" pitchFamily="49" charset="-122"/>
                </a:rPr>
                <a:t>Ω</a:t>
              </a:r>
            </a:p>
          </p:txBody>
        </p:sp>
        <p:sp>
          <p:nvSpPr>
            <p:cNvPr id="10271" name="Rectangle 67"/>
            <p:cNvSpPr/>
            <p:nvPr/>
          </p:nvSpPr>
          <p:spPr>
            <a:xfrm>
              <a:off x="1867" y="17"/>
              <a:ext cx="1681" cy="398"/>
            </a:xfrm>
            <a:prstGeom prst="rect">
              <a:avLst/>
            </a:prstGeom>
            <a:noFill/>
            <a:ln w="9525">
              <a:noFill/>
            </a:ln>
          </p:spPr>
          <p:txBody>
            <a:bodyPr>
              <a:spAutoFit/>
            </a:bodyPr>
            <a:lstStyle>
              <a:defPPr/>
            </a:lstStyle>
            <a:p>
              <a:pPr eaLnBrk="1" hangingPunct="1">
                <a:spcBef>
                  <a:spcPct val="50000"/>
                </a:spcBef>
              </a:pPr>
              <a:r>
                <a:rPr lang="en-US" altLang="zh-CN" sz="2000" b="1" i="1">
                  <a:solidFill>
                    <a:srgbClr val="000000"/>
                  </a:solidFill>
                  <a:latin typeface="Times New Roman" panose="02020603050405020304" pitchFamily="18" charset="0"/>
                  <a:ea typeface="黑体" panose="02010609060101010101" pitchFamily="49" charset="-122"/>
                </a:rPr>
                <a:t>R </a:t>
              </a:r>
              <a:r>
                <a:rPr lang="en-US" altLang="zh-CN" sz="2000" b="1">
                  <a:solidFill>
                    <a:srgbClr val="000000"/>
                  </a:solidFill>
                  <a:latin typeface="Times New Roman" panose="02020603050405020304" pitchFamily="18" charset="0"/>
                  <a:ea typeface="黑体" panose="02010609060101010101" pitchFamily="49" charset="-122"/>
                </a:rPr>
                <a:t>= 5 </a:t>
              </a:r>
              <a:r>
                <a:rPr lang="en-US" altLang="zh-CN" sz="2000" b="1">
                  <a:solidFill>
                    <a:srgbClr val="000000"/>
                  </a:solidFill>
                  <a:latin typeface="Times New Roman" panose="02020603050405020304" pitchFamily="18" charset="0"/>
                  <a:ea typeface="隶书" panose="02010509060101010101" pitchFamily="49" charset="-122"/>
                </a:rPr>
                <a:t>Ω</a:t>
              </a:r>
            </a:p>
          </p:txBody>
        </p:sp>
        <p:sp>
          <p:nvSpPr>
            <p:cNvPr id="10272" name="Rectangle 68"/>
            <p:cNvSpPr/>
            <p:nvPr/>
          </p:nvSpPr>
          <p:spPr>
            <a:xfrm>
              <a:off x="1867" y="1332"/>
              <a:ext cx="1058" cy="398"/>
            </a:xfrm>
            <a:prstGeom prst="rect">
              <a:avLst/>
            </a:prstGeom>
            <a:noFill/>
            <a:ln w="9525">
              <a:noFill/>
            </a:ln>
          </p:spPr>
          <p:txBody>
            <a:bodyPr>
              <a:spAutoFit/>
            </a:bodyPr>
            <a:lstStyle>
              <a:defPPr/>
            </a:lstStyle>
            <a:p>
              <a:pPr eaLnBrk="1" hangingPunct="1">
                <a:spcBef>
                  <a:spcPct val="50000"/>
                </a:spcBef>
              </a:pPr>
              <a:r>
                <a:rPr lang="en-US" altLang="zh-CN" sz="2000" b="1" i="1">
                  <a:solidFill>
                    <a:srgbClr val="000000"/>
                  </a:solidFill>
                  <a:latin typeface="Times New Roman" panose="02020603050405020304" pitchFamily="18" charset="0"/>
                  <a:ea typeface="黑体" panose="02010609060101010101" pitchFamily="49" charset="-122"/>
                </a:rPr>
                <a:t>R </a:t>
              </a:r>
              <a:r>
                <a:rPr lang="en-US" altLang="zh-CN" sz="2000" b="1">
                  <a:solidFill>
                    <a:srgbClr val="000000"/>
                  </a:solidFill>
                  <a:latin typeface="Times New Roman" panose="02020603050405020304" pitchFamily="18" charset="0"/>
                  <a:ea typeface="黑体" panose="02010609060101010101" pitchFamily="49" charset="-122"/>
                </a:rPr>
                <a:t>= 5 </a:t>
              </a:r>
              <a:r>
                <a:rPr lang="en-US" altLang="zh-CN" sz="2000" b="1">
                  <a:solidFill>
                    <a:srgbClr val="000000"/>
                  </a:solidFill>
                  <a:latin typeface="Times New Roman" panose="02020603050405020304" pitchFamily="18" charset="0"/>
                  <a:ea typeface="隶书" panose="02010509060101010101" pitchFamily="49" charset="-122"/>
                </a:rPr>
                <a:t>Ω</a:t>
              </a:r>
            </a:p>
          </p:txBody>
        </p:sp>
        <p:sp>
          <p:nvSpPr>
            <p:cNvPr id="10273" name="Rectangle 69"/>
            <p:cNvSpPr/>
            <p:nvPr/>
          </p:nvSpPr>
          <p:spPr>
            <a:xfrm>
              <a:off x="1783" y="470"/>
              <a:ext cx="432" cy="398"/>
            </a:xfrm>
            <a:prstGeom prst="rect">
              <a:avLst/>
            </a:prstGeom>
            <a:noFill/>
            <a:ln w="9525">
              <a:noFill/>
            </a:ln>
          </p:spPr>
          <p:txBody>
            <a:bodyPr>
              <a:spAutoFit/>
            </a:bodyPr>
            <a:lstStyle>
              <a:defPPr/>
            </a:lstStyle>
            <a:p>
              <a:pPr eaLnBrk="1" hangingPunct="1">
                <a:spcBef>
                  <a:spcPct val="50000"/>
                </a:spcBef>
              </a:pPr>
              <a:r>
                <a:rPr lang="en-US" altLang="zh-CN" sz="2000" b="1" i="1">
                  <a:solidFill>
                    <a:srgbClr val="000000"/>
                  </a:solidFill>
                  <a:latin typeface="Times New Roman" panose="02020603050405020304" pitchFamily="18" charset="0"/>
                  <a:ea typeface="黑体" panose="02010609060101010101" pitchFamily="49" charset="-122"/>
                </a:rPr>
                <a:t>I</a:t>
              </a:r>
              <a:r>
                <a:rPr lang="en-US" altLang="zh-CN" sz="2000" b="1" baseline="-25000">
                  <a:solidFill>
                    <a:srgbClr val="000000"/>
                  </a:solidFill>
                  <a:latin typeface="Times New Roman" panose="02020603050405020304" pitchFamily="18" charset="0"/>
                  <a:ea typeface="黑体" panose="02010609060101010101" pitchFamily="49" charset="-122"/>
                </a:rPr>
                <a:t>1</a:t>
              </a:r>
            </a:p>
          </p:txBody>
        </p:sp>
        <p:sp>
          <p:nvSpPr>
            <p:cNvPr id="10274" name="Rectangle 70"/>
            <p:cNvSpPr/>
            <p:nvPr/>
          </p:nvSpPr>
          <p:spPr>
            <a:xfrm>
              <a:off x="2972" y="98"/>
              <a:ext cx="265" cy="459"/>
            </a:xfrm>
            <a:prstGeom prst="rect">
              <a:avLst/>
            </a:prstGeom>
            <a:noFill/>
            <a:ln w="9525">
              <a:noFill/>
            </a:ln>
          </p:spPr>
          <p:txBody>
            <a:bodyPr>
              <a:spAutoFit/>
            </a:bodyPr>
            <a:lstStyle>
              <a:defPPr/>
            </a:lstStyle>
            <a:p>
              <a:pPr eaLnBrk="1" hangingPunct="1"/>
              <a:endParaRPr lang="zh-CN" altLang="en-US" sz="2400" b="1" i="1">
                <a:solidFill>
                  <a:srgbClr val="000000"/>
                </a:solidFill>
                <a:latin typeface="Times New Roman" pitchFamily="18" charset="0"/>
                <a:ea typeface="黑体" panose="02010609060101010101" pitchFamily="49" charset="-122"/>
              </a:endParaRPr>
            </a:p>
          </p:txBody>
        </p:sp>
      </p:grpSp>
      <p:pic>
        <p:nvPicPr>
          <p:cNvPr id="10244" name="Picture 39" descr="Z0XQN}J~F[C9A0~RD7`PWY9">
            <a:hlinkClick r:id="rId5" action="ppaction://hlinkfile"/>
          </p:cNvPr>
          <p:cNvPicPr>
            <a:picLocks noChangeAspect="1"/>
          </p:cNvPicPr>
          <p:nvPr/>
        </p:nvPicPr>
        <p:blipFill>
          <a:blip r:embed="rId6"/>
          <a:stretch>
            <a:fillRect/>
          </a:stretch>
        </p:blipFill>
        <p:spPr>
          <a:xfrm>
            <a:off x="1373188" y="937895"/>
            <a:ext cx="3016250" cy="2478088"/>
          </a:xfrm>
          <a:prstGeom prst="rect">
            <a:avLst/>
          </a:prstGeom>
          <a:noFill/>
          <a:ln w="9525">
            <a:noFill/>
          </a:ln>
        </p:spPr>
      </p:pic>
      <p:sp>
        <p:nvSpPr>
          <p:cNvPr id="38" name="TextBox 37"/>
          <p:cNvSpPr txBox="1"/>
          <p:nvPr/>
        </p:nvSpPr>
        <p:spPr>
          <a:xfrm>
            <a:off x="451485" y="3933825"/>
            <a:ext cx="8325485" cy="829945"/>
          </a:xfrm>
          <a:prstGeom prst="rect">
            <a:avLst/>
          </a:prstGeom>
          <a:solidFill>
            <a:srgbClr val="92D050"/>
          </a:solidFill>
        </p:spPr>
        <p:style>
          <a:lnRef idx="1">
            <a:schemeClr val="accent6"/>
          </a:lnRef>
          <a:fillRef idx="2">
            <a:schemeClr val="accent6"/>
          </a:fillRef>
          <a:effectRef idx="1">
            <a:schemeClr val="accent6"/>
          </a:effectRef>
          <a:fontRef idx="minor">
            <a:schemeClr val="dk1"/>
          </a:fontRef>
        </p:style>
        <p:txBody>
          <a:bodyPr wrap="square">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结论：在通电时间和电阻大小相同的情况下，通过电阻的电流越大产生的热量越多。</a:t>
            </a:r>
          </a:p>
        </p:txBody>
      </p:sp>
    </p:spTree>
    <p:extLst>
      <p:ext uri="{BB962C8B-B14F-4D97-AF65-F5344CB8AC3E}">
        <p14:creationId xmlns:p14="http://schemas.microsoft.com/office/powerpoint/2010/main" val="28262721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8e57999-745b-422d-b0b4-4138921a5838}"/>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8a4ee931-7fa4-4797-b0d4-7120e15e2ee7}"/>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3178</Words>
  <Application>Microsoft Office PowerPoint</Application>
  <PresentationFormat>全屏显示(16:9)</PresentationFormat>
  <Paragraphs>221</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41</vt:i4>
      </vt:variant>
    </vt:vector>
  </HeadingPairs>
  <TitlesOfParts>
    <vt:vector size="45" baseType="lpstr">
      <vt:lpstr>Office 主题</vt:lpstr>
      <vt:lpstr>Microsoft 公式 3.0</vt:lpstr>
      <vt:lpstr>Equation.DSMT4</vt:lpstr>
      <vt:lpstr>Office12.Word.Template.12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6</cp:revision>
  <dcterms:created xsi:type="dcterms:W3CDTF">2020-09-07T12:55:39Z</dcterms:created>
  <dcterms:modified xsi:type="dcterms:W3CDTF">2020-09-07T13:07:39Z</dcterms:modified>
</cp:coreProperties>
</file>