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46B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411511"/>
            <a:ext cx="3793277" cy="4043633"/>
          </a:xfrm>
          <a:prstGeom prst="rect">
            <a:avLst/>
          </a:prstGeom>
        </p:spPr>
      </p:pic>
      <p:sp>
        <p:nvSpPr>
          <p:cNvPr id="3" name="Shape 40"/>
          <p:cNvSpPr/>
          <p:nvPr/>
        </p:nvSpPr>
        <p:spPr>
          <a:xfrm>
            <a:off x="4172939" y="1790944"/>
            <a:ext cx="4778542" cy="70788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6000" b="1" baseline="-25000" dirty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</a:t>
            </a:r>
            <a:r>
              <a:rPr lang="zh-CN" altLang="en-US" sz="6000" b="1" baseline="-25000" dirty="0" smtClean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十七章</a:t>
            </a:r>
            <a:r>
              <a:rPr lang="en-US" altLang="zh-CN" sz="6000" b="1" baseline="-25000" dirty="0" smtClean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zh-CN" altLang="en-US" sz="6000" b="1" baseline="-25000" dirty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欧</a:t>
            </a:r>
            <a:r>
              <a:rPr lang="zh-CN" altLang="en-US" sz="6000" b="1" baseline="-25000" dirty="0" smtClean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姆</a:t>
            </a:r>
            <a:r>
              <a:rPr lang="zh-CN" altLang="en-US" sz="6000" b="1" baseline="-25000" dirty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定律</a:t>
            </a:r>
          </a:p>
        </p:txBody>
      </p:sp>
      <p:sp>
        <p:nvSpPr>
          <p:cNvPr id="4" name="矩形 3"/>
          <p:cNvSpPr/>
          <p:nvPr/>
        </p:nvSpPr>
        <p:spPr>
          <a:xfrm>
            <a:off x="4329962" y="735546"/>
            <a:ext cx="44644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2020-2021</a:t>
            </a:r>
            <a:r>
              <a:rPr lang="zh-CN" altLang="en-US" sz="2400" dirty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学</a:t>
            </a:r>
            <a:r>
              <a:rPr lang="zh-CN" altLang="en-US" sz="2400" dirty="0" smtClean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年</a:t>
            </a:r>
            <a:endParaRPr lang="en-US" altLang="zh-CN" sz="2400" dirty="0" smtClean="0">
              <a:solidFill>
                <a:srgbClr val="646BF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  <a:p>
            <a:pPr algn="ctr"/>
            <a:r>
              <a:rPr lang="zh-CN" altLang="en-US" sz="2400" dirty="0" smtClean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人</a:t>
            </a:r>
            <a:r>
              <a:rPr lang="zh-CN" altLang="en-US" sz="2400" dirty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教版九年级物理知识点梳理</a:t>
            </a:r>
          </a:p>
        </p:txBody>
      </p:sp>
      <p:sp>
        <p:nvSpPr>
          <p:cNvPr id="8" name="Shape 40"/>
          <p:cNvSpPr/>
          <p:nvPr/>
        </p:nvSpPr>
        <p:spPr>
          <a:xfrm>
            <a:off x="3946571" y="2679762"/>
            <a:ext cx="5004910" cy="1077218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lang="zh-CN" altLang="en-US" sz="4800" b="1" baseline="-25000" dirty="0">
                <a:solidFill>
                  <a:srgbClr val="111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  <a:cs typeface="楷体" panose="02010609060101010101" charset="-122"/>
              </a:rPr>
              <a:t>第</a:t>
            </a:r>
            <a:r>
              <a:rPr lang="en-US" altLang="zh-CN" sz="4800" b="1" baseline="-25000" dirty="0">
                <a:solidFill>
                  <a:srgbClr val="111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  <a:cs typeface="楷体" panose="02010609060101010101" charset="-122"/>
              </a:rPr>
              <a:t>1</a:t>
            </a:r>
            <a:r>
              <a:rPr lang="zh-CN" altLang="en-US" sz="4800" b="1" baseline="-25000" dirty="0" smtClean="0">
                <a:solidFill>
                  <a:srgbClr val="111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  <a:cs typeface="楷体" panose="02010609060101010101" charset="-122"/>
              </a:rPr>
              <a:t>节 </a:t>
            </a:r>
            <a:endParaRPr lang="en-US" altLang="zh-CN" sz="4800" b="1" baseline="-25000" dirty="0" smtClean="0">
              <a:solidFill>
                <a:srgbClr val="1116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  <a:cs typeface="楷体" panose="02010609060101010101" charset="-122"/>
            </a:endParaRPr>
          </a:p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lang="zh-CN" altLang="en-US" sz="4800" b="1" baseline="-25000" dirty="0" smtClean="0">
                <a:solidFill>
                  <a:srgbClr val="111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  <a:cs typeface="楷体" panose="02010609060101010101" charset="-122"/>
              </a:rPr>
              <a:t>电</a:t>
            </a:r>
            <a:r>
              <a:rPr lang="zh-CN" altLang="en-US" sz="4800" b="1" baseline="-25000" dirty="0">
                <a:solidFill>
                  <a:srgbClr val="111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  <a:cs typeface="楷体" panose="02010609060101010101" charset="-122"/>
              </a:rPr>
              <a:t>流与电压和电阻的关系</a:t>
            </a:r>
          </a:p>
        </p:txBody>
      </p:sp>
    </p:spTree>
    <p:extLst>
      <p:ext uri="{BB962C8B-B14F-4D97-AF65-F5344CB8AC3E}">
        <p14:creationId xmlns:p14="http://schemas.microsoft.com/office/powerpoint/2010/main" val="2957569303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defPPr/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7" y="248901"/>
            <a:ext cx="286829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典例呈现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94512" y="833910"/>
            <a:ext cx="653351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★考点二：探究电路电流与电压和电阻的关系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7027" y="1501037"/>
            <a:ext cx="8623935" cy="24006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 b="1">
                <a:ea typeface="宋体" panose="02010600030101010101" pitchFamily="2" charset="-122"/>
              </a:rPr>
              <a:t>◆典例一：（2020·黄冈）</a:t>
            </a:r>
            <a:r>
              <a:rPr lang="zh-CN" sz="2000">
                <a:ea typeface="宋体" panose="02010600030101010101" pitchFamily="2" charset="-122"/>
              </a:rPr>
              <a:t>在探究电流与电压关系的实验中，已有器材∶干电池､电压表､电流表､滑动变阻器､开关､导线和阻值不同的定值电阻若干个｡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ea typeface="宋体" panose="02010600030101010101" pitchFamily="2" charset="-122"/>
              </a:rPr>
              <a:t>(1)请你用笔画线代替导线，将图中的电路连接完整｡要求滑片向右滑动时，变阻器连入电路的电阻变大｡____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endParaRPr lang="zh-CN" sz="2000">
              <a:ea typeface="宋体" panose="02010600030101010101" pitchFamily="2" charset="-122"/>
            </a:endParaRPr>
          </a:p>
        </p:txBody>
      </p:sp>
      <p:pic>
        <p:nvPicPr>
          <p:cNvPr id="3" name="图片 7" descr="学科网(www.zxxk.com)--教育资源门户，提供试卷、教案、课件、论文、素材以及各类教学资源下载，还有大量而丰富的教学相关资讯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2160" y="3534246"/>
            <a:ext cx="1857375" cy="12604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06093640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defPPr/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7" y="248901"/>
            <a:ext cx="286829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典例呈现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94512" y="833910"/>
            <a:ext cx="653351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★考点二：探究电路电流与电压和电阻的关系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7027" y="1501037"/>
            <a:ext cx="8623935" cy="3046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(2)实验时，闭合开关，将滑片移动到某位置，记下电压表和电流表的示数｡接下来的操作是____｡</a:t>
            </a:r>
            <a:endParaRPr lang="zh-CN" sz="1600">
              <a:latin typeface="微软雅黑"/>
              <a:ea typeface="微软雅黑"/>
              <a:cs typeface="微软雅黑"/>
            </a:endParaRP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A.断开开关，结束实验，整理好器材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B.将滑片移动到另外几个位置，分别记下电压表和电流表示数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C.换用另一个定值电阻，将滑片移动到某位置，记下电压表和电流表的示数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(3)小明记录的实验数据如下表｡分析可知，通过定值电阻的电流与其两端的电压____｡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(4)有同学建议小明再用其他规格的定值电阻重复以上实验｡请对此建议的科学性进行评估∶________｡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446340" y="4249117"/>
          <a:ext cx="4251325" cy="74478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6300"/>
                <a:gridCol w="525463"/>
                <a:gridCol w="547687"/>
                <a:gridCol w="576263"/>
                <a:gridCol w="574675"/>
                <a:gridCol w="576262"/>
                <a:gridCol w="574675"/>
              </a:tblGrid>
              <a:tr h="248263">
                <a:tc>
                  <a:txBody>
                    <a:bodyPr/>
                    <a:lstStyle>
                      <a:defPPr/>
                    </a:lstStyle>
                    <a:p>
                      <a:pPr marL="0"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实验次数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6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8263">
                <a:tc>
                  <a:txBody>
                    <a:bodyPr/>
                    <a:lstStyle>
                      <a:defPPr/>
                    </a:lstStyle>
                    <a:p>
                      <a:pPr marL="0"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电压</a:t>
                      </a:r>
                      <a:r>
                        <a:rPr lang="en-US" sz="1000" b="0" i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U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/V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0.3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0.6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0.9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1.2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1.5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1.8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8263">
                <a:tc>
                  <a:txBody>
                    <a:bodyPr/>
                    <a:lstStyle>
                      <a:defPPr/>
                    </a:lstStyle>
                    <a:p>
                      <a:pPr marL="0"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电流</a:t>
                      </a:r>
                      <a:r>
                        <a:rPr lang="en-US" sz="1000" b="0" i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/A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0.08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0.15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0.23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0.30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0.38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0.45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/>
                        <a:ea typeface="微软雅黑"/>
                        <a:cs typeface="宋体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0574471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defPPr/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7" y="248901"/>
            <a:ext cx="286829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典例呈现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7027" y="1501037"/>
            <a:ext cx="8623935" cy="33239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400">
                <a:solidFill>
                  <a:srgbClr val="FF0000"/>
                </a:solidFill>
                <a:ea typeface="宋体" panose="02010600030101010101" pitchFamily="2" charset="-122"/>
              </a:rPr>
              <a:t>【答案】（1）如图；(2)B；(3)成正比；(4)建议科学合理｡通过多组实验，实验结论更具科学性、普遍性，避免了偶然性｡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400">
                <a:solidFill>
                  <a:srgbClr val="FF0000"/>
                </a:solidFill>
                <a:ea typeface="宋体" panose="02010600030101010101" pitchFamily="2" charset="-122"/>
              </a:rPr>
              <a:t>【解析】(1)滑片向右滑动时，变阻器连入电路的电阻变大，导线应接滑动变阻器左下方，如图所示。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400">
                <a:solidFill>
                  <a:srgbClr val="FF0000"/>
                </a:solidFill>
                <a:ea typeface="宋体" panose="02010600030101010101" pitchFamily="2" charset="-122"/>
              </a:rPr>
              <a:t>(2)探究电流与电压关系，要保持电阻不变，将滑片移动到某位置，记下电压表和电流表的示数之后，接下来的操作应该直接将滑片移动到另外几个位置，分别记下电压表和电流表的示数，故选B。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400">
                <a:solidFill>
                  <a:srgbClr val="FF0000"/>
                </a:solidFill>
                <a:ea typeface="宋体" panose="02010600030101010101" pitchFamily="2" charset="-122"/>
              </a:rPr>
              <a:t>(3)由表可知，电压每增加0.3V，电流就增加0.8A左右，因此，通过定值电阻的电流与其两端的电压时成正比的。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400">
                <a:solidFill>
                  <a:srgbClr val="FF0000"/>
                </a:solidFill>
                <a:ea typeface="宋体" panose="02010600030101010101" pitchFamily="2" charset="-122"/>
              </a:rPr>
              <a:t>(4)只用一只定值电阻实验得到结论可能具有偶然性，因此要多换几只定值电阻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400">
                <a:solidFill>
                  <a:srgbClr val="FF0000"/>
                </a:solidFill>
                <a:ea typeface="宋体" panose="02010600030101010101" pitchFamily="2" charset="-122"/>
              </a:rPr>
              <a:t>在实验，同学这个建议科学合理｡通过多组实验，实验结论更具科学性、普遍性，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400">
                <a:solidFill>
                  <a:srgbClr val="FF0000"/>
                </a:solidFill>
                <a:ea typeface="宋体" panose="02010600030101010101" pitchFamily="2" charset="-122"/>
              </a:rPr>
              <a:t>避免了偶然性｡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94512" y="833910"/>
            <a:ext cx="653351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★考点二：探究电路电流与电压和电阻的关系</a:t>
            </a:r>
          </a:p>
        </p:txBody>
      </p:sp>
      <p:pic>
        <p:nvPicPr>
          <p:cNvPr id="7" name="图片 9" descr="学科网(www.zxxk.com)--教育资源门户，提供试卷、教案、课件、论文、素材以及各类教学资源下载，还有大量而丰富的教学相关资讯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6890" y="3547615"/>
            <a:ext cx="2084070" cy="13686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41311493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defPPr/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7" y="248901"/>
            <a:ext cx="286829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典例呈现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7027" y="1480667"/>
            <a:ext cx="8711565" cy="21698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◆典例二：（2020·天水）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在“探究电流与电阻的关系”实验中：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（1）如图甲所示，请你用笔画线代替导线，将图中电路连接完整（请勿更改原有导线，导线不得交叉），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要求：当滑动变阻器的滑片P向左移动时，电路中的电流变大。连接电路时，开关必须</a:t>
            </a:r>
            <a:r>
              <a:rPr lang="zh-CN" sz="1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   　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94512" y="833910"/>
            <a:ext cx="653351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★考点二：探究电路电流与电压和电阻的关系</a:t>
            </a:r>
          </a:p>
        </p:txBody>
      </p:sp>
      <p:pic>
        <p:nvPicPr>
          <p:cNvPr id="3" name="图片24" descr=" 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9855" y="3274844"/>
            <a:ext cx="4105275" cy="1823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849015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defPPr/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7" y="248901"/>
            <a:ext cx="286829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典例呈现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7027" y="1480666"/>
            <a:ext cx="8711565" cy="258532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（2）闭合开关后，发现电压表有示数且接近电源电压，电流表无示数，其原因是　   </a:t>
            </a:r>
            <a:r>
              <a:rPr lang="zh-CN" sz="1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     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（3）实验过程中，将5Ω的电阻接入电路中，闭合开关，调节滑动变阻器滑片P至适当位置，此时电流表示数如图乙所示，则电流表示数为</a:t>
            </a:r>
            <a:r>
              <a:rPr lang="zh-CN" sz="1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   　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A。将5Ω的电阻更换为10Ω的电阻，闭合开关，应将滑动变阻器的滑片P向</a:t>
            </a:r>
            <a:r>
              <a:rPr lang="zh-CN" sz="1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   　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（选填“左”或“右”）端移动，使电压表示数为</a:t>
            </a:r>
            <a:r>
              <a:rPr lang="zh-CN" sz="1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   　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94512" y="833910"/>
            <a:ext cx="653351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★考点二：探究电路电流与电压和电阻的关系</a:t>
            </a:r>
          </a:p>
        </p:txBody>
      </p:sp>
    </p:spTree>
    <p:extLst>
      <p:ext uri="{BB962C8B-B14F-4D97-AF65-F5344CB8AC3E}">
        <p14:creationId xmlns:p14="http://schemas.microsoft.com/office/powerpoint/2010/main" val="3516339487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defPPr/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7" y="248901"/>
            <a:ext cx="286829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典例呈现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83847" y="1311975"/>
            <a:ext cx="8623935" cy="258532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rgbClr val="FF0000"/>
                </a:solidFill>
                <a:ea typeface="宋体" panose="02010600030101010101" pitchFamily="2" charset="-122"/>
              </a:rPr>
              <a:t>【答案】（1）如图；断开；（2）电阻R断路；（3）0.3；右；1.5。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rgbClr val="FF0000"/>
                </a:solidFill>
                <a:ea typeface="宋体" panose="02010600030101010101" pitchFamily="2" charset="-122"/>
              </a:rPr>
              <a:t>【解析】（1）当滑动变阻器的滑片P向左移动时，电路中的电流变大，即电阻变小，故变阻器左下接线柱连入电路中，如下所示：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rgbClr val="FF0000"/>
                </a:solidFill>
                <a:ea typeface="宋体" panose="02010600030101010101" pitchFamily="2" charset="-122"/>
              </a:rPr>
              <a:t>连接电路时，开关必须断开；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rgbClr val="FF0000"/>
                </a:solidFill>
                <a:ea typeface="宋体" panose="02010600030101010101" pitchFamily="2" charset="-122"/>
              </a:rPr>
              <a:t>（2）闭合开关后，发现电压表有示数且接近电源电压，电流表无示数，其原因是电阻R断路。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94512" y="833910"/>
            <a:ext cx="653351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★考点二：探究电路电流与电压和电阻的关系</a:t>
            </a:r>
          </a:p>
        </p:txBody>
      </p:sp>
      <p:pic>
        <p:nvPicPr>
          <p:cNvPr id="45" name="图片24" descr=" 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0110" y="3438761"/>
            <a:ext cx="2543175" cy="1585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27535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defPPr/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7" y="248901"/>
            <a:ext cx="286829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典例呈现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83847" y="1311975"/>
            <a:ext cx="8623935" cy="38318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rgbClr val="FF0000"/>
                </a:solidFill>
                <a:ea typeface="宋体" panose="02010600030101010101" pitchFamily="2" charset="-122"/>
              </a:rPr>
              <a:t>（3）实验过程中，将5Ω的电阻接入电路中，闭合开关，调节滑动变阻器滑片P至适当位置，此时电流表示数如图乙所示，则电流表示数为0.3A；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rgbClr val="FF0000"/>
                </a:solidFill>
                <a:ea typeface="宋体" panose="02010600030101010101" pitchFamily="2" charset="-122"/>
              </a:rPr>
              <a:t>由定律定律，电压表示数：U＝IR＝0.3A×5Ω＝1.5V；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rgbClr val="FF0000"/>
                </a:solidFill>
                <a:ea typeface="宋体" panose="02010600030101010101" pitchFamily="2" charset="-122"/>
              </a:rPr>
              <a:t>根据串联分压原理可知，将定值电阻由5Ω改接成10Ω的电阻，电阻增大，其分得的电压增大；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rgbClr val="FF0000"/>
                </a:solidFill>
                <a:ea typeface="宋体" panose="02010600030101010101" pitchFamily="2" charset="-122"/>
              </a:rPr>
              <a:t>探究电流与电阻的实验中应控制电压不变，应保持电阻两端的电压不变，根据串联电路电压的规律可知应增大滑动变阻器分得的电压，由分压原理，应增大滑动变阻器连入电路中的电阻，所以滑片应向右端移动，使电压表的示数为1.5V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rgbClr val="FF0000"/>
                </a:solidFill>
                <a:ea typeface="宋体" panose="02010600030101010101" pitchFamily="2" charset="-122"/>
              </a:rPr>
              <a:t>故答案为：（1）如上；断开；（2）电阻R断路；（3）0.3；右；1.5。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94512" y="833910"/>
            <a:ext cx="653351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★考点二：探究电路电流与电压和电阻的关系</a:t>
            </a:r>
          </a:p>
        </p:txBody>
      </p:sp>
    </p:spTree>
    <p:extLst>
      <p:ext uri="{BB962C8B-B14F-4D97-AF65-F5344CB8AC3E}">
        <p14:creationId xmlns:p14="http://schemas.microsoft.com/office/powerpoint/2010/main" val="2965694254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defPPr/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itchFamily="2" charset="-122"/>
              <a:sym typeface="微软雅黑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248901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113364"/>
            <a:ext cx="8501380" cy="37856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（2020·湖南常德）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在探究“电流与电阻关系”时，电源电压恒为3V，实验准备了阻值分别为5Ω、10Ω、20Ω的电阻，当将10Ω的电阻接入R所在位置时，调节滑动变阻器，使电压表的示数为2V，再分别用5Ω、20Ω的电阻替换10Ω的电阻进行实验，下列说法正确的是（　　）。</a:t>
            </a:r>
            <a:endParaRPr lang="zh-CN" sz="2000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 用5Ω电阻替换，滑片P应向右端移动，电流表示数变大；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 用5Ω电阻替换，滑片P应向左端移动，电流表示数变小；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 用20Ω电阻替换，滑片P应向左端移动，电流表示数变大；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 用20Ω电阻替换，滑片P应向右端移动，电流表示数变小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152642" y="2614400"/>
            <a:ext cx="287897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D</a:t>
            </a:r>
            <a:endParaRPr kumimoji="0" lang="en-US" altLang="zh-CN" sz="2000" b="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/>
              <a:ea typeface="微软雅黑"/>
              <a:cs typeface="Arial"/>
              <a:sym typeface="Arial"/>
            </a:endParaRPr>
          </a:p>
        </p:txBody>
      </p:sp>
      <p:pic>
        <p:nvPicPr>
          <p:cNvPr id="22" name="图片 16" descr="学科网(www.zxxk.com)--教育资源门户，提供试卷、教案、课件、论文、素材以及各类教学资源下载，还有大量而丰富的教学相关资讯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6485" y="3158669"/>
            <a:ext cx="1494790" cy="13762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07590445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defPPr/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248901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113365"/>
            <a:ext cx="8723630" cy="14773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（2020·天津）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图所示是某导体中的电流I跟它两端电压U的关系图象，该导体的阻值为（　　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 40Ω   	B. 30Ω  	C. 20Ω  	D. 10Ω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296160" y="1734658"/>
            <a:ext cx="417830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D</a:t>
            </a:r>
          </a:p>
        </p:txBody>
      </p:sp>
      <p:pic>
        <p:nvPicPr>
          <p:cNvPr id="24" name="图片 17" descr="学科网(www.zxxk.com)--教育资源门户，提供试卷、教案、课件、论文、素材以及各类教学资源下载，还有大量而丰富的教学相关资讯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5932" y="2804099"/>
            <a:ext cx="2308225" cy="20472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72604694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defPPr/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248901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113364"/>
            <a:ext cx="8501380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（2020·四川成都A）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图是R</a:t>
            </a:r>
            <a:r>
              <a:rPr lang="zh-CN" sz="20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、R</a:t>
            </a:r>
            <a:r>
              <a:rPr lang="zh-CN" sz="20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两电阻的U-I图像。将R</a:t>
            </a:r>
            <a:r>
              <a:rPr lang="zh-CN" sz="20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、R</a:t>
            </a:r>
            <a:r>
              <a:rPr lang="zh-CN" sz="20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并联后接入电路，结合图中信息可知（　　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 R</a:t>
            </a:r>
            <a:r>
              <a:rPr lang="zh-CN" sz="20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的阻值比R</a:t>
            </a:r>
            <a:r>
              <a:rPr lang="zh-CN" sz="20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的阻值小；B. 通过R</a:t>
            </a:r>
            <a:r>
              <a:rPr lang="zh-CN" sz="20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、R</a:t>
            </a:r>
            <a:r>
              <a:rPr lang="zh-CN" sz="20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的电流相等；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 R</a:t>
            </a:r>
            <a:r>
              <a:rPr lang="zh-CN" sz="20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的电压比R</a:t>
            </a:r>
            <a:r>
              <a:rPr lang="zh-CN" sz="20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的电压小；D. R</a:t>
            </a:r>
            <a:r>
              <a:rPr lang="zh-CN" sz="20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的功率比R</a:t>
            </a:r>
            <a:r>
              <a:rPr lang="zh-CN" sz="20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的功率小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761105" y="1745480"/>
            <a:ext cx="427990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D</a:t>
            </a:r>
          </a:p>
        </p:txBody>
      </p:sp>
      <p:pic>
        <p:nvPicPr>
          <p:cNvPr id="7" name="图片 10" descr="学科网(www.zxxk.com)--教育资源门户，提供试卷、教案、课件、论文、素材以及各类教学资源下载，还有大量而丰富的教学相关资讯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8325" y="3056182"/>
            <a:ext cx="1916430" cy="18988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85639895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/>
              <a:ea typeface="微软雅黑"/>
              <a:sym typeface="微软雅黑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defPPr/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itchFamily="2" charset="-122"/>
              <a:sym typeface="微软雅黑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文本框 2"/>
          <p:cNvSpPr txBox="1"/>
          <p:nvPr/>
        </p:nvSpPr>
        <p:spPr>
          <a:xfrm>
            <a:off x="1008380" y="2145884"/>
            <a:ext cx="887730" cy="230832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电流与电压和电阻的关系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/>
              <a:ea typeface="微软雅黑"/>
              <a:cs typeface="Arial"/>
              <a:sym typeface="Arial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2000252" y="2116602"/>
            <a:ext cx="544195" cy="2369957"/>
          </a:xfrm>
          <a:prstGeom prst="leftBrace">
            <a:avLst/>
          </a:prstGeom>
          <a:noFill/>
          <a:ln w="28575" cap="flat" cmpd="sng">
            <a:solidFill>
              <a:srgbClr val="C00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91439" tIns="45719" rIns="91439" bIns="45719" numCol="1" spcCol="38100" rtlCol="0" anchor="t" forceAA="0">
            <a:no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621282" y="1767124"/>
            <a:ext cx="2969895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电路电流与电压成正比</a:t>
            </a:r>
            <a:endParaRPr lang="zh-CN" altLang="en-US" sz="2000" b="0">
              <a:solidFill>
                <a:srgbClr val="000000"/>
              </a:solidFill>
              <a:latin typeface="微软雅黑"/>
              <a:ea typeface="微软雅黑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93472" y="248901"/>
            <a:ext cx="235775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/>
            <a:r>
              <a:rPr lang="zh-CN" sz="3200" b="1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宋体" panose="02010600030101010101" pitchFamily="2" charset="-122"/>
              </a:rPr>
              <a:t>★考点概览</a:t>
            </a:r>
            <a:endParaRPr lang="zh-CN" altLang="en-US" sz="3200" b="1">
              <a:solidFill>
                <a:srgbClr val="0000FF"/>
              </a:solidFill>
              <a:uFill>
                <a:solidFill>
                  <a:srgbClr val="FF0000"/>
                </a:solidFill>
              </a:uFill>
              <a:ea typeface="宋体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27025" y="1000690"/>
            <a:ext cx="2251075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/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一、知识点与考点</a:t>
            </a:r>
            <a:endParaRPr lang="zh-CN" altLang="en-US" sz="2000" b="1">
              <a:latin typeface="微软雅黑"/>
              <a:ea typeface="微软雅黑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621280" y="2843566"/>
            <a:ext cx="3639820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电路电流与导体电阻成反比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2621282" y="4061329"/>
            <a:ext cx="4007485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探究电流与电压和电阻的关系</a:t>
            </a:r>
          </a:p>
        </p:txBody>
      </p:sp>
    </p:spTree>
    <p:extLst>
      <p:ext uri="{BB962C8B-B14F-4D97-AF65-F5344CB8AC3E}">
        <p14:creationId xmlns:p14="http://schemas.microsoft.com/office/powerpoint/2010/main" val="3274422859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100" grpId="0"/>
      <p:bldP spid="22" grpId="0"/>
      <p:bldP spid="25" grpId="0"/>
      <p:bldP spid="2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defPPr/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248901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113365"/>
            <a:ext cx="8501380" cy="14773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（2020·自贡）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在图的电路中，电源电压保持不变，R为定值电阻．闭合开关S后，将滑动变阻器的滑片P从最右端移到中间某个位置，电压表和电流表的示数分别变化了</a:t>
            </a:r>
            <a:r>
              <a:rPr lang="zh-CN"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∆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U和</a:t>
            </a:r>
            <a:r>
              <a:rPr lang="zh-CN"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∆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I。下列分析正确的是（   ）。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272530" y="2194900"/>
            <a:ext cx="438150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C</a:t>
            </a:r>
          </a:p>
        </p:txBody>
      </p:sp>
      <p:pic>
        <p:nvPicPr>
          <p:cNvPr id="75" name="图片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280" y="2870938"/>
            <a:ext cx="6115050" cy="649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图片 12" descr="学科网(www.zxxk.com)--教育资源门户，提供试卷、教案、课件、论文、素材以及各类教学资源下载，还有大量而丰富的教学相关资讯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1205" y="3642464"/>
            <a:ext cx="2440940" cy="13660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31112054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defPPr/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248901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113364"/>
            <a:ext cx="8501380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（2020·哈尔滨）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如图所示，L</a:t>
            </a:r>
            <a:r>
              <a:rPr lang="zh-CN" sz="20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“3V 3W”、L</a:t>
            </a:r>
            <a:r>
              <a:rPr lang="zh-CN" sz="20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“3V 1.5W”。灯丝电阻不变，电源电压3V。开关S闭合后，下列说法正确的是（　　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A．L</a:t>
            </a:r>
            <a:r>
              <a:rPr lang="zh-CN" sz="20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和L</a:t>
            </a:r>
            <a:r>
              <a:rPr lang="zh-CN" sz="20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的电阻之比是2：1；B．L</a:t>
            </a:r>
            <a:r>
              <a:rPr lang="zh-CN" sz="20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和L</a:t>
            </a:r>
            <a:r>
              <a:rPr lang="zh-CN" sz="20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的电流之比是1：2；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C．L</a:t>
            </a:r>
            <a:r>
              <a:rPr lang="zh-CN" sz="20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两端电压是2V；             D．两灯消耗的总功率是1W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817362" y="1719380"/>
            <a:ext cx="405765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D</a:t>
            </a:r>
          </a:p>
        </p:txBody>
      </p:sp>
      <p:pic>
        <p:nvPicPr>
          <p:cNvPr id="28" name="图片 29" descr="   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7545" y="3056181"/>
            <a:ext cx="2222500" cy="18715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65396557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defPPr/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248901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113365"/>
            <a:ext cx="8501380" cy="24006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（2020·天津）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图所示是一种测定油箱内油量的装置，其中R是滑动变阻器的电阻片｡当油量减少时，滑动变阻器的滑片p向上移动，则电路中（　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 总电阻增大，电流减小	B. 总电阻增大，电流增大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 总电阻减小，电流增大	D. 总电阻减小，电流减小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87707" y="2187261"/>
            <a:ext cx="405765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A</a:t>
            </a:r>
          </a:p>
        </p:txBody>
      </p:sp>
      <p:pic>
        <p:nvPicPr>
          <p:cNvPr id="35" name="图片 44" descr="学科网(www.zxxk.com)--教育资源门户，提供试卷、教案、课件、论文、素材以及各类教学资源下载，还有大量而丰富的教学相关资讯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4040" y="3628778"/>
            <a:ext cx="1692910" cy="11821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28874962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defPPr/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248901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113364"/>
            <a:ext cx="8501380" cy="258532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7.</a:t>
            </a:r>
            <a:r>
              <a:rPr 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（2020·鄂州）</a:t>
            </a: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如图所示电路中，电源电压为4.5V，L</a:t>
            </a:r>
            <a:r>
              <a:rPr lang="zh-CN" sz="18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、L</a:t>
            </a:r>
            <a:r>
              <a:rPr lang="zh-CN" sz="18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是小灯泡，当开关S闭合时，电压表的示数为1.5V，忽略温度对灯丝电阻的影响，则（  ）。</a:t>
            </a:r>
            <a:endParaRPr lang="zh-CN" sz="1800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 L</a:t>
            </a:r>
            <a:r>
              <a:rPr lang="zh-CN" sz="18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两端的电压为1.5V；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 L</a:t>
            </a:r>
            <a:r>
              <a:rPr lang="zh-CN" sz="18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两端的电压为1.5V；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 L</a:t>
            </a:r>
            <a:r>
              <a:rPr lang="zh-CN" sz="18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与L</a:t>
            </a:r>
            <a:r>
              <a:rPr lang="zh-CN" sz="18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的灯丝电阻之比为2：1；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 通过L</a:t>
            </a:r>
            <a:r>
              <a:rPr lang="zh-CN" sz="18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与L</a:t>
            </a:r>
            <a:r>
              <a:rPr lang="zh-CN" sz="18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的电流之比为1：2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746242" y="1618802"/>
            <a:ext cx="405765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B</a:t>
            </a:r>
          </a:p>
        </p:txBody>
      </p:sp>
      <p:pic>
        <p:nvPicPr>
          <p:cNvPr id="76" name="图片 102" descr="学科网(www.zxxk.com)--教育资源门户，提供试卷、教案、课件、论文、素材以及各类教学资源下载，还有大量而丰富的教学相关资讯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5512" y="2083500"/>
            <a:ext cx="2436495" cy="15360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58056683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defPPr/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248901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113365"/>
            <a:ext cx="8501380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8.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（2019·益阳）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如图所示，电源电压不变，R0为定值电阻，R为滑动变阻器，当滑片P向右移动时，电流表和电压表的示数变化情况是（  ）。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355207" y="1732112"/>
            <a:ext cx="494665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A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449580" y="2315212"/>
          <a:ext cx="4756150" cy="38306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56150"/>
              </a:tblGrid>
              <a:tr h="957659">
                <a:tc>
                  <a:txBody>
                    <a:bodyPr/>
                    <a:lstStyle>
                      <a:defPPr/>
                    </a:lstStyle>
                    <a:p>
                      <a:pPr marL="0" indent="0" algn="l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A．电流表示数减小，电压表示数减小；</a:t>
                      </a: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5875" marR="15875" marT="15914" marB="15914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7659">
                <a:tc>
                  <a:txBody>
                    <a:bodyPr/>
                    <a:lstStyle>
                      <a:defPPr/>
                    </a:lstStyle>
                    <a:p>
                      <a:pPr marL="0" indent="0" algn="l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B．电流表示数增大，电压表示数增大；</a:t>
                      </a: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5875" marR="15875" marT="15914" marB="15914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7659">
                <a:tc>
                  <a:txBody>
                    <a:bodyPr/>
                    <a:lstStyle>
                      <a:defPPr/>
                    </a:lstStyle>
                    <a:p>
                      <a:pPr marL="0" indent="0" algn="l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C．电流表示数减小，电压表示数增大；</a:t>
                      </a:r>
                      <a:endParaRPr lang="en-US" altLang="en-US" sz="2000" b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5875" marR="15875" marT="15914" marB="15914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7659">
                <a:tc>
                  <a:txBody>
                    <a:bodyPr/>
                    <a:lstStyle>
                      <a:defPPr/>
                    </a:lstStyle>
                    <a:p>
                      <a:pPr marL="0" indent="0" algn="l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20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D．电流表示数增大，电压表示数减小</a:t>
                      </a:r>
                      <a:endParaRPr lang="en-US" altLang="en-US" sz="2000" b="0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15875" marR="15875" marT="15914" marB="15914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7" name="图片 48" descr="wps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5732" y="2536739"/>
            <a:ext cx="3046095" cy="1793859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217478742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defPPr/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248901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113365"/>
            <a:ext cx="8501380" cy="24006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9.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（2019·邵阳）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如图所示的电路中，电源电压恒定不变，已知R</a:t>
            </a:r>
            <a:r>
              <a:rPr lang="zh-CN" sz="20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＝3R</a:t>
            </a:r>
            <a:r>
              <a:rPr lang="zh-CN" sz="20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，当S和S</a:t>
            </a:r>
            <a:r>
              <a:rPr lang="zh-CN" sz="20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闭合、S</a:t>
            </a:r>
            <a:r>
              <a:rPr lang="zh-CN" sz="20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断开时，电压表和电流表的示数分别为U</a:t>
            </a:r>
            <a:r>
              <a:rPr lang="zh-CN" sz="20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和I</a:t>
            </a:r>
            <a:r>
              <a:rPr lang="zh-CN" sz="20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；当S</a:t>
            </a:r>
            <a:r>
              <a:rPr lang="zh-CN" sz="20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断开、S和S</a:t>
            </a:r>
            <a:r>
              <a:rPr lang="zh-CN" sz="20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闭合时，电压表和电流表的示数分别为U</a:t>
            </a:r>
            <a:r>
              <a:rPr lang="zh-CN" sz="20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和I</a:t>
            </a:r>
            <a:r>
              <a:rPr lang="zh-CN" sz="20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，则U</a:t>
            </a:r>
            <a:r>
              <a:rPr lang="zh-CN" sz="20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：U</a:t>
            </a:r>
            <a:r>
              <a:rPr lang="zh-CN" sz="20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、I</a:t>
            </a:r>
            <a:r>
              <a:rPr lang="zh-CN" sz="20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：I</a:t>
            </a:r>
            <a:r>
              <a:rPr lang="zh-CN" sz="20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分别是（  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A．1：1、4：3；B．1：2、1：3；C．1：1、1：4；D．1：4、1：1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93470" y="2621403"/>
            <a:ext cx="403860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A</a:t>
            </a:r>
          </a:p>
        </p:txBody>
      </p:sp>
      <p:pic>
        <p:nvPicPr>
          <p:cNvPr id="36" name="图片 50" descr="wps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7402" y="3518970"/>
            <a:ext cx="2041525" cy="1581881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323160293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defPPr/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248901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113364"/>
            <a:ext cx="8501380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10.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（2018·娄底）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甲图是灯泡L和定值电阻R的I-U图象，将L和R先后以乙图和丙图两种方式连在同电源上，若乙图中U</a:t>
            </a:r>
            <a:r>
              <a:rPr lang="zh-CN" sz="20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:U</a:t>
            </a:r>
            <a:r>
              <a:rPr lang="zh-CN" sz="20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=m，丙图中，I</a:t>
            </a:r>
            <a:r>
              <a:rPr lang="zh-CN" sz="20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：I</a:t>
            </a:r>
            <a:r>
              <a:rPr lang="zh-CN" sz="20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=n,则下述正确的是（  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A.m=n            B.m&gt;n          C.m&lt;n          D.mn=1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380617" y="2164981"/>
            <a:ext cx="394335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B</a:t>
            </a:r>
          </a:p>
        </p:txBody>
      </p:sp>
      <p:pic>
        <p:nvPicPr>
          <p:cNvPr id="39" name="图片 52" descr="学科网(www.zxxk.com)--教育资源门户，提供试卷、教案、课件、论文、素材及各类教学资源下载，还有大量而丰富的教学相关资讯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8005" y="3156123"/>
            <a:ext cx="6027420" cy="16308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79932464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defPPr/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248901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113364"/>
            <a:ext cx="8501380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(2018·遵义)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如图甲所示，R</a:t>
            </a:r>
            <a:r>
              <a:rPr lang="zh-CN" sz="20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为电阻箱调节R</a:t>
            </a:r>
            <a:r>
              <a:rPr lang="zh-CN" sz="20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时电流表示数I随之变化。如图乙所示是电阻箱阻值R</a:t>
            </a:r>
            <a:r>
              <a:rPr lang="zh-CN" sz="20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与电流表示数的倒数的图象。则定值电阻R</a:t>
            </a:r>
            <a:r>
              <a:rPr lang="zh-CN" sz="20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与电源电压U的大小分别为（　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A．5Ω  30V	   B．5Ω  2.5V   	C．10Ω  20V	D．10Ω  10V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400425" y="2172620"/>
            <a:ext cx="361950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B</a:t>
            </a:r>
          </a:p>
        </p:txBody>
      </p:sp>
      <p:pic>
        <p:nvPicPr>
          <p:cNvPr id="41" name="图片 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5290" y="3200683"/>
            <a:ext cx="3267710" cy="152777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22098678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defPPr/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248901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113364"/>
            <a:ext cx="8501380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（2020·四川甘孜州）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如图是电阻A和B的I—U图像。若把二者并联后接入电路中，当通过电阻B的电流是0.2A时，通过电阻A的电流是_______A，若把二者串联后接入某电路，当通过电阻A的电流为0.3A，电阻B两端的电压是______V。</a:t>
            </a:r>
          </a:p>
        </p:txBody>
      </p:sp>
      <p:pic>
        <p:nvPicPr>
          <p:cNvPr id="50" name="图片 61" descr="学科网(www.zxxk.com)--教育资源门户，提供试卷、教案、课件、论文、素材以及各类教学资源下载，还有大量而丰富的教学相关资讯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7547" y="2790095"/>
            <a:ext cx="2257425" cy="191480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7833362" y="1649357"/>
            <a:ext cx="528955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0.4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93470" y="2556473"/>
            <a:ext cx="417830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137397010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defPPr/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248901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113365"/>
            <a:ext cx="8501380" cy="14773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（2020·四川成都A）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实验小组利用图所示的电路探究“电流与电阻的关系”。实验过程中，电阻箱阻值由50调为90，电压表示数会_________，要继续探究，应该将滑片P向______移。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499985" y="1653814"/>
            <a:ext cx="850900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变大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/>
              <a:ea typeface="微软雅黑"/>
              <a:cs typeface="Arial"/>
              <a:sym typeface="Arial"/>
            </a:endParaRPr>
          </a:p>
        </p:txBody>
      </p:sp>
      <p:pic>
        <p:nvPicPr>
          <p:cNvPr id="51" name="图片 62" descr="学科网(www.zxxk.com)--教育资源门户，提供试卷、教案、课件、论文、素材以及各类教学资源下载，还有大量而丰富的教学相关资讯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3087" y="2738533"/>
            <a:ext cx="2684145" cy="196000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771900" y="2052308"/>
            <a:ext cx="483870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右</a:t>
            </a:r>
          </a:p>
        </p:txBody>
      </p:sp>
    </p:spTree>
    <p:extLst>
      <p:ext uri="{BB962C8B-B14F-4D97-AF65-F5344CB8AC3E}">
        <p14:creationId xmlns:p14="http://schemas.microsoft.com/office/powerpoint/2010/main" val="3941106130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defPPr/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文本框 2"/>
          <p:cNvSpPr txBox="1"/>
          <p:nvPr/>
        </p:nvSpPr>
        <p:spPr>
          <a:xfrm>
            <a:off x="327025" y="1319614"/>
            <a:ext cx="8675370" cy="300081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1116CC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1.考点剖析：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1116CC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第十七章是本书重点内容，本章每节都是重点，在中考中涉及到本章内容的考题所占比例高、考题形式多样、难度高，是每年中考中必考的内容，所以应该引起教师和考生注意，并下功夫做好本章复习。本节研究的是电路中电流与电压和电阻关系，是下一节欧姆定律的前奏，也是接触电磁学最重要的规律—欧姆定律的开始。本节涉及到的主要内容就是实验探究问题，通过实验探究活动，初步了解电路中电流大小受哪些因素影响，也就是电路中电流与电压和电阻之间的关系。同时也是掌握实验探究活动，科学实验方法和手段的必考内容。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1116CC"/>
              </a:solidFill>
              <a:effectLst/>
              <a:uFillTx/>
              <a:latin typeface="微软雅黑"/>
              <a:ea typeface="微软雅黑"/>
              <a:cs typeface="Arial"/>
              <a:sym typeface="Arial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93472" y="248901"/>
            <a:ext cx="235775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/>
            <a:r>
              <a:rPr lang="zh-CN" sz="3200" b="1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宋体" panose="02010600030101010101" pitchFamily="2" charset="-122"/>
              </a:rPr>
              <a:t>★考点概览</a:t>
            </a:r>
            <a:endParaRPr lang="zh-CN" altLang="en-US" sz="3200" b="1">
              <a:solidFill>
                <a:srgbClr val="0000FF"/>
              </a:solidFill>
              <a:uFill>
                <a:solidFill>
                  <a:srgbClr val="FF0000"/>
                </a:solidFill>
              </a:uFill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27027" y="1000690"/>
            <a:ext cx="2562225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/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二、考点解析</a:t>
            </a:r>
          </a:p>
        </p:txBody>
      </p:sp>
    </p:spTree>
    <p:extLst>
      <p:ext uri="{BB962C8B-B14F-4D97-AF65-F5344CB8AC3E}">
        <p14:creationId xmlns:p14="http://schemas.microsoft.com/office/powerpoint/2010/main" val="1200205274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defPPr/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248901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113365"/>
            <a:ext cx="8501380" cy="14773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（2020·绥化）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电阻R</a:t>
            </a:r>
            <a:r>
              <a:rPr lang="zh-CN" sz="20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的I﹣U图象如图所示，R的阻值是</a:t>
            </a:r>
            <a:r>
              <a:rPr lang="zh-CN" sz="20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   　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Ω，把R</a:t>
            </a:r>
            <a:r>
              <a:rPr lang="zh-CN" sz="20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与阻值是30Ω的电阻R</a:t>
            </a:r>
            <a:r>
              <a:rPr lang="zh-CN" sz="20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并联在电源电压是4V的电路中，通过R</a:t>
            </a:r>
            <a:r>
              <a:rPr lang="zh-CN" sz="20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与R</a:t>
            </a:r>
            <a:r>
              <a:rPr lang="zh-CN" sz="20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的电流之比是</a:t>
            </a:r>
            <a:r>
              <a:rPr lang="zh-CN" sz="20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   　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，R</a:t>
            </a:r>
            <a:r>
              <a:rPr lang="zh-CN" sz="20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与R</a:t>
            </a:r>
            <a:r>
              <a:rPr lang="zh-CN" sz="20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两端的电压之比是</a:t>
            </a:r>
            <a:r>
              <a:rPr lang="zh-CN" sz="20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   　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182485" y="1192299"/>
            <a:ext cx="483870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10</a:t>
            </a:r>
          </a:p>
        </p:txBody>
      </p:sp>
      <p:pic>
        <p:nvPicPr>
          <p:cNvPr id="52" name="图片 63" descr=" 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8357" y="2722618"/>
            <a:ext cx="1791335" cy="185178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1454787" y="2108963"/>
            <a:ext cx="780415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3：1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226050" y="2108963"/>
            <a:ext cx="780415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1：1</a:t>
            </a:r>
          </a:p>
        </p:txBody>
      </p:sp>
    </p:spTree>
    <p:extLst>
      <p:ext uri="{BB962C8B-B14F-4D97-AF65-F5344CB8AC3E}">
        <p14:creationId xmlns:p14="http://schemas.microsoft.com/office/powerpoint/2010/main" val="3703143592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defPPr/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248901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113364"/>
            <a:ext cx="8501380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（2020·贵州黔东南）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如图所示电源电压保持不变，R</a:t>
            </a:r>
            <a:r>
              <a:rPr lang="zh-CN" sz="20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=R</a:t>
            </a:r>
            <a:r>
              <a:rPr lang="zh-CN" sz="20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=R</a:t>
            </a:r>
            <a:r>
              <a:rPr lang="zh-CN" sz="20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=20Ω，当S</a:t>
            </a:r>
            <a:r>
              <a:rPr lang="zh-CN" sz="20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、S</a:t>
            </a:r>
            <a:r>
              <a:rPr lang="zh-CN" sz="20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都断开， 电流表示数是0.3A，求：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(1)电源电压；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(2)S</a:t>
            </a:r>
            <a:r>
              <a:rPr lang="zh-CN" sz="20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，S</a:t>
            </a:r>
            <a:r>
              <a:rPr lang="zh-CN" sz="20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都闭合时，电流表示数是多少？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10210" y="3257975"/>
            <a:ext cx="7179310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/>
            <a:r>
              <a:rPr lang="zh-CN" sz="1800" b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答：(1)电源电压为12V；(2)S</a:t>
            </a:r>
            <a:r>
              <a:rPr lang="en-US" sz="1800" b="0" baseline="-250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1800" b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sz="1800" b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</a:t>
            </a:r>
            <a:r>
              <a:rPr lang="en-US" sz="1800" b="0" baseline="-250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1800" b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都闭合时，电流表示数是1.2A。</a:t>
            </a:r>
            <a:endParaRPr lang="zh-CN" altLang="en-US" sz="1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/>
              <a:ea typeface="微软雅黑"/>
              <a:cs typeface="微软雅黑"/>
            </a:endParaRPr>
          </a:p>
        </p:txBody>
      </p:sp>
      <p:pic>
        <p:nvPicPr>
          <p:cNvPr id="59" name="图片 70" descr="学科网(www.zxxk.com)--教育资源门户，提供试卷、教案、课件、论文、素材以及各类教学资源下载，还有大量而丰富的教学相关资讯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7920" y="1906852"/>
            <a:ext cx="1371600" cy="10407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7978277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defPPr/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248901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113364"/>
            <a:ext cx="8501380" cy="37856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（2020·山东聊城）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如图所示，电源电压保持不变，闭合开关S</a:t>
            </a:r>
            <a:r>
              <a:rPr lang="zh-CN" sz="20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、S</a:t>
            </a:r>
            <a:r>
              <a:rPr lang="zh-CN" sz="20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，将滑动变阻器的滑片P移到a端时，灯泡正常发光，电压表V的示数为6V，电流表A</a:t>
            </a:r>
            <a:r>
              <a:rPr lang="zh-CN" sz="20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的示数为0.4A。只闭合开关S</a:t>
            </a:r>
            <a:r>
              <a:rPr lang="zh-CN" sz="20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。将滑动变阻器的滑片P移到b端时，电流表A</a:t>
            </a:r>
            <a:r>
              <a:rPr lang="zh-CN" sz="20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的示数为0.2A，灯泡的实际功率为0.4W（不考虑温度对灯丝电阻的影响）。求：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(1)电阻R</a:t>
            </a:r>
            <a:r>
              <a:rPr lang="zh-CN" sz="20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的阻值；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(2)灯泡L的额定功率；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(3)滑动变阻器R</a:t>
            </a:r>
            <a:r>
              <a:rPr lang="zh-CN" sz="20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的最大阻值。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409825" y="3144665"/>
            <a:ext cx="3802380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/>
            <a:r>
              <a:rPr lang="zh-CN" sz="1800" b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答：</a:t>
            </a:r>
            <a:r>
              <a:rPr sz="1800" b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(1)15Ω；(2)3.6W；(3)20Ω。</a:t>
            </a:r>
            <a:endParaRPr sz="1800" b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/>
              <a:ea typeface="微软雅黑"/>
              <a:cs typeface="微软雅黑"/>
            </a:endParaRPr>
          </a:p>
        </p:txBody>
      </p:sp>
      <p:pic>
        <p:nvPicPr>
          <p:cNvPr id="60" name="图片 73" descr="学科网(www.zxxk.com)--教育资源门户，提供试卷、教案、课件、论文、素材以及各类教学资源下载，还有大量而丰富的教学相关资讯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9108" y="3144665"/>
            <a:ext cx="1552575" cy="11267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54037504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defPPr/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248901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113365"/>
            <a:ext cx="8501380" cy="33239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（2020·安徽）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有一个量程为 0～1mA 的小量程电流表 G，内阻 Rg＝30Ω，选择一定值电阻 R</a:t>
            </a:r>
            <a:r>
              <a:rPr lang="zh-CN" sz="20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 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与它并联起来，如图所示。将 A、B 两端接入电路（图中 I 表示电流表 G 与电阻 R</a:t>
            </a:r>
            <a:r>
              <a:rPr lang="zh-CN" sz="20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并联后的总电流）。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（1）调节电路，使电流表的指针指在最大刻度处（即 1mA），这时电流 I 为 0.6A，求电阻 R</a:t>
            </a:r>
            <a:r>
              <a:rPr lang="zh-CN" sz="20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的值（计算结果保留两位小数）；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（2）继续调节电路，使电流表的指针指在刻度盘中央 （即 0.5mA），此时电流 I 变为多少？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42620" y="4559764"/>
            <a:ext cx="2992120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/>
            <a:r>
              <a:rPr lang="zh-CN" sz="1800" b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答：</a:t>
            </a:r>
            <a:r>
              <a:rPr sz="1800" b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</a:t>
            </a:r>
            <a:r>
              <a:rPr lang="en-US" sz="1800" b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0.05</a:t>
            </a:r>
            <a:r>
              <a:rPr sz="1800" b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Ω；(2)</a:t>
            </a:r>
            <a:r>
              <a:rPr lang="en-US" sz="1800" b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0.3A</a:t>
            </a:r>
            <a:r>
              <a:rPr sz="1800" b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  <p:pic>
        <p:nvPicPr>
          <p:cNvPr id="61" name="图片 78" descr="图片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2425" y="3968709"/>
            <a:ext cx="2597150" cy="10815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38377357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defPPr/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248901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113364"/>
            <a:ext cx="8501380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（2020·齐齐哈尔）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在“探究电流与电阻的关系”实验中，老师提供了两节新干电池、电流表、电压表、开关、两个滑动变阻器（规格为“10Ω 1A”和“20Ω 0.5A”），阻值为10Ω、20Ω、25Ω的定值电阻各一个，一个标记模糊、阻值未知的定值电阻，以及导线若干。</a:t>
            </a:r>
          </a:p>
        </p:txBody>
      </p:sp>
      <p:pic>
        <p:nvPicPr>
          <p:cNvPr id="63" name="图片 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4723" y="3213414"/>
            <a:ext cx="4916805" cy="13673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58760534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defPPr/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248901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83845" y="968226"/>
            <a:ext cx="8501380" cy="42473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（1）请根据图甲，用笔画线代替导线将实物图（图乙）连接完整。（要求导线不交叉；当滑片向右移动时，滑动变阻器接入电路的阻值变大）</a:t>
            </a:r>
            <a:endParaRPr sz="2000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（2）将滑动变阻器阻值调到最大，闭合开关后，发现电压表有示数且接近电源电压，电流表无示数，其原因可能是定值电阻</a:t>
            </a:r>
            <a:r>
              <a:rPr sz="20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   　</a:t>
            </a:r>
            <a:r>
              <a: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（选填“断路”或“短路”）。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（3）排除故障后，更换不同电阻进行实验，测得数据填入下面表格，第一次实验时，电流表的示数如图丙所示，为</a:t>
            </a:r>
            <a:r>
              <a:rPr sz="20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 　</a:t>
            </a:r>
            <a:r>
              <a: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A。当取下10Ω的定值电阻，换接上20Ω的定值电阻时，为控制定值电阻两端电压为  V不变，应将滑动变阻器的滑片向</a:t>
            </a:r>
            <a:r>
              <a:rPr sz="20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   　</a:t>
            </a:r>
            <a:r>
              <a: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（选填“左”或“右”）移动。</a:t>
            </a:r>
          </a:p>
        </p:txBody>
      </p:sp>
    </p:spTree>
    <p:extLst>
      <p:ext uri="{BB962C8B-B14F-4D97-AF65-F5344CB8AC3E}">
        <p14:creationId xmlns:p14="http://schemas.microsoft.com/office/powerpoint/2010/main" val="31529819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defPPr/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248901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83845" y="968226"/>
            <a:ext cx="8501380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（4）由表中数据可知，导体两端的电压一定时，通过导体的电流与导体的电阻成</a:t>
            </a:r>
            <a:r>
              <a:rPr sz="20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   　</a:t>
            </a:r>
            <a:r>
              <a: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（选填“正比”或“反比”）。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（5）根据表格数据判断，实验中选用的滑动变阻器可能是　   　（选填“A”或“B”），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A．“10Ω 1A”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B．“20Ω 0.5A”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737803" y="2741715"/>
          <a:ext cx="6046788" cy="84791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300"/>
                <a:gridCol w="1509713"/>
                <a:gridCol w="1512887"/>
                <a:gridCol w="1512888"/>
              </a:tblGrid>
              <a:tr h="282638">
                <a:tc>
                  <a:txBody>
                    <a:bodyPr/>
                    <a:lstStyle>
                      <a:defPPr/>
                    </a:lstStyle>
                    <a:p>
                      <a:pPr marL="0" indent="0" algn="ctr">
                        <a:buNone/>
                      </a:pPr>
                      <a:r>
                        <a:rPr lang="en-US" sz="16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实验序号</a:t>
                      </a:r>
                      <a:endParaRPr lang="en-US" altLang="en-US" sz="16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19050" marR="19050" marT="19097" marB="19097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ctr">
                        <a:buNone/>
                      </a:pPr>
                      <a:r>
                        <a:rPr lang="en-US" sz="16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6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19050" marR="19050" marT="19097" marB="19097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ctr">
                        <a:buNone/>
                      </a:pPr>
                      <a:r>
                        <a:rPr lang="en-US" sz="16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6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19050" marR="19050" marT="19097" marB="19097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ctr">
                        <a:buNone/>
                      </a:pPr>
                      <a:r>
                        <a:rPr lang="en-US" sz="16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6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19050" marR="19050" marT="19097" marB="19097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638">
                <a:tc>
                  <a:txBody>
                    <a:bodyPr/>
                    <a:lstStyle>
                      <a:defPPr/>
                    </a:lstStyle>
                    <a:p>
                      <a:pPr marL="0" indent="0" algn="ctr">
                        <a:buNone/>
                      </a:pPr>
                      <a:r>
                        <a:rPr lang="en-US" sz="16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电阻R/Ω</a:t>
                      </a:r>
                      <a:endParaRPr lang="en-US" altLang="en-US" sz="1600" b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9050" marR="19050" marT="19097" marB="19097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ctr">
                        <a:buNone/>
                      </a:pPr>
                      <a:r>
                        <a:rPr lang="en-US" sz="16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10</a:t>
                      </a:r>
                      <a:endParaRPr lang="en-US" altLang="en-US" sz="16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19050" marR="19050" marT="19097" marB="19097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ctr">
                        <a:buNone/>
                      </a:pPr>
                      <a:r>
                        <a:rPr lang="en-US" sz="16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20</a:t>
                      </a:r>
                      <a:endParaRPr lang="en-US" altLang="en-US" sz="16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19050" marR="19050" marT="19097" marB="19097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ctr">
                        <a:buNone/>
                      </a:pPr>
                      <a:r>
                        <a:rPr lang="en-US" sz="16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25</a:t>
                      </a:r>
                      <a:endParaRPr lang="en-US" altLang="en-US" sz="16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19050" marR="19050" marT="19097" marB="19097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638">
                <a:tc>
                  <a:txBody>
                    <a:bodyPr/>
                    <a:lstStyle>
                      <a:defPPr/>
                    </a:lstStyle>
                    <a:p>
                      <a:pPr marL="0" indent="0" algn="ctr">
                        <a:buNone/>
                      </a:pPr>
                      <a:r>
                        <a:rPr lang="en-US" sz="16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电流I/A</a:t>
                      </a:r>
                      <a:endParaRPr lang="en-US" altLang="en-US" sz="1600" b="0"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19050" marR="19050" marT="19097" marB="19097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ctr">
                        <a:buNone/>
                      </a:pPr>
                      <a:r>
                        <a:rPr lang="en-US" sz="16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19050" marR="19050" marT="19097" marB="19097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ctr">
                        <a:buNone/>
                      </a:pPr>
                      <a:r>
                        <a:rPr lang="en-US" sz="16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0.10</a:t>
                      </a:r>
                      <a:endParaRPr lang="en-US" altLang="en-US" sz="16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19050" marR="19050" marT="19097" marB="19097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ctr">
                        <a:buNone/>
                      </a:pPr>
                      <a:r>
                        <a:rPr lang="en-US" sz="16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0.08</a:t>
                      </a:r>
                      <a:endParaRPr lang="en-US" altLang="en-US" sz="1600" b="0">
                        <a:latin typeface="微软雅黑"/>
                        <a:ea typeface="微软雅黑"/>
                        <a:cs typeface="宋体" pitchFamily="2" charset="-122"/>
                      </a:endParaRPr>
                    </a:p>
                  </a:txBody>
                  <a:tcPr marL="19050" marR="19050" marT="19097" marB="19097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3822274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defPPr/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248901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83845" y="968226"/>
            <a:ext cx="8501380" cy="300082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19.</a:t>
            </a:r>
            <a:r>
              <a:rPr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（2020·恩施）</a:t>
            </a:r>
            <a:r>
              <a: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如图，在做“探究电流与电压、电阻的关系”实验中，采用了6V蓄电池、最大阻值为50Ω的滑动变阻器､电流表和电压表等器材。</a:t>
            </a:r>
            <a:endParaRPr sz="1800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(1)在研究电流与电压的关系实验时，一般是连接同一电阻R</a:t>
            </a:r>
            <a:r>
              <a:rPr sz="18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，通过适当______来改变R</a:t>
            </a:r>
            <a:r>
              <a:rPr sz="18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两端的电压；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(2)在研究电流与电阻的关系实验时，当用10Ω的电阻连接在电路AB间测得电压为2V后，断开开关，用20Ω的电阻替换AB间的R</a:t>
            </a:r>
            <a:r>
              <a:rPr sz="18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，然后闭合开关，应将滑片向______ （选填a、b、或下）端移动，直到看到______时，才能读出所需电表的示数。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548382" y="4058782"/>
            <a:ext cx="5236845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/>
            <a:r>
              <a:rPr sz="1800" b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(1)调节滑动变阻器；(2)b；(3)电压示数为2V。</a:t>
            </a:r>
          </a:p>
        </p:txBody>
      </p:sp>
      <p:pic>
        <p:nvPicPr>
          <p:cNvPr id="69" name="图片 89" descr="学科网(www.zxxk.com)--教育资源门户，提供试卷、教案、课件、论文、素材以及各类教学资源下载，还有大量而丰富的教学相关资讯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1290" y="3975074"/>
            <a:ext cx="1609725" cy="10598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80240349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defPPr/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248901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83845" y="968226"/>
            <a:ext cx="8501380" cy="21698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20.</a:t>
            </a:r>
            <a:r>
              <a:rPr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（2020·黄石）</a:t>
            </a:r>
            <a:r>
              <a: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课外兴趣小组要测量一个未知电阻Rx的阻值，现有下列器材：电源、两个量程均为0~0.6A的相同电流表A</a:t>
            </a:r>
            <a:r>
              <a:rPr sz="18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，A</a:t>
            </a:r>
            <a:r>
              <a:rPr sz="18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、一个已知阻值的定值电阻R</a:t>
            </a:r>
            <a:r>
              <a:rPr sz="18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=9Ω、开关、导线若干。兴趣小组同学们开动脑筋，积极思考，设计出了一个测量Rx的方法。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endParaRPr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2" name="图片 90" descr="学科网(www.zxxk.com)--教育资源门户，提供试卷、教案、课件、论文、素材以及各类教学资源下载，还有大量而丰富的教学相关资讯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0855" y="3026262"/>
            <a:ext cx="1476375" cy="1317704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图片 91" descr="学科网(www.zxxk.com)--教育资源门户，提供试卷、教案、课件、论文、素材以及各类教学资源下载，还有大量而丰富的教学相关资讯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3360" y="2625222"/>
            <a:ext cx="2447925" cy="17187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94941404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defPPr/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248901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83845" y="968227"/>
            <a:ext cx="8501380" cy="258532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(1)同学们设计出的测量电路图如图，请根据电路图把未完成的实物图连接线补充完整（      ）；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(2)连接好电路，闭合S之前，滑动变阻器的滑片P应滑到______（选填“a”“b”）端；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(3)调节滑动变阻器，使两个电流表有一个恰当的读数，如图，两表A1、A2的读数分别为I1=______A，I2=______A；</a:t>
            </a:r>
          </a:p>
        </p:txBody>
      </p:sp>
      <p:pic>
        <p:nvPicPr>
          <p:cNvPr id="70" name="图片 92" descr="学科网(www.zxxk.com)--教育资源门户，提供试卷、教案、课件、论文、素材以及各类教学资源下载，还有大量而丰富的教学相关资讯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9050" y="3742725"/>
            <a:ext cx="3314700" cy="10216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98947768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defPPr/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2" name="文本框 11"/>
          <p:cNvSpPr txBox="1"/>
          <p:nvPr/>
        </p:nvSpPr>
        <p:spPr>
          <a:xfrm>
            <a:off x="1093472" y="248901"/>
            <a:ext cx="235775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/>
            <a:r>
              <a:rPr lang="zh-CN" sz="3200" b="1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宋体" panose="02010600030101010101" pitchFamily="2" charset="-122"/>
              </a:rPr>
              <a:t>★考点概览</a:t>
            </a:r>
            <a:endParaRPr lang="zh-CN" altLang="en-US" sz="3200" b="1">
              <a:solidFill>
                <a:srgbClr val="0000FF"/>
              </a:solidFill>
              <a:uFill>
                <a:solidFill>
                  <a:srgbClr val="FF0000"/>
                </a:solidFill>
              </a:uFill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27027" y="1000690"/>
            <a:ext cx="2562225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/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二、考点解析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27025" y="1469208"/>
            <a:ext cx="8675370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2.常考题型：</a:t>
            </a:r>
            <a:r>
              <a:rPr lang="zh-CN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纵观各地中考考纲和近三年考卷，对本节内容的考查在中考试卷中仍会出现，主要考查题型有选择题和实验探究题两种类型。考查方式常见的有对影响电路中电流大小的因素的考查，对电压影响电路电流的考查，对电阻影响电路电流的考查，电压、电阻对电路中电流影响的实验探究；有的也经常和其他相关知识点结合，但本节作为电磁学重点，需要很好地掌握和对待。</a:t>
            </a:r>
            <a:endParaRPr lang="zh-CN" sz="2000" b="0">
              <a:solidFill>
                <a:srgbClr val="000000"/>
              </a:solidFill>
              <a:latin typeface="微软雅黑"/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976322284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0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defPPr/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248901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83845" y="968226"/>
            <a:ext cx="8501380" cy="21698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(4)根据两电流表读数可得出被测电阻Rx=______Ω；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(5)调节滑动变阻器，使A</a:t>
            </a:r>
            <a:r>
              <a:rPr sz="18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和A</a:t>
            </a:r>
            <a:r>
              <a:rPr sz="18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表的读数都变大，为保证A</a:t>
            </a:r>
            <a:r>
              <a:rPr sz="18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表不被烧坏，则A</a:t>
            </a:r>
            <a:r>
              <a:rPr sz="18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表的读数不能超过______A；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(6)有同学认为，改用下面电路图也可以测出Rx的值，你认为是否可行？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答：______（选填“是”“否”）。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83847" y="3142119"/>
            <a:ext cx="523684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/>
            <a:r>
              <a:rPr sz="1800" b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(1)如图；(2)b；(3)0.32；(4)0.48；(5)4.5；(6)0.4；(7)是。</a:t>
            </a:r>
          </a:p>
        </p:txBody>
      </p:sp>
      <p:pic>
        <p:nvPicPr>
          <p:cNvPr id="73" name="图片 93" descr="学科网(www.zxxk.com)--教育资源门户，提供试卷、教案、课件、论文、素材以及各类教学资源下载，还有大量而丰富的教学相关资讯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7150" y="2954649"/>
            <a:ext cx="1600200" cy="1327253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图片 95" descr="学科网(www.zxxk.com)--教育资源门户，提供试卷、教案、课件、论文、素材以及各类教学资源下载，还有大量而丰富的教学相关资讯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4005" y="3607452"/>
            <a:ext cx="1819275" cy="13368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37233569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defPPr/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248901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83845" y="968226"/>
            <a:ext cx="8501380" cy="300082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21.</a:t>
            </a:r>
            <a:r>
              <a:rPr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（2020·宜昌）</a:t>
            </a:r>
            <a:r>
              <a: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小明利用如下图所示实验装置探究“电流与电阻的关系”，相关器材规格已在图中标明｡其中电阻箱是一个可调电阻，可以实现电阻从0Ω到9999Ω整数调节并显示阻值｡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(1)小明认为，要研究电流与电阻的关系，应该改变电阻的大小，再观察电流的变化｡小明的想法里“改变电阻的大小”是指（    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A.拨动电阻箱到不同的电阻值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B.调节滑动变阻器</a:t>
            </a:r>
          </a:p>
        </p:txBody>
      </p:sp>
      <p:pic>
        <p:nvPicPr>
          <p:cNvPr id="77" name="图片 103" descr="学科网(www.zxxk.com)--教育资源门户，提供试卷、教案、课件、论文、素材以及各类教学资源下载，还有大量而丰富的教学相关资讯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0212" y="2912953"/>
            <a:ext cx="2107565" cy="156596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03457464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defPPr/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248901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83845" y="968226"/>
            <a:ext cx="8501380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(2)小明尚未将电压表连入电路，你认为电压表应该并联在____两端｡（选填“电阻箱”“滑动变阻器”或“电源”）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(3)下表是小明设计用于记录数据的表格，请在表格第二､三排的最左侧格子里写出要记录的物理量名称｡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800735" y="2867756"/>
          <a:ext cx="7677150" cy="11114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56230"/>
                <a:gridCol w="1234440"/>
                <a:gridCol w="1137285"/>
                <a:gridCol w="1211580"/>
                <a:gridCol w="1237615"/>
              </a:tblGrid>
              <a:tr h="370485">
                <a:tc>
                  <a:txBody>
                    <a:bodyPr/>
                    <a:lstStyle>
                      <a:defPPr/>
                    </a:lstStyle>
                    <a:p>
                      <a:pPr marL="0" indent="0" algn="l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实验次数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l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l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l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l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0485">
                <a:tc>
                  <a:txBody>
                    <a:bodyPr/>
                    <a:lstStyle>
                      <a:defPPr/>
                    </a:lstStyle>
                    <a:p>
                      <a:pPr marL="0" indent="0" algn="l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物理量名称</a:t>
                      </a:r>
                      <a:r>
                        <a:rPr lang="en-US" sz="1800" b="0" u="sng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∶</a:t>
                      </a: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_____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l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l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l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l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0485">
                <a:tc>
                  <a:txBody>
                    <a:bodyPr/>
                    <a:lstStyle>
                      <a:defPPr/>
                    </a:lstStyle>
                    <a:p>
                      <a:pPr marL="0" indent="0" algn="l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物理量名称</a:t>
                      </a:r>
                      <a:r>
                        <a:rPr lang="en-US" sz="1800" b="0" u="sng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∶</a:t>
                      </a: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_____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l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l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l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l">
                        <a:buNone/>
                      </a:pPr>
                      <a:endParaRPr lang="en-US" altLang="en-US" sz="1800" b="0">
                        <a:solidFill>
                          <a:srgbClr val="000000"/>
                        </a:solidFill>
                        <a:latin typeface="微软雅黑"/>
                        <a:ea typeface="微软雅黑"/>
                        <a:cs typeface="宋体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854710" y="4338873"/>
            <a:ext cx="5080000" cy="36933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marL="0" indent="0" algn="l"/>
            <a:r>
              <a:rPr lang="zh-CN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【答案】</a:t>
            </a:r>
            <a:r>
              <a:rPr lang="en-US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(1)A</a:t>
            </a:r>
            <a:r>
              <a:rPr lang="zh-CN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；(2)电阻箱；(3)电阻；(4)电流。</a:t>
            </a:r>
            <a:endParaRPr lang="zh-CN" altLang="en-US" sz="1800">
              <a:latin typeface="微软雅黑"/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564249572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defPPr/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248901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83845" y="968226"/>
            <a:ext cx="8501380" cy="42473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22.</a:t>
            </a:r>
            <a:r>
              <a:rPr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（2020·淮安）</a:t>
            </a:r>
            <a:r>
              <a: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某小组在“设计一个模拟调光灯”的活动中，现提供以下器材：直流电源（电压为4V）、电流表、电压表、小灯泡（2.5V、0.3A）、灯座、开关、导线、多种规格的定值电阻、多种铅笔芯、金属回形针。设计要求：灯泡的亮度能在较大范围内连续调节且不能被烧坏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（1）金属回形针可在铅笔芯上来回滑动，设计电路时可将铅笔芯与金属回形针的组合视为　   　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（2）为了电路安全，需要从下列选项中选取一个合适的定值电阻作为保护电阻（  　）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A.5Ω B.15Ω C.25Ω D.50Ω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（3）如图甲所示为设计电路的一部分，请在虚线框内将电路图补充完整。</a:t>
            </a:r>
          </a:p>
        </p:txBody>
      </p:sp>
    </p:spTree>
    <p:extLst>
      <p:ext uri="{BB962C8B-B14F-4D97-AF65-F5344CB8AC3E}">
        <p14:creationId xmlns:p14="http://schemas.microsoft.com/office/powerpoint/2010/main" val="3765158896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defPPr/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248901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83845" y="968226"/>
            <a:ext cx="8501380" cy="21698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（4）连接好电路，闭合开关，无论怎样移动金属回形针，灯泡亮度的变化都很小，造成该现象的原因：</a:t>
            </a:r>
            <a:r>
              <a:rPr sz="18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   　</a:t>
            </a:r>
            <a:r>
              <a: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（5）重新调整好电路，闭合开关，移动金属回形针，可实现灯泡的亮度有较大变化。当电压表示数U＝2.0V时，电流表的示数I如图乙所示，I＝</a:t>
            </a:r>
            <a:r>
              <a:rPr sz="18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 </a:t>
            </a:r>
            <a:r>
              <a: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A；小灯泡消耗的实际功率P</a:t>
            </a:r>
            <a:r>
              <a:rPr sz="18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。</a:t>
            </a:r>
          </a:p>
        </p:txBody>
      </p:sp>
      <p:pic>
        <p:nvPicPr>
          <p:cNvPr id="80" name="图片 1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0220" y="2916136"/>
            <a:ext cx="3512820" cy="147175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27027" y="3322268"/>
            <a:ext cx="3781425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【答案】（1）滑动变阻器；（2）A；（3）如上图所示；（4）铅笔芯的最大阻值太小；（5）0.26；0.52。</a:t>
            </a:r>
            <a:endParaRPr lang="zh-CN" altLang="en-US" sz="1800" b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/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127056476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defPPr/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248901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83845" y="968227"/>
            <a:ext cx="8501380" cy="5078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23.</a:t>
            </a:r>
            <a:r>
              <a:rPr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（2020·本溪、铁岭、辽阳）</a:t>
            </a:r>
            <a:r>
              <a: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探究电流与电压、电阻关系。</a:t>
            </a:r>
          </a:p>
        </p:txBody>
      </p:sp>
      <p:pic>
        <p:nvPicPr>
          <p:cNvPr id="85" name="图片 109" descr="学科网(www.zxxk.com)--教育资源门户，提供试卷、教案、课件、论文、素材以及各类教学资源下载，还有大量而丰富的教学相关资讯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1545" y="1578381"/>
            <a:ext cx="2286000" cy="1785584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图片 110" descr="学科网(www.zxxk.com)--教育资源门户，提供试卷、教案、课件、论文、素材以及各类教学资源下载，还有大量而丰富的教学相关资讯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1450" y="1917037"/>
            <a:ext cx="1181100" cy="130815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931545" y="3434305"/>
          <a:ext cx="6311900" cy="16163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19313"/>
                <a:gridCol w="2095500"/>
                <a:gridCol w="2097087"/>
              </a:tblGrid>
              <a:tr h="404096">
                <a:tc>
                  <a:txBody>
                    <a:bodyPr/>
                    <a:lstStyle>
                      <a:defPPr/>
                    </a:lstStyle>
                    <a:p>
                      <a:pPr marL="0"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实验次数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电压</a:t>
                      </a:r>
                      <a:r>
                        <a:rPr lang="en-US" sz="2000" b="0" i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U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/V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电流</a:t>
                      </a:r>
                      <a:r>
                        <a:rPr lang="en-US" sz="2000" b="0" i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/A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096">
                <a:tc>
                  <a:txBody>
                    <a:bodyPr/>
                    <a:lstStyle>
                      <a:defPPr/>
                    </a:lstStyle>
                    <a:p>
                      <a:pPr marL="0"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1.0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0.1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096">
                <a:tc>
                  <a:txBody>
                    <a:bodyPr/>
                    <a:lstStyle>
                      <a:defPPr/>
                    </a:lstStyle>
                    <a:p>
                      <a:pPr marL="0"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2.0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0.2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096">
                <a:tc>
                  <a:txBody>
                    <a:bodyPr/>
                    <a:lstStyle>
                      <a:defPPr/>
                    </a:lstStyle>
                    <a:p>
                      <a:pPr marL="0"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3.0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0.3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微软雅黑"/>
                        <a:ea typeface="微软雅黑"/>
                        <a:cs typeface="宋体" pitchFamily="2" charset="-122"/>
                      </a:endParaRPr>
                    </a:p>
                  </a:txBody>
                  <a:tcPr marL="76200" marR="76200" marT="47743" marB="4774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2632277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defPPr/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248901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83845" y="968227"/>
            <a:ext cx="8501380" cy="258532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(1)小霞连接了如图甲所示的部分实验电路，请用笔画线代替导线，将电源正确接入电路______；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(2)连接好电路，用开关试触，发现电压表指针偏转到表盘右侧无刻度处，电流表指针几乎不动，故障原因可能是定值电阻发生了______（填“短路”或“断路”）；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(3)排除故障后，正确进行实验，测得三组实验数据，如上表所示。分析表中数据，可得出结论：在电阻一定时，导体中的电流跟导体两端的电压成______；</a:t>
            </a:r>
          </a:p>
        </p:txBody>
      </p:sp>
    </p:spTree>
    <p:extLst>
      <p:ext uri="{BB962C8B-B14F-4D97-AF65-F5344CB8AC3E}">
        <p14:creationId xmlns:p14="http://schemas.microsoft.com/office/powerpoint/2010/main" val="4042599081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defPPr/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248901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83845" y="968226"/>
            <a:ext cx="8501380" cy="341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(4)小霞继续用图甲电路探究电流与电阻的关系。分别接入三个不同阻值的电阻，保持电源电压6V不变，调节滑动变阻器的滑片，保持电压表示数不变，记下电流表示数，绘制了如图乙所示图象并得出结论。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①实验中小霞选取的滑动变阻器是______（填“60Ω 0.5A”“30Ω1.0A”或“20Ω 1.2A”）。结合所选的滑动变阻器，把三个定值电阻分别接入电路完成实验，电阻两端控制不变的电压最大是______V；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②把5Ω和20Ω的电阻分别接入电路，控制电阻两端的电压不变，先后两次滑动变阻器的电功率之比是______。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1005" y="4391709"/>
            <a:ext cx="8246110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/>
            <a:r>
              <a:rPr lang="zh-CN" sz="1800" b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【答案】</a:t>
            </a:r>
            <a:r>
              <a:rPr lang="en-US" sz="1800" b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</a:t>
            </a:r>
            <a:r>
              <a:rPr lang="zh-CN" sz="1800" b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如图；(2)断路；(3)正比；</a:t>
            </a:r>
            <a:r>
              <a:rPr lang="en-US" sz="1800" b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(4)“60Ω  0.5A”</a:t>
            </a:r>
            <a:r>
              <a:rPr lang="zh-CN" sz="1800" b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r>
              <a:rPr lang="en-US" sz="1800" b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(5)2.5</a:t>
            </a:r>
            <a:r>
              <a:rPr lang="zh-CN" sz="1800" b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r>
              <a:rPr lang="en-US" sz="1800" b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(6)4∶1</a:t>
            </a:r>
            <a:r>
              <a:rPr lang="zh-CN" sz="1800" b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0017506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defPPr/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2" name="文本框 11"/>
          <p:cNvSpPr txBox="1"/>
          <p:nvPr/>
        </p:nvSpPr>
        <p:spPr>
          <a:xfrm>
            <a:off x="1093472" y="248901"/>
            <a:ext cx="235775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/>
            <a:r>
              <a:rPr lang="zh-CN" sz="3200" b="1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宋体" panose="02010600030101010101" pitchFamily="2" charset="-122"/>
              </a:rPr>
              <a:t>★考点概览</a:t>
            </a:r>
            <a:endParaRPr lang="zh-CN" altLang="en-US" sz="3200" b="1">
              <a:solidFill>
                <a:srgbClr val="0000FF"/>
              </a:solidFill>
              <a:uFill>
                <a:solidFill>
                  <a:srgbClr val="FF0000"/>
                </a:solidFill>
              </a:uFill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27027" y="1000690"/>
            <a:ext cx="2562225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/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二、考点解析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37820" y="1303063"/>
            <a:ext cx="3520440" cy="50782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1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3</a:t>
            </a: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.考点分类：</a:t>
            </a: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考点分类见下表</a:t>
            </a:r>
            <a:endParaRPr kumimoji="0" lang="zh-CN" altLang="en-US" sz="1800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微软雅黑"/>
              <a:ea typeface="微软雅黑"/>
              <a:cs typeface="Arial"/>
              <a:sym typeface="Arial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27025" y="1911625"/>
          <a:ext cx="8427720" cy="3291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72540"/>
                <a:gridCol w="2322830"/>
                <a:gridCol w="4832350"/>
              </a:tblGrid>
              <a:tr h="822960">
                <a:tc>
                  <a:txBody>
                    <a:bodyPr/>
                    <a:lstStyle>
                      <a:defPPr/>
                    </a:lstStyle>
                    <a:p>
                      <a:pPr marL="0" indent="0" algn="ctr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18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考点分类</a:t>
                      </a:r>
                      <a:endParaRPr lang="en-US" altLang="en-US" sz="18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ctr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18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考点内容</a:t>
                      </a:r>
                      <a:endParaRPr lang="en-US" altLang="en-US" sz="18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ctr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18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考点分析与常见题型</a:t>
                      </a:r>
                      <a:endParaRPr lang="en-US" altLang="en-US" sz="18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34440">
                <a:tc>
                  <a:txBody>
                    <a:bodyPr/>
                    <a:lstStyle>
                      <a:defPPr/>
                    </a:lstStyle>
                    <a:p>
                      <a:pPr marL="0" indent="0" algn="ctr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18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常考热点</a:t>
                      </a:r>
                      <a:endParaRPr lang="en-US" altLang="en-US" sz="18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ctr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18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电路中电流与电压和电阻关系实验探究</a:t>
                      </a:r>
                      <a:endParaRPr lang="en-US" altLang="en-US" sz="18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ctr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18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实验题，考查电路中电流与电压好电阻关系和实验能力</a:t>
                      </a:r>
                      <a:endParaRPr lang="en-US" altLang="en-US" sz="18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34440">
                <a:tc>
                  <a:txBody>
                    <a:bodyPr/>
                    <a:lstStyle>
                      <a:defPPr/>
                    </a:lstStyle>
                    <a:p>
                      <a:pPr marL="0" indent="0" algn="ctr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18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一般考点</a:t>
                      </a:r>
                      <a:endParaRPr lang="en-US" altLang="en-US" sz="18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ctr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18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变阻器滑片移动引起的电路变化</a:t>
                      </a:r>
                      <a:endParaRPr lang="en-US" altLang="en-US" sz="18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indent="0" algn="ctr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18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选择题、实验题，考查电路电阻变化引起的电流变化，属于电路分析类试题</a:t>
                      </a:r>
                      <a:endParaRPr lang="en-US" altLang="en-US" sz="1800" b="0">
                        <a:solidFill>
                          <a:srgbClr val="C00000"/>
                        </a:solidFill>
                        <a:latin typeface="微软雅黑"/>
                        <a:ea typeface="微软雅黑"/>
                        <a:cs typeface="宋体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9400593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defPPr/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itchFamily="2" charset="-122"/>
              <a:sym typeface="微软雅黑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93472" y="257812"/>
            <a:ext cx="232092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/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知识点精析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29872" y="1058619"/>
            <a:ext cx="8801735" cy="341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1.由于电压是形成电流的原因，说明电流的大小与导体两端的</a:t>
            </a:r>
            <a:r>
              <a:rPr lang="zh-CN" sz="1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有关；由于导体的电阻对电流有阻碍作用，所以，电流的大小与导体</a:t>
            </a:r>
            <a:r>
              <a:rPr lang="zh-CN" sz="1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有关。</a:t>
            </a:r>
            <a:endParaRPr lang="zh-CN" sz="1800">
              <a:latin typeface="微软雅黑"/>
              <a:ea typeface="微软雅黑"/>
              <a:cs typeface="微软雅黑"/>
            </a:endParaRP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2.为了研究通过导体的电流跟电压的关系，我们应控制</a:t>
            </a:r>
            <a:r>
              <a:rPr lang="zh-CN" sz="1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一定，通过在电路中串联一个</a:t>
            </a:r>
            <a:r>
              <a:rPr lang="zh-CN" sz="1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来调节导体两端的电压，通过实验可以得出结论：电阻一定时，通过导体中的电流跟导体两端的电压成</a:t>
            </a:r>
            <a:r>
              <a:rPr lang="zh-CN" sz="1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3.为了研究通过导体的电流跟电阻的关系，我们应控制电阻两端的</a:t>
            </a:r>
            <a:r>
              <a:rPr lang="zh-CN" sz="1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一定，通过换用不同的</a:t>
            </a:r>
            <a:r>
              <a:rPr lang="zh-CN" sz="1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来改变电阻，通过实验可以得出结论：电压一定时，通过导体的电流跟导体的电阻成</a:t>
            </a:r>
            <a:r>
              <a:rPr lang="zh-CN" sz="1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509385" y="1135007"/>
            <a:ext cx="553996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电压</a:t>
            </a:r>
            <a:endParaRPr kumimoji="0" lang="zh-CN" altLang="en-US" sz="180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/>
              <a:ea typeface="微软雅黑"/>
              <a:cs typeface="Arial"/>
              <a:sym typeface="Arial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36540" y="1546233"/>
            <a:ext cx="553996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电阻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796915" y="1914171"/>
            <a:ext cx="553996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电阻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96925" y="2387781"/>
            <a:ext cx="784828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变阻器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307080" y="2755719"/>
            <a:ext cx="553996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正比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947535" y="3211504"/>
            <a:ext cx="553996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电压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268730" y="3601087"/>
            <a:ext cx="553996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电阻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718945" y="4012312"/>
            <a:ext cx="553996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反比</a:t>
            </a:r>
          </a:p>
        </p:txBody>
      </p:sp>
    </p:spTree>
    <p:extLst>
      <p:ext uri="{BB962C8B-B14F-4D97-AF65-F5344CB8AC3E}">
        <p14:creationId xmlns:p14="http://schemas.microsoft.com/office/powerpoint/2010/main" val="2904152259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" grpId="0"/>
      <p:bldP spid="9" grpId="0"/>
      <p:bldP spid="10" grpId="0"/>
      <p:bldP spid="15" grpId="0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defPPr/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7" y="248901"/>
            <a:ext cx="286829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典例呈现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116456" y="827544"/>
            <a:ext cx="581215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★考点一：电路电流与电压和电阻的关系</a:t>
            </a:r>
            <a:endParaRPr lang="zh-CN" sz="2400" b="1">
              <a:solidFill>
                <a:srgbClr val="1116CC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7027" y="1474300"/>
            <a:ext cx="8745855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 b="1">
                <a:ea typeface="宋体" panose="02010600030101010101" pitchFamily="2" charset="-122"/>
              </a:rPr>
              <a:t>◆典例一：</a:t>
            </a:r>
            <a:r>
              <a:rPr lang="zh-CN" sz="2000" b="1">
                <a:solidFill>
                  <a:srgbClr val="000000"/>
                </a:solidFill>
                <a:ea typeface="宋体" panose="02010600030101010101" pitchFamily="2" charset="-122"/>
              </a:rPr>
              <a:t>（2020·湖南常德）</a:t>
            </a:r>
            <a:r>
              <a:rPr lang="zh-CN" sz="2000">
                <a:solidFill>
                  <a:srgbClr val="000000"/>
                </a:solidFill>
                <a:ea typeface="宋体" panose="02010600030101010101" pitchFamily="2" charset="-122"/>
              </a:rPr>
              <a:t>用电器R</a:t>
            </a:r>
            <a:r>
              <a:rPr lang="zh-CN" sz="2000" baseline="-25000">
                <a:solidFill>
                  <a:srgbClr val="000000"/>
                </a:solidFill>
                <a:uFillTx/>
                <a:ea typeface="宋体" panose="02010600030101010101" pitchFamily="2" charset="-122"/>
              </a:rPr>
              <a:t>1</a:t>
            </a:r>
            <a:r>
              <a:rPr lang="zh-CN" sz="2000">
                <a:solidFill>
                  <a:srgbClr val="000000"/>
                </a:solidFill>
                <a:ea typeface="宋体" panose="02010600030101010101" pitchFamily="2" charset="-122"/>
              </a:rPr>
              <a:t>和R</a:t>
            </a:r>
            <a:r>
              <a:rPr lang="zh-CN" sz="2000" baseline="-25000">
                <a:solidFill>
                  <a:srgbClr val="000000"/>
                </a:solidFill>
                <a:uFillTx/>
                <a:ea typeface="宋体" panose="02010600030101010101" pitchFamily="2" charset="-122"/>
              </a:rPr>
              <a:t>2</a:t>
            </a:r>
            <a:r>
              <a:rPr lang="zh-CN" sz="2000">
                <a:solidFill>
                  <a:srgbClr val="000000"/>
                </a:solidFill>
                <a:ea typeface="宋体" panose="02010600030101010101" pitchFamily="2" charset="-122"/>
              </a:rPr>
              <a:t>上都标有“6V”字样，它们的电流随电压变化关系如图所示。下列说法不正确的是（　　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rgbClr val="000000"/>
                </a:solidFill>
                <a:ea typeface="宋体" panose="02010600030101010101" pitchFamily="2" charset="-122"/>
              </a:rPr>
              <a:t>A. R</a:t>
            </a:r>
            <a:r>
              <a:rPr lang="zh-CN" sz="2000" baseline="-25000">
                <a:solidFill>
                  <a:srgbClr val="000000"/>
                </a:solidFill>
                <a:uFillTx/>
                <a:ea typeface="宋体" panose="02010600030101010101" pitchFamily="2" charset="-122"/>
              </a:rPr>
              <a:t>1</a:t>
            </a:r>
            <a:r>
              <a:rPr lang="zh-CN" sz="2000">
                <a:solidFill>
                  <a:srgbClr val="000000"/>
                </a:solidFill>
                <a:ea typeface="宋体" panose="02010600030101010101" pitchFamily="2" charset="-122"/>
              </a:rPr>
              <a:t>和R</a:t>
            </a:r>
            <a:r>
              <a:rPr lang="zh-CN" sz="2000" baseline="-25000">
                <a:solidFill>
                  <a:srgbClr val="000000"/>
                </a:solidFill>
                <a:uFillTx/>
                <a:ea typeface="宋体" panose="02010600030101010101" pitchFamily="2" charset="-122"/>
              </a:rPr>
              <a:t>2</a:t>
            </a:r>
            <a:r>
              <a:rPr lang="zh-CN" sz="2000">
                <a:solidFill>
                  <a:srgbClr val="000000"/>
                </a:solidFill>
                <a:ea typeface="宋体" panose="02010600030101010101" pitchFamily="2" charset="-122"/>
              </a:rPr>
              <a:t>阻值不随温度的变化而变化；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rgbClr val="000000"/>
                </a:solidFill>
                <a:ea typeface="宋体" panose="02010600030101010101" pitchFamily="2" charset="-122"/>
              </a:rPr>
              <a:t>B. R</a:t>
            </a:r>
            <a:r>
              <a:rPr lang="zh-CN" sz="2000" baseline="-25000">
                <a:solidFill>
                  <a:srgbClr val="000000"/>
                </a:solidFill>
                <a:uFillTx/>
                <a:ea typeface="宋体" panose="02010600030101010101" pitchFamily="2" charset="-122"/>
              </a:rPr>
              <a:t>1</a:t>
            </a:r>
            <a:r>
              <a:rPr lang="zh-CN" sz="2000">
                <a:solidFill>
                  <a:srgbClr val="000000"/>
                </a:solidFill>
                <a:ea typeface="宋体" panose="02010600030101010101" pitchFamily="2" charset="-122"/>
              </a:rPr>
              <a:t>:R</a:t>
            </a:r>
            <a:r>
              <a:rPr lang="zh-CN" sz="2000" baseline="-25000">
                <a:solidFill>
                  <a:srgbClr val="000000"/>
                </a:solidFill>
                <a:uFillTx/>
                <a:ea typeface="宋体" panose="02010600030101010101" pitchFamily="2" charset="-122"/>
              </a:rPr>
              <a:t>2</a:t>
            </a:r>
            <a:r>
              <a:rPr lang="zh-CN" sz="2000">
                <a:solidFill>
                  <a:srgbClr val="000000"/>
                </a:solidFill>
                <a:ea typeface="宋体" panose="02010600030101010101" pitchFamily="2" charset="-122"/>
              </a:rPr>
              <a:t>=2: 1；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rgbClr val="000000"/>
                </a:solidFill>
                <a:ea typeface="宋体" panose="02010600030101010101" pitchFamily="2" charset="-122"/>
              </a:rPr>
              <a:t>C. R</a:t>
            </a:r>
            <a:r>
              <a:rPr lang="zh-CN" sz="2000" baseline="-25000">
                <a:solidFill>
                  <a:srgbClr val="000000"/>
                </a:solidFill>
                <a:uFillTx/>
                <a:ea typeface="宋体" panose="02010600030101010101" pitchFamily="2" charset="-122"/>
              </a:rPr>
              <a:t>1</a:t>
            </a:r>
            <a:r>
              <a:rPr lang="zh-CN" sz="2000">
                <a:solidFill>
                  <a:srgbClr val="000000"/>
                </a:solidFill>
                <a:ea typeface="宋体" panose="02010600030101010101" pitchFamily="2" charset="-122"/>
              </a:rPr>
              <a:t>和R</a:t>
            </a:r>
            <a:r>
              <a:rPr lang="zh-CN" sz="2000" baseline="-25000">
                <a:solidFill>
                  <a:srgbClr val="000000"/>
                </a:solidFill>
                <a:uFillTx/>
                <a:ea typeface="宋体" panose="02010600030101010101" pitchFamily="2" charset="-122"/>
              </a:rPr>
              <a:t>2</a:t>
            </a:r>
            <a:r>
              <a:rPr lang="zh-CN" sz="2000">
                <a:solidFill>
                  <a:srgbClr val="000000"/>
                </a:solidFill>
                <a:ea typeface="宋体" panose="02010600030101010101" pitchFamily="2" charset="-122"/>
              </a:rPr>
              <a:t>并联在4V电源上，通过电流I</a:t>
            </a:r>
            <a:r>
              <a:rPr lang="zh-CN" sz="2000" baseline="-25000">
                <a:solidFill>
                  <a:srgbClr val="000000"/>
                </a:solidFill>
                <a:uFillTx/>
                <a:ea typeface="宋体" panose="02010600030101010101" pitchFamily="2" charset="-122"/>
              </a:rPr>
              <a:t>1</a:t>
            </a:r>
            <a:r>
              <a:rPr lang="zh-CN" sz="2000">
                <a:solidFill>
                  <a:srgbClr val="000000"/>
                </a:solidFill>
                <a:ea typeface="宋体" panose="02010600030101010101" pitchFamily="2" charset="-122"/>
              </a:rPr>
              <a:t>:I</a:t>
            </a:r>
            <a:r>
              <a:rPr lang="zh-CN" sz="2000" baseline="-25000">
                <a:solidFill>
                  <a:srgbClr val="000000"/>
                </a:solidFill>
                <a:uFillTx/>
                <a:ea typeface="宋体" panose="02010600030101010101" pitchFamily="2" charset="-122"/>
              </a:rPr>
              <a:t>2</a:t>
            </a:r>
            <a:r>
              <a:rPr lang="zh-CN" sz="2000">
                <a:solidFill>
                  <a:srgbClr val="000000"/>
                </a:solidFill>
                <a:ea typeface="宋体" panose="02010600030101010101" pitchFamily="2" charset="-122"/>
              </a:rPr>
              <a:t>=2:1；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rgbClr val="000000"/>
                </a:solidFill>
                <a:ea typeface="宋体" panose="02010600030101010101" pitchFamily="2" charset="-122"/>
              </a:rPr>
              <a:t>D. R</a:t>
            </a:r>
            <a:r>
              <a:rPr lang="zh-CN" sz="2000" baseline="-25000">
                <a:solidFill>
                  <a:srgbClr val="000000"/>
                </a:solidFill>
                <a:uFillTx/>
                <a:ea typeface="宋体" panose="02010600030101010101" pitchFamily="2" charset="-122"/>
              </a:rPr>
              <a:t>1</a:t>
            </a:r>
            <a:r>
              <a:rPr lang="zh-CN" sz="2000">
                <a:solidFill>
                  <a:srgbClr val="000000"/>
                </a:solidFill>
                <a:ea typeface="宋体" panose="02010600030101010101" pitchFamily="2" charset="-122"/>
              </a:rPr>
              <a:t>和R</a:t>
            </a:r>
            <a:r>
              <a:rPr lang="zh-CN" sz="2000" baseline="-25000">
                <a:solidFill>
                  <a:srgbClr val="000000"/>
                </a:solidFill>
                <a:uFillTx/>
                <a:ea typeface="宋体" panose="02010600030101010101" pitchFamily="2" charset="-122"/>
              </a:rPr>
              <a:t>2</a:t>
            </a:r>
            <a:r>
              <a:rPr lang="zh-CN" sz="2000">
                <a:solidFill>
                  <a:srgbClr val="000000"/>
                </a:solidFill>
                <a:ea typeface="宋体" panose="02010600030101010101" pitchFamily="2" charset="-122"/>
              </a:rPr>
              <a:t>并联在4V电源上，消耗总功率为1.2W</a:t>
            </a:r>
          </a:p>
        </p:txBody>
      </p:sp>
      <p:pic>
        <p:nvPicPr>
          <p:cNvPr id="20" name="图片 10" descr="学科网(www.zxxk.com)--教育资源门户，提供试卷、教案、课件、论文、素材以及各类教学资源下载，还有大量而丰富的教学相关资讯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0600" y="2585118"/>
            <a:ext cx="2353945" cy="16665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12752859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defPPr/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7" y="248901"/>
            <a:ext cx="286829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典例呈现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7027" y="1501037"/>
            <a:ext cx="8623935" cy="24006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 b="1">
                <a:ea typeface="宋体" panose="02010600030101010101" pitchFamily="2" charset="-122"/>
              </a:rPr>
              <a:t>◆典例二：（2020·四川甘孜州）</a:t>
            </a:r>
            <a:r>
              <a:rPr lang="zh-CN" sz="2000">
                <a:ea typeface="宋体" panose="02010600030101010101" pitchFamily="2" charset="-122"/>
              </a:rPr>
              <a:t>小刚用图所示电路探究“一段电路中电流跟电阻的关系”，在此实验过程中，当A、B两点间的电阻由5Ω更换为10Ω后，为了探究上述问题，他应该采取的唯一操作是（　　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ea typeface="宋体" panose="02010600030101010101" pitchFamily="2" charset="-122"/>
              </a:rPr>
              <a:t>A. 保持变阻器滑片不动	             B. 将变阻器滑片适当向左移动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ea typeface="宋体" panose="02010600030101010101" pitchFamily="2" charset="-122"/>
              </a:rPr>
              <a:t>C. 将变阻器滑片适当向右移动	D. 适当增加电池的节数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116456" y="827544"/>
            <a:ext cx="581215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★考点一：电路电流与电压和电阻的关系</a:t>
            </a:r>
          </a:p>
        </p:txBody>
      </p:sp>
      <p:pic>
        <p:nvPicPr>
          <p:cNvPr id="19" name="图片 9" descr="学科网(www.zxxk.com)--教育资源门户，提供试卷、教案、课件、论文、素材以及各类教学资源下载，还有大量而丰富的教学相关资讯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5332" y="3906642"/>
            <a:ext cx="1440815" cy="10961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19925166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defPPr/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7" y="248901"/>
            <a:ext cx="286829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典例呈现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27027" y="1364174"/>
            <a:ext cx="8623935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6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【答案】C。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6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【解析】当A、B两点间的电阻由5Ω更换为10Ω后，根据串分压的知识可知，电压表的示数变大，此时应该增大滑动变阻器的阻值，将滑片适当向右端滑动，使电压表的示数与原来相同。故选C。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116456" y="827544"/>
            <a:ext cx="581215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★考点一：电路电流与电压和电阻的关系</a:t>
            </a:r>
          </a:p>
        </p:txBody>
      </p:sp>
    </p:spTree>
    <p:extLst>
      <p:ext uri="{BB962C8B-B14F-4D97-AF65-F5344CB8AC3E}">
        <p14:creationId xmlns:p14="http://schemas.microsoft.com/office/powerpoint/2010/main" val="3673181622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4871</Words>
  <Application>Microsoft Office PowerPoint</Application>
  <PresentationFormat>全屏显示(16:9)</PresentationFormat>
  <Paragraphs>347</Paragraphs>
  <Slides>47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4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3</cp:revision>
  <dcterms:created xsi:type="dcterms:W3CDTF">2020-08-31T00:19:23Z</dcterms:created>
  <dcterms:modified xsi:type="dcterms:W3CDTF">2020-09-24T12:30:17Z</dcterms:modified>
</cp:coreProperties>
</file>