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5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460" r:id="rId5"/>
    <p:sldId id="461" r:id="rId6"/>
    <p:sldId id="462" r:id="rId7"/>
    <p:sldId id="463" r:id="rId8"/>
    <p:sldId id="464" r:id="rId9"/>
    <p:sldId id="466" r:id="rId10"/>
    <p:sldId id="467" r:id="rId11"/>
    <p:sldId id="468" r:id="rId12"/>
    <p:sldId id="469" r:id="rId13"/>
    <p:sldId id="472" r:id="rId14"/>
    <p:sldId id="292" r:id="rId15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276"/>
        <p:guide pos="27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6" cy="72006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tags" Target="tags/tag64.xml" /><Relationship Id="rId17" Type="http://schemas.openxmlformats.org/officeDocument/2006/relationships/presProps" Target="presProps.xml" /><Relationship Id="rId18" Type="http://schemas.openxmlformats.org/officeDocument/2006/relationships/viewProps" Target="viewProps.xml" /><Relationship Id="rId19" Type="http://schemas.openxmlformats.org/officeDocument/2006/relationships/theme" Target="theme/theme1.xml" /><Relationship Id="rId2" Type="http://schemas.openxmlformats.org/officeDocument/2006/relationships/notesMaster" Target="notesMasters/notesMaster1.xml" /><Relationship Id="rId20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wmf" /><Relationship Id="rId2" Type="http://schemas.openxmlformats.org/officeDocument/2006/relationships/image" Target="../media/image8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wmf" /><Relationship Id="rId2" Type="http://schemas.openxmlformats.org/officeDocument/2006/relationships/image" Target="../media/image10.wmf" /><Relationship Id="rId3" Type="http://schemas.openxmlformats.org/officeDocument/2006/relationships/image" Target="../media/image11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0F9B84EA-7D68-4D60-9CB1-D50884785D1C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8D4E0FC9-F1F8-4FAE-9988-3BA365CFD46F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D2A48B96-639E-45A3-A0BA-2464DFDB1FAA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 idx="6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备注占位符 4"/>
          <p:cNvSpPr>
            <a:spLocks noGrp="1"/>
          </p:cNvSpPr>
          <p:nvPr>
            <p:ph type="body" sz="quarter" idx="7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A6837353-30EB-4A48-80EB-173D804AEFB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/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899100" y="914400"/>
            <a:ext cx="73494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899100" y="3560400"/>
            <a:ext cx="73494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18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56300" y="774000"/>
            <a:ext cx="8229600" cy="5482800"/>
          </a:xfrm>
        </p:spPr>
        <p:txBody>
          <a:bodyPr/>
          <a:lstStyle>
            <a:lvl1pPr marL="171450" indent="-17145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99100" y="2484000"/>
            <a:ext cx="73494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5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99100" y="3560400"/>
            <a:ext cx="73494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1490400"/>
            <a:ext cx="8226900" cy="47592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  <a:lvl6pPr marL="1714500" indent="0">
              <a:buNone/>
              <a:defRPr/>
            </a:lvl6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493100" y="3848400"/>
            <a:ext cx="58266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493100" y="4615200"/>
            <a:ext cx="58266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0" y="1501200"/>
            <a:ext cx="3882600" cy="47484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00" y="1501200"/>
            <a:ext cx="3882600" cy="4748400"/>
          </a:xfrm>
        </p:spPr>
        <p:txBody>
          <a:bodyPr lIns="90000" tIns="46800" rIns="90000" bIns="46800">
            <a:normAutofit/>
          </a:bodyPr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/>
              </a:tabLst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05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 eaLnBrk="1" fontAlgn="auto" latinLnBrk="0" hangingPunct="1">
              <a:lnSpc>
                <a:spcPct val="120000"/>
              </a:lnSpc>
              <a:defRPr sz="105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0" y="1429200"/>
            <a:ext cx="40068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15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0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421729"/>
            <a:ext cx="40068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300" y="1555200"/>
            <a:ext cx="3924808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800" y="1555200"/>
            <a:ext cx="3920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100" y="914400"/>
            <a:ext cx="783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1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00" y="914400"/>
            <a:ext cx="6876900" cy="5029200"/>
          </a:xfrm>
        </p:spPr>
        <p:txBody>
          <a:bodyPr vert="eaVert" lIns="46800" tIns="46800" rIns="46800" bIns="46800"/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ags" Target="../tags/tag57.xml" /><Relationship Id="rId14" Type="http://schemas.openxmlformats.org/officeDocument/2006/relationships/tags" Target="../tags/tag58.xml" /><Relationship Id="rId15" Type="http://schemas.openxmlformats.org/officeDocument/2006/relationships/tags" Target="../tags/tag59.xml" /><Relationship Id="rId16" Type="http://schemas.openxmlformats.org/officeDocument/2006/relationships/tags" Target="../tags/tag60.xml" /><Relationship Id="rId17" Type="http://schemas.openxmlformats.org/officeDocument/2006/relationships/tags" Target="../tags/tag61.xml" /><Relationship Id="rId18" Type="http://schemas.openxmlformats.org/officeDocument/2006/relationships/tags" Target="../tags/tag62.xml" /><Relationship Id="rId19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6300" y="608400"/>
            <a:ext cx="82269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6300" y="1490400"/>
            <a:ext cx="82269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90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00" y="6314400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6582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207135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tags" Target="../tags/tag63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2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Relationship Id="rId4" Type="http://schemas.openxmlformats.org/officeDocument/2006/relationships/image" Target="../media/image15.png" /><Relationship Id="rId5" Type="http://schemas.openxmlformats.org/officeDocument/2006/relationships/image" Target="../media/image16.png" /><Relationship Id="rId6" Type="http://schemas.openxmlformats.org/officeDocument/2006/relationships/image" Target="../media/image17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8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png" /><Relationship Id="rId3" Type="http://schemas.openxmlformats.org/officeDocument/2006/relationships/oleObject" Target="../embeddings/oleObject1.bin" TargetMode="Internal" /><Relationship Id="rId4" Type="http://schemas.openxmlformats.org/officeDocument/2006/relationships/image" Target="../media/image4.wmf" /><Relationship Id="rId5" Type="http://schemas.openxmlformats.org/officeDocument/2006/relationships/vmlDrawing" Target="../drawings/vmlDrawing1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png" /><Relationship Id="rId3" Type="http://schemas.openxmlformats.org/officeDocument/2006/relationships/oleObject" Target="../embeddings/oleObject2.bin" TargetMode="Internal" /><Relationship Id="rId4" Type="http://schemas.openxmlformats.org/officeDocument/2006/relationships/image" Target="../media/image5.wmf" /><Relationship Id="rId5" Type="http://schemas.openxmlformats.org/officeDocument/2006/relationships/vmlDrawing" Target="../drawings/vmlDrawing2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6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6.png" /><Relationship Id="rId3" Type="http://schemas.openxmlformats.org/officeDocument/2006/relationships/oleObject" Target="../embeddings/oleObject3.bin" TargetMode="Internal" /><Relationship Id="rId4" Type="http://schemas.openxmlformats.org/officeDocument/2006/relationships/image" Target="../media/image7.wmf" /><Relationship Id="rId5" Type="http://schemas.openxmlformats.org/officeDocument/2006/relationships/oleObject" Target="../embeddings/oleObject4.bin" TargetMode="Internal" /><Relationship Id="rId6" Type="http://schemas.openxmlformats.org/officeDocument/2006/relationships/image" Target="../media/image8.wmf" /><Relationship Id="rId7" Type="http://schemas.openxmlformats.org/officeDocument/2006/relationships/vmlDrawing" Target="../drawings/vmlDrawing3.v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6.png" /><Relationship Id="rId3" Type="http://schemas.openxmlformats.org/officeDocument/2006/relationships/oleObject" Target="../embeddings/oleObject5.bin" TargetMode="Internal" /><Relationship Id="rId4" Type="http://schemas.openxmlformats.org/officeDocument/2006/relationships/image" Target="../media/image9.wmf" /><Relationship Id="rId5" Type="http://schemas.openxmlformats.org/officeDocument/2006/relationships/oleObject" Target="../embeddings/oleObject6.bin" TargetMode="Internal" /><Relationship Id="rId6" Type="http://schemas.openxmlformats.org/officeDocument/2006/relationships/image" Target="../media/image10.wmf" /><Relationship Id="rId7" Type="http://schemas.openxmlformats.org/officeDocument/2006/relationships/oleObject" Target="../embeddings/oleObject7.bin" TargetMode="Internal" /><Relationship Id="rId8" Type="http://schemas.openxmlformats.org/officeDocument/2006/relationships/image" Target="../media/image11.wmf" /><Relationship Id="rId9" Type="http://schemas.openxmlformats.org/officeDocument/2006/relationships/vmlDrawing" Target="../drawings/vmlDrawing4.v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5"/>
          <p:cNvSpPr txBox="1"/>
          <p:nvPr/>
        </p:nvSpPr>
        <p:spPr>
          <a:xfrm>
            <a:off x="1199515" y="3612515"/>
            <a:ext cx="67449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第2课时 串联分压、并联分流的规律</a:t>
            </a:r>
            <a:endParaRPr lang="zh-CN" altLang="en-US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4"/>
          <p:cNvSpPr txBox="1"/>
          <p:nvPr/>
        </p:nvSpPr>
        <p:spPr>
          <a:xfrm>
            <a:off x="2092960" y="2135505"/>
            <a:ext cx="4342765" cy="675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800">
                <a:latin typeface="黑体" panose="02010609060101010101" charset="-122"/>
                <a:ea typeface="黑体" panose="02010609060101010101" charset="-122"/>
              </a:rPr>
              <a:t>第十七章 欧姆定律</a:t>
            </a:r>
            <a:endParaRPr lang="zh-CN" altLang="en-US" sz="3800">
              <a:latin typeface="黑体"/>
              <a:ea typeface="黑体" panose="02010609060101010101" charset="-122"/>
            </a:endParaRPr>
          </a:p>
        </p:txBody>
      </p:sp>
      <p:sp>
        <p:nvSpPr>
          <p:cNvPr id="4" name="文本框 25"/>
          <p:cNvSpPr txBox="1"/>
          <p:nvPr/>
        </p:nvSpPr>
        <p:spPr>
          <a:xfrm>
            <a:off x="756920" y="2908935"/>
            <a:ext cx="76295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第4节 欧姆定律在串、并联电路中的应用</a:t>
            </a:r>
            <a:endParaRPr lang="zh-CN" altLang="en-US" sz="3200">
              <a:latin typeface="黑体"/>
              <a:ea typeface="黑体" panose="02010609060101010101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7785" y="124460"/>
            <a:ext cx="8108315" cy="2713355"/>
            <a:chOff x="91" y="196"/>
            <a:chExt cx="12769" cy="4273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109" y="4469"/>
              <a:ext cx="11751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34822" name="文本框 1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91" y="196"/>
              <a:ext cx="4634" cy="5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b="1">
                  <a:solidFill>
                    <a:schemeClr val="bg1"/>
                  </a:solidFill>
                  <a:latin typeface="微软雅黑" panose="020b0503020204020204" charset="-122"/>
                  <a:ea typeface="微软雅黑"/>
                  <a:cs typeface="宋体" panose="02010600030101010101" pitchFamily="2" charset="-122"/>
                </a:rPr>
                <a:t>￭</a:t>
              </a:r>
              <a:r>
                <a:rPr lang="zh-CN" altLang="en-US" b="1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九年级 物理 上册 人教版</a:t>
              </a:r>
              <a:endParaRPr lang="zh-CN" altLang="en-US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2" name="文本框 77828"/>
          <p:cNvSpPr txBox="1"/>
          <p:nvPr/>
        </p:nvSpPr>
        <p:spPr>
          <a:xfrm>
            <a:off x="342900" y="1544955"/>
            <a:ext cx="8458200" cy="155321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ts val="3800"/>
              </a:lnSpc>
            </a:pPr>
            <a:r>
              <a:rPr lang="zh-CN" altLang="en-US" sz="26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当并联电路中的一个支路的电阻改变时，这个支路的电流会变化，干路电流也会变化，但另一个支路的电流和电压不变。</a:t>
            </a:r>
            <a:endParaRPr lang="zh-CN" altLang="en-US" sz="2600">
              <a:solidFill>
                <a:srgbClr val="FF0000"/>
              </a:solidFill>
              <a:latin typeface="黑体"/>
              <a:ea typeface="黑体" panose="02010609060101010101" charset="-122"/>
            </a:endParaRPr>
          </a:p>
        </p:txBody>
      </p:sp>
      <p:sp>
        <p:nvSpPr>
          <p:cNvPr id="2" name="文本框 24"/>
          <p:cNvSpPr txBox="1"/>
          <p:nvPr/>
        </p:nvSpPr>
        <p:spPr>
          <a:xfrm>
            <a:off x="284480" y="1014730"/>
            <a:ext cx="34493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课堂小结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18433" name="图片 788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435" y="2791460"/>
            <a:ext cx="4388485" cy="3016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文本框 81921"/>
          <p:cNvSpPr txBox="1"/>
          <p:nvPr/>
        </p:nvSpPr>
        <p:spPr>
          <a:xfrm>
            <a:off x="296228" y="1364615"/>
            <a:ext cx="8351837" cy="17532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如图所示，</a:t>
            </a:r>
            <a:r>
              <a:rPr lang="en-US" altLang="zh-CN" sz="24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</a:t>
            </a:r>
            <a:r>
              <a:rPr lang="en-US" altLang="zh-CN" sz="24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=30 </a:t>
            </a:r>
            <a:r>
              <a:rPr lang="el-GR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Ω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，电流表的示数为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0.6 A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，电压表的示数为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12 V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。求：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（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1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）</a:t>
            </a:r>
            <a:r>
              <a:rPr lang="en-US" altLang="zh-CN" sz="24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</a:t>
            </a:r>
            <a:r>
              <a:rPr lang="en-US" altLang="zh-CN" sz="24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的阻值；（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）并联电路总电流</a:t>
            </a:r>
            <a:r>
              <a:rPr lang="en-US" altLang="zh-CN" sz="24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 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；</a:t>
            </a:r>
            <a:endParaRPr lang="zh-CN" altLang="en-US" sz="2400">
              <a:latin typeface="黑体"/>
              <a:ea typeface="黑体" panose="02010609060101010101" charset="-122"/>
              <a:cs typeface="黑体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）并联电路总电阻</a:t>
            </a:r>
            <a:r>
              <a:rPr lang="en-US" altLang="zh-CN" sz="24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pic>
        <p:nvPicPr>
          <p:cNvPr id="20501" name="图片 819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6648" y="2722563"/>
            <a:ext cx="2330450" cy="21129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24"/>
          <p:cNvSpPr txBox="1"/>
          <p:nvPr/>
        </p:nvSpPr>
        <p:spPr>
          <a:xfrm>
            <a:off x="523875" y="973455"/>
            <a:ext cx="29768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课堂作业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5" y="3117850"/>
            <a:ext cx="5071110" cy="7283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6995" y="3963035"/>
            <a:ext cx="4025900" cy="7429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1020" y="4736465"/>
            <a:ext cx="4095115" cy="54102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5720" y="5277485"/>
            <a:ext cx="3898900" cy="709295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文本框 39937"/>
          <p:cNvSpPr txBox="1"/>
          <p:nvPr/>
        </p:nvSpPr>
        <p:spPr>
          <a:xfrm>
            <a:off x="2262188" y="2640013"/>
            <a:ext cx="4373562" cy="10144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6000">
                <a:latin typeface="黑体" panose="02010609060101010101" charset="-122"/>
                <a:ea typeface="黑体" panose="02010609060101010101" charset="-122"/>
              </a:rPr>
              <a:t>谢 谢 观 赏</a:t>
            </a:r>
            <a:endParaRPr lang="zh-CN" altLang="en-US" sz="6000">
              <a:latin typeface="黑体"/>
              <a:ea typeface="黑体" panose="02010609060101010101" charset="-122"/>
            </a:endParaRPr>
          </a:p>
        </p:txBody>
      </p:sp>
      <p:pic>
        <p:nvPicPr>
          <p:cNvPr id="25603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1620500" y="11264900"/>
            <a:ext cx="393700" cy="355600"/>
          </a:xfrm>
          <a:prstGeom prst="cub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9"/>
    </mc:Choice>
    <mc:Fallback>
      <p:transition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7" name="矩形 69639"/>
          <p:cNvSpPr/>
          <p:nvPr/>
        </p:nvSpPr>
        <p:spPr>
          <a:xfrm>
            <a:off x="284480" y="1598295"/>
            <a:ext cx="55073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串联电路中的电流、电压规律</a:t>
            </a:r>
            <a:endParaRPr lang="zh-CN" altLang="en-US" sz="2800">
              <a:solidFill>
                <a:srgbClr val="FF0000"/>
              </a:solidFill>
              <a:latin typeface="黑体"/>
              <a:ea typeface="黑体" panose="02010609060101010101" charset="-122"/>
              <a:cs typeface="黑体"/>
            </a:endParaRPr>
          </a:p>
        </p:txBody>
      </p:sp>
      <p:sp>
        <p:nvSpPr>
          <p:cNvPr id="69641" name="文本框 69640"/>
          <p:cNvSpPr txBox="1"/>
          <p:nvPr/>
        </p:nvSpPr>
        <p:spPr>
          <a:xfrm>
            <a:off x="284480" y="3855720"/>
            <a:ext cx="8787765" cy="2330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）串联电路中各处的电流是相等的；</a:t>
            </a:r>
            <a:endParaRPr lang="zh-CN" altLang="en-US" sz="2800">
              <a:latin typeface="黑体"/>
              <a:ea typeface="黑体" panose="02010609060101010101" charset="-122"/>
              <a:cs typeface="黑体"/>
            </a:endParaRPr>
          </a:p>
          <a:p>
            <a:pPr>
              <a:lnSpc>
                <a:spcPct val="130000"/>
              </a:lnSpc>
            </a:pP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   I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=…=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n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）串联电路中的总电压等于各部分电路的电压之和。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   U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U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+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U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+…+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U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n</a:t>
            </a:r>
            <a:endParaRPr lang="zh-CN" altLang="en-US" sz="2800" baseline="-25000">
              <a:solidFill>
                <a:srgbClr val="FF0000"/>
              </a:solidFill>
              <a:latin typeface="黑体"/>
              <a:ea typeface="黑体" panose="02010609060101010101" charset="-122"/>
              <a:cs typeface="黑体"/>
            </a:endParaRPr>
          </a:p>
        </p:txBody>
      </p:sp>
      <p:pic>
        <p:nvPicPr>
          <p:cNvPr id="8199" name="图片 696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045" y="2210118"/>
            <a:ext cx="3600450" cy="1555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24"/>
          <p:cNvSpPr txBox="1"/>
          <p:nvPr/>
        </p:nvSpPr>
        <p:spPr>
          <a:xfrm>
            <a:off x="284480" y="1014730"/>
            <a:ext cx="26060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21" name="矩形 70661"/>
          <p:cNvSpPr/>
          <p:nvPr/>
        </p:nvSpPr>
        <p:spPr>
          <a:xfrm>
            <a:off x="398145" y="1598295"/>
            <a:ext cx="52698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并联电路中的电流、电压规律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pic>
        <p:nvPicPr>
          <p:cNvPr id="9222" name="图片 706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175" y="2119948"/>
            <a:ext cx="3095625" cy="1625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0666" name="矩形 70665"/>
          <p:cNvSpPr/>
          <p:nvPr/>
        </p:nvSpPr>
        <p:spPr>
          <a:xfrm>
            <a:off x="524510" y="3814445"/>
            <a:ext cx="8027988" cy="2330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）并联电路中干路电流等于各支路电流之和；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     I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+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+…+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n</a:t>
            </a:r>
            <a:endParaRPr lang="zh-CN" altLang="en-US" sz="2800" baseline="-250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）并联电路中各支路两端电压相等。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    U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U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U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=…=</a:t>
            </a:r>
            <a:r>
              <a:rPr lang="en-US" altLang="zh-CN" sz="2800" i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U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n</a:t>
            </a:r>
            <a:endParaRPr lang="zh-CN" altLang="en-US" sz="2800" baseline="-250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文本框 24"/>
          <p:cNvSpPr txBox="1"/>
          <p:nvPr/>
        </p:nvSpPr>
        <p:spPr>
          <a:xfrm>
            <a:off x="284480" y="1014730"/>
            <a:ext cx="34404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课堂探究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51" name="文本框 37903"/>
          <p:cNvSpPr txBox="1"/>
          <p:nvPr/>
        </p:nvSpPr>
        <p:spPr>
          <a:xfrm>
            <a:off x="385445" y="1677035"/>
            <a:ext cx="613156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如图所示，电阻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</a:t>
            </a:r>
            <a:r>
              <a:rPr lang="en-US" altLang="zh-CN" sz="28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为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10Ω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，电源两端电压为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6V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。开关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S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闭合后，求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：</a:t>
            </a:r>
            <a:endParaRPr lang="zh-CN" altLang="en-US" sz="2800">
              <a:latin typeface="黑体"/>
              <a:ea typeface="黑体" panose="02010609060101010101" charset="-122"/>
              <a:cs typeface="黑体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（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1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）当滑动变阻器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接入电路的电阻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en-US" altLang="zh-CN" sz="28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2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为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50Ω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时，通过电阻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en-US" altLang="zh-CN" sz="28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1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的电流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I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；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（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2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）当滑动变阻器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接入电路的电阻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en-US" altLang="zh-CN" sz="28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3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为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20Ω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时，通过电阻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en-US" altLang="zh-CN" sz="28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1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的电流</a:t>
            </a:r>
            <a:r>
              <a:rPr lang="en-US" altLang="zh-CN" sz="28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I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′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pic>
        <p:nvPicPr>
          <p:cNvPr id="10252" name="Picture 3"/>
          <p:cNvPicPr>
            <a:picLocks noChangeAspect="1"/>
          </p:cNvPicPr>
          <p:nvPr/>
        </p:nvPicPr>
        <p:blipFill>
          <a:blip r:embed="rId2"/>
          <a:srcRect b="18324"/>
          <a:stretch>
            <a:fillRect/>
          </a:stretch>
        </p:blipFill>
        <p:spPr>
          <a:xfrm>
            <a:off x="6443980" y="2630805"/>
            <a:ext cx="2385060" cy="17189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24"/>
          <p:cNvSpPr txBox="1"/>
          <p:nvPr/>
        </p:nvSpPr>
        <p:spPr>
          <a:xfrm>
            <a:off x="284480" y="1014730"/>
            <a:ext cx="3027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课堂练习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268" name="Picture 3"/>
          <p:cNvPicPr>
            <a:picLocks noChangeAspect="1"/>
          </p:cNvPicPr>
          <p:nvPr/>
        </p:nvPicPr>
        <p:blipFill>
          <a:blip r:embed="rId2"/>
          <a:srcRect b="18324"/>
          <a:stretch>
            <a:fillRect/>
          </a:stretch>
        </p:blipFill>
        <p:spPr>
          <a:xfrm>
            <a:off x="6520498" y="2408873"/>
            <a:ext cx="2376487" cy="171291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" name="组合 2"/>
          <p:cNvGrpSpPr/>
          <p:nvPr/>
        </p:nvGrpSpPr>
        <p:grpSpPr>
          <a:xfrm>
            <a:off x="468630" y="1593850"/>
            <a:ext cx="6334760" cy="4374515"/>
            <a:chOff x="738" y="2510"/>
            <a:chExt cx="9976" cy="6889"/>
          </a:xfrm>
        </p:grpSpPr>
        <p:sp>
          <p:nvSpPr>
            <p:cNvPr id="11269" name="文本框 71687"/>
            <p:cNvSpPr txBox="1"/>
            <p:nvPr/>
          </p:nvSpPr>
          <p:spPr>
            <a:xfrm>
              <a:off x="738" y="2510"/>
              <a:ext cx="9977" cy="17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解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: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（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1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）</a:t>
              </a:r>
              <a:r>
                <a:rPr lang="zh-CN" altLang="en-US" sz="24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根据串联电路电流的规律，通过电阻</a:t>
              </a:r>
              <a:r>
                <a:rPr lang="en-US" altLang="zh-CN" sz="2400" i="1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R</a:t>
              </a:r>
              <a:r>
                <a:rPr lang="en-US" altLang="zh-CN" sz="2400" baseline="-250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2</a:t>
              </a:r>
              <a:r>
                <a:rPr lang="zh-CN" altLang="en-US" sz="24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的电流和通过电阻</a:t>
              </a:r>
              <a:r>
                <a:rPr lang="en-US" altLang="zh-CN" sz="2400" i="1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R</a:t>
              </a:r>
              <a:r>
                <a:rPr lang="en-US" altLang="zh-CN" sz="2400" baseline="-250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1</a:t>
              </a:r>
              <a:r>
                <a:rPr lang="zh-CN" altLang="en-US" sz="24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的电流相等，都等于</a:t>
              </a:r>
              <a:r>
                <a:rPr lang="en-US" altLang="zh-CN" sz="2400" i="1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I</a:t>
              </a:r>
              <a:r>
                <a:rPr lang="zh-CN" altLang="en-US" sz="24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。</a:t>
              </a:r>
              <a:endParaRPr lang="zh-CN" altLang="en-US" sz="2400">
                <a:solidFill>
                  <a:schemeClr val="tx1"/>
                </a:solidFill>
                <a:latin typeface="黑体"/>
                <a:ea typeface="黑体" panose="02010609060101010101" charset="-122"/>
                <a:cs typeface="黑体"/>
              </a:endParaRPr>
            </a:p>
          </p:txBody>
        </p:sp>
        <p:sp>
          <p:nvSpPr>
            <p:cNvPr id="71689" name="文本框 71688"/>
            <p:cNvSpPr txBox="1"/>
            <p:nvPr/>
          </p:nvSpPr>
          <p:spPr>
            <a:xfrm>
              <a:off x="1870" y="4200"/>
              <a:ext cx="5330" cy="175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R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1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两端的电压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U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1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=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IR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1</a:t>
              </a:r>
              <a:endParaRPr lang="en-US" altLang="zh-CN" sz="2400" baseline="-25000">
                <a:solidFill>
                  <a:srgbClr val="FF0000"/>
                </a:solidFill>
                <a:latin typeface="黑体"/>
                <a:ea typeface="黑体" panose="02010609060101010101" charset="-122"/>
                <a:cs typeface="黑体"/>
              </a:endParaRPr>
            </a:p>
            <a:p>
              <a:pPr>
                <a:lnSpc>
                  <a:spcPct val="140000"/>
                </a:lnSpc>
              </a:pP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R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2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两端的电压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U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=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IR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2</a:t>
              </a:r>
              <a:endParaRPr lang="en-US" altLang="zh-CN" sz="24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endParaRPr>
            </a:p>
          </p:txBody>
        </p:sp>
        <p:sp>
          <p:nvSpPr>
            <p:cNvPr id="71690" name="文本框 71689"/>
            <p:cNvSpPr txBox="1"/>
            <p:nvPr/>
          </p:nvSpPr>
          <p:spPr>
            <a:xfrm>
              <a:off x="1870" y="5848"/>
              <a:ext cx="8189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根据串联电路电压的规律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U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=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U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1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+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U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2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，有</a:t>
              </a:r>
              <a:endParaRPr lang="zh-CN" altLang="en-US" sz="2400" baseline="-25000">
                <a:solidFill>
                  <a:srgbClr val="FF0000"/>
                </a:solidFill>
                <a:latin typeface="黑体"/>
                <a:ea typeface="黑体" panose="02010609060101010101" charset="-122"/>
                <a:cs typeface="黑体"/>
              </a:endParaRPr>
            </a:p>
          </p:txBody>
        </p:sp>
        <p:sp>
          <p:nvSpPr>
            <p:cNvPr id="71691" name="文本框 71690"/>
            <p:cNvSpPr txBox="1"/>
            <p:nvPr/>
          </p:nvSpPr>
          <p:spPr>
            <a:xfrm>
              <a:off x="1985" y="6878"/>
              <a:ext cx="7370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U 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=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IR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1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+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IR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=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I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(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R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1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+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R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)</a:t>
              </a:r>
              <a:endParaRPr lang="en-US" altLang="zh-CN" sz="2400">
                <a:solidFill>
                  <a:srgbClr val="FF0000"/>
                </a:solidFill>
                <a:latin typeface="黑体"/>
                <a:ea typeface="黑体" panose="02010609060101010101" charset="-122"/>
              </a:endParaRPr>
            </a:p>
          </p:txBody>
        </p:sp>
        <p:graphicFrame>
          <p:nvGraphicFramePr>
            <p:cNvPr id="71692" name="对象 71691"/>
            <p:cNvGraphicFramePr>
              <a:graphicFrameLocks noChangeAspect="1"/>
            </p:cNvGraphicFramePr>
            <p:nvPr/>
          </p:nvGraphicFramePr>
          <p:xfrm>
            <a:off x="2096" y="7995"/>
            <a:ext cx="6525" cy="140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8" r:id="rId3" imgW="2005965" imgH="431800" progId="Equation.3">
                    <p:embed/>
                  </p:oleObj>
                </mc:Choice>
                <mc:Fallback>
                  <p:oleObj r:id="rId3" imgW="2005965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096" y="7995"/>
                          <a:ext cx="6525" cy="140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文本框 24"/>
          <p:cNvSpPr txBox="1"/>
          <p:nvPr/>
        </p:nvSpPr>
        <p:spPr>
          <a:xfrm>
            <a:off x="284480" y="1014730"/>
            <a:ext cx="28200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课堂练习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292" name="Picture 3"/>
          <p:cNvPicPr>
            <a:picLocks noChangeAspect="1"/>
          </p:cNvPicPr>
          <p:nvPr/>
        </p:nvPicPr>
        <p:blipFill>
          <a:blip r:embed="rId2"/>
          <a:srcRect b="18324"/>
          <a:stretch>
            <a:fillRect/>
          </a:stretch>
        </p:blipFill>
        <p:spPr>
          <a:xfrm>
            <a:off x="5741353" y="1951038"/>
            <a:ext cx="2376487" cy="17129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3" name="文本框 72709"/>
          <p:cNvSpPr txBox="1"/>
          <p:nvPr/>
        </p:nvSpPr>
        <p:spPr>
          <a:xfrm>
            <a:off x="168910" y="1656080"/>
            <a:ext cx="4309110" cy="6940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2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）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同（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）的分析一样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72714" name="对象 72713"/>
          <p:cNvGraphicFramePr>
            <a:graphicFrameLocks noChangeAspect="1"/>
          </p:cNvGraphicFramePr>
          <p:nvPr/>
        </p:nvGraphicFramePr>
        <p:xfrm>
          <a:off x="1082358" y="2711768"/>
          <a:ext cx="4248150" cy="8905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3" imgW="2056765" imgH="431800" progId="Equation.3">
                  <p:embed/>
                </p:oleObj>
              </mc:Choice>
              <mc:Fallback>
                <p:oleObj r:id="rId3" imgW="2056765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2358" y="2711768"/>
                        <a:ext cx="4248150" cy="8905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4"/>
          <p:cNvSpPr txBox="1"/>
          <p:nvPr/>
        </p:nvSpPr>
        <p:spPr>
          <a:xfrm>
            <a:off x="284480" y="1014730"/>
            <a:ext cx="294449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课堂练习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47" name="文本框 74763"/>
          <p:cNvSpPr txBox="1"/>
          <p:nvPr/>
        </p:nvSpPr>
        <p:spPr>
          <a:xfrm>
            <a:off x="351473" y="1617980"/>
            <a:ext cx="6553200" cy="38874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ts val="3700"/>
              </a:lnSpc>
            </a:pP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如图所示，电阻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</a:t>
            </a:r>
            <a:r>
              <a:rPr lang="en-US" altLang="zh-CN" sz="26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为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10Ω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，电源两端电压为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12V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。开关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S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闭合后，求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：</a:t>
            </a:r>
            <a:endParaRPr lang="zh-CN" altLang="en-US" sz="2600">
              <a:latin typeface="黑体"/>
              <a:ea typeface="黑体" panose="02010609060101010101" charset="-122"/>
              <a:cs typeface="黑体"/>
              <a:sym typeface="Wingdings" pitchFamily="2" charset="2"/>
            </a:endParaRPr>
          </a:p>
          <a:p>
            <a:pPr>
              <a:lnSpc>
                <a:spcPts val="3700"/>
              </a:lnSpc>
            </a:pP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（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1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）当滑动变阻器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 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接入电路的电阻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en-US" altLang="zh-CN" sz="26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2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为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40Ω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时，通过电阻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en-US" altLang="zh-CN" sz="26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1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的电流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I</a:t>
            </a:r>
            <a:r>
              <a:rPr lang="en-US" altLang="zh-CN" sz="26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1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和电路的总</a:t>
            </a:r>
            <a:endParaRPr lang="zh-CN" altLang="en-US" sz="26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Wingdings" panose="05000000000000000000" pitchFamily="2" charset="2"/>
            </a:endParaRPr>
          </a:p>
          <a:p>
            <a:pPr>
              <a:lnSpc>
                <a:spcPts val="3700"/>
              </a:lnSpc>
            </a:pP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电流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I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；</a:t>
            </a:r>
            <a:endParaRPr lang="zh-CN" altLang="en-US" sz="26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Wingdings" panose="05000000000000000000" pitchFamily="2" charset="2"/>
            </a:endParaRPr>
          </a:p>
          <a:p>
            <a:pPr>
              <a:lnSpc>
                <a:spcPts val="3700"/>
              </a:lnSpc>
            </a:pP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（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2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）当滑动变阻器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接入电路的电阻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en-US" altLang="zh-CN" sz="26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3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为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20Ω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时，通过电阻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R</a:t>
            </a:r>
            <a:r>
              <a:rPr lang="en-US" altLang="zh-CN" sz="26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1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的电流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I</a:t>
            </a:r>
            <a:r>
              <a:rPr lang="en-US" altLang="zh-CN" sz="2600" baseline="-25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1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′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和电路的总电流</a:t>
            </a:r>
            <a:r>
              <a:rPr lang="en-US" altLang="zh-CN" sz="2600" i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I</a:t>
            </a:r>
            <a:r>
              <a:rPr lang="en-US" altLang="zh-CN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′</a:t>
            </a:r>
            <a:r>
              <a:rPr lang="zh-CN" altLang="en-US" sz="26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。</a:t>
            </a:r>
            <a:endParaRPr lang="zh-CN" altLang="en-US" sz="26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Wingdings" panose="05000000000000000000" pitchFamily="2" charset="2"/>
            </a:endParaRPr>
          </a:p>
        </p:txBody>
      </p:sp>
      <p:pic>
        <p:nvPicPr>
          <p:cNvPr id="1434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573" y="2286000"/>
            <a:ext cx="2570162" cy="2286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24"/>
          <p:cNvSpPr txBox="1"/>
          <p:nvPr/>
        </p:nvSpPr>
        <p:spPr>
          <a:xfrm>
            <a:off x="284480" y="1014730"/>
            <a:ext cx="31432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课堂练习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365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888" y="2447608"/>
            <a:ext cx="2570162" cy="2286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" name="组合 2"/>
          <p:cNvGrpSpPr/>
          <p:nvPr/>
        </p:nvGrpSpPr>
        <p:grpSpPr>
          <a:xfrm>
            <a:off x="401955" y="1598295"/>
            <a:ext cx="5257800" cy="3742690"/>
            <a:chOff x="633" y="2517"/>
            <a:chExt cx="8280" cy="5894"/>
          </a:xfrm>
        </p:grpSpPr>
        <p:sp>
          <p:nvSpPr>
            <p:cNvPr id="15364" name="文本框 75781"/>
            <p:cNvSpPr txBox="1"/>
            <p:nvPr/>
          </p:nvSpPr>
          <p:spPr>
            <a:xfrm>
              <a:off x="633" y="2517"/>
              <a:ext cx="7638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解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:</a:t>
              </a:r>
              <a:r>
                <a:rPr lang="zh-CN" altLang="en-US" sz="24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（</a:t>
              </a:r>
              <a:r>
                <a:rPr lang="en-US" altLang="zh-CN" sz="24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1</a:t>
              </a:r>
              <a:r>
                <a:rPr lang="zh-CN" altLang="en-US" sz="24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）</a:t>
              </a:r>
              <a:r>
                <a:rPr lang="zh-CN" altLang="en-US" sz="240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根据并联电路电压的特点</a:t>
              </a:r>
              <a:endParaRPr lang="zh-CN" alt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endParaRPr>
            </a:p>
          </p:txBody>
        </p:sp>
        <p:sp>
          <p:nvSpPr>
            <p:cNvPr id="75785" name="文本框 75784"/>
            <p:cNvSpPr txBox="1"/>
            <p:nvPr/>
          </p:nvSpPr>
          <p:spPr>
            <a:xfrm>
              <a:off x="2448" y="3610"/>
              <a:ext cx="3401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U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1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=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U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=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U 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=12V</a:t>
              </a:r>
              <a:endParaRPr lang="en-US" altLang="zh-CN" sz="2400">
                <a:solidFill>
                  <a:srgbClr val="FF0000"/>
                </a:solidFill>
                <a:latin typeface="黑体"/>
                <a:ea typeface="黑体" panose="02010609060101010101" charset="-122"/>
                <a:sym typeface="Wingdings" pitchFamily="2" charset="2"/>
              </a:endParaRPr>
            </a:p>
          </p:txBody>
        </p:sp>
        <p:sp>
          <p:nvSpPr>
            <p:cNvPr id="75786" name="文本框 75785"/>
            <p:cNvSpPr txBox="1"/>
            <p:nvPr/>
          </p:nvSpPr>
          <p:spPr>
            <a:xfrm>
              <a:off x="1389" y="4567"/>
              <a:ext cx="3311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由欧姆定律得</a:t>
              </a:r>
              <a:endParaRPr lang="zh-CN" altLang="en-US" sz="2400">
                <a:solidFill>
                  <a:srgbClr val="FF0000"/>
                </a:solidFill>
                <a:latin typeface="黑体"/>
                <a:ea typeface="黑体" panose="02010609060101010101" charset="-122"/>
                <a:sym typeface="Wingdings" pitchFamily="2" charset="2"/>
              </a:endParaRPr>
            </a:p>
          </p:txBody>
        </p:sp>
        <p:graphicFrame>
          <p:nvGraphicFramePr>
            <p:cNvPr id="75787" name="对象 75786"/>
            <p:cNvGraphicFramePr>
              <a:graphicFrameLocks noChangeAspect="1"/>
            </p:cNvGraphicFramePr>
            <p:nvPr/>
          </p:nvGraphicFramePr>
          <p:xfrm>
            <a:off x="4513" y="4480"/>
            <a:ext cx="4310" cy="138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0" r:id="rId3" imgW="1347470" imgH="432435" progId="Equation.3">
                    <p:embed/>
                  </p:oleObj>
                </mc:Choice>
                <mc:Fallback>
                  <p:oleObj r:id="rId3" imgW="1347470" imgH="43243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513" y="4480"/>
                          <a:ext cx="4310" cy="138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8" name="对象 75787"/>
            <p:cNvGraphicFramePr>
              <a:graphicFrameLocks noChangeAspect="1"/>
            </p:cNvGraphicFramePr>
            <p:nvPr/>
          </p:nvGraphicFramePr>
          <p:xfrm>
            <a:off x="4401" y="5955"/>
            <a:ext cx="4512" cy="138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1" r:id="rId5" imgW="1410970" imgH="432435" progId="Equation.3">
                    <p:embed/>
                  </p:oleObj>
                </mc:Choice>
                <mc:Fallback>
                  <p:oleObj r:id="rId5" imgW="1410970" imgH="43243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401" y="5955"/>
                          <a:ext cx="4512" cy="138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789" name="文本框 75788"/>
            <p:cNvSpPr txBox="1"/>
            <p:nvPr/>
          </p:nvSpPr>
          <p:spPr>
            <a:xfrm>
              <a:off x="1389" y="7455"/>
              <a:ext cx="7435" cy="95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总电流 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I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=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I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1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+</a:t>
              </a:r>
              <a:r>
                <a:rPr lang="en-US" altLang="zh-CN" sz="2400" i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I</a:t>
              </a:r>
              <a:r>
                <a:rPr lang="en-US" altLang="zh-CN" sz="2400" baseline="-250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Wingdings" panose="05000000000000000000" pitchFamily="2" charset="2"/>
                </a:rPr>
                <a:t>=1.2A+0.3A=1.5A</a:t>
              </a:r>
              <a:endParaRPr lang="en-US" altLang="zh-CN" sz="2400">
                <a:solidFill>
                  <a:srgbClr val="FF0000"/>
                </a:solidFill>
                <a:latin typeface="黑体"/>
                <a:ea typeface="黑体" panose="02010609060101010101" charset="-122"/>
                <a:cs typeface="黑体"/>
                <a:sym typeface="Wingdings" pitchFamily="2" charset="2"/>
              </a:endParaRPr>
            </a:p>
          </p:txBody>
        </p:sp>
      </p:grpSp>
      <p:sp>
        <p:nvSpPr>
          <p:cNvPr id="2" name="文本框 24"/>
          <p:cNvSpPr txBox="1"/>
          <p:nvPr/>
        </p:nvSpPr>
        <p:spPr>
          <a:xfrm>
            <a:off x="284480" y="1014730"/>
            <a:ext cx="32759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课堂练习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8" name="文本框 76804"/>
          <p:cNvSpPr txBox="1"/>
          <p:nvPr/>
        </p:nvSpPr>
        <p:spPr>
          <a:xfrm>
            <a:off x="184785" y="1598295"/>
            <a:ext cx="3149600" cy="6940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2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Wingdings" panose="05000000000000000000" pitchFamily="2" charset="2"/>
              </a:rPr>
              <a:t>）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同理可求得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pic>
        <p:nvPicPr>
          <p:cNvPr id="16389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4618" y="2189163"/>
            <a:ext cx="2570162" cy="22860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6390" name="对象 76808"/>
          <p:cNvGraphicFramePr>
            <a:graphicFrameLocks noChangeAspect="1"/>
          </p:cNvGraphicFramePr>
          <p:nvPr/>
        </p:nvGraphicFramePr>
        <p:xfrm>
          <a:off x="841375" y="2550795"/>
          <a:ext cx="2814638" cy="8778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3" imgW="1385570" imgH="432435" progId="Equation.3">
                  <p:embed/>
                </p:oleObj>
              </mc:Choice>
              <mc:Fallback>
                <p:oleObj r:id="rId3" imgW="1385570" imgH="43243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1375" y="2550795"/>
                        <a:ext cx="2814638" cy="877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对象 76809"/>
          <p:cNvGraphicFramePr>
            <a:graphicFrameLocks noChangeAspect="1"/>
          </p:cNvGraphicFramePr>
          <p:nvPr/>
        </p:nvGraphicFramePr>
        <p:xfrm>
          <a:off x="841058" y="3687445"/>
          <a:ext cx="2943225" cy="8778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5" imgW="1449070" imgH="432435" progId="Equation.3">
                  <p:embed/>
                </p:oleObj>
              </mc:Choice>
              <mc:Fallback>
                <p:oleObj r:id="rId5" imgW="1449070" imgH="43243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1058" y="3687445"/>
                        <a:ext cx="2943225" cy="877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841375" y="4674235"/>
            <a:ext cx="5831840" cy="693420"/>
            <a:chOff x="1197" y="7847"/>
            <a:chExt cx="9184" cy="1092"/>
          </a:xfrm>
        </p:grpSpPr>
        <p:sp>
          <p:nvSpPr>
            <p:cNvPr id="76811" name="文本框 76810"/>
            <p:cNvSpPr txBox="1"/>
            <p:nvPr/>
          </p:nvSpPr>
          <p:spPr>
            <a:xfrm>
              <a:off x="1197" y="7847"/>
              <a:ext cx="9185" cy="10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280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Wingdings" panose="05000000000000000000" pitchFamily="2" charset="2"/>
                </a:rPr>
                <a:t>总电流</a:t>
              </a:r>
              <a:endParaRPr lang="zh-CN" altLang="en-US" sz="2800">
                <a:solidFill>
                  <a:srgbClr val="FF0000"/>
                </a:solidFill>
                <a:latin typeface="黑体"/>
                <a:ea typeface="黑体" panose="02010609060101010101" charset="-122"/>
                <a:sym typeface="Wingdings" pitchFamily="2" charset="2"/>
              </a:endParaRPr>
            </a:p>
          </p:txBody>
        </p:sp>
        <p:graphicFrame>
          <p:nvGraphicFramePr>
            <p:cNvPr id="76812" name="对象 76811"/>
            <p:cNvGraphicFramePr>
              <a:graphicFrameLocks noChangeAspect="1"/>
            </p:cNvGraphicFramePr>
            <p:nvPr/>
          </p:nvGraphicFramePr>
          <p:xfrm>
            <a:off x="3192" y="7946"/>
            <a:ext cx="6627" cy="89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4" r:id="rId7" imgW="2070100" imgH="279400" progId="Equation.3">
                    <p:embed/>
                  </p:oleObj>
                </mc:Choice>
                <mc:Fallback>
                  <p:oleObj r:id="rId7" imgW="2070100" imgH="2794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192" y="7946"/>
                          <a:ext cx="6627" cy="89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文本框 24"/>
          <p:cNvSpPr txBox="1"/>
          <p:nvPr/>
        </p:nvSpPr>
        <p:spPr>
          <a:xfrm>
            <a:off x="284480" y="1014730"/>
            <a:ext cx="32670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/>
                <a:sym typeface="+mn-ea"/>
              </a:rPr>
              <a:t>☆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课堂练习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KSO_WM_NO_TAGS_SHAPE_FLAG" val="1"/>
</p:tagLst>
</file>

<file path=ppt/tags/tag64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47</Paragraphs>
  <Slides>12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21">
      <vt:lpstr>Arial</vt:lpstr>
      <vt:lpstr>微软雅黑</vt:lpstr>
      <vt:lpstr>Wingdings</vt:lpstr>
      <vt:lpstr>Calibri Light</vt:lpstr>
      <vt:lpstr>Calibri</vt:lpstr>
      <vt:lpstr>楷体</vt:lpstr>
      <vt:lpstr>黑体</vt:lpstr>
      <vt:lpstr>宋体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Administrator</dc:creator>
  <cp:lastModifiedBy>Administrator</cp:lastModifiedBy>
  <cp:revision>457</cp:revision>
  <dcterms:created xsi:type="dcterms:W3CDTF">2019-05-20T02:44:00Z</dcterms:created>
  <dcterms:modified xsi:type="dcterms:W3CDTF">2020-08-15T09:24:37Z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2052-11.1.0.9828</vt:lpwstr>
  </property>
</Properties>
</file>