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473" r:id="rId5"/>
    <p:sldId id="474" r:id="rId6"/>
    <p:sldId id="475" r:id="rId7"/>
    <p:sldId id="476" r:id="rId8"/>
    <p:sldId id="477" r:id="rId9"/>
    <p:sldId id="292" r:id="rId10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275"/>
        <p:guide pos="27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6" cy="72006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65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Relationship Id="rId2" Type="http://schemas.openxmlformats.org/officeDocument/2006/relationships/image" Target="../media/image8.wmf" /><Relationship Id="rId3" Type="http://schemas.openxmlformats.org/officeDocument/2006/relationships/image" Target="../media/image9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0F9B84EA-7D68-4D60-9CB1-D50884785D1C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8D4E0FC9-F1F8-4FAE-9988-3BA365CFD46F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 idx="6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/>
          </p:cNvSpPr>
          <p:nvPr>
            <p:ph type="body" sz="quarter" idx="7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914400"/>
            <a:ext cx="73494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3560400"/>
            <a:ext cx="73494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774000"/>
            <a:ext cx="8229600" cy="5482800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2484000"/>
            <a:ext cx="73494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3560400"/>
            <a:ext cx="73494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490400"/>
            <a:ext cx="8226900" cy="47592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3848400"/>
            <a:ext cx="58266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4615200"/>
            <a:ext cx="58266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01200"/>
            <a:ext cx="3882600" cy="47484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01200"/>
            <a:ext cx="3882600" cy="4748400"/>
          </a:xfr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429200"/>
            <a:ext cx="40068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421729"/>
            <a:ext cx="40068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55200"/>
            <a:ext cx="3924808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555200"/>
            <a:ext cx="3920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914400"/>
            <a:ext cx="783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1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914400"/>
            <a:ext cx="6876900" cy="5029200"/>
          </a:xfrm>
        </p:spPr>
        <p:txBody>
          <a:bodyPr vert="eaVert" lIns="46800" tIns="46800" rIns="46800" b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ags" Target="../tags/tag57.xml" /><Relationship Id="rId14" Type="http://schemas.openxmlformats.org/officeDocument/2006/relationships/tags" Target="../tags/tag58.xml" /><Relationship Id="rId15" Type="http://schemas.openxmlformats.org/officeDocument/2006/relationships/tags" Target="../tags/tag59.xml" /><Relationship Id="rId16" Type="http://schemas.openxmlformats.org/officeDocument/2006/relationships/tags" Target="../tags/tag60.xml" /><Relationship Id="rId17" Type="http://schemas.openxmlformats.org/officeDocument/2006/relationships/tags" Target="../tags/tag61.xml" /><Relationship Id="rId18" Type="http://schemas.openxmlformats.org/officeDocument/2006/relationships/tags" Target="../tags/tag62.xml" /><Relationship Id="rId19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6300" y="608400"/>
            <a:ext cx="82269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6300" y="1490400"/>
            <a:ext cx="82269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90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14400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6582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ags" Target="../tags/tag6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4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7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8.wmf" /><Relationship Id="rId7" Type="http://schemas.openxmlformats.org/officeDocument/2006/relationships/oleObject" Target="../embeddings/oleObject3.bin" TargetMode="Internal" /><Relationship Id="rId8" Type="http://schemas.openxmlformats.org/officeDocument/2006/relationships/image" Target="../media/image9.wmf" /><Relationship Id="rId9" Type="http://schemas.openxmlformats.org/officeDocument/2006/relationships/vmlDrawing" Target="../drawings/vmlDrawing1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5"/>
          <p:cNvSpPr txBox="1"/>
          <p:nvPr/>
        </p:nvSpPr>
        <p:spPr>
          <a:xfrm>
            <a:off x="1199515" y="3612515"/>
            <a:ext cx="67449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第1课时 串、并联电路中电阻的特点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4"/>
          <p:cNvSpPr txBox="1"/>
          <p:nvPr/>
        </p:nvSpPr>
        <p:spPr>
          <a:xfrm>
            <a:off x="2092960" y="2135505"/>
            <a:ext cx="4342765" cy="675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800">
                <a:latin typeface="黑体" panose="02010609060101010101" charset="-122"/>
                <a:ea typeface="黑体" panose="02010609060101010101" charset="-122"/>
              </a:rPr>
              <a:t>第十七章 欧姆定律</a:t>
            </a:r>
            <a:endParaRPr lang="zh-CN" altLang="en-US" sz="3800">
              <a:latin typeface="黑体"/>
              <a:ea typeface="黑体" panose="02010609060101010101" charset="-122"/>
            </a:endParaRPr>
          </a:p>
        </p:txBody>
      </p:sp>
      <p:sp>
        <p:nvSpPr>
          <p:cNvPr id="4" name="文本框 25"/>
          <p:cNvSpPr txBox="1"/>
          <p:nvPr/>
        </p:nvSpPr>
        <p:spPr>
          <a:xfrm>
            <a:off x="756920" y="2908935"/>
            <a:ext cx="76295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第4节 欧姆定律在串、并联电路中的应用</a:t>
            </a:r>
            <a:endParaRPr lang="zh-CN" altLang="en-US" sz="3200">
              <a:latin typeface="黑体"/>
              <a:ea typeface="黑体" panose="02010609060101010101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7785" y="124460"/>
            <a:ext cx="8091805" cy="2697480"/>
            <a:chOff x="91" y="196"/>
            <a:chExt cx="12743" cy="4248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174" y="4444"/>
              <a:ext cx="1166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822" name="文本框 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91" y="196"/>
              <a:ext cx="4634" cy="5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b="1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宋体" panose="02010600030101010101" pitchFamily="2" charset="-122"/>
                </a:rPr>
                <a:t>￭</a:t>
              </a:r>
              <a:r>
                <a:rPr lang="zh-CN" altLang="en-US" b="1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九年级 物理 上册 人教版</a:t>
              </a:r>
              <a:endParaRPr lang="zh-CN" altLang="en-US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24"/>
          <p:cNvSpPr txBox="1"/>
          <p:nvPr/>
        </p:nvSpPr>
        <p:spPr>
          <a:xfrm>
            <a:off x="284480" y="1014730"/>
            <a:ext cx="26060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553335" y="1449070"/>
            <a:ext cx="43262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串联电路中的电阻特点</a:t>
            </a:r>
            <a:endParaRPr lang="zh-CN" altLang="en-US" sz="24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62476" name="Text Box 12"/>
          <p:cNvSpPr txBox="1"/>
          <p:nvPr/>
        </p:nvSpPr>
        <p:spPr>
          <a:xfrm>
            <a:off x="270986" y="3582326"/>
            <a:ext cx="205882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由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欧姆定律</a:t>
            </a: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得：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477" name="Text Box 13"/>
          <p:cNvSpPr txBox="1"/>
          <p:nvPr/>
        </p:nvSpPr>
        <p:spPr>
          <a:xfrm>
            <a:off x="2419350" y="3582326"/>
            <a:ext cx="119967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U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</a:rPr>
              <a:t>=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I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R</a:t>
            </a:r>
            <a:endParaRPr lang="en-US" altLang="zh-CN" sz="2400" b="1" baseline="-2500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78" name="Text Box 14"/>
          <p:cNvSpPr txBox="1"/>
          <p:nvPr/>
        </p:nvSpPr>
        <p:spPr>
          <a:xfrm>
            <a:off x="4068128" y="3560895"/>
            <a:ext cx="12420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U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</a:rPr>
              <a:t>=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I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R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en-US" altLang="zh-CN" sz="2400" b="1" baseline="-2500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79" name="Text Box 15"/>
          <p:cNvSpPr txBox="1"/>
          <p:nvPr/>
        </p:nvSpPr>
        <p:spPr>
          <a:xfrm>
            <a:off x="6202045" y="3582035"/>
            <a:ext cx="13328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U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</a:rPr>
              <a:t>=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IR</a:t>
            </a:r>
            <a:endParaRPr lang="en-US" altLang="zh-CN" sz="2400" b="1" baseline="-2500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80" name="Text Box 16"/>
          <p:cNvSpPr txBox="1"/>
          <p:nvPr/>
        </p:nvSpPr>
        <p:spPr>
          <a:xfrm>
            <a:off x="189241" y="4137950"/>
            <a:ext cx="24498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由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串联电路</a:t>
            </a: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可知：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481" name="Text Box 17"/>
          <p:cNvSpPr txBox="1"/>
          <p:nvPr/>
        </p:nvSpPr>
        <p:spPr>
          <a:xfrm>
            <a:off x="2467813" y="4151867"/>
            <a:ext cx="189261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U =U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+U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</a:rPr>
              <a:t>            </a:t>
            </a:r>
            <a:endParaRPr lang="en-US" altLang="zh-CN" sz="2400" b="1" baseline="-2500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82" name="Text Box 18"/>
          <p:cNvSpPr txBox="1"/>
          <p:nvPr/>
        </p:nvSpPr>
        <p:spPr>
          <a:xfrm>
            <a:off x="1830229" y="4659604"/>
            <a:ext cx="6991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即：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483" name="Text Box 19"/>
          <p:cNvSpPr txBox="1"/>
          <p:nvPr/>
        </p:nvSpPr>
        <p:spPr>
          <a:xfrm>
            <a:off x="2604611" y="4659604"/>
            <a:ext cx="191547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IR=I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R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+I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</a:rPr>
              <a:t>R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en-US" altLang="zh-CN" sz="2400" b="1" baseline="-2500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84" name="Text Box 20"/>
          <p:cNvSpPr txBox="1"/>
          <p:nvPr/>
        </p:nvSpPr>
        <p:spPr>
          <a:xfrm>
            <a:off x="1607820" y="5153951"/>
            <a:ext cx="92154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可得：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700814" y="5153951"/>
            <a:ext cx="1685925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i="1">
                <a:solidFill>
                  <a:srgbClr val="9900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</a:rPr>
              <a:t>R=R</a:t>
            </a:r>
            <a:r>
              <a:rPr lang="en-US" altLang="zh-CN" sz="2400" b="1" baseline="-25000">
                <a:solidFill>
                  <a:srgbClr val="9900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en-US" altLang="zh-CN" sz="2400" b="1" i="1">
                <a:solidFill>
                  <a:srgbClr val="9900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</a:rPr>
              <a:t>+R</a:t>
            </a:r>
            <a:r>
              <a:rPr lang="en-US" altLang="zh-CN" sz="2400" b="1" baseline="-25000">
                <a:solidFill>
                  <a:srgbClr val="9900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en-US" altLang="zh-CN" sz="2400" b="1" baseline="-25000">
              <a:solidFill>
                <a:srgbClr val="990033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2329815" y="5591810"/>
            <a:ext cx="658114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kern="1200" cap="none" spc="0" normalizeH="0" baseline="0" noProof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串联电路的总电阻等于各电阻之和。</a:t>
            </a:r>
            <a:endParaRPr kumimoji="0" lang="zh-CN" altLang="en-US" sz="2800" b="1" kern="1200" cap="none" spc="0" normalizeH="0" baseline="0" noProof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487" name="Text Box 23"/>
          <p:cNvSpPr txBox="1"/>
          <p:nvPr/>
        </p:nvSpPr>
        <p:spPr>
          <a:xfrm>
            <a:off x="1304449" y="5591625"/>
            <a:ext cx="1025366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2727FF"/>
                </a:solidFill>
                <a:latin typeface="Arial" panose="020b0604020202020204" pitchFamily="34" charset="0"/>
                <a:ea typeface="黑体" panose="02010609060101010101" charset="-122"/>
              </a:rPr>
              <a:t>结论：</a:t>
            </a:r>
            <a:endParaRPr lang="zh-CN" altLang="en-US" sz="2800" b="1">
              <a:solidFill>
                <a:srgbClr val="2727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2064068" y="2006896"/>
            <a:ext cx="5724049" cy="1598052"/>
            <a:chOff x="3006" y="1871"/>
            <a:chExt cx="12019" cy="3356"/>
          </a:xfrm>
        </p:grpSpPr>
        <p:grpSp>
          <p:nvGrpSpPr>
            <p:cNvPr id="5124" name="Group 4"/>
            <p:cNvGrpSpPr/>
            <p:nvPr/>
          </p:nvGrpSpPr>
          <p:grpSpPr>
            <a:xfrm>
              <a:off x="3006" y="1871"/>
              <a:ext cx="5897" cy="3356"/>
              <a:chOff x="0" y="-25"/>
              <a:chExt cx="2359" cy="1342"/>
            </a:xfrm>
          </p:grpSpPr>
          <p:sp>
            <p:nvSpPr>
              <p:cNvPr id="5125" name="Line 5"/>
              <p:cNvSpPr/>
              <p:nvPr/>
            </p:nvSpPr>
            <p:spPr>
              <a:xfrm>
                <a:off x="0" y="408"/>
                <a:ext cx="2359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26" name="Text Box 6"/>
              <p:cNvSpPr txBox="1"/>
              <p:nvPr/>
            </p:nvSpPr>
            <p:spPr>
              <a:xfrm>
                <a:off x="1610" y="-25"/>
                <a:ext cx="431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R</a:t>
                </a:r>
                <a:r>
                  <a:rPr lang="en-US" altLang="zh-CN" sz="2400" b="1" baseline="-25000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2</a:t>
                </a:r>
                <a:endParaRPr lang="en-US" altLang="zh-CN" sz="2400" b="1" baseline="-25000">
                  <a:latin typeface="Times New Roman" panose="02020603050405020304" charset="0"/>
                  <a:ea typeface="宋体" panose="02010600030101010101" pitchFamily="2" charset="-122"/>
                  <a:cs typeface="Times New Roman"/>
                </a:endParaRPr>
              </a:p>
            </p:txBody>
          </p:sp>
          <p:sp>
            <p:nvSpPr>
              <p:cNvPr id="5127" name="Rectangle 7"/>
              <p:cNvSpPr/>
              <p:nvPr/>
            </p:nvSpPr>
            <p:spPr>
              <a:xfrm>
                <a:off x="454" y="363"/>
                <a:ext cx="384" cy="124"/>
              </a:xfrm>
              <a:prstGeom prst="rect">
                <a:avLst/>
              </a:prstGeom>
              <a:solidFill>
                <a:schemeClr val="bg1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>
                  <a:buFont typeface="Arial" panose="020b0604020202020204" pitchFamily="34" charset="0"/>
                  <a:buNone/>
                </a:pPr>
                <a:endParaRPr sz="2400">
                  <a:latin typeface="Times New Roman" panose="02020603050405020304" charset="0"/>
                  <a:ea typeface="宋体" panose="02010600030101010101" pitchFamily="2" charset="-122"/>
                  <a:cs typeface="Times New Roman"/>
                </a:endParaRPr>
              </a:p>
            </p:txBody>
          </p:sp>
          <p:sp>
            <p:nvSpPr>
              <p:cNvPr id="5128" name="Line 8"/>
              <p:cNvSpPr/>
              <p:nvPr/>
            </p:nvSpPr>
            <p:spPr>
              <a:xfrm>
                <a:off x="295" y="408"/>
                <a:ext cx="9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29" name="Rectangle 9"/>
              <p:cNvSpPr/>
              <p:nvPr/>
            </p:nvSpPr>
            <p:spPr>
              <a:xfrm>
                <a:off x="1520" y="340"/>
                <a:ext cx="384" cy="135"/>
              </a:xfrm>
              <a:prstGeom prst="rect">
                <a:avLst/>
              </a:prstGeom>
              <a:solidFill>
                <a:schemeClr val="bg1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>
                  <a:buFont typeface="Arial" panose="020b0604020202020204" pitchFamily="34" charset="0"/>
                  <a:buNone/>
                </a:pPr>
                <a:endParaRPr sz="24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5130" name="Line 10"/>
              <p:cNvSpPr/>
              <p:nvPr/>
            </p:nvSpPr>
            <p:spPr>
              <a:xfrm>
                <a:off x="1293" y="408"/>
                <a:ext cx="9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1" name="Line 11"/>
              <p:cNvSpPr/>
              <p:nvPr/>
            </p:nvSpPr>
            <p:spPr>
              <a:xfrm flipH="1">
                <a:off x="1134" y="454"/>
                <a:ext cx="0" cy="453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2" name="Line 12"/>
              <p:cNvSpPr/>
              <p:nvPr/>
            </p:nvSpPr>
            <p:spPr>
              <a:xfrm rot="5400000">
                <a:off x="2291" y="839"/>
                <a:ext cx="13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3" name="Line 13"/>
              <p:cNvSpPr/>
              <p:nvPr/>
            </p:nvSpPr>
            <p:spPr>
              <a:xfrm flipH="1">
                <a:off x="0" y="412"/>
                <a:ext cx="0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4" name="Line 14"/>
              <p:cNvSpPr/>
              <p:nvPr/>
            </p:nvSpPr>
            <p:spPr>
              <a:xfrm flipH="1">
                <a:off x="2359" y="408"/>
                <a:ext cx="0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5" name="Line 15"/>
              <p:cNvSpPr/>
              <p:nvPr/>
            </p:nvSpPr>
            <p:spPr>
              <a:xfrm>
                <a:off x="1497" y="1112"/>
                <a:ext cx="835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6" name="Line 16"/>
              <p:cNvSpPr/>
              <p:nvPr/>
            </p:nvSpPr>
            <p:spPr>
              <a:xfrm flipH="1">
                <a:off x="46" y="1112"/>
                <a:ext cx="771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37" name="Text Box 17"/>
              <p:cNvSpPr txBox="1"/>
              <p:nvPr/>
            </p:nvSpPr>
            <p:spPr>
              <a:xfrm>
                <a:off x="931" y="930"/>
                <a:ext cx="317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U</a:t>
                </a:r>
                <a:endParaRPr lang="en-US" altLang="zh-CN" sz="2400" b="1" i="1">
                  <a:solidFill>
                    <a:srgbClr val="CC0000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/>
                </a:endParaRPr>
              </a:p>
            </p:txBody>
          </p:sp>
          <p:sp>
            <p:nvSpPr>
              <p:cNvPr id="5138" name="Text Box 18"/>
              <p:cNvSpPr txBox="1"/>
              <p:nvPr/>
            </p:nvSpPr>
            <p:spPr>
              <a:xfrm>
                <a:off x="2051" y="658"/>
                <a:ext cx="308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I</a:t>
                </a:r>
                <a:endParaRPr lang="en-US" altLang="zh-CN" sz="2400" b="1" i="1">
                  <a:latin typeface="Times New Roman" panose="02020603050405020304" charset="0"/>
                  <a:ea typeface="宋体" panose="02010600030101010101" pitchFamily="2" charset="-122"/>
                  <a:cs typeface="Times New Roman"/>
                </a:endParaRPr>
              </a:p>
            </p:txBody>
          </p:sp>
          <p:sp>
            <p:nvSpPr>
              <p:cNvPr id="5139" name="Text Box 19"/>
              <p:cNvSpPr txBox="1"/>
              <p:nvPr/>
            </p:nvSpPr>
            <p:spPr>
              <a:xfrm>
                <a:off x="522" y="23"/>
                <a:ext cx="481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R</a:t>
                </a:r>
                <a:r>
                  <a:rPr lang="en-US" altLang="zh-CN" sz="2400" b="1" baseline="-25000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1</a:t>
                </a:r>
                <a:endParaRPr lang="en-US" altLang="zh-CN" sz="2400" b="1" baseline="-250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5140" name="Line 20"/>
              <p:cNvSpPr/>
              <p:nvPr/>
            </p:nvSpPr>
            <p:spPr>
              <a:xfrm flipH="1">
                <a:off x="22" y="681"/>
                <a:ext cx="363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41" name="Line 21"/>
              <p:cNvSpPr/>
              <p:nvPr/>
            </p:nvSpPr>
            <p:spPr>
              <a:xfrm>
                <a:off x="702" y="658"/>
                <a:ext cx="38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42" name="Text Box 22"/>
              <p:cNvSpPr txBox="1"/>
              <p:nvPr/>
            </p:nvSpPr>
            <p:spPr>
              <a:xfrm>
                <a:off x="386" y="499"/>
                <a:ext cx="457" cy="3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U</a:t>
                </a:r>
                <a:r>
                  <a:rPr lang="en-US" altLang="zh-CN" sz="2400" b="1" baseline="-25000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1</a:t>
                </a:r>
                <a:endParaRPr lang="en-US" altLang="zh-CN" sz="2400" b="1" baseline="-25000">
                  <a:solidFill>
                    <a:srgbClr val="CC0000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/>
                </a:endParaRPr>
              </a:p>
            </p:txBody>
          </p:sp>
          <p:sp>
            <p:nvSpPr>
              <p:cNvPr id="5143" name="Line 23"/>
              <p:cNvSpPr/>
              <p:nvPr/>
            </p:nvSpPr>
            <p:spPr>
              <a:xfrm flipH="1">
                <a:off x="1156" y="658"/>
                <a:ext cx="38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44" name="Line 24"/>
              <p:cNvSpPr/>
              <p:nvPr/>
            </p:nvSpPr>
            <p:spPr>
              <a:xfrm>
                <a:off x="1951" y="658"/>
                <a:ext cx="386" cy="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45" name="Text Box 25"/>
              <p:cNvSpPr txBox="1"/>
              <p:nvPr/>
            </p:nvSpPr>
            <p:spPr>
              <a:xfrm>
                <a:off x="1520" y="477"/>
                <a:ext cx="457" cy="3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U</a:t>
                </a:r>
                <a:r>
                  <a:rPr lang="en-US" altLang="zh-CN" sz="2400" b="1" baseline="-25000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2</a:t>
                </a:r>
                <a:endParaRPr lang="en-US" altLang="zh-CN" sz="2400" b="1" baseline="-25000">
                  <a:solidFill>
                    <a:srgbClr val="CC0000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5146" name="Text Box 26"/>
              <p:cNvSpPr txBox="1"/>
              <p:nvPr/>
            </p:nvSpPr>
            <p:spPr>
              <a:xfrm>
                <a:off x="1224" y="18"/>
                <a:ext cx="362" cy="3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I</a:t>
                </a:r>
                <a:r>
                  <a:rPr lang="en-US" altLang="zh-CN" sz="2400" b="1" baseline="-25000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2</a:t>
                </a:r>
                <a:endParaRPr lang="en-US" altLang="zh-CN" sz="2400" b="1" baseline="-250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5147" name="Text Box 27"/>
              <p:cNvSpPr txBox="1"/>
              <p:nvPr/>
            </p:nvSpPr>
            <p:spPr>
              <a:xfrm>
                <a:off x="68" y="68"/>
                <a:ext cx="386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I</a:t>
                </a:r>
                <a:r>
                  <a:rPr lang="en-US" altLang="zh-CN" sz="2400" b="1" baseline="-25000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1</a:t>
                </a:r>
                <a:endParaRPr lang="en-US" altLang="zh-CN" sz="2400" b="1" baseline="-250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</p:grpSp>
        <p:grpSp>
          <p:nvGrpSpPr>
            <p:cNvPr id="10" name="Group 4"/>
            <p:cNvGrpSpPr/>
            <p:nvPr/>
          </p:nvGrpSpPr>
          <p:grpSpPr>
            <a:xfrm>
              <a:off x="11023" y="1934"/>
              <a:ext cx="4002" cy="3248"/>
              <a:chOff x="0" y="23"/>
              <a:chExt cx="1601" cy="1299"/>
            </a:xfrm>
          </p:grpSpPr>
          <p:sp>
            <p:nvSpPr>
              <p:cNvPr id="11" name="Line 5"/>
              <p:cNvSpPr/>
              <p:nvPr/>
            </p:nvSpPr>
            <p:spPr>
              <a:xfrm flipV="1">
                <a:off x="0" y="407"/>
                <a:ext cx="1561" cy="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" name="Rectangle 7"/>
              <p:cNvSpPr/>
              <p:nvPr/>
            </p:nvSpPr>
            <p:spPr>
              <a:xfrm>
                <a:off x="454" y="363"/>
                <a:ext cx="384" cy="124"/>
              </a:xfrm>
              <a:prstGeom prst="rect">
                <a:avLst/>
              </a:prstGeom>
              <a:solidFill>
                <a:schemeClr val="bg1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>
                  <a:buFont typeface="Arial" panose="020b0604020202020204" pitchFamily="34" charset="0"/>
                  <a:buNone/>
                </a:pPr>
                <a:endParaRPr sz="24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13" name="Line 8"/>
              <p:cNvSpPr/>
              <p:nvPr/>
            </p:nvSpPr>
            <p:spPr>
              <a:xfrm>
                <a:off x="295" y="408"/>
                <a:ext cx="9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" name="Line 10"/>
              <p:cNvSpPr/>
              <p:nvPr/>
            </p:nvSpPr>
            <p:spPr>
              <a:xfrm>
                <a:off x="1293" y="408"/>
                <a:ext cx="9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" name="Line 12"/>
              <p:cNvSpPr/>
              <p:nvPr/>
            </p:nvSpPr>
            <p:spPr>
              <a:xfrm rot="5400000" flipV="1">
                <a:off x="1394" y="733"/>
                <a:ext cx="340" cy="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Line 13"/>
              <p:cNvSpPr/>
              <p:nvPr/>
            </p:nvSpPr>
            <p:spPr>
              <a:xfrm flipH="1">
                <a:off x="0" y="407"/>
                <a:ext cx="0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" name="Line 14"/>
              <p:cNvSpPr/>
              <p:nvPr/>
            </p:nvSpPr>
            <p:spPr>
              <a:xfrm>
                <a:off x="1560" y="412"/>
                <a:ext cx="1" cy="72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" name="Line 15"/>
              <p:cNvSpPr/>
              <p:nvPr/>
            </p:nvSpPr>
            <p:spPr>
              <a:xfrm flipV="1">
                <a:off x="1132" y="1101"/>
                <a:ext cx="418" cy="1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" name="Line 16"/>
              <p:cNvSpPr/>
              <p:nvPr/>
            </p:nvSpPr>
            <p:spPr>
              <a:xfrm flipH="1">
                <a:off x="0" y="1112"/>
                <a:ext cx="52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pPr>
                  <a:buFont typeface="Arial" panose="020b0604020202020204" pitchFamily="34" charset="0"/>
                  <a:buNone/>
                </a:pPr>
                <a:endParaRPr sz="15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" name="Text Box 17"/>
              <p:cNvSpPr txBox="1"/>
              <p:nvPr/>
            </p:nvSpPr>
            <p:spPr>
              <a:xfrm>
                <a:off x="686" y="935"/>
                <a:ext cx="317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solidFill>
                      <a:srgbClr val="CC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U</a:t>
                </a:r>
                <a:endParaRPr lang="en-US" altLang="zh-CN" sz="2400" b="1" i="1">
                  <a:solidFill>
                    <a:srgbClr val="CC0000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1" name="Text Box 18"/>
              <p:cNvSpPr txBox="1"/>
              <p:nvPr/>
            </p:nvSpPr>
            <p:spPr>
              <a:xfrm>
                <a:off x="1293" y="544"/>
                <a:ext cx="308" cy="3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I</a:t>
                </a:r>
                <a:endParaRPr lang="en-US" altLang="zh-CN" sz="2400" b="1" i="1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2" name="Text Box 19"/>
              <p:cNvSpPr txBox="1"/>
              <p:nvPr/>
            </p:nvSpPr>
            <p:spPr>
              <a:xfrm>
                <a:off x="522" y="23"/>
                <a:ext cx="481" cy="3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b="1" i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R</a:t>
                </a:r>
                <a:endParaRPr lang="en-US" altLang="zh-CN" sz="2400" b="1" baseline="-25000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</p:grpSp>
        <p:sp>
          <p:nvSpPr>
            <p:cNvPr id="30" name="右箭头 29"/>
            <p:cNvSpPr/>
            <p:nvPr/>
          </p:nvSpPr>
          <p:spPr>
            <a:xfrm>
              <a:off x="9042" y="3646"/>
              <a:ext cx="1762" cy="37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9042" y="2964"/>
              <a:ext cx="2228" cy="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等效于</a:t>
              </a:r>
              <a:endParaRPr lang="zh-CN" altLang="en-US" sz="21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808696" y="4659604"/>
            <a:ext cx="218200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400" b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又因为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=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</a:t>
            </a:r>
            <a:r>
              <a:rPr lang="en-US" altLang="zh-CN" sz="2400" b="1" i="1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=I </a:t>
            </a:r>
            <a:r>
              <a:rPr lang="en-US" altLang="zh-CN" sz="2400" b="1" baseline="-250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</a:t>
            </a:r>
            <a:endParaRPr lang="zh-CN" altLang="en-US" sz="2400" b="1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  <p:cond evt="onBegin" delay="0">
                          <p:tn val="41"/>
                        </p:cond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  <p:cond evt="onBegin" delay="0">
                          <p:tn val="45"/>
                        </p:cond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  <p:cond evt="onBegin" delay="0">
                          <p:tn val="51"/>
                        </p:cond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  <p:cond evt="onBegin" delay="0">
                          <p:tn val="55"/>
                        </p:cond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  <p:cond evt="onBegin" delay="0">
                          <p:tn val="59"/>
                        </p:cond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2476" grpId="0"/>
      <p:bldP spid="62477" grpId="0"/>
      <p:bldP spid="62478" grpId="0"/>
      <p:bldP spid="62479" grpId="0"/>
      <p:bldP spid="62480" grpId="0"/>
      <p:bldP spid="62481" grpId="0"/>
      <p:bldP spid="62482" grpId="0"/>
      <p:bldP spid="62483" grpId="0"/>
      <p:bldP spid="62484" grpId="0"/>
      <p:bldP spid="62485" grpId="0"/>
      <p:bldP spid="62486" grpId="0"/>
      <p:bldP spid="6248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462915" y="1767205"/>
            <a:ext cx="727773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>
                <a:ea typeface="宋体" panose="02010600030101010101" pitchFamily="2" charset="-122"/>
              </a:rPr>
              <a:t>①若电路中有多个电阻串联，则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sp>
        <p:nvSpPr>
          <p:cNvPr id="34818" name="Rectangle 4"/>
          <p:cNvSpPr/>
          <p:nvPr/>
        </p:nvSpPr>
        <p:spPr>
          <a:xfrm>
            <a:off x="462915" y="2497455"/>
            <a:ext cx="8283575" cy="499110"/>
          </a:xfrm>
          <a:prstGeom prst="rect">
            <a:avLst/>
          </a:prstGeom>
          <a:noFill/>
          <a:ln w="9525">
            <a:noFill/>
          </a:ln>
        </p:spPr>
        <p:txBody>
          <a:bodyPr wrap="square" lIns="69056" tIns="34528" rIns="69056" bIns="34528">
            <a:spAutoFit/>
          </a:bodyPr>
          <a:lstStyle/>
          <a:p>
            <a:pPr fontAlgn="base"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②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若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n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个阻值都为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R</a:t>
            </a:r>
            <a:r>
              <a:rPr lang="en-US" altLang="zh-CN" sz="2800" b="1" baseline="-25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的电阻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串联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，总电阻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R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=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/>
            </a:endParaRPr>
          </a:p>
        </p:txBody>
      </p:sp>
      <p:sp>
        <p:nvSpPr>
          <p:cNvPr id="51217" name="Rectangle 17"/>
          <p:cNvSpPr/>
          <p:nvPr/>
        </p:nvSpPr>
        <p:spPr>
          <a:xfrm>
            <a:off x="7240746" y="2497429"/>
            <a:ext cx="828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base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nR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</a:t>
            </a:r>
            <a:endParaRPr lang="en-US" altLang="zh-CN" sz="2800" b="1" baseline="-250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7526" y="3170080"/>
            <a:ext cx="778954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>
                <a:effectLst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③</a:t>
            </a:r>
            <a:r>
              <a:rPr lang="zh-CN" altLang="en-US" sz="2800" b="1" noProof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串联电阻的总电阻比任何一个分电阻都大</a:t>
            </a:r>
            <a:endParaRPr lang="zh-CN" altLang="en-US" sz="2800" b="1" baseline="-25000" noProof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61455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15" y="4010396"/>
            <a:ext cx="2106216" cy="576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56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12" y="4010396"/>
            <a:ext cx="1835944" cy="56435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59" name="AutoShape 19"/>
          <p:cNvSpPr/>
          <p:nvPr/>
        </p:nvSpPr>
        <p:spPr>
          <a:xfrm>
            <a:off x="4174411" y="4244472"/>
            <a:ext cx="431006" cy="108347"/>
          </a:xfrm>
          <a:prstGeom prst="rightArrow">
            <a:avLst>
              <a:gd name="adj1" fmla="val 50000"/>
              <a:gd name="adj2" fmla="val 99431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05655" y="4689475"/>
            <a:ext cx="4039235" cy="4603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2727FF"/>
                </a:solidFill>
                <a:latin typeface="Times New Roman" panose="02020603050405020304" charset="0"/>
                <a:ea typeface="宋体" panose="02010600030101010101" pitchFamily="2" charset="-122"/>
              </a:rPr>
              <a:t>相当于增加了导体的长度</a:t>
            </a:r>
            <a:endParaRPr lang="zh-CN" altLang="en-US" sz="2400" b="1">
              <a:solidFill>
                <a:srgbClr val="2727FF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03265" y="1767337"/>
            <a:ext cx="2089785" cy="52197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800" b="1" i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R=R</a:t>
            </a:r>
            <a:r>
              <a:rPr lang="en-US" altLang="zh-CN" sz="2800" b="1" baseline="-25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</a:t>
            </a:r>
            <a:r>
              <a:rPr lang="en-US" altLang="zh-CN" sz="2800" b="1" i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+R</a:t>
            </a:r>
            <a:r>
              <a:rPr lang="en-US" altLang="zh-CN" sz="2800" b="1" baseline="-25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+…</a:t>
            </a:r>
            <a:endParaRPr lang="en-US" altLang="zh-CN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51217" grpId="0"/>
      <p:bldP spid="5" grpId="0"/>
      <p:bldP spid="61459" grpId="0"/>
      <p:bldP spid="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553335" y="1449070"/>
            <a:ext cx="43262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串联电路中的分压规律</a:t>
            </a:r>
            <a:endParaRPr lang="zh-CN" altLang="en-US" sz="24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4" name="文本框 24"/>
          <p:cNvSpPr txBox="1"/>
          <p:nvPr/>
        </p:nvSpPr>
        <p:spPr>
          <a:xfrm>
            <a:off x="284480" y="1014730"/>
            <a:ext cx="26060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3375" y="1964690"/>
            <a:ext cx="8478838" cy="736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defTabSz="457200">
              <a:lnSpc>
                <a:spcPct val="150000"/>
              </a:lnSpc>
            </a:pPr>
            <a:r>
              <a:rPr lang="zh-CN" altLang="zh-CN" sz="2800" b="1">
                <a:latin typeface="黑体" panose="02010609060101010101" charset="-122"/>
                <a:ea typeface="黑体" panose="02010609060101010101" charset="-122"/>
              </a:rPr>
              <a:t>串联电路中，电阻两端电压之比等于电阻阻值之比</a:t>
            </a:r>
            <a:endParaRPr lang="zh-CN" altLang="zh-CN" sz="2800" b="1" baseline="-25000">
              <a:latin typeface="黑体"/>
              <a:ea typeface="黑体" panose="02010609060101010101" charset="-122"/>
            </a:endParaRPr>
          </a:p>
        </p:txBody>
      </p:sp>
      <p:pic>
        <p:nvPicPr>
          <p:cNvPr id="44034" name="Picture 23" descr="HH4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75" y="2948940"/>
            <a:ext cx="2703513" cy="1852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8" name="Rectangle 14"/>
          <p:cNvSpPr/>
          <p:nvPr/>
        </p:nvSpPr>
        <p:spPr>
          <a:xfrm>
            <a:off x="1538288" y="5709603"/>
            <a:ext cx="6067425" cy="830262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宋体" panose="02010600030101010101" pitchFamily="2" charset="-122"/>
              </a:rPr>
              <a:t>（串联分压，电阻大的分压大）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宋体" panose="02010600030101010101" pitchFamily="2" charset="-122"/>
            </a:endParaRPr>
          </a:p>
        </p:txBody>
      </p:sp>
      <p:pic>
        <p:nvPicPr>
          <p:cNvPr id="6" name="图片 5" descr="图片1"/>
          <p:cNvPicPr>
            <a:picLocks noChangeAspect="1"/>
          </p:cNvPicPr>
          <p:nvPr/>
        </p:nvPicPr>
        <p:blipFill>
          <a:blip r:embed="rId3"/>
          <a:srcRect r="73859" b="50745"/>
          <a:stretch>
            <a:fillRect/>
          </a:stretch>
        </p:blipFill>
        <p:spPr>
          <a:xfrm>
            <a:off x="4067175" y="2948940"/>
            <a:ext cx="1255713" cy="48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11" descr="图片1"/>
          <p:cNvPicPr>
            <a:picLocks noChangeAspect="1"/>
          </p:cNvPicPr>
          <p:nvPr/>
        </p:nvPicPr>
        <p:blipFill>
          <a:blip r:embed="rId3"/>
          <a:srcRect l="648" t="45242" r="74719"/>
          <a:stretch>
            <a:fillRect/>
          </a:stretch>
        </p:blipFill>
        <p:spPr>
          <a:xfrm>
            <a:off x="6030913" y="2921953"/>
            <a:ext cx="1182687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12" descr="图片1"/>
          <p:cNvPicPr>
            <a:picLocks noChangeAspect="1"/>
          </p:cNvPicPr>
          <p:nvPr/>
        </p:nvPicPr>
        <p:blipFill>
          <a:blip r:embed="rId3"/>
          <a:srcRect l="37094" r="52652"/>
          <a:stretch>
            <a:fillRect/>
          </a:stretch>
        </p:blipFill>
        <p:spPr>
          <a:xfrm>
            <a:off x="4346575" y="3537903"/>
            <a:ext cx="492125" cy="981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13" descr="图片1"/>
          <p:cNvPicPr>
            <a:picLocks noChangeAspect="1"/>
          </p:cNvPicPr>
          <p:nvPr/>
        </p:nvPicPr>
        <p:blipFill>
          <a:blip r:embed="rId3"/>
          <a:srcRect l="67561"/>
          <a:stretch>
            <a:fillRect/>
          </a:stretch>
        </p:blipFill>
        <p:spPr>
          <a:xfrm>
            <a:off x="4254500" y="4730115"/>
            <a:ext cx="1557338" cy="981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14" descr="图片1"/>
          <p:cNvPicPr>
            <a:picLocks noChangeAspect="1"/>
          </p:cNvPicPr>
          <p:nvPr/>
        </p:nvPicPr>
        <p:blipFill>
          <a:blip r:embed="rId3"/>
          <a:srcRect l="46713" r="33034"/>
          <a:stretch>
            <a:fillRect/>
          </a:stretch>
        </p:blipFill>
        <p:spPr>
          <a:xfrm>
            <a:off x="4838700" y="3537903"/>
            <a:ext cx="973138" cy="981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7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553335" y="1449070"/>
            <a:ext cx="43262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并联电路中的分压规律</a:t>
            </a:r>
            <a:endParaRPr lang="zh-CN" altLang="en-US" sz="24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4" name="文本框 24"/>
          <p:cNvSpPr txBox="1"/>
          <p:nvPr/>
        </p:nvSpPr>
        <p:spPr>
          <a:xfrm>
            <a:off x="284480" y="1014730"/>
            <a:ext cx="26060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4665" y="2106295"/>
            <a:ext cx="8086725" cy="7381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defTabSz="457200">
              <a:lnSpc>
                <a:spcPct val="150000"/>
              </a:lnSpc>
            </a:pPr>
            <a:r>
              <a:rPr lang="zh-CN" altLang="zh-CN" sz="2800" b="1">
                <a:latin typeface="黑体" panose="02010609060101010101" charset="-122"/>
                <a:ea typeface="黑体" panose="02010609060101010101" charset="-122"/>
              </a:rPr>
              <a:t>并联电路中，通过各支路电流跟支路电阻成反比</a:t>
            </a:r>
            <a:endParaRPr lang="zh-CN" altLang="zh-CN" sz="2800" b="1">
              <a:latin typeface="黑体"/>
              <a:ea typeface="黑体" panose="02010609060101010101" charset="-122"/>
            </a:endParaRPr>
          </a:p>
        </p:txBody>
      </p:sp>
      <p:pic>
        <p:nvPicPr>
          <p:cNvPr id="45058" name="Picture 22" descr="HH4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03" y="3217545"/>
            <a:ext cx="3162300" cy="1962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Rectangle 14"/>
          <p:cNvSpPr/>
          <p:nvPr/>
        </p:nvSpPr>
        <p:spPr>
          <a:xfrm>
            <a:off x="414020" y="5299393"/>
            <a:ext cx="7527925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宋体" panose="02010600030101010101" pitchFamily="2" charset="-122"/>
              </a:rPr>
              <a:t>并联分流，电流比等于电阻的反比。电阻大的分流小。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宋体" panose="02010600030101010101" pitchFamily="2" charset="-122"/>
            </a:endParaRPr>
          </a:p>
        </p:txBody>
      </p:sp>
      <p:pic>
        <p:nvPicPr>
          <p:cNvPr id="2" name="图片 1" descr="图片2"/>
          <p:cNvPicPr>
            <a:picLocks noChangeAspect="1"/>
          </p:cNvPicPr>
          <p:nvPr/>
        </p:nvPicPr>
        <p:blipFill>
          <a:blip r:embed="rId3"/>
          <a:srcRect r="76819" b="51779"/>
          <a:stretch>
            <a:fillRect/>
          </a:stretch>
        </p:blipFill>
        <p:spPr>
          <a:xfrm>
            <a:off x="3837940" y="2981008"/>
            <a:ext cx="1087438" cy="981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 descr="图片2"/>
          <p:cNvPicPr>
            <a:picLocks noChangeAspect="1"/>
          </p:cNvPicPr>
          <p:nvPr/>
        </p:nvPicPr>
        <p:blipFill>
          <a:blip r:embed="rId3"/>
          <a:srcRect l="648" t="52528" r="76955"/>
          <a:stretch>
            <a:fillRect/>
          </a:stretch>
        </p:blipFill>
        <p:spPr>
          <a:xfrm>
            <a:off x="3823653" y="4308158"/>
            <a:ext cx="1050925" cy="966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图片2"/>
          <p:cNvPicPr>
            <a:picLocks noChangeAspect="1"/>
          </p:cNvPicPr>
          <p:nvPr/>
        </p:nvPicPr>
        <p:blipFill>
          <a:blip r:embed="rId3"/>
          <a:srcRect l="23181" r="54396"/>
          <a:stretch>
            <a:fillRect/>
          </a:stretch>
        </p:blipFill>
        <p:spPr>
          <a:xfrm>
            <a:off x="4925378" y="2981008"/>
            <a:ext cx="1052512" cy="2035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 descr="图片2"/>
          <p:cNvPicPr>
            <a:picLocks noChangeAspect="1"/>
          </p:cNvPicPr>
          <p:nvPr/>
        </p:nvPicPr>
        <p:blipFill>
          <a:blip r:embed="rId3"/>
          <a:srcRect l="45361" r="35989"/>
          <a:stretch>
            <a:fillRect/>
          </a:stretch>
        </p:blipFill>
        <p:spPr>
          <a:xfrm>
            <a:off x="5966778" y="2981008"/>
            <a:ext cx="876300" cy="2035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 descr="图片2"/>
          <p:cNvPicPr>
            <a:picLocks noChangeAspect="1"/>
          </p:cNvPicPr>
          <p:nvPr/>
        </p:nvPicPr>
        <p:blipFill>
          <a:blip r:embed="rId3"/>
          <a:srcRect l="65134" t="24782" b="21193"/>
          <a:stretch>
            <a:fillRect/>
          </a:stretch>
        </p:blipFill>
        <p:spPr>
          <a:xfrm>
            <a:off x="6934518" y="3335655"/>
            <a:ext cx="1978025" cy="1327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4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6436" name="文本框 146435"/>
          <p:cNvSpPr txBox="1"/>
          <p:nvPr/>
        </p:nvSpPr>
        <p:spPr>
          <a:xfrm>
            <a:off x="1943100" y="2809875"/>
            <a:ext cx="474345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defRPr/>
            </a:pPr>
            <a:endParaRPr kumimoji="0" sz="1200" kern="1200" cap="none" spc="0" normalizeH="0" baseline="0" noProof="1">
              <a:latin typeface="微软雅黑" panose="020b0503020204020204" charset="-122"/>
              <a:ea typeface="PMingLiU" panose="02020500000000000000" pitchFamily="18" charset="-120"/>
              <a:cs typeface="+mn-cs"/>
            </a:endParaRPr>
          </a:p>
        </p:txBody>
      </p:sp>
      <p:graphicFrame>
        <p:nvGraphicFramePr>
          <p:cNvPr id="8196" name="表格 819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35000" y="885825"/>
          <a:ext cx="8170863" cy="5577205"/>
        </p:xfrm>
        <a:graphic>
          <a:graphicData uri="http://schemas.openxmlformats.org/drawingml/2006/table">
            <a:tbl>
              <a:tblPr/>
              <a:tblGrid>
                <a:gridCol w="2505075"/>
                <a:gridCol w="2859088"/>
                <a:gridCol w="2806700"/>
              </a:tblGrid>
              <a:tr h="646113"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电路名称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串联电路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并联电路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7070">
                <a:tc>
                  <a:txBody>
                    <a:bodyPr vert="horz" wrap="square"/>
                    <a:lstStyle/>
                    <a:p>
                      <a:pPr lvl="0" algn="ctr" eaLnBrk="0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电路图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hangingPunct="0">
                        <a:spcBef>
                          <a:spcPct val="50000"/>
                        </a:spcBef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hangingPunct="0">
                        <a:spcBef>
                          <a:spcPct val="50000"/>
                        </a:spcBef>
                        <a:buNone/>
                      </a:pPr>
                      <a:endParaRPr lang="zh-CN" altLang="en-US" sz="2400">
                        <a:latin typeface="黑体"/>
                        <a:ea typeface="黑体" panose="02010609060101010101" charset="-122"/>
                      </a:endParaRPr>
                    </a:p>
                  </a:txBody>
                  <a:tcPr marL="68580" marR="68580" marT="34290" marB="3429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 vert="horz" wrap="square"/>
                    <a:lstStyle/>
                    <a:p>
                      <a:pPr lvl="0" algn="ctr" eaLnBrk="0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电流关系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r>
                        <a:rPr lang="en-US" altLang="zh-CN" sz="4000" b="1" i="1">
                          <a:latin typeface="黑体" panose="02010609060101010101" charset="-122"/>
                          <a:ea typeface="黑体" panose="02010609060101010101" charset="-122"/>
                        </a:rPr>
                        <a:t>  </a:t>
                      </a:r>
                      <a:endParaRPr lang="en-US" altLang="zh-CN" sz="4000" b="1" i="1" baseline="-30000">
                        <a:latin typeface="黑体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endParaRPr lang="zh-CN" altLang="en-US" sz="4000" b="1" baseline="-30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 vert="horz" wrap="square"/>
                    <a:lstStyle/>
                    <a:p>
                      <a:pPr lvl="0" algn="ctr" eaLnBrk="0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电压关系</a:t>
                      </a:r>
                      <a:endParaRPr lang="zh-CN" altLang="en-US" sz="2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endParaRPr lang="zh-CN" altLang="en-US" sz="4000" b="1" baseline="-30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endParaRPr lang="zh-CN" altLang="en-US" sz="4000" b="1" baseline="-30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370">
                <a:tc>
                  <a:txBody>
                    <a:bodyPr vert="horz" wrap="square"/>
                    <a:lstStyle/>
                    <a:p>
                      <a:pPr lvl="0" algn="ctr" eaLnBrk="0" hangingPunct="0">
                        <a:buNone/>
                      </a:pPr>
                      <a:r>
                        <a:rPr lang="zh-CN" altLang="en-US" sz="2800" b="1">
                          <a:latin typeface="黑体" panose="02010609060101010101" charset="-122"/>
                          <a:ea typeface="黑体" panose="02010609060101010101" charset="-122"/>
                        </a:rPr>
                        <a:t>电阻关系</a:t>
                      </a:r>
                      <a:endParaRPr lang="zh-CN" altLang="en-US" sz="2800" b="1">
                        <a:latin typeface="黑体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fontAlgn="ctr" hangingPunct="0">
                        <a:buNone/>
                      </a:pPr>
                      <a:endParaRPr lang="zh-CN" altLang="en-US" sz="4000" b="1" baseline="-30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0" hangingPunct="0">
                        <a:buNone/>
                      </a:pPr>
                      <a:r>
                        <a:rPr lang="en-US" altLang="zh-CN" sz="4000">
                          <a:latin typeface="黑体" panose="02010609060101010101" charset="-122"/>
                          <a:ea typeface="黑体" panose="02010609060101010101" charset="-122"/>
                        </a:rPr>
                        <a:t> </a:t>
                      </a:r>
                      <a:endParaRPr lang="en-US" altLang="zh-CN" sz="4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7">
                <a:tc>
                  <a:txBody>
                    <a:bodyPr vert="horz" wrap="square"/>
                    <a:lstStyle/>
                    <a:p>
                      <a:pPr lvl="0" eaLnBrk="0" hangingPunct="0">
                        <a:buNone/>
                      </a:pPr>
                      <a:r>
                        <a:rPr lang="zh-CN" altLang="en-US" sz="2800" b="1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电压与电流</a:t>
                      </a:r>
                      <a:endParaRPr lang="zh-CN" altLang="en-US" sz="2800" b="1">
                        <a:solidFill>
                          <a:srgbClr val="000000"/>
                        </a:solidFill>
                        <a:latin typeface="黑体"/>
                        <a:ea typeface="黑体" panose="02010609060101010101" charset="-122"/>
                        <a:sym typeface="+mn-ea"/>
                      </a:endParaRPr>
                    </a:p>
                    <a:p>
                      <a:pPr lvl="0" eaLnBrk="0" hangingPunct="0">
                        <a:buNone/>
                      </a:pPr>
                      <a:r>
                        <a:rPr lang="zh-CN" altLang="en-US" sz="2800" b="1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分配关系</a:t>
                      </a:r>
                      <a:endParaRPr lang="zh-CN" altLang="en-US" sz="2800" b="1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  <a:sym typeface="+mn-ea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1" fontAlgn="ctr" hangingPunct="1">
                        <a:buNone/>
                      </a:pPr>
                      <a:endParaRPr lang="zh-CN" altLang="en-US" sz="4000" b="1" baseline="-30000">
                        <a:latin typeface="黑体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lvl="0" algn="ctr" eaLnBrk="1" hangingPunct="1">
                        <a:buNone/>
                      </a:pPr>
                      <a:endParaRPr lang="en-US" altLang="zh-CN" sz="4000">
                        <a:latin typeface="黑体"/>
                        <a:ea typeface="黑体" panose="02010609060101010101" charset="-122"/>
                      </a:endParaRPr>
                    </a:p>
                  </a:txBody>
                  <a:tcPr marL="68580" marR="68580" marT="34290" marB="3429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64" name="矩形 146463"/>
          <p:cNvSpPr/>
          <p:nvPr/>
        </p:nvSpPr>
        <p:spPr>
          <a:xfrm>
            <a:off x="4459288" y="3680619"/>
            <a:ext cx="309880" cy="1682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5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endParaRPr kumimoji="0" lang="en-US" altLang="zh-CN" sz="5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PMingLiU" panose="02020500000000000000" pitchFamily="18" charset="-120"/>
              <a:cs typeface="+mn-ea"/>
            </a:endParaRPr>
          </a:p>
        </p:txBody>
      </p:sp>
      <p:grpSp>
        <p:nvGrpSpPr>
          <p:cNvPr id="46113" name="Group 36"/>
          <p:cNvGrpSpPr/>
          <p:nvPr/>
        </p:nvGrpSpPr>
        <p:grpSpPr>
          <a:xfrm>
            <a:off x="3324225" y="1573213"/>
            <a:ext cx="2370138" cy="1961021"/>
            <a:chExt cx="3969" cy="3163"/>
          </a:xfrm>
        </p:grpSpPr>
        <p:sp>
          <p:nvSpPr>
            <p:cNvPr id="46114" name="Line 37"/>
            <p:cNvSpPr/>
            <p:nvPr/>
          </p:nvSpPr>
          <p:spPr>
            <a:xfrm>
              <a:off x="0" y="240"/>
              <a:ext cx="12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15" name="Line 38"/>
            <p:cNvSpPr/>
            <p:nvPr/>
          </p:nvSpPr>
          <p:spPr>
            <a:xfrm flipH="1">
              <a:off x="1200" y="0"/>
              <a:ext cx="0" cy="48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16" name="Line 39"/>
            <p:cNvSpPr/>
            <p:nvPr/>
          </p:nvSpPr>
          <p:spPr>
            <a:xfrm flipH="1">
              <a:off x="1320" y="120"/>
              <a:ext cx="0" cy="24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17" name="Line 40"/>
            <p:cNvSpPr/>
            <p:nvPr/>
          </p:nvSpPr>
          <p:spPr>
            <a:xfrm>
              <a:off x="1361" y="226"/>
              <a:ext cx="2608" cy="1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18" name="Line 41"/>
            <p:cNvSpPr/>
            <p:nvPr/>
          </p:nvSpPr>
          <p:spPr>
            <a:xfrm flipH="1">
              <a:off x="0" y="240"/>
              <a:ext cx="0" cy="228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19" name="Line 42"/>
            <p:cNvSpPr/>
            <p:nvPr/>
          </p:nvSpPr>
          <p:spPr>
            <a:xfrm>
              <a:off x="0" y="2520"/>
              <a:ext cx="72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20" name="Rectangle 43"/>
            <p:cNvSpPr/>
            <p:nvPr/>
          </p:nvSpPr>
          <p:spPr>
            <a:xfrm>
              <a:off x="720" y="2370"/>
              <a:ext cx="960" cy="240"/>
            </a:xfrm>
            <a:prstGeom prst="rect">
              <a:avLst/>
            </a:pr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600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121" name="Rectangle 44"/>
            <p:cNvSpPr/>
            <p:nvPr/>
          </p:nvSpPr>
          <p:spPr>
            <a:xfrm>
              <a:off x="2340" y="2340"/>
              <a:ext cx="960" cy="240"/>
            </a:xfrm>
            <a:prstGeom prst="rect">
              <a:avLst/>
            </a:pr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600">
                <a:latin typeface="Tahoma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122" name="Line 45"/>
            <p:cNvSpPr/>
            <p:nvPr/>
          </p:nvSpPr>
          <p:spPr>
            <a:xfrm flipH="1">
              <a:off x="3960" y="240"/>
              <a:ext cx="0" cy="228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23" name="Line 46"/>
            <p:cNvSpPr/>
            <p:nvPr/>
          </p:nvSpPr>
          <p:spPr>
            <a:xfrm>
              <a:off x="3360" y="2460"/>
              <a:ext cx="6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24" name="Line 47"/>
            <p:cNvSpPr/>
            <p:nvPr/>
          </p:nvSpPr>
          <p:spPr>
            <a:xfrm>
              <a:off x="0" y="2520"/>
              <a:ext cx="360" cy="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6125" name="Line 48"/>
            <p:cNvSpPr/>
            <p:nvPr/>
          </p:nvSpPr>
          <p:spPr>
            <a:xfrm>
              <a:off x="1680" y="2490"/>
              <a:ext cx="480" cy="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6126" name="Text Box 49"/>
            <p:cNvSpPr txBox="1"/>
            <p:nvPr/>
          </p:nvSpPr>
          <p:spPr>
            <a:xfrm>
              <a:off x="0" y="960"/>
              <a:ext cx="84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I</a:t>
              </a:r>
              <a:endParaRPr lang="zh-CN" altLang="zh-CN" sz="20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27" name="Text Box 50"/>
            <p:cNvSpPr txBox="1"/>
            <p:nvPr/>
          </p:nvSpPr>
          <p:spPr>
            <a:xfrm>
              <a:off x="840" y="2520"/>
              <a:ext cx="96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28" name="Text Box 51"/>
            <p:cNvSpPr txBox="1"/>
            <p:nvPr/>
          </p:nvSpPr>
          <p:spPr>
            <a:xfrm>
              <a:off x="2400" y="2520"/>
              <a:ext cx="96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29" name="Text Box 52"/>
            <p:cNvSpPr txBox="1"/>
            <p:nvPr/>
          </p:nvSpPr>
          <p:spPr>
            <a:xfrm>
              <a:off x="1361" y="567"/>
              <a:ext cx="84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</a:t>
              </a:r>
              <a:endParaRPr lang="zh-CN" altLang="zh-CN" sz="20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30" name="Text Box 53"/>
            <p:cNvSpPr txBox="1"/>
            <p:nvPr/>
          </p:nvSpPr>
          <p:spPr>
            <a:xfrm>
              <a:off x="1680" y="1800"/>
              <a:ext cx="72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I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31" name="Text Box 54"/>
            <p:cNvSpPr txBox="1"/>
            <p:nvPr/>
          </p:nvSpPr>
          <p:spPr>
            <a:xfrm>
              <a:off x="0" y="1800"/>
              <a:ext cx="72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I</a:t>
              </a:r>
              <a:r>
                <a:rPr lang="zh-CN" altLang="zh-CN" sz="1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</a:t>
              </a: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</a:t>
              </a:r>
              <a:endParaRPr lang="zh-CN" altLang="zh-CN" sz="20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32" name="Text Box 55"/>
            <p:cNvSpPr txBox="1"/>
            <p:nvPr/>
          </p:nvSpPr>
          <p:spPr>
            <a:xfrm>
              <a:off x="2520" y="1800"/>
              <a:ext cx="120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R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33" name="Text Box 56"/>
            <p:cNvSpPr txBox="1"/>
            <p:nvPr/>
          </p:nvSpPr>
          <p:spPr>
            <a:xfrm>
              <a:off x="840" y="1800"/>
              <a:ext cx="840" cy="6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R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grpSp>
          <p:nvGrpSpPr>
            <p:cNvPr id="46134" name="Group 57"/>
            <p:cNvGrpSpPr/>
            <p:nvPr/>
          </p:nvGrpSpPr>
          <p:grpSpPr>
            <a:xfrm>
              <a:off x="0" y="240"/>
              <a:ext cx="2400" cy="2250"/>
              <a:chExt cx="960" cy="900"/>
            </a:xfrm>
          </p:grpSpPr>
          <p:sp>
            <p:nvSpPr>
              <p:cNvPr id="46135" name="Line 58"/>
              <p:cNvSpPr/>
              <p:nvPr/>
            </p:nvSpPr>
            <p:spPr>
              <a:xfrm>
                <a:off x="540" y="0"/>
                <a:ext cx="4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6136" name="Line 59"/>
              <p:cNvSpPr/>
              <p:nvPr/>
            </p:nvSpPr>
            <p:spPr>
              <a:xfrm>
                <a:off x="672" y="900"/>
                <a:ext cx="28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6137" name="Line 60"/>
              <p:cNvSpPr/>
              <p:nvPr/>
            </p:nvSpPr>
            <p:spPr>
              <a:xfrm flipH="1">
                <a:off x="0" y="96"/>
                <a:ext cx="0" cy="432"/>
              </a:xfrm>
              <a:prstGeom prst="line">
                <a:avLst/>
              </a:prstGeom>
              <a:ln w="38100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/>
            </p:txBody>
          </p:sp>
        </p:grpSp>
      </p:grpSp>
      <p:grpSp>
        <p:nvGrpSpPr>
          <p:cNvPr id="46138" name="Group 61"/>
          <p:cNvGrpSpPr/>
          <p:nvPr/>
        </p:nvGrpSpPr>
        <p:grpSpPr>
          <a:xfrm>
            <a:off x="5938838" y="1573213"/>
            <a:ext cx="2719387" cy="1955265"/>
            <a:chExt cx="4425" cy="3758"/>
          </a:xfrm>
        </p:grpSpPr>
        <p:sp>
          <p:nvSpPr>
            <p:cNvPr id="46139" name="Line 62"/>
            <p:cNvSpPr/>
            <p:nvPr/>
          </p:nvSpPr>
          <p:spPr>
            <a:xfrm>
              <a:off x="345" y="300"/>
              <a:ext cx="12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0" name="Line 63"/>
            <p:cNvSpPr/>
            <p:nvPr/>
          </p:nvSpPr>
          <p:spPr>
            <a:xfrm flipH="1">
              <a:off x="1545" y="0"/>
              <a:ext cx="0" cy="60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1" name="Line 64"/>
            <p:cNvSpPr/>
            <p:nvPr/>
          </p:nvSpPr>
          <p:spPr>
            <a:xfrm flipH="1">
              <a:off x="1665" y="120"/>
              <a:ext cx="0" cy="36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2" name="Line 65"/>
            <p:cNvSpPr/>
            <p:nvPr/>
          </p:nvSpPr>
          <p:spPr>
            <a:xfrm>
              <a:off x="1701" y="340"/>
              <a:ext cx="2724" cy="3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3" name="Line 66"/>
            <p:cNvSpPr/>
            <p:nvPr/>
          </p:nvSpPr>
          <p:spPr>
            <a:xfrm flipH="1">
              <a:off x="345" y="300"/>
              <a:ext cx="0" cy="180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4" name="Line 67"/>
            <p:cNvSpPr/>
            <p:nvPr/>
          </p:nvSpPr>
          <p:spPr>
            <a:xfrm>
              <a:off x="1065" y="1380"/>
              <a:ext cx="72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5" name="Line 68"/>
            <p:cNvSpPr/>
            <p:nvPr/>
          </p:nvSpPr>
          <p:spPr>
            <a:xfrm>
              <a:off x="1065" y="3030"/>
              <a:ext cx="72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6" name="Rectangle 69"/>
            <p:cNvSpPr/>
            <p:nvPr/>
          </p:nvSpPr>
          <p:spPr>
            <a:xfrm>
              <a:off x="1785" y="1260"/>
              <a:ext cx="1080" cy="240"/>
            </a:xfrm>
            <a:prstGeom prst="rect">
              <a:avLst/>
            </a:pr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600">
                <a:latin typeface="Tahoma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147" name="Rectangle 70"/>
            <p:cNvSpPr/>
            <p:nvPr/>
          </p:nvSpPr>
          <p:spPr>
            <a:xfrm>
              <a:off x="1785" y="2850"/>
              <a:ext cx="1080" cy="240"/>
            </a:xfrm>
            <a:prstGeom prst="rect">
              <a:avLst/>
            </a:pr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600">
                <a:latin typeface="Tahoma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148" name="Line 71"/>
            <p:cNvSpPr/>
            <p:nvPr/>
          </p:nvSpPr>
          <p:spPr>
            <a:xfrm>
              <a:off x="2865" y="1380"/>
              <a:ext cx="6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49" name="Line 72"/>
            <p:cNvSpPr/>
            <p:nvPr/>
          </p:nvSpPr>
          <p:spPr>
            <a:xfrm>
              <a:off x="2865" y="2940"/>
              <a:ext cx="6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0" name="Line 73"/>
            <p:cNvSpPr/>
            <p:nvPr/>
          </p:nvSpPr>
          <p:spPr>
            <a:xfrm flipH="1">
              <a:off x="3465" y="1380"/>
              <a:ext cx="0" cy="156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1" name="Line 74"/>
            <p:cNvSpPr/>
            <p:nvPr/>
          </p:nvSpPr>
          <p:spPr>
            <a:xfrm>
              <a:off x="3465" y="2100"/>
              <a:ext cx="96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2" name="Line 75"/>
            <p:cNvSpPr/>
            <p:nvPr/>
          </p:nvSpPr>
          <p:spPr>
            <a:xfrm flipH="1">
              <a:off x="4425" y="300"/>
              <a:ext cx="0" cy="180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3" name="Line 76"/>
            <p:cNvSpPr/>
            <p:nvPr/>
          </p:nvSpPr>
          <p:spPr>
            <a:xfrm flipH="1">
              <a:off x="1065" y="1380"/>
              <a:ext cx="0" cy="168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4" name="Line 77"/>
            <p:cNvSpPr/>
            <p:nvPr/>
          </p:nvSpPr>
          <p:spPr>
            <a:xfrm flipH="1">
              <a:off x="345" y="780"/>
              <a:ext cx="0" cy="840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6155" name="Line 78"/>
            <p:cNvSpPr/>
            <p:nvPr/>
          </p:nvSpPr>
          <p:spPr>
            <a:xfrm>
              <a:off x="345" y="2070"/>
              <a:ext cx="72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6156" name="Line 79"/>
            <p:cNvSpPr/>
            <p:nvPr/>
          </p:nvSpPr>
          <p:spPr>
            <a:xfrm>
              <a:off x="1065" y="1380"/>
              <a:ext cx="480" cy="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6157" name="Line 80"/>
            <p:cNvSpPr/>
            <p:nvPr/>
          </p:nvSpPr>
          <p:spPr>
            <a:xfrm>
              <a:off x="1065" y="3030"/>
              <a:ext cx="480" cy="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6158" name="Text Box 81"/>
            <p:cNvSpPr txBox="1"/>
            <p:nvPr/>
          </p:nvSpPr>
          <p:spPr>
            <a:xfrm>
              <a:off x="0" y="680"/>
              <a:ext cx="3742" cy="236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zh-CN" sz="2000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</a:t>
              </a:r>
              <a:endPara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I        I</a:t>
              </a:r>
              <a:r>
                <a:rPr lang="zh-CN" altLang="zh-CN" sz="1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 </a:t>
              </a: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                                </a:t>
              </a:r>
              <a:endParaRPr lang="zh-CN" altLang="zh-CN" sz="20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           I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59" name="Text Box 82"/>
            <p:cNvSpPr txBox="1"/>
            <p:nvPr/>
          </p:nvSpPr>
          <p:spPr>
            <a:xfrm>
              <a:off x="1701" y="340"/>
              <a:ext cx="1190" cy="76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 </a:t>
              </a:r>
              <a:endParaRPr lang="zh-CN" altLang="zh-CN" sz="20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60" name="Text Box 83"/>
            <p:cNvSpPr txBox="1"/>
            <p:nvPr/>
          </p:nvSpPr>
          <p:spPr>
            <a:xfrm>
              <a:off x="2046" y="2992"/>
              <a:ext cx="1070" cy="76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61" name="Text Box 84"/>
            <p:cNvSpPr txBox="1"/>
            <p:nvPr/>
          </p:nvSpPr>
          <p:spPr>
            <a:xfrm>
              <a:off x="2046" y="1378"/>
              <a:ext cx="1190" cy="76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U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62" name="Text Box 85"/>
            <p:cNvSpPr txBox="1"/>
            <p:nvPr/>
          </p:nvSpPr>
          <p:spPr>
            <a:xfrm>
              <a:off x="2046" y="2194"/>
              <a:ext cx="1080" cy="76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R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2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46163" name="Text Box 86"/>
            <p:cNvSpPr txBox="1"/>
            <p:nvPr/>
          </p:nvSpPr>
          <p:spPr>
            <a:xfrm>
              <a:off x="2046" y="562"/>
              <a:ext cx="1455" cy="76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zh-CN" altLang="zh-CN" sz="20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R</a:t>
              </a:r>
              <a:r>
                <a:rPr lang="zh-CN" altLang="zh-CN" sz="1200" b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1</a:t>
              </a:r>
              <a:endParaRPr lang="zh-CN" altLang="zh-CN" sz="1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" name="Text Box 51"/>
          <p:cNvSpPr txBox="1"/>
          <p:nvPr/>
        </p:nvSpPr>
        <p:spPr>
          <a:xfrm>
            <a:off x="3209925" y="5665788"/>
            <a:ext cx="17668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Tahoma" pitchFamily="34" charset="0"/>
                <a:ea typeface="宋体" panose="02010600030101010101" pitchFamily="2" charset="-122"/>
              </a:rPr>
              <a:t>串联分压</a:t>
            </a:r>
            <a:endParaRPr lang="zh-CN" altLang="en-US" sz="2400" b="1">
              <a:solidFill>
                <a:srgbClr val="FF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 Box 52"/>
          <p:cNvSpPr txBox="1"/>
          <p:nvPr/>
        </p:nvSpPr>
        <p:spPr>
          <a:xfrm>
            <a:off x="5935663" y="5649913"/>
            <a:ext cx="19050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Tahoma" pitchFamily="34" charset="0"/>
                <a:ea typeface="宋体" panose="02010600030101010101" pitchFamily="2" charset="-122"/>
              </a:rPr>
              <a:t>并联分流</a:t>
            </a:r>
            <a:endParaRPr lang="zh-CN" altLang="en-US" sz="2400" b="1">
              <a:solidFill>
                <a:srgbClr val="FF0000"/>
              </a:solidFill>
              <a:latin typeface="Tahoma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46465" name="对象 146464"/>
          <p:cNvGraphicFramePr>
            <a:graphicFrameLocks noChangeAspect="1"/>
          </p:cNvGraphicFramePr>
          <p:nvPr/>
        </p:nvGraphicFramePr>
        <p:xfrm>
          <a:off x="6446838" y="4765675"/>
          <a:ext cx="2224087" cy="682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622300" imgH="228600" progId="Equation.3">
                  <p:embed/>
                </p:oleObj>
              </mc:Choice>
              <mc:Fallback>
                <p:oleObj r:id="rId3" imgW="6223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6838" y="4765675"/>
                        <a:ext cx="2224087" cy="682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1"/>
          <p:cNvSpPr/>
          <p:nvPr/>
        </p:nvSpPr>
        <p:spPr>
          <a:xfrm>
            <a:off x="6448425" y="3581400"/>
            <a:ext cx="1789113" cy="460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200" b="0" i="1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1</a:t>
            </a:r>
            <a:r>
              <a:rPr kumimoji="0" lang="en-US" altLang="zh-CN" sz="14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+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2</a:t>
            </a:r>
            <a:endParaRPr kumimoji="0" lang="en-US" altLang="zh-CN" sz="1400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楷体_GB2312" charset="0"/>
              <a:cs typeface="+mn-ea"/>
            </a:endParaRPr>
          </a:p>
        </p:txBody>
      </p:sp>
      <p:sp>
        <p:nvSpPr>
          <p:cNvPr id="5" name="矩形 2"/>
          <p:cNvSpPr/>
          <p:nvPr/>
        </p:nvSpPr>
        <p:spPr>
          <a:xfrm>
            <a:off x="3471863" y="3582194"/>
            <a:ext cx="2006600" cy="460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200" b="0" i="1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1</a:t>
            </a:r>
            <a:r>
              <a:rPr kumimoji="0" lang="en-US" altLang="zh-CN" sz="14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I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2</a:t>
            </a:r>
            <a:endParaRPr kumimoji="0" lang="en-US" altLang="zh-CN" sz="1400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楷体_GB2312" panose="02010609030101010101" charset="-122"/>
              <a:cs typeface="+mn-ea"/>
            </a:endParaRPr>
          </a:p>
        </p:txBody>
      </p:sp>
      <p:sp>
        <p:nvSpPr>
          <p:cNvPr id="6" name="矩形 3"/>
          <p:cNvSpPr/>
          <p:nvPr/>
        </p:nvSpPr>
        <p:spPr>
          <a:xfrm>
            <a:off x="3582988" y="4214019"/>
            <a:ext cx="1858963" cy="460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200" b="0" i="1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1</a:t>
            </a:r>
            <a:r>
              <a:rPr kumimoji="0" lang="en-US" altLang="zh-CN" sz="14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+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2</a:t>
            </a:r>
            <a:endParaRPr kumimoji="0" lang="en-US" altLang="zh-CN" sz="1400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楷体_GB2312" panose="02010609030101010101" charset="-122"/>
              <a:cs typeface="+mn-ea"/>
            </a:endParaRPr>
          </a:p>
        </p:txBody>
      </p:sp>
      <p:sp>
        <p:nvSpPr>
          <p:cNvPr id="7" name="矩形 4"/>
          <p:cNvSpPr/>
          <p:nvPr/>
        </p:nvSpPr>
        <p:spPr>
          <a:xfrm>
            <a:off x="3582988" y="4841875"/>
            <a:ext cx="2005013" cy="460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200" b="0" i="1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R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R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1</a:t>
            </a:r>
            <a:r>
              <a:rPr kumimoji="0" lang="en-US" altLang="zh-CN" sz="14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+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R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2</a:t>
            </a:r>
            <a:endParaRPr kumimoji="0" lang="en-US" altLang="zh-CN" sz="1400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楷体_GB2312" panose="02010609030101010101" charset="-122"/>
              <a:cs typeface="+mn-ea"/>
            </a:endParaRPr>
          </a:p>
        </p:txBody>
      </p:sp>
      <p:sp>
        <p:nvSpPr>
          <p:cNvPr id="8" name="矩形 5"/>
          <p:cNvSpPr/>
          <p:nvPr/>
        </p:nvSpPr>
        <p:spPr>
          <a:xfrm>
            <a:off x="6451600" y="4214019"/>
            <a:ext cx="1797050" cy="460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200" b="0" i="1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1</a:t>
            </a:r>
            <a:r>
              <a:rPr kumimoji="0" lang="en-US" altLang="zh-CN" sz="140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 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PMingLiU" panose="02020500000000000000" pitchFamily="18" charset="-120"/>
                <a:cs typeface="+mn-ea"/>
              </a:rPr>
              <a:t>= </a:t>
            </a:r>
            <a:r>
              <a:rPr kumimoji="0" lang="en-US" altLang="zh-CN" sz="24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ea"/>
              </a:rPr>
              <a:t>U</a:t>
            </a:r>
            <a:r>
              <a:rPr kumimoji="0" lang="en-US" altLang="zh-CN" sz="1400" b="1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楷体_GB2312" panose="02010609030101010101" charset="-122"/>
                <a:cs typeface="+mn-ea"/>
              </a:rPr>
              <a:t>2</a:t>
            </a:r>
            <a:endParaRPr kumimoji="0" lang="en-US" altLang="zh-CN" sz="1400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楷体_GB2312" panose="02010609030101010101" charset="-122"/>
              <a:cs typeface="+mn-ea"/>
            </a:endParaRPr>
          </a:p>
        </p:txBody>
      </p:sp>
      <p:graphicFrame>
        <p:nvGraphicFramePr>
          <p:cNvPr id="9" name="Object 67"/>
          <p:cNvGraphicFramePr>
            <a:graphicFrameLocks noChangeAspect="1"/>
          </p:cNvGraphicFramePr>
          <p:nvPr/>
        </p:nvGraphicFramePr>
        <p:xfrm>
          <a:off x="4665663" y="5400675"/>
          <a:ext cx="1368425" cy="1016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5" imgW="837565" imgH="622300" progId="Equation.DSMT4">
                  <p:embed/>
                </p:oleObj>
              </mc:Choice>
              <mc:Fallback>
                <p:oleObj r:id="rId5" imgW="837565" imgH="622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65663" y="5400675"/>
                        <a:ext cx="1368425" cy="1016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2"/>
          <p:cNvGraphicFramePr>
            <a:graphicFrameLocks noChangeAspect="1"/>
          </p:cNvGraphicFramePr>
          <p:nvPr/>
        </p:nvGraphicFramePr>
        <p:xfrm>
          <a:off x="7558088" y="5400675"/>
          <a:ext cx="1100137" cy="1016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7" imgW="786765" imgH="622300" progId="Equation.DSMT4">
                  <p:embed/>
                </p:oleObj>
              </mc:Choice>
              <mc:Fallback>
                <p:oleObj r:id="rId7" imgW="786765" imgH="622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8088" y="5400675"/>
                        <a:ext cx="1100137" cy="1016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文本框 39937"/>
          <p:cNvSpPr txBox="1"/>
          <p:nvPr/>
        </p:nvSpPr>
        <p:spPr>
          <a:xfrm>
            <a:off x="2262188" y="2640013"/>
            <a:ext cx="4373562" cy="1014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6000">
                <a:latin typeface="黑体" panose="02010609060101010101" charset="-122"/>
                <a:ea typeface="黑体" panose="02010609060101010101" charset="-122"/>
              </a:rPr>
              <a:t>谢 谢 观 赏</a:t>
            </a:r>
            <a:endParaRPr lang="zh-CN" altLang="en-US" sz="6000">
              <a:latin typeface="黑体"/>
              <a:ea typeface="黑体" panose="02010609060101010101" charset="-122"/>
            </a:endParaRPr>
          </a:p>
        </p:txBody>
      </p:sp>
      <p:pic>
        <p:nvPicPr>
          <p:cNvPr id="25603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2496800" y="11734800"/>
            <a:ext cx="266700" cy="3048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NO_TAGS_SHAPE_FLAG" val="1"/>
</p:tagLst>
</file>

<file path=ppt/tags/tag64.xml><?xml version="1.0" encoding="utf-8"?>
<p:tagLst xmlns:p="http://schemas.openxmlformats.org/presentationml/2006/main">
  <p:tag name="KSO_WM_UNIT_TABLE_BEAUTIFY" val="smartTable{57885f7d-daaa-4fe9-ad2a-09670cea7898}"/>
</p:tagLst>
</file>

<file path=ppt/tags/tag65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70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20">
      <vt:lpstr>Arial</vt:lpstr>
      <vt:lpstr>微软雅黑</vt:lpstr>
      <vt:lpstr>Wingdings</vt:lpstr>
      <vt:lpstr>Calibri Light</vt:lpstr>
      <vt:lpstr>Calibri</vt:lpstr>
      <vt:lpstr>楷体</vt:lpstr>
      <vt:lpstr>黑体</vt:lpstr>
      <vt:lpstr>宋体</vt:lpstr>
      <vt:lpstr>Times New Roman</vt:lpstr>
      <vt:lpstr>PMingLiU</vt:lpstr>
      <vt:lpstr>Tahoma</vt:lpstr>
      <vt:lpstr>楷体_GB2312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cp:revision>434</cp:revision>
  <dcterms:created xsi:type="dcterms:W3CDTF">2019-05-20T02:44:00Z</dcterms:created>
  <dcterms:modified xsi:type="dcterms:W3CDTF">2020-08-15T09:24:26Z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2052-11.1.0.9828</vt:lpwstr>
  </property>
</Properties>
</file>