
<file path=[Content_Types].xml><?xml version="1.0" encoding="utf-8"?>
<Types xmlns="http://schemas.openxmlformats.org/package/2006/content-types">
  <Default Extension="jpeg" ContentType="image/jpeg"/>
  <Default Extension="png" ContentType="image/png"/>
  <Default Extension="wmv" ContentType="video/x-ms-wmv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handoutMasterIdLst>
    <p:handoutMasterId r:id="rId25"/>
  </p:handoutMasterIdLst>
  <p:sldIdLst>
    <p:sldId id="357" r:id="rId3"/>
    <p:sldId id="358" r:id="rId4"/>
    <p:sldId id="293" r:id="rId6"/>
    <p:sldId id="315" r:id="rId7"/>
    <p:sldId id="263" r:id="rId8"/>
    <p:sldId id="295" r:id="rId9"/>
    <p:sldId id="296" r:id="rId10"/>
    <p:sldId id="308" r:id="rId11"/>
    <p:sldId id="329" r:id="rId12"/>
    <p:sldId id="310" r:id="rId13"/>
    <p:sldId id="313" r:id="rId14"/>
    <p:sldId id="331" r:id="rId15"/>
    <p:sldId id="332" r:id="rId16"/>
    <p:sldId id="333" r:id="rId17"/>
    <p:sldId id="334" r:id="rId18"/>
    <p:sldId id="314" r:id="rId19"/>
    <p:sldId id="335" r:id="rId20"/>
    <p:sldId id="360" r:id="rId21"/>
    <p:sldId id="361" r:id="rId22"/>
    <p:sldId id="362" r:id="rId23"/>
    <p:sldId id="292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0023"/>
    <a:srgbClr val="FF9B01"/>
    <a:srgbClr val="177743"/>
    <a:srgbClr val="1A804A"/>
    <a:srgbClr val="A7EA65"/>
    <a:srgbClr val="6DC01A"/>
    <a:srgbClr val="529013"/>
    <a:srgbClr val="14703D"/>
    <a:srgbClr val="98CB00"/>
    <a:srgbClr val="1C80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9" autoAdjust="0"/>
    <p:restoredTop sz="94614" autoAdjust="0"/>
  </p:normalViewPr>
  <p:slideViewPr>
    <p:cSldViewPr snapToGrid="0" showGuides="1">
      <p:cViewPr varScale="1">
        <p:scale>
          <a:sx n="83" d="100"/>
          <a:sy n="83" d="100"/>
        </p:scale>
        <p:origin x="282" y="72"/>
      </p:cViewPr>
      <p:guideLst>
        <p:guide orient="horz" pos="3424"/>
        <p:guide pos="3918"/>
        <p:guide pos="896"/>
        <p:guide pos="6764"/>
        <p:guide orient="horz" pos="2348"/>
        <p:guide orient="horz" pos="11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handoutMaster" Target="handoutMasters/handoutMaster1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CC37E846-C89D-4742-8455-2264ABF1651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宋体" panose="02010600030101010101" pitchFamily="2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B7977C-932D-4410-8CF1-A9FC3AAB8F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3C742A-C417-4B3D-8AF9-DC82C9E4C5E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7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235642"/>
            <a:ext cx="449943" cy="75600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 userDrawn="1"/>
        </p:nvPicPr>
        <p:blipFill rotWithShape="1">
          <a:blip r:embed="rId3" cstate="screen"/>
          <a:srcRect l="-1" r="-801"/>
          <a:stretch>
            <a:fillRect/>
          </a:stretch>
        </p:blipFill>
        <p:spPr>
          <a:xfrm>
            <a:off x="-540774" y="5527839"/>
            <a:ext cx="12965003" cy="1330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7A4AF5AE-2E0F-409A-8E23-AB5175A1EB63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defRPr>
            </a:lvl1pPr>
          </a:lstStyle>
          <a:p>
            <a:fld id="{6BEB4C5C-6577-4D17-874D-74C56C5016A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宋体" panose="02010600030101010101" pitchFamily="2" charset="-122"/>
          <a:ea typeface="宋体" panose="02010600030101010101" pitchFamily="2" charset="-122"/>
          <a:cs typeface="宋体" panose="02010600030101010101" pitchFamily="2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1" Type="http://schemas.openxmlformats.org/officeDocument/2006/relationships/slide" Target="slide5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1" Type="http://schemas.openxmlformats.org/officeDocument/2006/relationships/slide" Target="sl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6.png"/><Relationship Id="rId1" Type="http://schemas.openxmlformats.org/officeDocument/2006/relationships/slide" Target="slide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2.xml"/><Relationship Id="rId4" Type="http://schemas.openxmlformats.org/officeDocument/2006/relationships/slide" Target="slide20.xml"/><Relationship Id="rId3" Type="http://schemas.openxmlformats.org/officeDocument/2006/relationships/slide" Target="slide19.xml"/><Relationship Id="rId2" Type="http://schemas.openxmlformats.org/officeDocument/2006/relationships/slide" Target="slide7.xml"/><Relationship Id="rId1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openxmlformats.org/officeDocument/2006/relationships/slide" Target="slide5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2.xml"/><Relationship Id="rId3" Type="http://schemas.openxmlformats.org/officeDocument/2006/relationships/image" Target="../media/image8.png"/><Relationship Id="rId2" Type="http://schemas.microsoft.com/office/2007/relationships/media" Target="../media/media1.wmv"/><Relationship Id="rId1" Type="http://schemas.openxmlformats.org/officeDocument/2006/relationships/video" Target="../media/media1.wm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6"/>
          <p:cNvGrpSpPr/>
          <p:nvPr/>
        </p:nvGrpSpPr>
        <p:grpSpPr>
          <a:xfrm>
            <a:off x="285710" y="1523987"/>
            <a:ext cx="5524525" cy="5022768"/>
            <a:chOff x="214282" y="1142990"/>
            <a:chExt cx="4143394" cy="3767076"/>
          </a:xfrm>
        </p:grpSpPr>
        <p:sp>
          <p:nvSpPr>
            <p:cNvPr id="6" name="Oval 33"/>
            <p:cNvSpPr/>
            <p:nvPr/>
          </p:nvSpPr>
          <p:spPr>
            <a:xfrm>
              <a:off x="214282" y="1142990"/>
              <a:ext cx="3767076" cy="376707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7" name="Group 14"/>
            <p:cNvGrpSpPr/>
            <p:nvPr/>
          </p:nvGrpSpPr>
          <p:grpSpPr>
            <a:xfrm>
              <a:off x="1050011" y="1411003"/>
              <a:ext cx="2015686" cy="1660970"/>
              <a:chOff x="2606675" y="2208213"/>
              <a:chExt cx="1136651" cy="936626"/>
            </a:xfrm>
          </p:grpSpPr>
          <p:sp>
            <p:nvSpPr>
              <p:cNvPr id="22" name="Freeform 138"/>
              <p:cNvSpPr>
                <a:spLocks noEditPoints="1"/>
              </p:cNvSpPr>
              <p:nvPr/>
            </p:nvSpPr>
            <p:spPr bwMode="auto">
              <a:xfrm>
                <a:off x="2606675" y="2895601"/>
                <a:ext cx="561975" cy="249238"/>
              </a:xfrm>
              <a:custGeom>
                <a:avLst/>
                <a:gdLst/>
                <a:ahLst/>
                <a:cxnLst>
                  <a:cxn ang="0">
                    <a:pos x="354" y="97"/>
                  </a:cxn>
                  <a:cxn ang="0">
                    <a:pos x="353" y="97"/>
                  </a:cxn>
                  <a:cxn ang="0">
                    <a:pos x="339" y="97"/>
                  </a:cxn>
                  <a:cxn ang="0">
                    <a:pos x="341" y="53"/>
                  </a:cxn>
                  <a:cxn ang="0">
                    <a:pos x="341" y="53"/>
                  </a:cxn>
                  <a:cxn ang="0">
                    <a:pos x="341" y="52"/>
                  </a:cxn>
                  <a:cxn ang="0">
                    <a:pos x="343" y="48"/>
                  </a:cxn>
                  <a:cxn ang="0">
                    <a:pos x="347" y="45"/>
                  </a:cxn>
                  <a:cxn ang="0">
                    <a:pos x="349" y="45"/>
                  </a:cxn>
                  <a:cxn ang="0">
                    <a:pos x="353" y="44"/>
                  </a:cxn>
                  <a:cxn ang="0">
                    <a:pos x="353" y="44"/>
                  </a:cxn>
                  <a:cxn ang="0">
                    <a:pos x="354" y="44"/>
                  </a:cxn>
                  <a:cxn ang="0">
                    <a:pos x="354" y="44"/>
                  </a:cxn>
                  <a:cxn ang="0">
                    <a:pos x="354" y="44"/>
                  </a:cxn>
                  <a:cxn ang="0">
                    <a:pos x="354" y="3"/>
                  </a:cxn>
                  <a:cxn ang="0">
                    <a:pos x="144" y="1"/>
                  </a:cxn>
                  <a:cxn ang="0">
                    <a:pos x="144" y="1"/>
                  </a:cxn>
                  <a:cxn ang="0">
                    <a:pos x="2" y="0"/>
                  </a:cxn>
                  <a:cxn ang="0">
                    <a:pos x="0" y="157"/>
                  </a:cxn>
                  <a:cxn ang="0">
                    <a:pos x="353" y="157"/>
                  </a:cxn>
                  <a:cxn ang="0">
                    <a:pos x="354" y="97"/>
                  </a:cxn>
                  <a:cxn ang="0">
                    <a:pos x="59" y="117"/>
                  </a:cxn>
                  <a:cxn ang="0">
                    <a:pos x="34" y="116"/>
                  </a:cxn>
                  <a:cxn ang="0">
                    <a:pos x="34" y="82"/>
                  </a:cxn>
                  <a:cxn ang="0">
                    <a:pos x="60" y="82"/>
                  </a:cxn>
                  <a:cxn ang="0">
                    <a:pos x="59" y="117"/>
                  </a:cxn>
                  <a:cxn ang="0">
                    <a:pos x="60" y="62"/>
                  </a:cxn>
                  <a:cxn ang="0">
                    <a:pos x="34" y="62"/>
                  </a:cxn>
                  <a:cxn ang="0">
                    <a:pos x="36" y="28"/>
                  </a:cxn>
                  <a:cxn ang="0">
                    <a:pos x="60" y="28"/>
                  </a:cxn>
                  <a:cxn ang="0">
                    <a:pos x="60" y="62"/>
                  </a:cxn>
                  <a:cxn ang="0">
                    <a:pos x="111" y="117"/>
                  </a:cxn>
                  <a:cxn ang="0">
                    <a:pos x="87" y="117"/>
                  </a:cxn>
                  <a:cxn ang="0">
                    <a:pos x="87" y="82"/>
                  </a:cxn>
                  <a:cxn ang="0">
                    <a:pos x="112" y="82"/>
                  </a:cxn>
                  <a:cxn ang="0">
                    <a:pos x="111" y="117"/>
                  </a:cxn>
                  <a:cxn ang="0">
                    <a:pos x="112" y="63"/>
                  </a:cxn>
                  <a:cxn ang="0">
                    <a:pos x="87" y="63"/>
                  </a:cxn>
                  <a:cxn ang="0">
                    <a:pos x="88" y="28"/>
                  </a:cxn>
                  <a:cxn ang="0">
                    <a:pos x="112" y="28"/>
                  </a:cxn>
                  <a:cxn ang="0">
                    <a:pos x="112" y="63"/>
                  </a:cxn>
                  <a:cxn ang="0">
                    <a:pos x="191" y="96"/>
                  </a:cxn>
                  <a:cxn ang="0">
                    <a:pos x="167" y="94"/>
                  </a:cxn>
                  <a:cxn ang="0">
                    <a:pos x="168" y="11"/>
                  </a:cxn>
                  <a:cxn ang="0">
                    <a:pos x="191" y="11"/>
                  </a:cxn>
                  <a:cxn ang="0">
                    <a:pos x="191" y="96"/>
                  </a:cxn>
                  <a:cxn ang="0">
                    <a:pos x="235" y="96"/>
                  </a:cxn>
                  <a:cxn ang="0">
                    <a:pos x="212" y="96"/>
                  </a:cxn>
                  <a:cxn ang="0">
                    <a:pos x="213" y="12"/>
                  </a:cxn>
                  <a:cxn ang="0">
                    <a:pos x="236" y="12"/>
                  </a:cxn>
                  <a:cxn ang="0">
                    <a:pos x="235" y="96"/>
                  </a:cxn>
                  <a:cxn ang="0">
                    <a:pos x="280" y="97"/>
                  </a:cxn>
                  <a:cxn ang="0">
                    <a:pos x="256" y="96"/>
                  </a:cxn>
                  <a:cxn ang="0">
                    <a:pos x="257" y="12"/>
                  </a:cxn>
                  <a:cxn ang="0">
                    <a:pos x="280" y="12"/>
                  </a:cxn>
                  <a:cxn ang="0">
                    <a:pos x="280" y="97"/>
                  </a:cxn>
                  <a:cxn ang="0">
                    <a:pos x="324" y="97"/>
                  </a:cxn>
                  <a:cxn ang="0">
                    <a:pos x="301" y="97"/>
                  </a:cxn>
                  <a:cxn ang="0">
                    <a:pos x="302" y="13"/>
                  </a:cxn>
                  <a:cxn ang="0">
                    <a:pos x="325" y="13"/>
                  </a:cxn>
                  <a:cxn ang="0">
                    <a:pos x="324" y="97"/>
                  </a:cxn>
                </a:cxnLst>
                <a:rect l="0" t="0" r="r" b="b"/>
                <a:pathLst>
                  <a:path w="354" h="157">
                    <a:moveTo>
                      <a:pt x="354" y="97"/>
                    </a:moveTo>
                    <a:lnTo>
                      <a:pt x="353" y="97"/>
                    </a:lnTo>
                    <a:lnTo>
                      <a:pt x="339" y="97"/>
                    </a:lnTo>
                    <a:lnTo>
                      <a:pt x="341" y="53"/>
                    </a:lnTo>
                    <a:lnTo>
                      <a:pt x="341" y="53"/>
                    </a:lnTo>
                    <a:lnTo>
                      <a:pt x="341" y="52"/>
                    </a:lnTo>
                    <a:lnTo>
                      <a:pt x="343" y="48"/>
                    </a:lnTo>
                    <a:lnTo>
                      <a:pt x="347" y="45"/>
                    </a:lnTo>
                    <a:lnTo>
                      <a:pt x="349" y="45"/>
                    </a:lnTo>
                    <a:lnTo>
                      <a:pt x="353" y="44"/>
                    </a:lnTo>
                    <a:lnTo>
                      <a:pt x="353" y="44"/>
                    </a:lnTo>
                    <a:lnTo>
                      <a:pt x="354" y="44"/>
                    </a:lnTo>
                    <a:lnTo>
                      <a:pt x="354" y="44"/>
                    </a:lnTo>
                    <a:lnTo>
                      <a:pt x="354" y="44"/>
                    </a:lnTo>
                    <a:lnTo>
                      <a:pt x="354" y="3"/>
                    </a:lnTo>
                    <a:lnTo>
                      <a:pt x="144" y="1"/>
                    </a:lnTo>
                    <a:lnTo>
                      <a:pt x="144" y="1"/>
                    </a:lnTo>
                    <a:lnTo>
                      <a:pt x="2" y="0"/>
                    </a:lnTo>
                    <a:lnTo>
                      <a:pt x="0" y="157"/>
                    </a:lnTo>
                    <a:lnTo>
                      <a:pt x="353" y="157"/>
                    </a:lnTo>
                    <a:lnTo>
                      <a:pt x="354" y="97"/>
                    </a:lnTo>
                    <a:close/>
                    <a:moveTo>
                      <a:pt x="59" y="117"/>
                    </a:moveTo>
                    <a:lnTo>
                      <a:pt x="34" y="116"/>
                    </a:lnTo>
                    <a:lnTo>
                      <a:pt x="34" y="82"/>
                    </a:lnTo>
                    <a:lnTo>
                      <a:pt x="60" y="82"/>
                    </a:lnTo>
                    <a:lnTo>
                      <a:pt x="59" y="117"/>
                    </a:lnTo>
                    <a:close/>
                    <a:moveTo>
                      <a:pt x="60" y="62"/>
                    </a:moveTo>
                    <a:lnTo>
                      <a:pt x="34" y="62"/>
                    </a:lnTo>
                    <a:lnTo>
                      <a:pt x="36" y="28"/>
                    </a:lnTo>
                    <a:lnTo>
                      <a:pt x="60" y="28"/>
                    </a:lnTo>
                    <a:lnTo>
                      <a:pt x="60" y="62"/>
                    </a:lnTo>
                    <a:close/>
                    <a:moveTo>
                      <a:pt x="111" y="117"/>
                    </a:moveTo>
                    <a:lnTo>
                      <a:pt x="87" y="117"/>
                    </a:lnTo>
                    <a:lnTo>
                      <a:pt x="87" y="82"/>
                    </a:lnTo>
                    <a:lnTo>
                      <a:pt x="112" y="82"/>
                    </a:lnTo>
                    <a:lnTo>
                      <a:pt x="111" y="117"/>
                    </a:lnTo>
                    <a:close/>
                    <a:moveTo>
                      <a:pt x="112" y="63"/>
                    </a:moveTo>
                    <a:lnTo>
                      <a:pt x="87" y="63"/>
                    </a:lnTo>
                    <a:lnTo>
                      <a:pt x="88" y="28"/>
                    </a:lnTo>
                    <a:lnTo>
                      <a:pt x="112" y="28"/>
                    </a:lnTo>
                    <a:lnTo>
                      <a:pt x="112" y="63"/>
                    </a:lnTo>
                    <a:close/>
                    <a:moveTo>
                      <a:pt x="191" y="96"/>
                    </a:moveTo>
                    <a:lnTo>
                      <a:pt x="167" y="94"/>
                    </a:lnTo>
                    <a:lnTo>
                      <a:pt x="168" y="11"/>
                    </a:lnTo>
                    <a:lnTo>
                      <a:pt x="191" y="11"/>
                    </a:lnTo>
                    <a:lnTo>
                      <a:pt x="191" y="96"/>
                    </a:lnTo>
                    <a:close/>
                    <a:moveTo>
                      <a:pt x="235" y="96"/>
                    </a:moveTo>
                    <a:lnTo>
                      <a:pt x="212" y="96"/>
                    </a:lnTo>
                    <a:lnTo>
                      <a:pt x="213" y="12"/>
                    </a:lnTo>
                    <a:lnTo>
                      <a:pt x="236" y="12"/>
                    </a:lnTo>
                    <a:lnTo>
                      <a:pt x="235" y="96"/>
                    </a:lnTo>
                    <a:close/>
                    <a:moveTo>
                      <a:pt x="280" y="97"/>
                    </a:moveTo>
                    <a:lnTo>
                      <a:pt x="256" y="96"/>
                    </a:lnTo>
                    <a:lnTo>
                      <a:pt x="257" y="12"/>
                    </a:lnTo>
                    <a:lnTo>
                      <a:pt x="280" y="12"/>
                    </a:lnTo>
                    <a:lnTo>
                      <a:pt x="280" y="97"/>
                    </a:lnTo>
                    <a:close/>
                    <a:moveTo>
                      <a:pt x="324" y="97"/>
                    </a:moveTo>
                    <a:lnTo>
                      <a:pt x="301" y="97"/>
                    </a:lnTo>
                    <a:lnTo>
                      <a:pt x="302" y="13"/>
                    </a:lnTo>
                    <a:lnTo>
                      <a:pt x="325" y="13"/>
                    </a:lnTo>
                    <a:lnTo>
                      <a:pt x="324" y="97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3" name="Freeform 139"/>
              <p:cNvSpPr>
                <a:spLocks noEditPoints="1"/>
              </p:cNvSpPr>
              <p:nvPr/>
            </p:nvSpPr>
            <p:spPr bwMode="auto">
              <a:xfrm>
                <a:off x="2976563" y="2711451"/>
                <a:ext cx="193675" cy="112713"/>
              </a:xfrm>
              <a:custGeom>
                <a:avLst/>
                <a:gdLst/>
                <a:ahLst/>
                <a:cxnLst>
                  <a:cxn ang="0">
                    <a:pos x="113" y="70"/>
                  </a:cxn>
                  <a:cxn ang="0">
                    <a:pos x="114" y="11"/>
                  </a:cxn>
                  <a:cxn ang="0">
                    <a:pos x="114" y="8"/>
                  </a:cxn>
                  <a:cxn ang="0">
                    <a:pos x="119" y="3"/>
                  </a:cxn>
                  <a:cxn ang="0">
                    <a:pos x="121" y="3"/>
                  </a:cxn>
                  <a:cxn ang="0">
                    <a:pos x="122" y="3"/>
                  </a:cxn>
                  <a:cxn ang="0">
                    <a:pos x="122" y="1"/>
                  </a:cxn>
                  <a:cxn ang="0">
                    <a:pos x="0" y="69"/>
                  </a:cxn>
                  <a:cxn ang="0">
                    <a:pos x="14" y="11"/>
                  </a:cxn>
                  <a:cxn ang="0">
                    <a:pos x="14" y="9"/>
                  </a:cxn>
                  <a:cxn ang="0">
                    <a:pos x="17" y="3"/>
                  </a:cxn>
                  <a:cxn ang="0">
                    <a:pos x="21" y="2"/>
                  </a:cxn>
                  <a:cxn ang="0">
                    <a:pos x="24" y="2"/>
                  </a:cxn>
                  <a:cxn ang="0">
                    <a:pos x="27" y="6"/>
                  </a:cxn>
                  <a:cxn ang="0">
                    <a:pos x="29" y="11"/>
                  </a:cxn>
                  <a:cxn ang="0">
                    <a:pos x="46" y="70"/>
                  </a:cxn>
                  <a:cxn ang="0">
                    <a:pos x="47" y="11"/>
                  </a:cxn>
                  <a:cxn ang="0">
                    <a:pos x="48" y="6"/>
                  </a:cxn>
                  <a:cxn ang="0">
                    <a:pos x="52" y="3"/>
                  </a:cxn>
                  <a:cxn ang="0">
                    <a:pos x="55" y="2"/>
                  </a:cxn>
                  <a:cxn ang="0">
                    <a:pos x="59" y="4"/>
                  </a:cxn>
                  <a:cxn ang="0">
                    <a:pos x="62" y="10"/>
                  </a:cxn>
                  <a:cxn ang="0">
                    <a:pos x="62" y="70"/>
                  </a:cxn>
                  <a:cxn ang="0">
                    <a:pos x="122" y="71"/>
                  </a:cxn>
                  <a:cxn ang="0">
                    <a:pos x="122" y="71"/>
                  </a:cxn>
                  <a:cxn ang="0">
                    <a:pos x="80" y="11"/>
                  </a:cxn>
                  <a:cxn ang="0">
                    <a:pos x="80" y="10"/>
                  </a:cxn>
                  <a:cxn ang="0">
                    <a:pos x="83" y="4"/>
                  </a:cxn>
                  <a:cxn ang="0">
                    <a:pos x="88" y="3"/>
                  </a:cxn>
                  <a:cxn ang="0">
                    <a:pos x="90" y="3"/>
                  </a:cxn>
                  <a:cxn ang="0">
                    <a:pos x="94" y="8"/>
                  </a:cxn>
                  <a:cxn ang="0">
                    <a:pos x="96" y="11"/>
                  </a:cxn>
                  <a:cxn ang="0">
                    <a:pos x="80" y="70"/>
                  </a:cxn>
                </a:cxnLst>
                <a:rect l="0" t="0" r="r" b="b"/>
                <a:pathLst>
                  <a:path w="122" h="71">
                    <a:moveTo>
                      <a:pt x="122" y="71"/>
                    </a:moveTo>
                    <a:lnTo>
                      <a:pt x="113" y="70"/>
                    </a:lnTo>
                    <a:lnTo>
                      <a:pt x="114" y="11"/>
                    </a:lnTo>
                    <a:lnTo>
                      <a:pt x="114" y="11"/>
                    </a:lnTo>
                    <a:lnTo>
                      <a:pt x="114" y="10"/>
                    </a:lnTo>
                    <a:lnTo>
                      <a:pt x="114" y="8"/>
                    </a:lnTo>
                    <a:lnTo>
                      <a:pt x="116" y="4"/>
                    </a:lnTo>
                    <a:lnTo>
                      <a:pt x="119" y="3"/>
                    </a:lnTo>
                    <a:lnTo>
                      <a:pt x="121" y="3"/>
                    </a:lnTo>
                    <a:lnTo>
                      <a:pt x="121" y="3"/>
                    </a:lnTo>
                    <a:lnTo>
                      <a:pt x="122" y="3"/>
                    </a:lnTo>
                    <a:lnTo>
                      <a:pt x="122" y="3"/>
                    </a:lnTo>
                    <a:lnTo>
                      <a:pt x="122" y="3"/>
                    </a:lnTo>
                    <a:lnTo>
                      <a:pt x="122" y="1"/>
                    </a:lnTo>
                    <a:lnTo>
                      <a:pt x="0" y="0"/>
                    </a:lnTo>
                    <a:lnTo>
                      <a:pt x="0" y="69"/>
                    </a:lnTo>
                    <a:lnTo>
                      <a:pt x="13" y="69"/>
                    </a:lnTo>
                    <a:lnTo>
                      <a:pt x="14" y="11"/>
                    </a:lnTo>
                    <a:lnTo>
                      <a:pt x="14" y="11"/>
                    </a:lnTo>
                    <a:lnTo>
                      <a:pt x="14" y="9"/>
                    </a:lnTo>
                    <a:lnTo>
                      <a:pt x="14" y="6"/>
                    </a:lnTo>
                    <a:lnTo>
                      <a:pt x="17" y="3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4" y="2"/>
                    </a:lnTo>
                    <a:lnTo>
                      <a:pt x="25" y="3"/>
                    </a:lnTo>
                    <a:lnTo>
                      <a:pt x="27" y="6"/>
                    </a:lnTo>
                    <a:lnTo>
                      <a:pt x="29" y="9"/>
                    </a:lnTo>
                    <a:lnTo>
                      <a:pt x="29" y="11"/>
                    </a:lnTo>
                    <a:lnTo>
                      <a:pt x="29" y="70"/>
                    </a:lnTo>
                    <a:lnTo>
                      <a:pt x="46" y="70"/>
                    </a:lnTo>
                    <a:lnTo>
                      <a:pt x="47" y="11"/>
                    </a:lnTo>
                    <a:lnTo>
                      <a:pt x="47" y="11"/>
                    </a:lnTo>
                    <a:lnTo>
                      <a:pt x="47" y="10"/>
                    </a:lnTo>
                    <a:lnTo>
                      <a:pt x="48" y="6"/>
                    </a:lnTo>
                    <a:lnTo>
                      <a:pt x="51" y="3"/>
                    </a:lnTo>
                    <a:lnTo>
                      <a:pt x="52" y="3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7" y="3"/>
                    </a:lnTo>
                    <a:lnTo>
                      <a:pt x="59" y="4"/>
                    </a:lnTo>
                    <a:lnTo>
                      <a:pt x="62" y="6"/>
                    </a:lnTo>
                    <a:lnTo>
                      <a:pt x="62" y="10"/>
                    </a:lnTo>
                    <a:lnTo>
                      <a:pt x="62" y="11"/>
                    </a:lnTo>
                    <a:lnTo>
                      <a:pt x="62" y="70"/>
                    </a:lnTo>
                    <a:lnTo>
                      <a:pt x="54" y="70"/>
                    </a:lnTo>
                    <a:lnTo>
                      <a:pt x="122" y="71"/>
                    </a:lnTo>
                    <a:lnTo>
                      <a:pt x="122" y="71"/>
                    </a:lnTo>
                    <a:lnTo>
                      <a:pt x="122" y="71"/>
                    </a:lnTo>
                    <a:close/>
                    <a:moveTo>
                      <a:pt x="80" y="70"/>
                    </a:moveTo>
                    <a:lnTo>
                      <a:pt x="80" y="11"/>
                    </a:lnTo>
                    <a:lnTo>
                      <a:pt x="80" y="11"/>
                    </a:lnTo>
                    <a:lnTo>
                      <a:pt x="80" y="10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6" y="3"/>
                    </a:lnTo>
                    <a:lnTo>
                      <a:pt x="88" y="3"/>
                    </a:lnTo>
                    <a:lnTo>
                      <a:pt x="88" y="3"/>
                    </a:lnTo>
                    <a:lnTo>
                      <a:pt x="90" y="3"/>
                    </a:lnTo>
                    <a:lnTo>
                      <a:pt x="92" y="4"/>
                    </a:lnTo>
                    <a:lnTo>
                      <a:pt x="94" y="8"/>
                    </a:lnTo>
                    <a:lnTo>
                      <a:pt x="96" y="10"/>
                    </a:lnTo>
                    <a:lnTo>
                      <a:pt x="96" y="11"/>
                    </a:lnTo>
                    <a:lnTo>
                      <a:pt x="94" y="70"/>
                    </a:lnTo>
                    <a:lnTo>
                      <a:pt x="80" y="70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4" name="Freeform 140"/>
              <p:cNvSpPr/>
              <p:nvPr/>
            </p:nvSpPr>
            <p:spPr bwMode="auto">
              <a:xfrm>
                <a:off x="3141663" y="2224088"/>
                <a:ext cx="33338" cy="180975"/>
              </a:xfrm>
              <a:custGeom>
                <a:avLst/>
                <a:gdLst/>
                <a:ahLst/>
                <a:cxnLst>
                  <a:cxn ang="0">
                    <a:pos x="20" y="114"/>
                  </a:cxn>
                  <a:cxn ang="0">
                    <a:pos x="21" y="0"/>
                  </a:cxn>
                  <a:cxn ang="0">
                    <a:pos x="17" y="0"/>
                  </a:cxn>
                  <a:cxn ang="0">
                    <a:pos x="17" y="60"/>
                  </a:cxn>
                  <a:cxn ang="0">
                    <a:pos x="17" y="60"/>
                  </a:cxn>
                  <a:cxn ang="0">
                    <a:pos x="11" y="62"/>
                  </a:cxn>
                  <a:cxn ang="0">
                    <a:pos x="8" y="66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1" y="74"/>
                  </a:cxn>
                  <a:cxn ang="0">
                    <a:pos x="4" y="76"/>
                  </a:cxn>
                  <a:cxn ang="0">
                    <a:pos x="2" y="114"/>
                  </a:cxn>
                  <a:cxn ang="0">
                    <a:pos x="20" y="114"/>
                  </a:cxn>
                </a:cxnLst>
                <a:rect l="0" t="0" r="r" b="b"/>
                <a:pathLst>
                  <a:path w="21" h="114">
                    <a:moveTo>
                      <a:pt x="20" y="114"/>
                    </a:moveTo>
                    <a:lnTo>
                      <a:pt x="21" y="0"/>
                    </a:lnTo>
                    <a:lnTo>
                      <a:pt x="17" y="0"/>
                    </a:lnTo>
                    <a:lnTo>
                      <a:pt x="17" y="60"/>
                    </a:lnTo>
                    <a:lnTo>
                      <a:pt x="17" y="60"/>
                    </a:lnTo>
                    <a:lnTo>
                      <a:pt x="11" y="62"/>
                    </a:lnTo>
                    <a:lnTo>
                      <a:pt x="8" y="66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1" y="74"/>
                    </a:lnTo>
                    <a:lnTo>
                      <a:pt x="4" y="76"/>
                    </a:lnTo>
                    <a:lnTo>
                      <a:pt x="2" y="114"/>
                    </a:lnTo>
                    <a:lnTo>
                      <a:pt x="20" y="114"/>
                    </a:lnTo>
                    <a:close/>
                  </a:path>
                </a:pathLst>
              </a:custGeom>
              <a:solidFill>
                <a:schemeClr val="tx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5" name="Freeform 141"/>
              <p:cNvSpPr>
                <a:spLocks noEditPoints="1"/>
              </p:cNvSpPr>
              <p:nvPr/>
            </p:nvSpPr>
            <p:spPr bwMode="auto">
              <a:xfrm>
                <a:off x="2978150" y="2438401"/>
                <a:ext cx="195263" cy="241300"/>
              </a:xfrm>
              <a:custGeom>
                <a:avLst/>
                <a:gdLst/>
                <a:ahLst/>
                <a:cxnLst>
                  <a:cxn ang="0">
                    <a:pos x="122" y="152"/>
                  </a:cxn>
                  <a:cxn ang="0">
                    <a:pos x="121" y="152"/>
                  </a:cxn>
                  <a:cxn ang="0">
                    <a:pos x="115" y="109"/>
                  </a:cxn>
                  <a:cxn ang="0">
                    <a:pos x="115" y="106"/>
                  </a:cxn>
                  <a:cxn ang="0">
                    <a:pos x="121" y="103"/>
                  </a:cxn>
                  <a:cxn ang="0">
                    <a:pos x="122" y="103"/>
                  </a:cxn>
                  <a:cxn ang="0">
                    <a:pos x="122" y="103"/>
                  </a:cxn>
                  <a:cxn ang="0">
                    <a:pos x="95" y="0"/>
                  </a:cxn>
                  <a:cxn ang="0">
                    <a:pos x="96" y="0"/>
                  </a:cxn>
                  <a:cxn ang="0">
                    <a:pos x="85" y="5"/>
                  </a:cxn>
                  <a:cxn ang="0">
                    <a:pos x="62" y="23"/>
                  </a:cxn>
                  <a:cxn ang="0">
                    <a:pos x="52" y="35"/>
                  </a:cxn>
                  <a:cxn ang="0">
                    <a:pos x="44" y="49"/>
                  </a:cxn>
                  <a:cxn ang="0">
                    <a:pos x="35" y="79"/>
                  </a:cxn>
                  <a:cxn ang="0">
                    <a:pos x="23" y="90"/>
                  </a:cxn>
                  <a:cxn ang="0">
                    <a:pos x="19" y="91"/>
                  </a:cxn>
                  <a:cxn ang="0">
                    <a:pos x="14" y="95"/>
                  </a:cxn>
                  <a:cxn ang="0">
                    <a:pos x="13" y="98"/>
                  </a:cxn>
                  <a:cxn ang="0">
                    <a:pos x="18" y="106"/>
                  </a:cxn>
                  <a:cxn ang="0">
                    <a:pos x="2" y="151"/>
                  </a:cxn>
                  <a:cxn ang="0">
                    <a:pos x="0" y="151"/>
                  </a:cxn>
                  <a:cxn ang="0">
                    <a:pos x="93" y="103"/>
                  </a:cxn>
                  <a:cxn ang="0">
                    <a:pos x="97" y="104"/>
                  </a:cxn>
                  <a:cxn ang="0">
                    <a:pos x="100" y="108"/>
                  </a:cxn>
                  <a:cxn ang="0">
                    <a:pos x="87" y="151"/>
                  </a:cxn>
                  <a:cxn ang="0">
                    <a:pos x="88" y="108"/>
                  </a:cxn>
                  <a:cxn ang="0">
                    <a:pos x="90" y="104"/>
                  </a:cxn>
                  <a:cxn ang="0">
                    <a:pos x="93" y="103"/>
                  </a:cxn>
                  <a:cxn ang="0">
                    <a:pos x="66" y="103"/>
                  </a:cxn>
                  <a:cxn ang="0">
                    <a:pos x="71" y="105"/>
                  </a:cxn>
                  <a:cxn ang="0">
                    <a:pos x="73" y="151"/>
                  </a:cxn>
                  <a:cxn ang="0">
                    <a:pos x="61" y="108"/>
                  </a:cxn>
                  <a:cxn ang="0">
                    <a:pos x="61" y="105"/>
                  </a:cxn>
                  <a:cxn ang="0">
                    <a:pos x="66" y="103"/>
                  </a:cxn>
                  <a:cxn ang="0">
                    <a:pos x="33" y="108"/>
                  </a:cxn>
                  <a:cxn ang="0">
                    <a:pos x="34" y="105"/>
                  </a:cxn>
                  <a:cxn ang="0">
                    <a:pos x="39" y="102"/>
                  </a:cxn>
                  <a:cxn ang="0">
                    <a:pos x="43" y="103"/>
                  </a:cxn>
                  <a:cxn ang="0">
                    <a:pos x="45" y="108"/>
                  </a:cxn>
                  <a:cxn ang="0">
                    <a:pos x="33" y="151"/>
                  </a:cxn>
                </a:cxnLst>
                <a:rect l="0" t="0" r="r" b="b"/>
                <a:pathLst>
                  <a:path w="123" h="152">
                    <a:moveTo>
                      <a:pt x="0" y="151"/>
                    </a:moveTo>
                    <a:lnTo>
                      <a:pt x="122" y="152"/>
                    </a:lnTo>
                    <a:lnTo>
                      <a:pt x="122" y="152"/>
                    </a:lnTo>
                    <a:lnTo>
                      <a:pt x="121" y="152"/>
                    </a:lnTo>
                    <a:lnTo>
                      <a:pt x="114" y="152"/>
                    </a:lnTo>
                    <a:lnTo>
                      <a:pt x="115" y="109"/>
                    </a:lnTo>
                    <a:lnTo>
                      <a:pt x="115" y="109"/>
                    </a:lnTo>
                    <a:lnTo>
                      <a:pt x="115" y="106"/>
                    </a:lnTo>
                    <a:lnTo>
                      <a:pt x="118" y="104"/>
                    </a:lnTo>
                    <a:lnTo>
                      <a:pt x="121" y="103"/>
                    </a:lnTo>
                    <a:lnTo>
                      <a:pt x="121" y="103"/>
                    </a:lnTo>
                    <a:lnTo>
                      <a:pt x="122" y="103"/>
                    </a:lnTo>
                    <a:lnTo>
                      <a:pt x="122" y="103"/>
                    </a:lnTo>
                    <a:lnTo>
                      <a:pt x="122" y="103"/>
                    </a:lnTo>
                    <a:lnTo>
                      <a:pt x="123" y="0"/>
                    </a:lnTo>
                    <a:lnTo>
                      <a:pt x="95" y="0"/>
                    </a:lnTo>
                    <a:lnTo>
                      <a:pt x="95" y="0"/>
                    </a:lnTo>
                    <a:lnTo>
                      <a:pt x="96" y="0"/>
                    </a:lnTo>
                    <a:lnTo>
                      <a:pt x="96" y="0"/>
                    </a:lnTo>
                    <a:lnTo>
                      <a:pt x="85" y="5"/>
                    </a:lnTo>
                    <a:lnTo>
                      <a:pt x="73" y="13"/>
                    </a:lnTo>
                    <a:lnTo>
                      <a:pt x="62" y="23"/>
                    </a:lnTo>
                    <a:lnTo>
                      <a:pt x="52" y="35"/>
                    </a:lnTo>
                    <a:lnTo>
                      <a:pt x="52" y="35"/>
                    </a:lnTo>
                    <a:lnTo>
                      <a:pt x="47" y="41"/>
                    </a:lnTo>
                    <a:lnTo>
                      <a:pt x="44" y="49"/>
                    </a:lnTo>
                    <a:lnTo>
                      <a:pt x="39" y="64"/>
                    </a:lnTo>
                    <a:lnTo>
                      <a:pt x="35" y="79"/>
                    </a:lnTo>
                    <a:lnTo>
                      <a:pt x="34" y="90"/>
                    </a:lnTo>
                    <a:lnTo>
                      <a:pt x="23" y="90"/>
                    </a:lnTo>
                    <a:lnTo>
                      <a:pt x="23" y="90"/>
                    </a:lnTo>
                    <a:lnTo>
                      <a:pt x="19" y="91"/>
                    </a:lnTo>
                    <a:lnTo>
                      <a:pt x="17" y="92"/>
                    </a:lnTo>
                    <a:lnTo>
                      <a:pt x="14" y="95"/>
                    </a:lnTo>
                    <a:lnTo>
                      <a:pt x="13" y="98"/>
                    </a:lnTo>
                    <a:lnTo>
                      <a:pt x="13" y="98"/>
                    </a:lnTo>
                    <a:lnTo>
                      <a:pt x="14" y="103"/>
                    </a:lnTo>
                    <a:lnTo>
                      <a:pt x="18" y="106"/>
                    </a:lnTo>
                    <a:lnTo>
                      <a:pt x="17" y="151"/>
                    </a:lnTo>
                    <a:lnTo>
                      <a:pt x="2" y="151"/>
                    </a:lnTo>
                    <a:lnTo>
                      <a:pt x="2" y="151"/>
                    </a:lnTo>
                    <a:lnTo>
                      <a:pt x="0" y="151"/>
                    </a:lnTo>
                    <a:lnTo>
                      <a:pt x="0" y="151"/>
                    </a:lnTo>
                    <a:close/>
                    <a:moveTo>
                      <a:pt x="93" y="103"/>
                    </a:moveTo>
                    <a:lnTo>
                      <a:pt x="93" y="103"/>
                    </a:lnTo>
                    <a:lnTo>
                      <a:pt x="97" y="104"/>
                    </a:lnTo>
                    <a:lnTo>
                      <a:pt x="99" y="106"/>
                    </a:lnTo>
                    <a:lnTo>
                      <a:pt x="100" y="108"/>
                    </a:lnTo>
                    <a:lnTo>
                      <a:pt x="99" y="152"/>
                    </a:lnTo>
                    <a:lnTo>
                      <a:pt x="87" y="151"/>
                    </a:lnTo>
                    <a:lnTo>
                      <a:pt x="88" y="108"/>
                    </a:lnTo>
                    <a:lnTo>
                      <a:pt x="88" y="108"/>
                    </a:lnTo>
                    <a:lnTo>
                      <a:pt x="88" y="106"/>
                    </a:lnTo>
                    <a:lnTo>
                      <a:pt x="90" y="104"/>
                    </a:lnTo>
                    <a:lnTo>
                      <a:pt x="93" y="103"/>
                    </a:lnTo>
                    <a:lnTo>
                      <a:pt x="93" y="103"/>
                    </a:lnTo>
                    <a:close/>
                    <a:moveTo>
                      <a:pt x="66" y="103"/>
                    </a:moveTo>
                    <a:lnTo>
                      <a:pt x="66" y="103"/>
                    </a:lnTo>
                    <a:lnTo>
                      <a:pt x="70" y="104"/>
                    </a:lnTo>
                    <a:lnTo>
                      <a:pt x="71" y="105"/>
                    </a:lnTo>
                    <a:lnTo>
                      <a:pt x="73" y="108"/>
                    </a:lnTo>
                    <a:lnTo>
                      <a:pt x="73" y="151"/>
                    </a:lnTo>
                    <a:lnTo>
                      <a:pt x="61" y="151"/>
                    </a:lnTo>
                    <a:lnTo>
                      <a:pt x="61" y="108"/>
                    </a:lnTo>
                    <a:lnTo>
                      <a:pt x="61" y="108"/>
                    </a:lnTo>
                    <a:lnTo>
                      <a:pt x="61" y="105"/>
                    </a:lnTo>
                    <a:lnTo>
                      <a:pt x="63" y="103"/>
                    </a:lnTo>
                    <a:lnTo>
                      <a:pt x="66" y="103"/>
                    </a:lnTo>
                    <a:lnTo>
                      <a:pt x="66" y="103"/>
                    </a:lnTo>
                    <a:close/>
                    <a:moveTo>
                      <a:pt x="33" y="108"/>
                    </a:moveTo>
                    <a:lnTo>
                      <a:pt x="33" y="108"/>
                    </a:lnTo>
                    <a:lnTo>
                      <a:pt x="34" y="105"/>
                    </a:lnTo>
                    <a:lnTo>
                      <a:pt x="35" y="103"/>
                    </a:lnTo>
                    <a:lnTo>
                      <a:pt x="39" y="102"/>
                    </a:lnTo>
                    <a:lnTo>
                      <a:pt x="39" y="102"/>
                    </a:lnTo>
                    <a:lnTo>
                      <a:pt x="43" y="103"/>
                    </a:lnTo>
                    <a:lnTo>
                      <a:pt x="44" y="105"/>
                    </a:lnTo>
                    <a:lnTo>
                      <a:pt x="45" y="108"/>
                    </a:lnTo>
                    <a:lnTo>
                      <a:pt x="45" y="151"/>
                    </a:lnTo>
                    <a:lnTo>
                      <a:pt x="33" y="151"/>
                    </a:lnTo>
                    <a:lnTo>
                      <a:pt x="33" y="108"/>
                    </a:ln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6" name="Freeform 142"/>
              <p:cNvSpPr/>
              <p:nvPr/>
            </p:nvSpPr>
            <p:spPr bwMode="auto">
              <a:xfrm>
                <a:off x="3125788" y="2405063"/>
                <a:ext cx="47625" cy="33338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7" y="0"/>
                  </a:cxn>
                  <a:cxn ang="0">
                    <a:pos x="7" y="7"/>
                  </a:cxn>
                  <a:cxn ang="0">
                    <a:pos x="7" y="7"/>
                  </a:cxn>
                  <a:cxn ang="0">
                    <a:pos x="5" y="9"/>
                  </a:cxn>
                  <a:cxn ang="0">
                    <a:pos x="3" y="11"/>
                  </a:cxn>
                  <a:cxn ang="0">
                    <a:pos x="2" y="13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2" y="21"/>
                  </a:cxn>
                  <a:cxn ang="0">
                    <a:pos x="30" y="21"/>
                  </a:cxn>
                  <a:cxn ang="0">
                    <a:pos x="30" y="0"/>
                  </a:cxn>
                </a:cxnLst>
                <a:rect l="0" t="0" r="r" b="b"/>
                <a:pathLst>
                  <a:path w="30" h="21">
                    <a:moveTo>
                      <a:pt x="30" y="0"/>
                    </a:moveTo>
                    <a:lnTo>
                      <a:pt x="12" y="0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7" y="7"/>
                    </a:lnTo>
                    <a:lnTo>
                      <a:pt x="7" y="7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2" y="13"/>
                    </a:lnTo>
                    <a:lnTo>
                      <a:pt x="0" y="16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2" y="21"/>
                    </a:lnTo>
                    <a:lnTo>
                      <a:pt x="30" y="21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7" name="Freeform 143"/>
              <p:cNvSpPr/>
              <p:nvPr/>
            </p:nvSpPr>
            <p:spPr bwMode="auto">
              <a:xfrm>
                <a:off x="3170238" y="2713038"/>
                <a:ext cx="193675" cy="111125"/>
              </a:xfrm>
              <a:custGeom>
                <a:avLst/>
                <a:gdLst/>
                <a:ahLst/>
                <a:cxnLst>
                  <a:cxn ang="0">
                    <a:pos x="106" y="12"/>
                  </a:cxn>
                  <a:cxn ang="0">
                    <a:pos x="106" y="70"/>
                  </a:cxn>
                  <a:cxn ang="0">
                    <a:pos x="119" y="70"/>
                  </a:cxn>
                  <a:cxn ang="0">
                    <a:pos x="121" y="2"/>
                  </a:cxn>
                  <a:cxn ang="0">
                    <a:pos x="121" y="2"/>
                  </a:cxn>
                  <a:cxn ang="0">
                    <a:pos x="122" y="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4" y="4"/>
                  </a:cxn>
                  <a:cxn ang="0">
                    <a:pos x="6" y="7"/>
                  </a:cxn>
                  <a:cxn ang="0">
                    <a:pos x="6" y="11"/>
                  </a:cxn>
                  <a:cxn ang="0">
                    <a:pos x="6" y="70"/>
                  </a:cxn>
                  <a:cxn ang="0">
                    <a:pos x="25" y="70"/>
                  </a:cxn>
                  <a:cxn ang="0">
                    <a:pos x="25" y="11"/>
                  </a:cxn>
                  <a:cxn ang="0">
                    <a:pos x="25" y="11"/>
                  </a:cxn>
                  <a:cxn ang="0">
                    <a:pos x="25" y="10"/>
                  </a:cxn>
                  <a:cxn ang="0">
                    <a:pos x="26" y="7"/>
                  </a:cxn>
                  <a:cxn ang="0">
                    <a:pos x="28" y="3"/>
                  </a:cxn>
                  <a:cxn ang="0">
                    <a:pos x="29" y="3"/>
                  </a:cxn>
                  <a:cxn ang="0">
                    <a:pos x="33" y="2"/>
                  </a:cxn>
                  <a:cxn ang="0">
                    <a:pos x="33" y="2"/>
                  </a:cxn>
                  <a:cxn ang="0">
                    <a:pos x="35" y="3"/>
                  </a:cxn>
                  <a:cxn ang="0">
                    <a:pos x="37" y="4"/>
                  </a:cxn>
                  <a:cxn ang="0">
                    <a:pos x="39" y="7"/>
                  </a:cxn>
                  <a:cxn ang="0">
                    <a:pos x="39" y="10"/>
                  </a:cxn>
                  <a:cxn ang="0">
                    <a:pos x="40" y="11"/>
                  </a:cxn>
                  <a:cxn ang="0">
                    <a:pos x="39" y="70"/>
                  </a:cxn>
                  <a:cxn ang="0">
                    <a:pos x="58" y="70"/>
                  </a:cxn>
                  <a:cxn ang="0">
                    <a:pos x="58" y="11"/>
                  </a:cxn>
                  <a:cxn ang="0">
                    <a:pos x="58" y="11"/>
                  </a:cxn>
                  <a:cxn ang="0">
                    <a:pos x="59" y="10"/>
                  </a:cxn>
                  <a:cxn ang="0">
                    <a:pos x="59" y="7"/>
                  </a:cxn>
                  <a:cxn ang="0">
                    <a:pos x="61" y="4"/>
                  </a:cxn>
                  <a:cxn ang="0">
                    <a:pos x="64" y="3"/>
                  </a:cxn>
                  <a:cxn ang="0">
                    <a:pos x="66" y="3"/>
                  </a:cxn>
                  <a:cxn ang="0">
                    <a:pos x="66" y="3"/>
                  </a:cxn>
                  <a:cxn ang="0">
                    <a:pos x="68" y="3"/>
                  </a:cxn>
                  <a:cxn ang="0">
                    <a:pos x="70" y="4"/>
                  </a:cxn>
                  <a:cxn ang="0">
                    <a:pos x="72" y="7"/>
                  </a:cxn>
                  <a:cxn ang="0">
                    <a:pos x="73" y="10"/>
                  </a:cxn>
                  <a:cxn ang="0">
                    <a:pos x="73" y="11"/>
                  </a:cxn>
                  <a:cxn ang="0">
                    <a:pos x="72" y="70"/>
                  </a:cxn>
                  <a:cxn ang="0">
                    <a:pos x="91" y="70"/>
                  </a:cxn>
                  <a:cxn ang="0">
                    <a:pos x="92" y="11"/>
                  </a:cxn>
                  <a:cxn ang="0">
                    <a:pos x="92" y="11"/>
                  </a:cxn>
                  <a:cxn ang="0">
                    <a:pos x="92" y="10"/>
                  </a:cxn>
                  <a:cxn ang="0">
                    <a:pos x="93" y="8"/>
                  </a:cxn>
                  <a:cxn ang="0">
                    <a:pos x="94" y="4"/>
                  </a:cxn>
                  <a:cxn ang="0">
                    <a:pos x="96" y="3"/>
                  </a:cxn>
                  <a:cxn ang="0">
                    <a:pos x="99" y="3"/>
                  </a:cxn>
                  <a:cxn ang="0">
                    <a:pos x="99" y="3"/>
                  </a:cxn>
                  <a:cxn ang="0">
                    <a:pos x="102" y="3"/>
                  </a:cxn>
                  <a:cxn ang="0">
                    <a:pos x="104" y="4"/>
                  </a:cxn>
                  <a:cxn ang="0">
                    <a:pos x="106" y="8"/>
                  </a:cxn>
                  <a:cxn ang="0">
                    <a:pos x="106" y="10"/>
                  </a:cxn>
                  <a:cxn ang="0">
                    <a:pos x="106" y="12"/>
                  </a:cxn>
                  <a:cxn ang="0">
                    <a:pos x="106" y="12"/>
                  </a:cxn>
                </a:cxnLst>
                <a:rect l="0" t="0" r="r" b="b"/>
                <a:pathLst>
                  <a:path w="122" h="70">
                    <a:moveTo>
                      <a:pt x="106" y="12"/>
                    </a:moveTo>
                    <a:lnTo>
                      <a:pt x="106" y="70"/>
                    </a:lnTo>
                    <a:lnTo>
                      <a:pt x="119" y="70"/>
                    </a:lnTo>
                    <a:lnTo>
                      <a:pt x="121" y="2"/>
                    </a:lnTo>
                    <a:lnTo>
                      <a:pt x="121" y="2"/>
                    </a:lnTo>
                    <a:lnTo>
                      <a:pt x="122" y="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4" y="4"/>
                    </a:lnTo>
                    <a:lnTo>
                      <a:pt x="6" y="7"/>
                    </a:lnTo>
                    <a:lnTo>
                      <a:pt x="6" y="11"/>
                    </a:lnTo>
                    <a:lnTo>
                      <a:pt x="6" y="70"/>
                    </a:lnTo>
                    <a:lnTo>
                      <a:pt x="25" y="70"/>
                    </a:lnTo>
                    <a:lnTo>
                      <a:pt x="25" y="11"/>
                    </a:lnTo>
                    <a:lnTo>
                      <a:pt x="25" y="11"/>
                    </a:lnTo>
                    <a:lnTo>
                      <a:pt x="25" y="10"/>
                    </a:lnTo>
                    <a:lnTo>
                      <a:pt x="26" y="7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5" y="3"/>
                    </a:lnTo>
                    <a:lnTo>
                      <a:pt x="37" y="4"/>
                    </a:lnTo>
                    <a:lnTo>
                      <a:pt x="39" y="7"/>
                    </a:lnTo>
                    <a:lnTo>
                      <a:pt x="39" y="10"/>
                    </a:lnTo>
                    <a:lnTo>
                      <a:pt x="40" y="11"/>
                    </a:lnTo>
                    <a:lnTo>
                      <a:pt x="39" y="70"/>
                    </a:lnTo>
                    <a:lnTo>
                      <a:pt x="58" y="70"/>
                    </a:lnTo>
                    <a:lnTo>
                      <a:pt x="58" y="11"/>
                    </a:lnTo>
                    <a:lnTo>
                      <a:pt x="58" y="11"/>
                    </a:lnTo>
                    <a:lnTo>
                      <a:pt x="59" y="10"/>
                    </a:lnTo>
                    <a:lnTo>
                      <a:pt x="59" y="7"/>
                    </a:lnTo>
                    <a:lnTo>
                      <a:pt x="61" y="4"/>
                    </a:lnTo>
                    <a:lnTo>
                      <a:pt x="64" y="3"/>
                    </a:lnTo>
                    <a:lnTo>
                      <a:pt x="66" y="3"/>
                    </a:lnTo>
                    <a:lnTo>
                      <a:pt x="66" y="3"/>
                    </a:lnTo>
                    <a:lnTo>
                      <a:pt x="68" y="3"/>
                    </a:lnTo>
                    <a:lnTo>
                      <a:pt x="70" y="4"/>
                    </a:lnTo>
                    <a:lnTo>
                      <a:pt x="72" y="7"/>
                    </a:lnTo>
                    <a:lnTo>
                      <a:pt x="73" y="10"/>
                    </a:lnTo>
                    <a:lnTo>
                      <a:pt x="73" y="11"/>
                    </a:lnTo>
                    <a:lnTo>
                      <a:pt x="72" y="70"/>
                    </a:lnTo>
                    <a:lnTo>
                      <a:pt x="91" y="70"/>
                    </a:lnTo>
                    <a:lnTo>
                      <a:pt x="92" y="11"/>
                    </a:lnTo>
                    <a:lnTo>
                      <a:pt x="92" y="11"/>
                    </a:lnTo>
                    <a:lnTo>
                      <a:pt x="92" y="10"/>
                    </a:lnTo>
                    <a:lnTo>
                      <a:pt x="93" y="8"/>
                    </a:lnTo>
                    <a:lnTo>
                      <a:pt x="94" y="4"/>
                    </a:lnTo>
                    <a:lnTo>
                      <a:pt x="96" y="3"/>
                    </a:lnTo>
                    <a:lnTo>
                      <a:pt x="99" y="3"/>
                    </a:lnTo>
                    <a:lnTo>
                      <a:pt x="99" y="3"/>
                    </a:lnTo>
                    <a:lnTo>
                      <a:pt x="102" y="3"/>
                    </a:lnTo>
                    <a:lnTo>
                      <a:pt x="104" y="4"/>
                    </a:lnTo>
                    <a:lnTo>
                      <a:pt x="106" y="8"/>
                    </a:lnTo>
                    <a:lnTo>
                      <a:pt x="106" y="10"/>
                    </a:lnTo>
                    <a:lnTo>
                      <a:pt x="106" y="12"/>
                    </a:lnTo>
                    <a:lnTo>
                      <a:pt x="106" y="1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8" name="Freeform 144"/>
              <p:cNvSpPr/>
              <p:nvPr/>
            </p:nvSpPr>
            <p:spPr bwMode="auto">
              <a:xfrm>
                <a:off x="3173413" y="2224088"/>
                <a:ext cx="31750" cy="180975"/>
              </a:xfrm>
              <a:custGeom>
                <a:avLst/>
                <a:gdLst/>
                <a:ahLst/>
                <a:cxnLst>
                  <a:cxn ang="0">
                    <a:pos x="15" y="114"/>
                  </a:cxn>
                  <a:cxn ang="0">
                    <a:pos x="17" y="78"/>
                  </a:cxn>
                  <a:cxn ang="0">
                    <a:pos x="17" y="78"/>
                  </a:cxn>
                  <a:cxn ang="0">
                    <a:pos x="19" y="75"/>
                  </a:cxn>
                  <a:cxn ang="0">
                    <a:pos x="20" y="72"/>
                  </a:cxn>
                  <a:cxn ang="0">
                    <a:pos x="20" y="72"/>
                  </a:cxn>
                  <a:cxn ang="0">
                    <a:pos x="19" y="70"/>
                  </a:cxn>
                  <a:cxn ang="0">
                    <a:pos x="18" y="68"/>
                  </a:cxn>
                  <a:cxn ang="0">
                    <a:pos x="15" y="67"/>
                  </a:cxn>
                  <a:cxn ang="0">
                    <a:pos x="13" y="67"/>
                  </a:cxn>
                  <a:cxn ang="0">
                    <a:pos x="12" y="67"/>
                  </a:cxn>
                  <a:cxn ang="0">
                    <a:pos x="12" y="67"/>
                  </a:cxn>
                  <a:cxn ang="0">
                    <a:pos x="9" y="62"/>
                  </a:cxn>
                  <a:cxn ang="0">
                    <a:pos x="3" y="60"/>
                  </a:cxn>
                  <a:cxn ang="0">
                    <a:pos x="4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0" y="114"/>
                  </a:cxn>
                  <a:cxn ang="0">
                    <a:pos x="15" y="114"/>
                  </a:cxn>
                </a:cxnLst>
                <a:rect l="0" t="0" r="r" b="b"/>
                <a:pathLst>
                  <a:path w="20" h="114">
                    <a:moveTo>
                      <a:pt x="15" y="114"/>
                    </a:moveTo>
                    <a:lnTo>
                      <a:pt x="17" y="78"/>
                    </a:lnTo>
                    <a:lnTo>
                      <a:pt x="17" y="78"/>
                    </a:lnTo>
                    <a:lnTo>
                      <a:pt x="19" y="75"/>
                    </a:lnTo>
                    <a:lnTo>
                      <a:pt x="20" y="72"/>
                    </a:lnTo>
                    <a:lnTo>
                      <a:pt x="20" y="72"/>
                    </a:lnTo>
                    <a:lnTo>
                      <a:pt x="19" y="70"/>
                    </a:lnTo>
                    <a:lnTo>
                      <a:pt x="18" y="68"/>
                    </a:lnTo>
                    <a:lnTo>
                      <a:pt x="15" y="67"/>
                    </a:lnTo>
                    <a:lnTo>
                      <a:pt x="13" y="67"/>
                    </a:lnTo>
                    <a:lnTo>
                      <a:pt x="12" y="67"/>
                    </a:lnTo>
                    <a:lnTo>
                      <a:pt x="12" y="67"/>
                    </a:lnTo>
                    <a:lnTo>
                      <a:pt x="9" y="62"/>
                    </a:lnTo>
                    <a:lnTo>
                      <a:pt x="3" y="6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14"/>
                    </a:lnTo>
                    <a:lnTo>
                      <a:pt x="15" y="114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9" name="Freeform 145"/>
              <p:cNvSpPr/>
              <p:nvPr/>
            </p:nvSpPr>
            <p:spPr bwMode="auto">
              <a:xfrm>
                <a:off x="3173413" y="2405063"/>
                <a:ext cx="42863" cy="33338"/>
              </a:xfrm>
              <a:custGeom>
                <a:avLst/>
                <a:gdLst/>
                <a:ahLst/>
                <a:cxnLst>
                  <a:cxn ang="0">
                    <a:pos x="27" y="16"/>
                  </a:cxn>
                  <a:cxn ang="0">
                    <a:pos x="27" y="16"/>
                  </a:cxn>
                  <a:cxn ang="0">
                    <a:pos x="27" y="14"/>
                  </a:cxn>
                  <a:cxn ang="0">
                    <a:pos x="26" y="11"/>
                  </a:cxn>
                  <a:cxn ang="0">
                    <a:pos x="24" y="10"/>
                  </a:cxn>
                  <a:cxn ang="0">
                    <a:pos x="22" y="9"/>
                  </a:cxn>
                  <a:cxn ang="0">
                    <a:pos x="22" y="1"/>
                  </a:cxn>
                  <a:cxn ang="0">
                    <a:pos x="15" y="1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0" y="21"/>
                  </a:cxn>
                  <a:cxn ang="0">
                    <a:pos x="26" y="21"/>
                  </a:cxn>
                  <a:cxn ang="0">
                    <a:pos x="26" y="21"/>
                  </a:cxn>
                  <a:cxn ang="0">
                    <a:pos x="27" y="18"/>
                  </a:cxn>
                  <a:cxn ang="0">
                    <a:pos x="27" y="16"/>
                  </a:cxn>
                  <a:cxn ang="0">
                    <a:pos x="27" y="16"/>
                  </a:cxn>
                </a:cxnLst>
                <a:rect l="0" t="0" r="r" b="b"/>
                <a:pathLst>
                  <a:path w="27" h="21">
                    <a:moveTo>
                      <a:pt x="27" y="16"/>
                    </a:moveTo>
                    <a:lnTo>
                      <a:pt x="27" y="16"/>
                    </a:lnTo>
                    <a:lnTo>
                      <a:pt x="27" y="14"/>
                    </a:lnTo>
                    <a:lnTo>
                      <a:pt x="26" y="11"/>
                    </a:lnTo>
                    <a:lnTo>
                      <a:pt x="24" y="10"/>
                    </a:lnTo>
                    <a:lnTo>
                      <a:pt x="22" y="9"/>
                    </a:lnTo>
                    <a:lnTo>
                      <a:pt x="22" y="1"/>
                    </a:lnTo>
                    <a:lnTo>
                      <a:pt x="15" y="1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21"/>
                    </a:lnTo>
                    <a:lnTo>
                      <a:pt x="26" y="21"/>
                    </a:lnTo>
                    <a:lnTo>
                      <a:pt x="26" y="21"/>
                    </a:lnTo>
                    <a:lnTo>
                      <a:pt x="27" y="18"/>
                    </a:lnTo>
                    <a:lnTo>
                      <a:pt x="27" y="16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0" name="Freeform 146"/>
              <p:cNvSpPr>
                <a:spLocks noEditPoints="1"/>
              </p:cNvSpPr>
              <p:nvPr/>
            </p:nvSpPr>
            <p:spPr bwMode="auto">
              <a:xfrm>
                <a:off x="3171825" y="2438401"/>
                <a:ext cx="168275" cy="242888"/>
              </a:xfrm>
              <a:custGeom>
                <a:avLst/>
                <a:gdLst/>
                <a:ahLst/>
                <a:cxnLst>
                  <a:cxn ang="0">
                    <a:pos x="87" y="152"/>
                  </a:cxn>
                  <a:cxn ang="0">
                    <a:pos x="103" y="108"/>
                  </a:cxn>
                  <a:cxn ang="0">
                    <a:pos x="105" y="105"/>
                  </a:cxn>
                  <a:cxn ang="0">
                    <a:pos x="106" y="101"/>
                  </a:cxn>
                  <a:cxn ang="0">
                    <a:pos x="104" y="94"/>
                  </a:cxn>
                  <a:cxn ang="0">
                    <a:pos x="98" y="92"/>
                  </a:cxn>
                  <a:cxn ang="0">
                    <a:pos x="87" y="92"/>
                  </a:cxn>
                  <a:cxn ang="0">
                    <a:pos x="82" y="65"/>
                  </a:cxn>
                  <a:cxn ang="0">
                    <a:pos x="73" y="42"/>
                  </a:cxn>
                  <a:cxn ang="0">
                    <a:pos x="70" y="36"/>
                  </a:cxn>
                  <a:cxn ang="0">
                    <a:pos x="49" y="14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0" y="103"/>
                  </a:cxn>
                  <a:cxn ang="0">
                    <a:pos x="3" y="104"/>
                  </a:cxn>
                  <a:cxn ang="0">
                    <a:pos x="5" y="109"/>
                  </a:cxn>
                  <a:cxn ang="0">
                    <a:pos x="0" y="152"/>
                  </a:cxn>
                  <a:cxn ang="0">
                    <a:pos x="47" y="152"/>
                  </a:cxn>
                  <a:cxn ang="0">
                    <a:pos x="47" y="109"/>
                  </a:cxn>
                  <a:cxn ang="0">
                    <a:pos x="50" y="104"/>
                  </a:cxn>
                  <a:cxn ang="0">
                    <a:pos x="54" y="104"/>
                  </a:cxn>
                  <a:cxn ang="0">
                    <a:pos x="59" y="106"/>
                  </a:cxn>
                  <a:cxn ang="0">
                    <a:pos x="59" y="152"/>
                  </a:cxn>
                  <a:cxn ang="0">
                    <a:pos x="75" y="109"/>
                  </a:cxn>
                  <a:cxn ang="0">
                    <a:pos x="76" y="107"/>
                  </a:cxn>
                  <a:cxn ang="0">
                    <a:pos x="81" y="104"/>
                  </a:cxn>
                  <a:cxn ang="0">
                    <a:pos x="84" y="105"/>
                  </a:cxn>
                  <a:cxn ang="0">
                    <a:pos x="87" y="109"/>
                  </a:cxn>
                  <a:cxn ang="0">
                    <a:pos x="32" y="152"/>
                  </a:cxn>
                  <a:cxn ang="0">
                    <a:pos x="21" y="109"/>
                  </a:cxn>
                  <a:cxn ang="0">
                    <a:pos x="21" y="106"/>
                  </a:cxn>
                  <a:cxn ang="0">
                    <a:pos x="26" y="103"/>
                  </a:cxn>
                  <a:cxn ang="0">
                    <a:pos x="30" y="104"/>
                  </a:cxn>
                  <a:cxn ang="0">
                    <a:pos x="33" y="109"/>
                  </a:cxn>
                </a:cxnLst>
                <a:rect l="0" t="0" r="r" b="b"/>
                <a:pathLst>
                  <a:path w="105" h="153">
                    <a:moveTo>
                      <a:pt x="87" y="109"/>
                    </a:moveTo>
                    <a:lnTo>
                      <a:pt x="87" y="152"/>
                    </a:lnTo>
                    <a:lnTo>
                      <a:pt x="102" y="153"/>
                    </a:lnTo>
                    <a:lnTo>
                      <a:pt x="103" y="108"/>
                    </a:lnTo>
                    <a:lnTo>
                      <a:pt x="103" y="108"/>
                    </a:lnTo>
                    <a:lnTo>
                      <a:pt x="105" y="105"/>
                    </a:lnTo>
                    <a:lnTo>
                      <a:pt x="106" y="101"/>
                    </a:lnTo>
                    <a:lnTo>
                      <a:pt x="106" y="101"/>
                    </a:lnTo>
                    <a:lnTo>
                      <a:pt x="106" y="97"/>
                    </a:lnTo>
                    <a:lnTo>
                      <a:pt x="104" y="94"/>
                    </a:lnTo>
                    <a:lnTo>
                      <a:pt x="101" y="93"/>
                    </a:lnTo>
                    <a:lnTo>
                      <a:pt x="98" y="92"/>
                    </a:lnTo>
                    <a:lnTo>
                      <a:pt x="87" y="92"/>
                    </a:lnTo>
                    <a:lnTo>
                      <a:pt x="87" y="92"/>
                    </a:lnTo>
                    <a:lnTo>
                      <a:pt x="84" y="80"/>
                    </a:lnTo>
                    <a:lnTo>
                      <a:pt x="82" y="65"/>
                    </a:lnTo>
                    <a:lnTo>
                      <a:pt x="77" y="50"/>
                    </a:lnTo>
                    <a:lnTo>
                      <a:pt x="73" y="42"/>
                    </a:lnTo>
                    <a:lnTo>
                      <a:pt x="70" y="36"/>
                    </a:lnTo>
                    <a:lnTo>
                      <a:pt x="70" y="36"/>
                    </a:lnTo>
                    <a:lnTo>
                      <a:pt x="60" y="24"/>
                    </a:lnTo>
                    <a:lnTo>
                      <a:pt x="49" y="14"/>
                    </a:lnTo>
                    <a:lnTo>
                      <a:pt x="38" y="6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1" y="0"/>
                    </a:lnTo>
                    <a:lnTo>
                      <a:pt x="0" y="103"/>
                    </a:lnTo>
                    <a:lnTo>
                      <a:pt x="0" y="103"/>
                    </a:lnTo>
                    <a:lnTo>
                      <a:pt x="3" y="104"/>
                    </a:lnTo>
                    <a:lnTo>
                      <a:pt x="4" y="106"/>
                    </a:lnTo>
                    <a:lnTo>
                      <a:pt x="5" y="109"/>
                    </a:lnTo>
                    <a:lnTo>
                      <a:pt x="4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47" y="152"/>
                    </a:lnTo>
                    <a:lnTo>
                      <a:pt x="47" y="109"/>
                    </a:lnTo>
                    <a:lnTo>
                      <a:pt x="47" y="109"/>
                    </a:lnTo>
                    <a:lnTo>
                      <a:pt x="48" y="106"/>
                    </a:lnTo>
                    <a:lnTo>
                      <a:pt x="50" y="104"/>
                    </a:lnTo>
                    <a:lnTo>
                      <a:pt x="54" y="104"/>
                    </a:lnTo>
                    <a:lnTo>
                      <a:pt x="54" y="104"/>
                    </a:lnTo>
                    <a:lnTo>
                      <a:pt x="57" y="105"/>
                    </a:lnTo>
                    <a:lnTo>
                      <a:pt x="59" y="106"/>
                    </a:lnTo>
                    <a:lnTo>
                      <a:pt x="59" y="109"/>
                    </a:lnTo>
                    <a:lnTo>
                      <a:pt x="59" y="152"/>
                    </a:lnTo>
                    <a:lnTo>
                      <a:pt x="75" y="152"/>
                    </a:lnTo>
                    <a:lnTo>
                      <a:pt x="75" y="109"/>
                    </a:lnTo>
                    <a:lnTo>
                      <a:pt x="75" y="109"/>
                    </a:lnTo>
                    <a:lnTo>
                      <a:pt x="76" y="107"/>
                    </a:lnTo>
                    <a:lnTo>
                      <a:pt x="77" y="105"/>
                    </a:lnTo>
                    <a:lnTo>
                      <a:pt x="81" y="104"/>
                    </a:lnTo>
                    <a:lnTo>
                      <a:pt x="81" y="104"/>
                    </a:lnTo>
                    <a:lnTo>
                      <a:pt x="84" y="105"/>
                    </a:lnTo>
                    <a:lnTo>
                      <a:pt x="87" y="107"/>
                    </a:lnTo>
                    <a:lnTo>
                      <a:pt x="87" y="109"/>
                    </a:lnTo>
                    <a:lnTo>
                      <a:pt x="87" y="109"/>
                    </a:lnTo>
                    <a:close/>
                    <a:moveTo>
                      <a:pt x="32" y="152"/>
                    </a:moveTo>
                    <a:lnTo>
                      <a:pt x="20" y="152"/>
                    </a:lnTo>
                    <a:lnTo>
                      <a:pt x="21" y="109"/>
                    </a:lnTo>
                    <a:lnTo>
                      <a:pt x="21" y="109"/>
                    </a:lnTo>
                    <a:lnTo>
                      <a:pt x="21" y="106"/>
                    </a:lnTo>
                    <a:lnTo>
                      <a:pt x="23" y="104"/>
                    </a:lnTo>
                    <a:lnTo>
                      <a:pt x="26" y="103"/>
                    </a:lnTo>
                    <a:lnTo>
                      <a:pt x="26" y="103"/>
                    </a:lnTo>
                    <a:lnTo>
                      <a:pt x="30" y="104"/>
                    </a:lnTo>
                    <a:lnTo>
                      <a:pt x="32" y="106"/>
                    </a:lnTo>
                    <a:lnTo>
                      <a:pt x="33" y="109"/>
                    </a:lnTo>
                    <a:lnTo>
                      <a:pt x="32" y="152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1" name="Freeform 147"/>
              <p:cNvSpPr>
                <a:spLocks noEditPoints="1"/>
              </p:cNvSpPr>
              <p:nvPr/>
            </p:nvSpPr>
            <p:spPr bwMode="auto">
              <a:xfrm>
                <a:off x="3167063" y="2900363"/>
                <a:ext cx="558800" cy="244475"/>
              </a:xfrm>
              <a:custGeom>
                <a:avLst/>
                <a:gdLst/>
                <a:ahLst/>
                <a:cxnLst>
                  <a:cxn ang="0">
                    <a:pos x="352" y="5"/>
                  </a:cxn>
                  <a:cxn ang="0">
                    <a:pos x="1" y="0"/>
                  </a:cxn>
                  <a:cxn ang="0">
                    <a:pos x="1" y="41"/>
                  </a:cxn>
                  <a:cxn ang="0">
                    <a:pos x="1" y="41"/>
                  </a:cxn>
                  <a:cxn ang="0">
                    <a:pos x="4" y="42"/>
                  </a:cxn>
                  <a:cxn ang="0">
                    <a:pos x="6" y="43"/>
                  </a:cxn>
                  <a:cxn ang="0">
                    <a:pos x="10" y="45"/>
                  </a:cxn>
                  <a:cxn ang="0">
                    <a:pos x="12" y="49"/>
                  </a:cxn>
                  <a:cxn ang="0">
                    <a:pos x="12" y="50"/>
                  </a:cxn>
                  <a:cxn ang="0">
                    <a:pos x="12" y="94"/>
                  </a:cxn>
                  <a:cxn ang="0">
                    <a:pos x="1" y="94"/>
                  </a:cxn>
                  <a:cxn ang="0">
                    <a:pos x="0" y="154"/>
                  </a:cxn>
                  <a:cxn ang="0">
                    <a:pos x="350" y="154"/>
                  </a:cxn>
                  <a:cxn ang="0">
                    <a:pos x="352" y="5"/>
                  </a:cxn>
                  <a:cxn ang="0">
                    <a:pos x="50" y="95"/>
                  </a:cxn>
                  <a:cxn ang="0">
                    <a:pos x="27" y="94"/>
                  </a:cxn>
                  <a:cxn ang="0">
                    <a:pos x="28" y="10"/>
                  </a:cxn>
                  <a:cxn ang="0">
                    <a:pos x="51" y="10"/>
                  </a:cxn>
                  <a:cxn ang="0">
                    <a:pos x="50" y="95"/>
                  </a:cxn>
                  <a:cxn ang="0">
                    <a:pos x="95" y="95"/>
                  </a:cxn>
                  <a:cxn ang="0">
                    <a:pos x="72" y="95"/>
                  </a:cxn>
                  <a:cxn ang="0">
                    <a:pos x="72" y="11"/>
                  </a:cxn>
                  <a:cxn ang="0">
                    <a:pos x="96" y="11"/>
                  </a:cxn>
                  <a:cxn ang="0">
                    <a:pos x="95" y="95"/>
                  </a:cxn>
                  <a:cxn ang="0">
                    <a:pos x="139" y="96"/>
                  </a:cxn>
                  <a:cxn ang="0">
                    <a:pos x="116" y="95"/>
                  </a:cxn>
                  <a:cxn ang="0">
                    <a:pos x="117" y="11"/>
                  </a:cxn>
                  <a:cxn ang="0">
                    <a:pos x="140" y="11"/>
                  </a:cxn>
                  <a:cxn ang="0">
                    <a:pos x="139" y="96"/>
                  </a:cxn>
                  <a:cxn ang="0">
                    <a:pos x="184" y="96"/>
                  </a:cxn>
                  <a:cxn ang="0">
                    <a:pos x="161" y="96"/>
                  </a:cxn>
                  <a:cxn ang="0">
                    <a:pos x="161" y="12"/>
                  </a:cxn>
                  <a:cxn ang="0">
                    <a:pos x="185" y="12"/>
                  </a:cxn>
                  <a:cxn ang="0">
                    <a:pos x="184" y="96"/>
                  </a:cxn>
                  <a:cxn ang="0">
                    <a:pos x="260" y="120"/>
                  </a:cxn>
                  <a:cxn ang="0">
                    <a:pos x="236" y="120"/>
                  </a:cxn>
                  <a:cxn ang="0">
                    <a:pos x="236" y="85"/>
                  </a:cxn>
                  <a:cxn ang="0">
                    <a:pos x="261" y="85"/>
                  </a:cxn>
                  <a:cxn ang="0">
                    <a:pos x="260" y="120"/>
                  </a:cxn>
                  <a:cxn ang="0">
                    <a:pos x="261" y="65"/>
                  </a:cxn>
                  <a:cxn ang="0">
                    <a:pos x="237" y="64"/>
                  </a:cxn>
                  <a:cxn ang="0">
                    <a:pos x="237" y="30"/>
                  </a:cxn>
                  <a:cxn ang="0">
                    <a:pos x="261" y="30"/>
                  </a:cxn>
                  <a:cxn ang="0">
                    <a:pos x="261" y="65"/>
                  </a:cxn>
                  <a:cxn ang="0">
                    <a:pos x="314" y="120"/>
                  </a:cxn>
                  <a:cxn ang="0">
                    <a:pos x="288" y="120"/>
                  </a:cxn>
                  <a:cxn ang="0">
                    <a:pos x="289" y="85"/>
                  </a:cxn>
                  <a:cxn ang="0">
                    <a:pos x="314" y="86"/>
                  </a:cxn>
                  <a:cxn ang="0">
                    <a:pos x="314" y="120"/>
                  </a:cxn>
                  <a:cxn ang="0">
                    <a:pos x="289" y="65"/>
                  </a:cxn>
                  <a:cxn ang="0">
                    <a:pos x="289" y="30"/>
                  </a:cxn>
                  <a:cxn ang="0">
                    <a:pos x="314" y="30"/>
                  </a:cxn>
                  <a:cxn ang="0">
                    <a:pos x="314" y="65"/>
                  </a:cxn>
                  <a:cxn ang="0">
                    <a:pos x="289" y="65"/>
                  </a:cxn>
                </a:cxnLst>
                <a:rect l="0" t="0" r="r" b="b"/>
                <a:pathLst>
                  <a:path w="352" h="154">
                    <a:moveTo>
                      <a:pt x="352" y="5"/>
                    </a:moveTo>
                    <a:lnTo>
                      <a:pt x="1" y="0"/>
                    </a:lnTo>
                    <a:lnTo>
                      <a:pt x="1" y="41"/>
                    </a:lnTo>
                    <a:lnTo>
                      <a:pt x="1" y="41"/>
                    </a:lnTo>
                    <a:lnTo>
                      <a:pt x="4" y="42"/>
                    </a:lnTo>
                    <a:lnTo>
                      <a:pt x="6" y="43"/>
                    </a:lnTo>
                    <a:lnTo>
                      <a:pt x="10" y="45"/>
                    </a:lnTo>
                    <a:lnTo>
                      <a:pt x="12" y="49"/>
                    </a:lnTo>
                    <a:lnTo>
                      <a:pt x="12" y="50"/>
                    </a:lnTo>
                    <a:lnTo>
                      <a:pt x="12" y="94"/>
                    </a:lnTo>
                    <a:lnTo>
                      <a:pt x="1" y="94"/>
                    </a:lnTo>
                    <a:lnTo>
                      <a:pt x="0" y="154"/>
                    </a:lnTo>
                    <a:lnTo>
                      <a:pt x="350" y="154"/>
                    </a:lnTo>
                    <a:lnTo>
                      <a:pt x="352" y="5"/>
                    </a:lnTo>
                    <a:close/>
                    <a:moveTo>
                      <a:pt x="50" y="95"/>
                    </a:moveTo>
                    <a:lnTo>
                      <a:pt x="27" y="94"/>
                    </a:lnTo>
                    <a:lnTo>
                      <a:pt x="28" y="10"/>
                    </a:lnTo>
                    <a:lnTo>
                      <a:pt x="51" y="10"/>
                    </a:lnTo>
                    <a:lnTo>
                      <a:pt x="50" y="95"/>
                    </a:lnTo>
                    <a:close/>
                    <a:moveTo>
                      <a:pt x="95" y="95"/>
                    </a:moveTo>
                    <a:lnTo>
                      <a:pt x="72" y="95"/>
                    </a:lnTo>
                    <a:lnTo>
                      <a:pt x="72" y="11"/>
                    </a:lnTo>
                    <a:lnTo>
                      <a:pt x="96" y="11"/>
                    </a:lnTo>
                    <a:lnTo>
                      <a:pt x="95" y="95"/>
                    </a:lnTo>
                    <a:close/>
                    <a:moveTo>
                      <a:pt x="139" y="96"/>
                    </a:moveTo>
                    <a:lnTo>
                      <a:pt x="116" y="95"/>
                    </a:lnTo>
                    <a:lnTo>
                      <a:pt x="117" y="11"/>
                    </a:lnTo>
                    <a:lnTo>
                      <a:pt x="140" y="11"/>
                    </a:lnTo>
                    <a:lnTo>
                      <a:pt x="139" y="96"/>
                    </a:lnTo>
                    <a:close/>
                    <a:moveTo>
                      <a:pt x="184" y="96"/>
                    </a:moveTo>
                    <a:lnTo>
                      <a:pt x="161" y="96"/>
                    </a:lnTo>
                    <a:lnTo>
                      <a:pt x="161" y="12"/>
                    </a:lnTo>
                    <a:lnTo>
                      <a:pt x="185" y="12"/>
                    </a:lnTo>
                    <a:lnTo>
                      <a:pt x="184" y="96"/>
                    </a:lnTo>
                    <a:close/>
                    <a:moveTo>
                      <a:pt x="260" y="120"/>
                    </a:moveTo>
                    <a:lnTo>
                      <a:pt x="236" y="120"/>
                    </a:lnTo>
                    <a:lnTo>
                      <a:pt x="236" y="85"/>
                    </a:lnTo>
                    <a:lnTo>
                      <a:pt x="261" y="85"/>
                    </a:lnTo>
                    <a:lnTo>
                      <a:pt x="260" y="120"/>
                    </a:lnTo>
                    <a:close/>
                    <a:moveTo>
                      <a:pt x="261" y="65"/>
                    </a:moveTo>
                    <a:lnTo>
                      <a:pt x="237" y="64"/>
                    </a:lnTo>
                    <a:lnTo>
                      <a:pt x="237" y="30"/>
                    </a:lnTo>
                    <a:lnTo>
                      <a:pt x="261" y="30"/>
                    </a:lnTo>
                    <a:lnTo>
                      <a:pt x="261" y="65"/>
                    </a:lnTo>
                    <a:close/>
                    <a:moveTo>
                      <a:pt x="314" y="120"/>
                    </a:moveTo>
                    <a:lnTo>
                      <a:pt x="288" y="120"/>
                    </a:lnTo>
                    <a:lnTo>
                      <a:pt x="289" y="85"/>
                    </a:lnTo>
                    <a:lnTo>
                      <a:pt x="314" y="86"/>
                    </a:lnTo>
                    <a:lnTo>
                      <a:pt x="314" y="120"/>
                    </a:lnTo>
                    <a:close/>
                    <a:moveTo>
                      <a:pt x="289" y="65"/>
                    </a:moveTo>
                    <a:lnTo>
                      <a:pt x="289" y="30"/>
                    </a:lnTo>
                    <a:lnTo>
                      <a:pt x="314" y="30"/>
                    </a:lnTo>
                    <a:lnTo>
                      <a:pt x="314" y="65"/>
                    </a:lnTo>
                    <a:lnTo>
                      <a:pt x="289" y="65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2" name="Freeform 148"/>
              <p:cNvSpPr/>
              <p:nvPr/>
            </p:nvSpPr>
            <p:spPr bwMode="auto">
              <a:xfrm>
                <a:off x="3168650" y="2824163"/>
                <a:ext cx="557213" cy="84138"/>
              </a:xfrm>
              <a:custGeom>
                <a:avLst/>
                <a:gdLst/>
                <a:ahLst/>
                <a:cxnLst>
                  <a:cxn ang="0">
                    <a:pos x="351" y="52"/>
                  </a:cxn>
                  <a:cxn ang="0">
                    <a:pos x="208" y="51"/>
                  </a:cxn>
                  <a:cxn ang="0">
                    <a:pos x="209" y="21"/>
                  </a:cxn>
                  <a:cxn ang="0">
                    <a:pos x="142" y="20"/>
                  </a:cxn>
                  <a:cxn ang="0">
                    <a:pos x="144" y="1"/>
                  </a:cxn>
                  <a:cxn ang="0">
                    <a:pos x="120" y="1"/>
                  </a:cxn>
                  <a:cxn ang="0">
                    <a:pos x="120" y="0"/>
                  </a:cxn>
                  <a:cxn ang="0">
                    <a:pos x="107" y="0"/>
                  </a:cxn>
                  <a:cxn ang="0">
                    <a:pos x="107" y="1"/>
                  </a:cxn>
                  <a:cxn ang="0">
                    <a:pos x="92" y="0"/>
                  </a:cxn>
                  <a:cxn ang="0">
                    <a:pos x="92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59" y="0"/>
                  </a:cxn>
                  <a:cxn ang="0">
                    <a:pos x="59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26" y="0"/>
                  </a:cxn>
                  <a:cxn ang="0">
                    <a:pos x="26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1" y="0"/>
                  </a:cxn>
                  <a:cxn ang="0">
                    <a:pos x="0" y="48"/>
                  </a:cxn>
                  <a:cxn ang="0">
                    <a:pos x="351" y="53"/>
                  </a:cxn>
                  <a:cxn ang="0">
                    <a:pos x="351" y="52"/>
                  </a:cxn>
                </a:cxnLst>
                <a:rect l="0" t="0" r="r" b="b"/>
                <a:pathLst>
                  <a:path w="351" h="52">
                    <a:moveTo>
                      <a:pt x="351" y="52"/>
                    </a:moveTo>
                    <a:lnTo>
                      <a:pt x="208" y="51"/>
                    </a:lnTo>
                    <a:lnTo>
                      <a:pt x="209" y="21"/>
                    </a:lnTo>
                    <a:lnTo>
                      <a:pt x="142" y="20"/>
                    </a:lnTo>
                    <a:lnTo>
                      <a:pt x="144" y="1"/>
                    </a:lnTo>
                    <a:lnTo>
                      <a:pt x="120" y="1"/>
                    </a:lnTo>
                    <a:lnTo>
                      <a:pt x="120" y="0"/>
                    </a:lnTo>
                    <a:lnTo>
                      <a:pt x="107" y="0"/>
                    </a:lnTo>
                    <a:lnTo>
                      <a:pt x="107" y="1"/>
                    </a:lnTo>
                    <a:lnTo>
                      <a:pt x="92" y="0"/>
                    </a:lnTo>
                    <a:lnTo>
                      <a:pt x="92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1" y="0"/>
                    </a:lnTo>
                    <a:lnTo>
                      <a:pt x="0" y="48"/>
                    </a:lnTo>
                    <a:lnTo>
                      <a:pt x="351" y="53"/>
                    </a:lnTo>
                    <a:lnTo>
                      <a:pt x="351" y="52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3" name="Freeform 149"/>
              <p:cNvSpPr/>
              <p:nvPr/>
            </p:nvSpPr>
            <p:spPr bwMode="auto">
              <a:xfrm>
                <a:off x="2835275" y="2820988"/>
                <a:ext cx="334963" cy="79375"/>
              </a:xfrm>
              <a:custGeom>
                <a:avLst/>
                <a:gdLst/>
                <a:ahLst/>
                <a:cxnLst>
                  <a:cxn ang="0">
                    <a:pos x="211" y="1"/>
                  </a:cxn>
                  <a:cxn ang="0">
                    <a:pos x="143" y="1"/>
                  </a:cxn>
                  <a:cxn ang="0">
                    <a:pos x="136" y="1"/>
                  </a:cxn>
                  <a:cxn ang="0">
                    <a:pos x="136" y="1"/>
                  </a:cxn>
                  <a:cxn ang="0">
                    <a:pos x="118" y="0"/>
                  </a:cxn>
                  <a:cxn ang="0">
                    <a:pos x="118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0"/>
                  </a:cxn>
                  <a:cxn ang="0">
                    <a:pos x="89" y="1"/>
                  </a:cxn>
                  <a:cxn ang="0">
                    <a:pos x="66" y="0"/>
                  </a:cxn>
                  <a:cxn ang="0">
                    <a:pos x="66" y="19"/>
                  </a:cxn>
                  <a:cxn ang="0">
                    <a:pos x="0" y="19"/>
                  </a:cxn>
                  <a:cxn ang="0">
                    <a:pos x="0" y="47"/>
                  </a:cxn>
                  <a:cxn ang="0">
                    <a:pos x="211" y="50"/>
                  </a:cxn>
                  <a:cxn ang="0">
                    <a:pos x="211" y="1"/>
                  </a:cxn>
                </a:cxnLst>
                <a:rect l="0" t="0" r="r" b="b"/>
                <a:pathLst>
                  <a:path w="211" h="50">
                    <a:moveTo>
                      <a:pt x="211" y="1"/>
                    </a:moveTo>
                    <a:lnTo>
                      <a:pt x="143" y="1"/>
                    </a:lnTo>
                    <a:lnTo>
                      <a:pt x="136" y="1"/>
                    </a:lnTo>
                    <a:lnTo>
                      <a:pt x="136" y="1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02" y="0"/>
                    </a:lnTo>
                    <a:lnTo>
                      <a:pt x="102" y="0"/>
                    </a:lnTo>
                    <a:lnTo>
                      <a:pt x="89" y="0"/>
                    </a:lnTo>
                    <a:lnTo>
                      <a:pt x="89" y="1"/>
                    </a:lnTo>
                    <a:lnTo>
                      <a:pt x="66" y="0"/>
                    </a:lnTo>
                    <a:lnTo>
                      <a:pt x="66" y="19"/>
                    </a:lnTo>
                    <a:lnTo>
                      <a:pt x="0" y="19"/>
                    </a:lnTo>
                    <a:lnTo>
                      <a:pt x="0" y="47"/>
                    </a:lnTo>
                    <a:lnTo>
                      <a:pt x="211" y="50"/>
                    </a:lnTo>
                    <a:lnTo>
                      <a:pt x="211" y="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4" name="Freeform 150"/>
              <p:cNvSpPr/>
              <p:nvPr/>
            </p:nvSpPr>
            <p:spPr bwMode="auto">
              <a:xfrm>
                <a:off x="2963863" y="2676526"/>
                <a:ext cx="207963" cy="36513"/>
              </a:xfrm>
              <a:custGeom>
                <a:avLst/>
                <a:gdLst/>
                <a:ahLst/>
                <a:cxnLst>
                  <a:cxn ang="0">
                    <a:pos x="131" y="1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3" y="4"/>
                  </a:cxn>
                  <a:cxn ang="0">
                    <a:pos x="1" y="8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3" y="17"/>
                  </a:cxn>
                  <a:cxn ang="0">
                    <a:pos x="5" y="21"/>
                  </a:cxn>
                  <a:cxn ang="0">
                    <a:pos x="8" y="22"/>
                  </a:cxn>
                  <a:cxn ang="0">
                    <a:pos x="8" y="22"/>
                  </a:cxn>
                  <a:cxn ang="0">
                    <a:pos x="130" y="23"/>
                  </a:cxn>
                  <a:cxn ang="0">
                    <a:pos x="131" y="1"/>
                  </a:cxn>
                </a:cxnLst>
                <a:rect l="0" t="0" r="r" b="b"/>
                <a:pathLst>
                  <a:path w="131" h="23">
                    <a:moveTo>
                      <a:pt x="131" y="1"/>
                    </a:moveTo>
                    <a:lnTo>
                      <a:pt x="9" y="0"/>
                    </a:lnTo>
                    <a:lnTo>
                      <a:pt x="9" y="0"/>
                    </a:lnTo>
                    <a:lnTo>
                      <a:pt x="6" y="1"/>
                    </a:lnTo>
                    <a:lnTo>
                      <a:pt x="3" y="4"/>
                    </a:lnTo>
                    <a:lnTo>
                      <a:pt x="1" y="8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3" y="17"/>
                    </a:lnTo>
                    <a:lnTo>
                      <a:pt x="5" y="21"/>
                    </a:lnTo>
                    <a:lnTo>
                      <a:pt x="8" y="22"/>
                    </a:lnTo>
                    <a:lnTo>
                      <a:pt x="8" y="22"/>
                    </a:lnTo>
                    <a:lnTo>
                      <a:pt x="130" y="23"/>
                    </a:lnTo>
                    <a:lnTo>
                      <a:pt x="131" y="1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5" name="Freeform 151"/>
              <p:cNvSpPr/>
              <p:nvPr/>
            </p:nvSpPr>
            <p:spPr bwMode="auto">
              <a:xfrm>
                <a:off x="3170238" y="2678113"/>
                <a:ext cx="203200" cy="36513"/>
              </a:xfrm>
              <a:custGeom>
                <a:avLst/>
                <a:gdLst/>
                <a:ahLst/>
                <a:cxnLst>
                  <a:cxn ang="0">
                    <a:pos x="128" y="13"/>
                  </a:cxn>
                  <a:cxn ang="0">
                    <a:pos x="128" y="13"/>
                  </a:cxn>
                  <a:cxn ang="0">
                    <a:pos x="128" y="9"/>
                  </a:cxn>
                  <a:cxn ang="0">
                    <a:pos x="126" y="5"/>
                  </a:cxn>
                  <a:cxn ang="0">
                    <a:pos x="122" y="3"/>
                  </a:cxn>
                  <a:cxn ang="0">
                    <a:pos x="118" y="2"/>
                  </a:cxn>
                  <a:cxn ang="0">
                    <a:pos x="103" y="2"/>
                  </a:cxn>
                  <a:cxn ang="0">
                    <a:pos x="103" y="2"/>
                  </a:cxn>
                  <a:cxn ang="0">
                    <a:pos x="88" y="1"/>
                  </a:cxn>
                  <a:cxn ang="0">
                    <a:pos x="88" y="2"/>
                  </a:cxn>
                  <a:cxn ang="0">
                    <a:pos x="76" y="1"/>
                  </a:cxn>
                  <a:cxn ang="0">
                    <a:pos x="76" y="1"/>
                  </a:cxn>
                  <a:cxn ang="0">
                    <a:pos x="60" y="1"/>
                  </a:cxn>
                  <a:cxn ang="0">
                    <a:pos x="60" y="1"/>
                  </a:cxn>
                  <a:cxn ang="0">
                    <a:pos x="48" y="1"/>
                  </a:cxn>
                  <a:cxn ang="0">
                    <a:pos x="48" y="1"/>
                  </a:cxn>
                  <a:cxn ang="0">
                    <a:pos x="0" y="0"/>
                  </a:cxn>
                  <a:cxn ang="0">
                    <a:pos x="0" y="22"/>
                  </a:cxn>
                  <a:cxn ang="0">
                    <a:pos x="122" y="23"/>
                  </a:cxn>
                  <a:cxn ang="0">
                    <a:pos x="122" y="23"/>
                  </a:cxn>
                  <a:cxn ang="0">
                    <a:pos x="124" y="22"/>
                  </a:cxn>
                  <a:cxn ang="0">
                    <a:pos x="127" y="20"/>
                  </a:cxn>
                  <a:cxn ang="0">
                    <a:pos x="128" y="16"/>
                  </a:cxn>
                  <a:cxn ang="0">
                    <a:pos x="128" y="13"/>
                  </a:cxn>
                  <a:cxn ang="0">
                    <a:pos x="128" y="13"/>
                  </a:cxn>
                </a:cxnLst>
                <a:rect l="0" t="0" r="r" b="b"/>
                <a:pathLst>
                  <a:path w="128" h="23">
                    <a:moveTo>
                      <a:pt x="128" y="13"/>
                    </a:moveTo>
                    <a:lnTo>
                      <a:pt x="128" y="13"/>
                    </a:lnTo>
                    <a:lnTo>
                      <a:pt x="128" y="9"/>
                    </a:lnTo>
                    <a:lnTo>
                      <a:pt x="126" y="5"/>
                    </a:lnTo>
                    <a:lnTo>
                      <a:pt x="122" y="3"/>
                    </a:lnTo>
                    <a:lnTo>
                      <a:pt x="118" y="2"/>
                    </a:lnTo>
                    <a:lnTo>
                      <a:pt x="103" y="2"/>
                    </a:lnTo>
                    <a:lnTo>
                      <a:pt x="103" y="2"/>
                    </a:lnTo>
                    <a:lnTo>
                      <a:pt x="88" y="1"/>
                    </a:lnTo>
                    <a:lnTo>
                      <a:pt x="88" y="2"/>
                    </a:lnTo>
                    <a:lnTo>
                      <a:pt x="76" y="1"/>
                    </a:lnTo>
                    <a:lnTo>
                      <a:pt x="76" y="1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48" y="1"/>
                    </a:lnTo>
                    <a:lnTo>
                      <a:pt x="48" y="1"/>
                    </a:lnTo>
                    <a:lnTo>
                      <a:pt x="0" y="0"/>
                    </a:lnTo>
                    <a:lnTo>
                      <a:pt x="0" y="22"/>
                    </a:lnTo>
                    <a:lnTo>
                      <a:pt x="122" y="23"/>
                    </a:lnTo>
                    <a:lnTo>
                      <a:pt x="122" y="23"/>
                    </a:lnTo>
                    <a:lnTo>
                      <a:pt x="124" y="22"/>
                    </a:lnTo>
                    <a:lnTo>
                      <a:pt x="127" y="20"/>
                    </a:lnTo>
                    <a:lnTo>
                      <a:pt x="128" y="16"/>
                    </a:lnTo>
                    <a:lnTo>
                      <a:pt x="128" y="13"/>
                    </a:lnTo>
                    <a:lnTo>
                      <a:pt x="128" y="13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6" name="Freeform 316"/>
              <p:cNvSpPr/>
              <p:nvPr/>
            </p:nvSpPr>
            <p:spPr bwMode="auto">
              <a:xfrm>
                <a:off x="2654300" y="2501901"/>
                <a:ext cx="141288" cy="68263"/>
              </a:xfrm>
              <a:custGeom>
                <a:avLst/>
                <a:gdLst/>
                <a:ahLst/>
                <a:cxnLst>
                  <a:cxn ang="0">
                    <a:pos x="89" y="30"/>
                  </a:cxn>
                  <a:cxn ang="0">
                    <a:pos x="89" y="30"/>
                  </a:cxn>
                  <a:cxn ang="0">
                    <a:pos x="88" y="25"/>
                  </a:cxn>
                  <a:cxn ang="0">
                    <a:pos x="85" y="21"/>
                  </a:cxn>
                  <a:cxn ang="0">
                    <a:pos x="80" y="18"/>
                  </a:cxn>
                  <a:cxn ang="0">
                    <a:pos x="75" y="17"/>
                  </a:cxn>
                  <a:cxn ang="0">
                    <a:pos x="75" y="17"/>
                  </a:cxn>
                  <a:cxn ang="0">
                    <a:pos x="72" y="12"/>
                  </a:cxn>
                  <a:cxn ang="0">
                    <a:pos x="69" y="8"/>
                  </a:cxn>
                  <a:cxn ang="0">
                    <a:pos x="64" y="6"/>
                  </a:cxn>
                  <a:cxn ang="0">
                    <a:pos x="57" y="5"/>
                  </a:cxn>
                  <a:cxn ang="0">
                    <a:pos x="57" y="5"/>
                  </a:cxn>
                  <a:cxn ang="0">
                    <a:pos x="52" y="6"/>
                  </a:cxn>
                  <a:cxn ang="0">
                    <a:pos x="46" y="8"/>
                  </a:cxn>
                  <a:cxn ang="0">
                    <a:pos x="46" y="8"/>
                  </a:cxn>
                  <a:cxn ang="0">
                    <a:pos x="44" y="5"/>
                  </a:cxn>
                  <a:cxn ang="0">
                    <a:pos x="41" y="2"/>
                  </a:cxn>
                  <a:cxn ang="0">
                    <a:pos x="36" y="1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25" y="1"/>
                  </a:cxn>
                  <a:cxn ang="0">
                    <a:pos x="20" y="5"/>
                  </a:cxn>
                  <a:cxn ang="0">
                    <a:pos x="15" y="8"/>
                  </a:cxn>
                  <a:cxn ang="0">
                    <a:pos x="14" y="11"/>
                  </a:cxn>
                  <a:cxn ang="0">
                    <a:pos x="14" y="13"/>
                  </a:cxn>
                  <a:cxn ang="0">
                    <a:pos x="14" y="13"/>
                  </a:cxn>
                  <a:cxn ang="0">
                    <a:pos x="15" y="17"/>
                  </a:cxn>
                  <a:cxn ang="0">
                    <a:pos x="15" y="17"/>
                  </a:cxn>
                  <a:cxn ang="0">
                    <a:pos x="9" y="18"/>
                  </a:cxn>
                  <a:cxn ang="0">
                    <a:pos x="4" y="21"/>
                  </a:cxn>
                  <a:cxn ang="0">
                    <a:pos x="1" y="25"/>
                  </a:cxn>
                  <a:cxn ang="0">
                    <a:pos x="0" y="30"/>
                  </a:cxn>
                  <a:cxn ang="0">
                    <a:pos x="0" y="30"/>
                  </a:cxn>
                  <a:cxn ang="0">
                    <a:pos x="1" y="35"/>
                  </a:cxn>
                  <a:cxn ang="0">
                    <a:pos x="3" y="39"/>
                  </a:cxn>
                  <a:cxn ang="0">
                    <a:pos x="9" y="42"/>
                  </a:cxn>
                  <a:cxn ang="0">
                    <a:pos x="14" y="43"/>
                  </a:cxn>
                  <a:cxn ang="0">
                    <a:pos x="14" y="43"/>
                  </a:cxn>
                  <a:cxn ang="0">
                    <a:pos x="15" y="43"/>
                  </a:cxn>
                  <a:cxn ang="0">
                    <a:pos x="15" y="43"/>
                  </a:cxn>
                  <a:cxn ang="0">
                    <a:pos x="17" y="43"/>
                  </a:cxn>
                  <a:cxn ang="0">
                    <a:pos x="17" y="43"/>
                  </a:cxn>
                  <a:cxn ang="0">
                    <a:pos x="18" y="43"/>
                  </a:cxn>
                  <a:cxn ang="0">
                    <a:pos x="74" y="43"/>
                  </a:cxn>
                  <a:cxn ang="0">
                    <a:pos x="74" y="43"/>
                  </a:cxn>
                  <a:cxn ang="0">
                    <a:pos x="74" y="43"/>
                  </a:cxn>
                  <a:cxn ang="0">
                    <a:pos x="80" y="42"/>
                  </a:cxn>
                  <a:cxn ang="0">
                    <a:pos x="85" y="39"/>
                  </a:cxn>
                  <a:cxn ang="0">
                    <a:pos x="88" y="35"/>
                  </a:cxn>
                  <a:cxn ang="0">
                    <a:pos x="89" y="30"/>
                  </a:cxn>
                  <a:cxn ang="0">
                    <a:pos x="89" y="30"/>
                  </a:cxn>
                </a:cxnLst>
                <a:rect l="0" t="0" r="r" b="b"/>
                <a:pathLst>
                  <a:path w="89" h="43">
                    <a:moveTo>
                      <a:pt x="89" y="30"/>
                    </a:moveTo>
                    <a:lnTo>
                      <a:pt x="89" y="30"/>
                    </a:lnTo>
                    <a:lnTo>
                      <a:pt x="88" y="25"/>
                    </a:lnTo>
                    <a:lnTo>
                      <a:pt x="85" y="21"/>
                    </a:lnTo>
                    <a:lnTo>
                      <a:pt x="80" y="18"/>
                    </a:lnTo>
                    <a:lnTo>
                      <a:pt x="75" y="17"/>
                    </a:lnTo>
                    <a:lnTo>
                      <a:pt x="75" y="17"/>
                    </a:lnTo>
                    <a:lnTo>
                      <a:pt x="72" y="12"/>
                    </a:lnTo>
                    <a:lnTo>
                      <a:pt x="69" y="8"/>
                    </a:lnTo>
                    <a:lnTo>
                      <a:pt x="64" y="6"/>
                    </a:lnTo>
                    <a:lnTo>
                      <a:pt x="57" y="5"/>
                    </a:lnTo>
                    <a:lnTo>
                      <a:pt x="57" y="5"/>
                    </a:lnTo>
                    <a:lnTo>
                      <a:pt x="52" y="6"/>
                    </a:lnTo>
                    <a:lnTo>
                      <a:pt x="46" y="8"/>
                    </a:lnTo>
                    <a:lnTo>
                      <a:pt x="46" y="8"/>
                    </a:lnTo>
                    <a:lnTo>
                      <a:pt x="44" y="5"/>
                    </a:lnTo>
                    <a:lnTo>
                      <a:pt x="41" y="2"/>
                    </a:lnTo>
                    <a:lnTo>
                      <a:pt x="36" y="1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25" y="1"/>
                    </a:lnTo>
                    <a:lnTo>
                      <a:pt x="20" y="5"/>
                    </a:lnTo>
                    <a:lnTo>
                      <a:pt x="15" y="8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4" y="13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9" y="18"/>
                    </a:lnTo>
                    <a:lnTo>
                      <a:pt x="4" y="21"/>
                    </a:lnTo>
                    <a:lnTo>
                      <a:pt x="1" y="25"/>
                    </a:lnTo>
                    <a:lnTo>
                      <a:pt x="0" y="30"/>
                    </a:lnTo>
                    <a:lnTo>
                      <a:pt x="0" y="30"/>
                    </a:lnTo>
                    <a:lnTo>
                      <a:pt x="1" y="35"/>
                    </a:lnTo>
                    <a:lnTo>
                      <a:pt x="3" y="39"/>
                    </a:lnTo>
                    <a:lnTo>
                      <a:pt x="9" y="42"/>
                    </a:lnTo>
                    <a:lnTo>
                      <a:pt x="14" y="43"/>
                    </a:lnTo>
                    <a:lnTo>
                      <a:pt x="14" y="43"/>
                    </a:lnTo>
                    <a:lnTo>
                      <a:pt x="15" y="43"/>
                    </a:lnTo>
                    <a:lnTo>
                      <a:pt x="15" y="43"/>
                    </a:lnTo>
                    <a:lnTo>
                      <a:pt x="17" y="43"/>
                    </a:lnTo>
                    <a:lnTo>
                      <a:pt x="17" y="43"/>
                    </a:lnTo>
                    <a:lnTo>
                      <a:pt x="18" y="43"/>
                    </a:lnTo>
                    <a:lnTo>
                      <a:pt x="74" y="43"/>
                    </a:lnTo>
                    <a:lnTo>
                      <a:pt x="74" y="43"/>
                    </a:lnTo>
                    <a:lnTo>
                      <a:pt x="74" y="43"/>
                    </a:lnTo>
                    <a:lnTo>
                      <a:pt x="80" y="42"/>
                    </a:lnTo>
                    <a:lnTo>
                      <a:pt x="85" y="39"/>
                    </a:lnTo>
                    <a:lnTo>
                      <a:pt x="88" y="35"/>
                    </a:lnTo>
                    <a:lnTo>
                      <a:pt x="89" y="30"/>
                    </a:lnTo>
                    <a:lnTo>
                      <a:pt x="89" y="30"/>
                    </a:ln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7" name="Freeform 317"/>
              <p:cNvSpPr/>
              <p:nvPr/>
            </p:nvSpPr>
            <p:spPr bwMode="auto">
              <a:xfrm>
                <a:off x="3459163" y="2374901"/>
                <a:ext cx="284163" cy="136525"/>
              </a:xfrm>
              <a:custGeom>
                <a:avLst/>
                <a:gdLst/>
                <a:ahLst/>
                <a:cxnLst>
                  <a:cxn ang="0">
                    <a:pos x="179" y="59"/>
                  </a:cxn>
                  <a:cxn ang="0">
                    <a:pos x="177" y="49"/>
                  </a:cxn>
                  <a:cxn ang="0">
                    <a:pos x="170" y="42"/>
                  </a:cxn>
                  <a:cxn ang="0">
                    <a:pos x="160" y="36"/>
                  </a:cxn>
                  <a:cxn ang="0">
                    <a:pos x="148" y="33"/>
                  </a:cxn>
                  <a:cxn ang="0">
                    <a:pos x="147" y="29"/>
                  </a:cxn>
                  <a:cxn ang="0">
                    <a:pos x="143" y="20"/>
                  </a:cxn>
                  <a:cxn ang="0">
                    <a:pos x="133" y="13"/>
                  </a:cxn>
                  <a:cxn ang="0">
                    <a:pos x="122" y="9"/>
                  </a:cxn>
                  <a:cxn ang="0">
                    <a:pos x="115" y="9"/>
                  </a:cxn>
                  <a:cxn ang="0">
                    <a:pos x="103" y="10"/>
                  </a:cxn>
                  <a:cxn ang="0">
                    <a:pos x="93" y="14"/>
                  </a:cxn>
                  <a:cxn ang="0">
                    <a:pos x="88" y="9"/>
                  </a:cxn>
                  <a:cxn ang="0">
                    <a:pos x="72" y="1"/>
                  </a:cxn>
                  <a:cxn ang="0">
                    <a:pos x="64" y="0"/>
                  </a:cxn>
                  <a:cxn ang="0">
                    <a:pos x="51" y="2"/>
                  </a:cxn>
                  <a:cxn ang="0">
                    <a:pos x="40" y="8"/>
                  </a:cxn>
                  <a:cxn ang="0">
                    <a:pos x="33" y="17"/>
                  </a:cxn>
                  <a:cxn ang="0">
                    <a:pos x="30" y="26"/>
                  </a:cxn>
                  <a:cxn ang="0">
                    <a:pos x="31" y="33"/>
                  </a:cxn>
                  <a:cxn ang="0">
                    <a:pos x="24" y="34"/>
                  </a:cxn>
                  <a:cxn ang="0">
                    <a:pos x="13" y="39"/>
                  </a:cxn>
                  <a:cxn ang="0">
                    <a:pos x="6" y="45"/>
                  </a:cxn>
                  <a:cxn ang="0">
                    <a:pos x="1" y="54"/>
                  </a:cxn>
                  <a:cxn ang="0">
                    <a:pos x="0" y="59"/>
                  </a:cxn>
                  <a:cxn ang="0">
                    <a:pos x="2" y="69"/>
                  </a:cxn>
                  <a:cxn ang="0">
                    <a:pos x="9" y="77"/>
                  </a:cxn>
                  <a:cxn ang="0">
                    <a:pos x="19" y="82"/>
                  </a:cxn>
                  <a:cxn ang="0">
                    <a:pos x="30" y="86"/>
                  </a:cxn>
                  <a:cxn ang="0">
                    <a:pos x="32" y="86"/>
                  </a:cxn>
                  <a:cxn ang="0">
                    <a:pos x="34" y="86"/>
                  </a:cxn>
                  <a:cxn ang="0">
                    <a:pos x="35" y="86"/>
                  </a:cxn>
                  <a:cxn ang="0">
                    <a:pos x="147" y="86"/>
                  </a:cxn>
                  <a:cxn ang="0">
                    <a:pos x="154" y="85"/>
                  </a:cxn>
                  <a:cxn ang="0">
                    <a:pos x="165" y="80"/>
                  </a:cxn>
                  <a:cxn ang="0">
                    <a:pos x="173" y="74"/>
                  </a:cxn>
                  <a:cxn ang="0">
                    <a:pos x="178" y="65"/>
                  </a:cxn>
                  <a:cxn ang="0">
                    <a:pos x="179" y="59"/>
                  </a:cxn>
                </a:cxnLst>
                <a:rect l="0" t="0" r="r" b="b"/>
                <a:pathLst>
                  <a:path w="179" h="86">
                    <a:moveTo>
                      <a:pt x="179" y="59"/>
                    </a:moveTo>
                    <a:lnTo>
                      <a:pt x="179" y="59"/>
                    </a:lnTo>
                    <a:lnTo>
                      <a:pt x="178" y="54"/>
                    </a:lnTo>
                    <a:lnTo>
                      <a:pt x="177" y="49"/>
                    </a:lnTo>
                    <a:lnTo>
                      <a:pt x="173" y="45"/>
                    </a:lnTo>
                    <a:lnTo>
                      <a:pt x="170" y="42"/>
                    </a:lnTo>
                    <a:lnTo>
                      <a:pt x="166" y="39"/>
                    </a:lnTo>
                    <a:lnTo>
                      <a:pt x="160" y="36"/>
                    </a:lnTo>
                    <a:lnTo>
                      <a:pt x="155" y="34"/>
                    </a:lnTo>
                    <a:lnTo>
                      <a:pt x="148" y="33"/>
                    </a:lnTo>
                    <a:lnTo>
                      <a:pt x="148" y="33"/>
                    </a:lnTo>
                    <a:lnTo>
                      <a:pt x="147" y="29"/>
                    </a:lnTo>
                    <a:lnTo>
                      <a:pt x="145" y="23"/>
                    </a:lnTo>
                    <a:lnTo>
                      <a:pt x="143" y="20"/>
                    </a:lnTo>
                    <a:lnTo>
                      <a:pt x="138" y="15"/>
                    </a:lnTo>
                    <a:lnTo>
                      <a:pt x="133" y="13"/>
                    </a:lnTo>
                    <a:lnTo>
                      <a:pt x="127" y="10"/>
                    </a:lnTo>
                    <a:lnTo>
                      <a:pt x="122" y="9"/>
                    </a:lnTo>
                    <a:lnTo>
                      <a:pt x="115" y="9"/>
                    </a:lnTo>
                    <a:lnTo>
                      <a:pt x="115" y="9"/>
                    </a:lnTo>
                    <a:lnTo>
                      <a:pt x="109" y="9"/>
                    </a:lnTo>
                    <a:lnTo>
                      <a:pt x="103" y="10"/>
                    </a:lnTo>
                    <a:lnTo>
                      <a:pt x="98" y="12"/>
                    </a:lnTo>
                    <a:lnTo>
                      <a:pt x="93" y="14"/>
                    </a:lnTo>
                    <a:lnTo>
                      <a:pt x="93" y="14"/>
                    </a:lnTo>
                    <a:lnTo>
                      <a:pt x="88" y="9"/>
                    </a:lnTo>
                    <a:lnTo>
                      <a:pt x="81" y="5"/>
                    </a:lnTo>
                    <a:lnTo>
                      <a:pt x="72" y="1"/>
                    </a:lnTo>
                    <a:lnTo>
                      <a:pt x="64" y="0"/>
                    </a:lnTo>
                    <a:lnTo>
                      <a:pt x="64" y="0"/>
                    </a:lnTo>
                    <a:lnTo>
                      <a:pt x="57" y="1"/>
                    </a:lnTo>
                    <a:lnTo>
                      <a:pt x="51" y="2"/>
                    </a:lnTo>
                    <a:lnTo>
                      <a:pt x="45" y="5"/>
                    </a:lnTo>
                    <a:lnTo>
                      <a:pt x="40" y="8"/>
                    </a:lnTo>
                    <a:lnTo>
                      <a:pt x="35" y="12"/>
                    </a:lnTo>
                    <a:lnTo>
                      <a:pt x="33" y="17"/>
                    </a:lnTo>
                    <a:lnTo>
                      <a:pt x="31" y="21"/>
                    </a:lnTo>
                    <a:lnTo>
                      <a:pt x="30" y="26"/>
                    </a:lnTo>
                    <a:lnTo>
                      <a:pt x="30" y="26"/>
                    </a:lnTo>
                    <a:lnTo>
                      <a:pt x="31" y="33"/>
                    </a:lnTo>
                    <a:lnTo>
                      <a:pt x="31" y="33"/>
                    </a:lnTo>
                    <a:lnTo>
                      <a:pt x="24" y="34"/>
                    </a:lnTo>
                    <a:lnTo>
                      <a:pt x="19" y="36"/>
                    </a:lnTo>
                    <a:lnTo>
                      <a:pt x="13" y="39"/>
                    </a:lnTo>
                    <a:lnTo>
                      <a:pt x="9" y="42"/>
                    </a:lnTo>
                    <a:lnTo>
                      <a:pt x="6" y="45"/>
                    </a:lnTo>
                    <a:lnTo>
                      <a:pt x="2" y="49"/>
                    </a:lnTo>
                    <a:lnTo>
                      <a:pt x="1" y="54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1" y="65"/>
                    </a:lnTo>
                    <a:lnTo>
                      <a:pt x="2" y="69"/>
                    </a:lnTo>
                    <a:lnTo>
                      <a:pt x="6" y="74"/>
                    </a:lnTo>
                    <a:lnTo>
                      <a:pt x="9" y="77"/>
                    </a:lnTo>
                    <a:lnTo>
                      <a:pt x="13" y="80"/>
                    </a:lnTo>
                    <a:lnTo>
                      <a:pt x="19" y="82"/>
                    </a:lnTo>
                    <a:lnTo>
                      <a:pt x="24" y="85"/>
                    </a:lnTo>
                    <a:lnTo>
                      <a:pt x="30" y="86"/>
                    </a:lnTo>
                    <a:lnTo>
                      <a:pt x="30" y="86"/>
                    </a:lnTo>
                    <a:lnTo>
                      <a:pt x="32" y="86"/>
                    </a:lnTo>
                    <a:lnTo>
                      <a:pt x="32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5" y="86"/>
                    </a:lnTo>
                    <a:lnTo>
                      <a:pt x="147" y="86"/>
                    </a:lnTo>
                    <a:lnTo>
                      <a:pt x="147" y="86"/>
                    </a:lnTo>
                    <a:lnTo>
                      <a:pt x="147" y="86"/>
                    </a:lnTo>
                    <a:lnTo>
                      <a:pt x="154" y="85"/>
                    </a:lnTo>
                    <a:lnTo>
                      <a:pt x="160" y="82"/>
                    </a:lnTo>
                    <a:lnTo>
                      <a:pt x="165" y="80"/>
                    </a:lnTo>
                    <a:lnTo>
                      <a:pt x="170" y="77"/>
                    </a:lnTo>
                    <a:lnTo>
                      <a:pt x="173" y="74"/>
                    </a:lnTo>
                    <a:lnTo>
                      <a:pt x="177" y="69"/>
                    </a:lnTo>
                    <a:lnTo>
                      <a:pt x="178" y="65"/>
                    </a:lnTo>
                    <a:lnTo>
                      <a:pt x="179" y="59"/>
                    </a:lnTo>
                    <a:lnTo>
                      <a:pt x="179" y="5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8" name="Freeform 318"/>
              <p:cNvSpPr/>
              <p:nvPr/>
            </p:nvSpPr>
            <p:spPr bwMode="auto">
              <a:xfrm>
                <a:off x="3227388" y="2208213"/>
                <a:ext cx="157163" cy="74613"/>
              </a:xfrm>
              <a:custGeom>
                <a:avLst/>
                <a:gdLst/>
                <a:ahLst/>
                <a:cxnLst>
                  <a:cxn ang="0">
                    <a:pos x="99" y="33"/>
                  </a:cxn>
                  <a:cxn ang="0">
                    <a:pos x="99" y="33"/>
                  </a:cxn>
                  <a:cxn ang="0">
                    <a:pos x="99" y="29"/>
                  </a:cxn>
                  <a:cxn ang="0">
                    <a:pos x="98" y="27"/>
                  </a:cxn>
                  <a:cxn ang="0">
                    <a:pos x="93" y="23"/>
                  </a:cxn>
                  <a:cxn ang="0">
                    <a:pos x="89" y="20"/>
                  </a:cxn>
                  <a:cxn ang="0">
                    <a:pos x="82" y="18"/>
                  </a:cxn>
                  <a:cxn ang="0">
                    <a:pos x="82" y="18"/>
                  </a:cxn>
                  <a:cxn ang="0">
                    <a:pos x="81" y="15"/>
                  </a:cxn>
                  <a:cxn ang="0">
                    <a:pos x="80" y="13"/>
                  </a:cxn>
                  <a:cxn ang="0">
                    <a:pos x="76" y="9"/>
                  </a:cxn>
                  <a:cxn ang="0">
                    <a:pos x="70" y="5"/>
                  </a:cxn>
                  <a:cxn ang="0">
                    <a:pos x="64" y="4"/>
                  </a:cxn>
                  <a:cxn ang="0">
                    <a:pos x="64" y="4"/>
                  </a:cxn>
                  <a:cxn ang="0">
                    <a:pos x="57" y="5"/>
                  </a:cxn>
                  <a:cxn ang="0">
                    <a:pos x="52" y="7"/>
                  </a:cxn>
                  <a:cxn ang="0">
                    <a:pos x="52" y="7"/>
                  </a:cxn>
                  <a:cxn ang="0">
                    <a:pos x="48" y="4"/>
                  </a:cxn>
                  <a:cxn ang="0">
                    <a:pos x="45" y="2"/>
                  </a:cxn>
                  <a:cxn ang="0">
                    <a:pos x="40" y="1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28" y="1"/>
                  </a:cxn>
                  <a:cxn ang="0">
                    <a:pos x="22" y="4"/>
                  </a:cxn>
                  <a:cxn ang="0">
                    <a:pos x="18" y="9"/>
                  </a:cxn>
                  <a:cxn ang="0">
                    <a:pos x="17" y="12"/>
                  </a:cxn>
                  <a:cxn ang="0">
                    <a:pos x="17" y="14"/>
                  </a:cxn>
                  <a:cxn ang="0">
                    <a:pos x="17" y="14"/>
                  </a:cxn>
                  <a:cxn ang="0">
                    <a:pos x="17" y="18"/>
                  </a:cxn>
                  <a:cxn ang="0">
                    <a:pos x="17" y="18"/>
                  </a:cxn>
                  <a:cxn ang="0">
                    <a:pos x="10" y="20"/>
                  </a:cxn>
                  <a:cxn ang="0">
                    <a:pos x="4" y="23"/>
                  </a:cxn>
                  <a:cxn ang="0">
                    <a:pos x="1" y="27"/>
                  </a:cxn>
                  <a:cxn ang="0">
                    <a:pos x="0" y="29"/>
                  </a:cxn>
                  <a:cxn ang="0">
                    <a:pos x="0" y="33"/>
                  </a:cxn>
                  <a:cxn ang="0">
                    <a:pos x="0" y="33"/>
                  </a:cxn>
                  <a:cxn ang="0">
                    <a:pos x="1" y="38"/>
                  </a:cxn>
                  <a:cxn ang="0">
                    <a:pos x="4" y="43"/>
                  </a:cxn>
                  <a:cxn ang="0">
                    <a:pos x="10" y="46"/>
                  </a:cxn>
                  <a:cxn ang="0">
                    <a:pos x="17" y="47"/>
                  </a:cxn>
                  <a:cxn ang="0">
                    <a:pos x="17" y="47"/>
                  </a:cxn>
                  <a:cxn ang="0">
                    <a:pos x="18" y="47"/>
                  </a:cxn>
                  <a:cxn ang="0">
                    <a:pos x="18" y="47"/>
                  </a:cxn>
                  <a:cxn ang="0">
                    <a:pos x="19" y="47"/>
                  </a:cxn>
                  <a:cxn ang="0">
                    <a:pos x="19" y="47"/>
                  </a:cxn>
                  <a:cxn ang="0">
                    <a:pos x="20" y="47"/>
                  </a:cxn>
                  <a:cxn ang="0">
                    <a:pos x="81" y="47"/>
                  </a:cxn>
                  <a:cxn ang="0">
                    <a:pos x="81" y="47"/>
                  </a:cxn>
                  <a:cxn ang="0">
                    <a:pos x="81" y="47"/>
                  </a:cxn>
                  <a:cxn ang="0">
                    <a:pos x="88" y="46"/>
                  </a:cxn>
                  <a:cxn ang="0">
                    <a:pos x="93" y="43"/>
                  </a:cxn>
                  <a:cxn ang="0">
                    <a:pos x="98" y="38"/>
                  </a:cxn>
                  <a:cxn ang="0">
                    <a:pos x="98" y="35"/>
                  </a:cxn>
                  <a:cxn ang="0">
                    <a:pos x="99" y="33"/>
                  </a:cxn>
                  <a:cxn ang="0">
                    <a:pos x="99" y="33"/>
                  </a:cxn>
                </a:cxnLst>
                <a:rect l="0" t="0" r="r" b="b"/>
                <a:pathLst>
                  <a:path w="99" h="47">
                    <a:moveTo>
                      <a:pt x="99" y="33"/>
                    </a:moveTo>
                    <a:lnTo>
                      <a:pt x="99" y="33"/>
                    </a:lnTo>
                    <a:lnTo>
                      <a:pt x="99" y="29"/>
                    </a:lnTo>
                    <a:lnTo>
                      <a:pt x="98" y="27"/>
                    </a:lnTo>
                    <a:lnTo>
                      <a:pt x="93" y="23"/>
                    </a:lnTo>
                    <a:lnTo>
                      <a:pt x="89" y="20"/>
                    </a:lnTo>
                    <a:lnTo>
                      <a:pt x="82" y="18"/>
                    </a:lnTo>
                    <a:lnTo>
                      <a:pt x="82" y="18"/>
                    </a:lnTo>
                    <a:lnTo>
                      <a:pt x="81" y="15"/>
                    </a:lnTo>
                    <a:lnTo>
                      <a:pt x="80" y="13"/>
                    </a:lnTo>
                    <a:lnTo>
                      <a:pt x="76" y="9"/>
                    </a:lnTo>
                    <a:lnTo>
                      <a:pt x="70" y="5"/>
                    </a:lnTo>
                    <a:lnTo>
                      <a:pt x="64" y="4"/>
                    </a:lnTo>
                    <a:lnTo>
                      <a:pt x="64" y="4"/>
                    </a:lnTo>
                    <a:lnTo>
                      <a:pt x="57" y="5"/>
                    </a:lnTo>
                    <a:lnTo>
                      <a:pt x="52" y="7"/>
                    </a:lnTo>
                    <a:lnTo>
                      <a:pt x="52" y="7"/>
                    </a:lnTo>
                    <a:lnTo>
                      <a:pt x="48" y="4"/>
                    </a:lnTo>
                    <a:lnTo>
                      <a:pt x="45" y="2"/>
                    </a:lnTo>
                    <a:lnTo>
                      <a:pt x="40" y="1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28" y="1"/>
                    </a:lnTo>
                    <a:lnTo>
                      <a:pt x="22" y="4"/>
                    </a:lnTo>
                    <a:lnTo>
                      <a:pt x="18" y="9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8"/>
                    </a:lnTo>
                    <a:lnTo>
                      <a:pt x="17" y="18"/>
                    </a:lnTo>
                    <a:lnTo>
                      <a:pt x="10" y="20"/>
                    </a:lnTo>
                    <a:lnTo>
                      <a:pt x="4" y="23"/>
                    </a:lnTo>
                    <a:lnTo>
                      <a:pt x="1" y="27"/>
                    </a:lnTo>
                    <a:lnTo>
                      <a:pt x="0" y="29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1" y="38"/>
                    </a:lnTo>
                    <a:lnTo>
                      <a:pt x="4" y="43"/>
                    </a:lnTo>
                    <a:lnTo>
                      <a:pt x="10" y="46"/>
                    </a:lnTo>
                    <a:lnTo>
                      <a:pt x="17" y="47"/>
                    </a:lnTo>
                    <a:lnTo>
                      <a:pt x="17" y="47"/>
                    </a:lnTo>
                    <a:lnTo>
                      <a:pt x="18" y="47"/>
                    </a:lnTo>
                    <a:lnTo>
                      <a:pt x="18" y="47"/>
                    </a:lnTo>
                    <a:lnTo>
                      <a:pt x="19" y="47"/>
                    </a:lnTo>
                    <a:lnTo>
                      <a:pt x="19" y="47"/>
                    </a:lnTo>
                    <a:lnTo>
                      <a:pt x="20" y="47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1" y="47"/>
                    </a:lnTo>
                    <a:lnTo>
                      <a:pt x="88" y="46"/>
                    </a:lnTo>
                    <a:lnTo>
                      <a:pt x="93" y="43"/>
                    </a:lnTo>
                    <a:lnTo>
                      <a:pt x="98" y="38"/>
                    </a:lnTo>
                    <a:lnTo>
                      <a:pt x="98" y="35"/>
                    </a:lnTo>
                    <a:lnTo>
                      <a:pt x="99" y="33"/>
                    </a:lnTo>
                    <a:lnTo>
                      <a:pt x="99" y="33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p:grpSp>
        <p:grpSp>
          <p:nvGrpSpPr>
            <p:cNvPr id="8" name="Group 97"/>
            <p:cNvGrpSpPr/>
            <p:nvPr/>
          </p:nvGrpSpPr>
          <p:grpSpPr>
            <a:xfrm>
              <a:off x="2857488" y="1285866"/>
              <a:ext cx="1500188" cy="439738"/>
              <a:chOff x="3000364" y="1000114"/>
              <a:chExt cx="1500188" cy="439738"/>
            </a:xfrm>
            <a:solidFill>
              <a:schemeClr val="accent4"/>
            </a:solidFill>
          </p:grpSpPr>
          <p:sp>
            <p:nvSpPr>
              <p:cNvPr id="9" name="Freeform 298"/>
              <p:cNvSpPr/>
              <p:nvPr/>
            </p:nvSpPr>
            <p:spPr bwMode="auto">
              <a:xfrm>
                <a:off x="4200514" y="1000114"/>
                <a:ext cx="300038" cy="266700"/>
              </a:xfrm>
              <a:custGeom>
                <a:avLst/>
                <a:gdLst/>
                <a:ahLst/>
                <a:cxnLst>
                  <a:cxn ang="0">
                    <a:pos x="186" y="97"/>
                  </a:cxn>
                  <a:cxn ang="0">
                    <a:pos x="186" y="97"/>
                  </a:cxn>
                  <a:cxn ang="0">
                    <a:pos x="183" y="94"/>
                  </a:cxn>
                  <a:cxn ang="0">
                    <a:pos x="178" y="92"/>
                  </a:cxn>
                  <a:cxn ang="0">
                    <a:pos x="161" y="88"/>
                  </a:cxn>
                  <a:cxn ang="0">
                    <a:pos x="130" y="81"/>
                  </a:cxn>
                  <a:cxn ang="0">
                    <a:pos x="90" y="4"/>
                  </a:cxn>
                  <a:cxn ang="0">
                    <a:pos x="75" y="0"/>
                  </a:cxn>
                  <a:cxn ang="0">
                    <a:pos x="83" y="72"/>
                  </a:cxn>
                  <a:cxn ang="0">
                    <a:pos x="43" y="64"/>
                  </a:cxn>
                  <a:cxn ang="0">
                    <a:pos x="26" y="32"/>
                  </a:cxn>
                  <a:cxn ang="0">
                    <a:pos x="18" y="31"/>
                  </a:cxn>
                  <a:cxn ang="0">
                    <a:pos x="18" y="34"/>
                  </a:cxn>
                  <a:cxn ang="0">
                    <a:pos x="16" y="33"/>
                  </a:cxn>
                  <a:cxn ang="0">
                    <a:pos x="19" y="69"/>
                  </a:cxn>
                  <a:cxn ang="0">
                    <a:pos x="19" y="75"/>
                  </a:cxn>
                  <a:cxn ang="0">
                    <a:pos x="17" y="80"/>
                  </a:cxn>
                  <a:cxn ang="0">
                    <a:pos x="0" y="111"/>
                  </a:cxn>
                  <a:cxn ang="0">
                    <a:pos x="2" y="112"/>
                  </a:cxn>
                  <a:cxn ang="0">
                    <a:pos x="0" y="114"/>
                  </a:cxn>
                  <a:cxn ang="0">
                    <a:pos x="9" y="117"/>
                  </a:cxn>
                  <a:cxn ang="0">
                    <a:pos x="38" y="95"/>
                  </a:cxn>
                  <a:cxn ang="0">
                    <a:pos x="77" y="102"/>
                  </a:cxn>
                  <a:cxn ang="0">
                    <a:pos x="41" y="165"/>
                  </a:cxn>
                  <a:cxn ang="0">
                    <a:pos x="57" y="168"/>
                  </a:cxn>
                  <a:cxn ang="0">
                    <a:pos x="124" y="111"/>
                  </a:cxn>
                  <a:cxn ang="0">
                    <a:pos x="155" y="118"/>
                  </a:cxn>
                  <a:cxn ang="0">
                    <a:pos x="173" y="121"/>
                  </a:cxn>
                  <a:cxn ang="0">
                    <a:pos x="173" y="121"/>
                  </a:cxn>
                  <a:cxn ang="0">
                    <a:pos x="177" y="121"/>
                  </a:cxn>
                  <a:cxn ang="0">
                    <a:pos x="181" y="119"/>
                  </a:cxn>
                  <a:cxn ang="0">
                    <a:pos x="181" y="119"/>
                  </a:cxn>
                  <a:cxn ang="0">
                    <a:pos x="186" y="115"/>
                  </a:cxn>
                  <a:cxn ang="0">
                    <a:pos x="188" y="112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9"/>
                  </a:cxn>
                  <a:cxn ang="0">
                    <a:pos x="189" y="106"/>
                  </a:cxn>
                  <a:cxn ang="0">
                    <a:pos x="189" y="102"/>
                  </a:cxn>
                  <a:cxn ang="0">
                    <a:pos x="186" y="97"/>
                  </a:cxn>
                  <a:cxn ang="0">
                    <a:pos x="186" y="97"/>
                  </a:cxn>
                </a:cxnLst>
                <a:rect l="0" t="0" r="r" b="b"/>
                <a:pathLst>
                  <a:path w="189" h="168">
                    <a:moveTo>
                      <a:pt x="186" y="97"/>
                    </a:moveTo>
                    <a:lnTo>
                      <a:pt x="186" y="97"/>
                    </a:lnTo>
                    <a:lnTo>
                      <a:pt x="183" y="94"/>
                    </a:lnTo>
                    <a:lnTo>
                      <a:pt x="178" y="92"/>
                    </a:lnTo>
                    <a:lnTo>
                      <a:pt x="161" y="88"/>
                    </a:lnTo>
                    <a:lnTo>
                      <a:pt x="130" y="81"/>
                    </a:lnTo>
                    <a:lnTo>
                      <a:pt x="90" y="4"/>
                    </a:lnTo>
                    <a:lnTo>
                      <a:pt x="75" y="0"/>
                    </a:lnTo>
                    <a:lnTo>
                      <a:pt x="83" y="72"/>
                    </a:lnTo>
                    <a:lnTo>
                      <a:pt x="43" y="64"/>
                    </a:lnTo>
                    <a:lnTo>
                      <a:pt x="26" y="32"/>
                    </a:lnTo>
                    <a:lnTo>
                      <a:pt x="18" y="31"/>
                    </a:lnTo>
                    <a:lnTo>
                      <a:pt x="18" y="34"/>
                    </a:lnTo>
                    <a:lnTo>
                      <a:pt x="16" y="33"/>
                    </a:lnTo>
                    <a:lnTo>
                      <a:pt x="19" y="69"/>
                    </a:lnTo>
                    <a:lnTo>
                      <a:pt x="19" y="75"/>
                    </a:lnTo>
                    <a:lnTo>
                      <a:pt x="17" y="80"/>
                    </a:lnTo>
                    <a:lnTo>
                      <a:pt x="0" y="111"/>
                    </a:lnTo>
                    <a:lnTo>
                      <a:pt x="2" y="112"/>
                    </a:lnTo>
                    <a:lnTo>
                      <a:pt x="0" y="114"/>
                    </a:lnTo>
                    <a:lnTo>
                      <a:pt x="9" y="117"/>
                    </a:lnTo>
                    <a:lnTo>
                      <a:pt x="38" y="95"/>
                    </a:lnTo>
                    <a:lnTo>
                      <a:pt x="77" y="102"/>
                    </a:lnTo>
                    <a:lnTo>
                      <a:pt x="41" y="165"/>
                    </a:lnTo>
                    <a:lnTo>
                      <a:pt x="57" y="168"/>
                    </a:lnTo>
                    <a:lnTo>
                      <a:pt x="124" y="111"/>
                    </a:lnTo>
                    <a:lnTo>
                      <a:pt x="155" y="118"/>
                    </a:lnTo>
                    <a:lnTo>
                      <a:pt x="173" y="121"/>
                    </a:lnTo>
                    <a:lnTo>
                      <a:pt x="173" y="121"/>
                    </a:lnTo>
                    <a:lnTo>
                      <a:pt x="177" y="121"/>
                    </a:lnTo>
                    <a:lnTo>
                      <a:pt x="181" y="119"/>
                    </a:lnTo>
                    <a:lnTo>
                      <a:pt x="181" y="119"/>
                    </a:lnTo>
                    <a:lnTo>
                      <a:pt x="186" y="115"/>
                    </a:lnTo>
                    <a:lnTo>
                      <a:pt x="188" y="112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9"/>
                    </a:lnTo>
                    <a:lnTo>
                      <a:pt x="189" y="106"/>
                    </a:lnTo>
                    <a:lnTo>
                      <a:pt x="189" y="102"/>
                    </a:lnTo>
                    <a:lnTo>
                      <a:pt x="186" y="97"/>
                    </a:lnTo>
                    <a:lnTo>
                      <a:pt x="186" y="97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0" name="Freeform 299"/>
              <p:cNvSpPr/>
              <p:nvPr/>
            </p:nvSpPr>
            <p:spPr bwMode="auto">
              <a:xfrm>
                <a:off x="3376602" y="1177914"/>
                <a:ext cx="53975" cy="3016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19"/>
                  </a:cxn>
                  <a:cxn ang="0">
                    <a:pos x="3" y="19"/>
                  </a:cxn>
                  <a:cxn ang="0">
                    <a:pos x="34" y="7"/>
                  </a:cxn>
                  <a:cxn ang="0">
                    <a:pos x="32" y="0"/>
                  </a:cxn>
                  <a:cxn ang="0">
                    <a:pos x="32" y="0"/>
                  </a:cxn>
                  <a:cxn ang="0">
                    <a:pos x="0" y="12"/>
                  </a:cxn>
                  <a:cxn ang="0">
                    <a:pos x="0" y="12"/>
                  </a:cxn>
                </a:cxnLst>
                <a:rect l="0" t="0" r="r" b="b"/>
                <a:pathLst>
                  <a:path w="34" h="19">
                    <a:moveTo>
                      <a:pt x="0" y="12"/>
                    </a:moveTo>
                    <a:lnTo>
                      <a:pt x="3" y="19"/>
                    </a:lnTo>
                    <a:lnTo>
                      <a:pt x="3" y="19"/>
                    </a:lnTo>
                    <a:lnTo>
                      <a:pt x="34" y="7"/>
                    </a:lnTo>
                    <a:lnTo>
                      <a:pt x="32" y="0"/>
                    </a:lnTo>
                    <a:lnTo>
                      <a:pt x="32" y="0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1" name="Freeform 300"/>
              <p:cNvSpPr/>
              <p:nvPr/>
            </p:nvSpPr>
            <p:spPr bwMode="auto">
              <a:xfrm>
                <a:off x="3276589" y="1220776"/>
                <a:ext cx="53975" cy="31750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3" y="20"/>
                  </a:cxn>
                  <a:cxn ang="0">
                    <a:pos x="3" y="20"/>
                  </a:cxn>
                  <a:cxn ang="0">
                    <a:pos x="34" y="6"/>
                  </a:cxn>
                  <a:cxn ang="0">
                    <a:pos x="30" y="0"/>
                  </a:cxn>
                  <a:cxn ang="0">
                    <a:pos x="30" y="0"/>
                  </a:cxn>
                  <a:cxn ang="0">
                    <a:pos x="0" y="15"/>
                  </a:cxn>
                  <a:cxn ang="0">
                    <a:pos x="0" y="15"/>
                  </a:cxn>
                </a:cxnLst>
                <a:rect l="0" t="0" r="r" b="b"/>
                <a:pathLst>
                  <a:path w="34" h="20">
                    <a:moveTo>
                      <a:pt x="0" y="15"/>
                    </a:moveTo>
                    <a:lnTo>
                      <a:pt x="3" y="20"/>
                    </a:lnTo>
                    <a:lnTo>
                      <a:pt x="3" y="20"/>
                    </a:lnTo>
                    <a:lnTo>
                      <a:pt x="34" y="6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2" name="Freeform 301"/>
              <p:cNvSpPr/>
              <p:nvPr/>
            </p:nvSpPr>
            <p:spPr bwMode="auto">
              <a:xfrm>
                <a:off x="3178164" y="1269989"/>
                <a:ext cx="53975" cy="38100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5" y="24"/>
                  </a:cxn>
                  <a:cxn ang="0">
                    <a:pos x="5" y="24"/>
                  </a:cxn>
                  <a:cxn ang="0">
                    <a:pos x="34" y="6"/>
                  </a:cxn>
                  <a:cxn ang="0">
                    <a:pos x="31" y="0"/>
                  </a:cxn>
                  <a:cxn ang="0">
                    <a:pos x="31" y="0"/>
                  </a:cxn>
                  <a:cxn ang="0">
                    <a:pos x="0" y="18"/>
                  </a:cxn>
                  <a:cxn ang="0">
                    <a:pos x="0" y="18"/>
                  </a:cxn>
                </a:cxnLst>
                <a:rect l="0" t="0" r="r" b="b"/>
                <a:pathLst>
                  <a:path w="34" h="24">
                    <a:moveTo>
                      <a:pt x="0" y="18"/>
                    </a:moveTo>
                    <a:lnTo>
                      <a:pt x="5" y="24"/>
                    </a:lnTo>
                    <a:lnTo>
                      <a:pt x="5" y="24"/>
                    </a:lnTo>
                    <a:lnTo>
                      <a:pt x="34" y="6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3" name="Freeform 302"/>
              <p:cNvSpPr/>
              <p:nvPr/>
            </p:nvSpPr>
            <p:spPr bwMode="auto">
              <a:xfrm>
                <a:off x="3000364" y="1393814"/>
                <a:ext cx="49213" cy="46038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5" y="29"/>
                  </a:cxn>
                  <a:cxn ang="0">
                    <a:pos x="5" y="29"/>
                  </a:cxn>
                  <a:cxn ang="0">
                    <a:pos x="31" y="6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0" y="23"/>
                  </a:cxn>
                  <a:cxn ang="0">
                    <a:pos x="0" y="23"/>
                  </a:cxn>
                </a:cxnLst>
                <a:rect l="0" t="0" r="r" b="b"/>
                <a:pathLst>
                  <a:path w="31" h="28">
                    <a:moveTo>
                      <a:pt x="0" y="23"/>
                    </a:moveTo>
                    <a:lnTo>
                      <a:pt x="5" y="29"/>
                    </a:lnTo>
                    <a:lnTo>
                      <a:pt x="5" y="29"/>
                    </a:lnTo>
                    <a:lnTo>
                      <a:pt x="31" y="6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4" name="Freeform 303"/>
              <p:cNvSpPr/>
              <p:nvPr/>
            </p:nvSpPr>
            <p:spPr bwMode="auto">
              <a:xfrm>
                <a:off x="3086089" y="1328726"/>
                <a:ext cx="50800" cy="39688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4" y="25"/>
                  </a:cxn>
                  <a:cxn ang="0">
                    <a:pos x="4" y="25"/>
                  </a:cxn>
                  <a:cxn ang="0">
                    <a:pos x="32" y="5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0" y="19"/>
                  </a:cxn>
                  <a:cxn ang="0">
                    <a:pos x="0" y="19"/>
                  </a:cxn>
                </a:cxnLst>
                <a:rect l="0" t="0" r="r" b="b"/>
                <a:pathLst>
                  <a:path w="32" h="25">
                    <a:moveTo>
                      <a:pt x="0" y="19"/>
                    </a:moveTo>
                    <a:lnTo>
                      <a:pt x="4" y="25"/>
                    </a:lnTo>
                    <a:lnTo>
                      <a:pt x="4" y="25"/>
                    </a:lnTo>
                    <a:lnTo>
                      <a:pt x="32" y="5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5" name="Freeform 304"/>
              <p:cNvSpPr/>
              <p:nvPr/>
            </p:nvSpPr>
            <p:spPr bwMode="auto">
              <a:xfrm>
                <a:off x="3805227" y="1087426"/>
                <a:ext cx="55563" cy="15875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1" y="10"/>
                  </a:cxn>
                  <a:cxn ang="0">
                    <a:pos x="35" y="7"/>
                  </a:cxn>
                  <a:cxn ang="0">
                    <a:pos x="35" y="0"/>
                  </a:cxn>
                  <a:cxn ang="0">
                    <a:pos x="35" y="0"/>
                  </a:cxn>
                  <a:cxn ang="0">
                    <a:pos x="0" y="3"/>
                  </a:cxn>
                  <a:cxn ang="0">
                    <a:pos x="1" y="10"/>
                  </a:cxn>
                </a:cxnLst>
                <a:rect l="0" t="0" r="r" b="b"/>
                <a:pathLst>
                  <a:path w="35" h="10">
                    <a:moveTo>
                      <a:pt x="1" y="10"/>
                    </a:moveTo>
                    <a:lnTo>
                      <a:pt x="1" y="10"/>
                    </a:lnTo>
                    <a:lnTo>
                      <a:pt x="35" y="7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0" y="3"/>
                    </a:lnTo>
                    <a:lnTo>
                      <a:pt x="1" y="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6" name="Freeform 305"/>
              <p:cNvSpPr/>
              <p:nvPr/>
            </p:nvSpPr>
            <p:spPr bwMode="auto">
              <a:xfrm>
                <a:off x="4027477" y="1084251"/>
                <a:ext cx="55563" cy="1428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35" y="9"/>
                  </a:cxn>
                  <a:cxn ang="0">
                    <a:pos x="35" y="2"/>
                  </a:cxn>
                  <a:cxn ang="0">
                    <a:pos x="35" y="2"/>
                  </a:cxn>
                  <a:cxn ang="0">
                    <a:pos x="0" y="0"/>
                  </a:cxn>
                  <a:cxn ang="0">
                    <a:pos x="0" y="8"/>
                  </a:cxn>
                </a:cxnLst>
                <a:rect l="0" t="0" r="r" b="b"/>
                <a:pathLst>
                  <a:path w="35" h="9">
                    <a:moveTo>
                      <a:pt x="0" y="8"/>
                    </a:moveTo>
                    <a:lnTo>
                      <a:pt x="0" y="8"/>
                    </a:lnTo>
                    <a:lnTo>
                      <a:pt x="35" y="9"/>
                    </a:lnTo>
                    <a:lnTo>
                      <a:pt x="35" y="2"/>
                    </a:lnTo>
                    <a:lnTo>
                      <a:pt x="35" y="2"/>
                    </a:lnTo>
                    <a:lnTo>
                      <a:pt x="0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7" name="Freeform 306"/>
              <p:cNvSpPr/>
              <p:nvPr/>
            </p:nvSpPr>
            <p:spPr bwMode="auto">
              <a:xfrm>
                <a:off x="3914764" y="1084251"/>
                <a:ext cx="57150" cy="12700"/>
              </a:xfrm>
              <a:custGeom>
                <a:avLst/>
                <a:gdLst/>
                <a:ahLst/>
                <a:cxnLst>
                  <a:cxn ang="0">
                    <a:pos x="2" y="8"/>
                  </a:cxn>
                  <a:cxn ang="0">
                    <a:pos x="2" y="8"/>
                  </a:cxn>
                  <a:cxn ang="0">
                    <a:pos x="36" y="7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0" y="0"/>
                  </a:cxn>
                  <a:cxn ang="0">
                    <a:pos x="2" y="8"/>
                  </a:cxn>
                </a:cxnLst>
                <a:rect l="0" t="0" r="r" b="b"/>
                <a:pathLst>
                  <a:path w="36" h="8">
                    <a:moveTo>
                      <a:pt x="2" y="8"/>
                    </a:moveTo>
                    <a:lnTo>
                      <a:pt x="2" y="8"/>
                    </a:lnTo>
                    <a:lnTo>
                      <a:pt x="36" y="7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0" y="0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8" name="Freeform 307"/>
              <p:cNvSpPr/>
              <p:nvPr/>
            </p:nvSpPr>
            <p:spPr bwMode="auto">
              <a:xfrm>
                <a:off x="4137014" y="1092189"/>
                <a:ext cx="55563" cy="20638"/>
              </a:xfrm>
              <a:custGeom>
                <a:avLst/>
                <a:gdLst/>
                <a:ahLst/>
                <a:cxnLst>
                  <a:cxn ang="0">
                    <a:pos x="35" y="5"/>
                  </a:cxn>
                  <a:cxn ang="0">
                    <a:pos x="35" y="5"/>
                  </a:cxn>
                  <a:cxn ang="0">
                    <a:pos x="26" y="4"/>
                  </a:cxn>
                  <a:cxn ang="0">
                    <a:pos x="1" y="0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25" y="10"/>
                  </a:cxn>
                  <a:cxn ang="0">
                    <a:pos x="34" y="13"/>
                  </a:cxn>
                  <a:cxn ang="0">
                    <a:pos x="35" y="5"/>
                  </a:cxn>
                </a:cxnLst>
                <a:rect l="0" t="0" r="r" b="b"/>
                <a:pathLst>
                  <a:path w="35" h="13">
                    <a:moveTo>
                      <a:pt x="35" y="5"/>
                    </a:moveTo>
                    <a:lnTo>
                      <a:pt x="35" y="5"/>
                    </a:lnTo>
                    <a:lnTo>
                      <a:pt x="26" y="4"/>
                    </a:lnTo>
                    <a:lnTo>
                      <a:pt x="1" y="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25" y="10"/>
                    </a:lnTo>
                    <a:lnTo>
                      <a:pt x="34" y="13"/>
                    </a:lnTo>
                    <a:lnTo>
                      <a:pt x="35" y="5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19" name="Freeform 308"/>
              <p:cNvSpPr/>
              <p:nvPr/>
            </p:nvSpPr>
            <p:spPr bwMode="auto">
              <a:xfrm>
                <a:off x="3695689" y="1098539"/>
                <a:ext cx="55563" cy="19050"/>
              </a:xfrm>
              <a:custGeom>
                <a:avLst/>
                <a:gdLst/>
                <a:ahLst/>
                <a:cxnLst>
                  <a:cxn ang="0">
                    <a:pos x="1" y="12"/>
                  </a:cxn>
                  <a:cxn ang="0">
                    <a:pos x="1" y="12"/>
                  </a:cxn>
                  <a:cxn ang="0">
                    <a:pos x="35" y="7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5"/>
                  </a:cxn>
                  <a:cxn ang="0">
                    <a:pos x="1" y="12"/>
                  </a:cxn>
                </a:cxnLst>
                <a:rect l="0" t="0" r="r" b="b"/>
                <a:pathLst>
                  <a:path w="35" h="12">
                    <a:moveTo>
                      <a:pt x="1" y="12"/>
                    </a:moveTo>
                    <a:lnTo>
                      <a:pt x="1" y="12"/>
                    </a:lnTo>
                    <a:lnTo>
                      <a:pt x="35" y="7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5"/>
                    </a:lnTo>
                    <a:lnTo>
                      <a:pt x="1" y="12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0" name="Freeform 309"/>
              <p:cNvSpPr/>
              <p:nvPr/>
            </p:nvSpPr>
            <p:spPr bwMode="auto">
              <a:xfrm>
                <a:off x="3587739" y="1117589"/>
                <a:ext cx="55563" cy="22225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" y="14"/>
                  </a:cxn>
                  <a:cxn ang="0">
                    <a:pos x="1" y="14"/>
                  </a:cxn>
                  <a:cxn ang="0">
                    <a:pos x="35" y="6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7"/>
                  </a:cxn>
                  <a:cxn ang="0">
                    <a:pos x="0" y="7"/>
                  </a:cxn>
                </a:cxnLst>
                <a:rect l="0" t="0" r="r" b="b"/>
                <a:pathLst>
                  <a:path w="35" h="14">
                    <a:moveTo>
                      <a:pt x="0" y="7"/>
                    </a:moveTo>
                    <a:lnTo>
                      <a:pt x="1" y="14"/>
                    </a:lnTo>
                    <a:lnTo>
                      <a:pt x="1" y="14"/>
                    </a:lnTo>
                    <a:lnTo>
                      <a:pt x="35" y="6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7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21" name="Freeform 310"/>
              <p:cNvSpPr/>
              <p:nvPr/>
            </p:nvSpPr>
            <p:spPr bwMode="auto">
              <a:xfrm>
                <a:off x="3479789" y="1142989"/>
                <a:ext cx="57150" cy="2698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2" y="17"/>
                  </a:cxn>
                  <a:cxn ang="0">
                    <a:pos x="2" y="17"/>
                  </a:cxn>
                  <a:cxn ang="0">
                    <a:pos x="36" y="7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10"/>
                  </a:cxn>
                  <a:cxn ang="0">
                    <a:pos x="0" y="10"/>
                  </a:cxn>
                </a:cxnLst>
                <a:rect l="0" t="0" r="r" b="b"/>
                <a:pathLst>
                  <a:path w="36" h="17">
                    <a:moveTo>
                      <a:pt x="0" y="10"/>
                    </a:moveTo>
                    <a:lnTo>
                      <a:pt x="2" y="17"/>
                    </a:lnTo>
                    <a:lnTo>
                      <a:pt x="2" y="17"/>
                    </a:lnTo>
                    <a:lnTo>
                      <a:pt x="36" y="7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39" name="Rectangle 32"/>
          <p:cNvSpPr/>
          <p:nvPr/>
        </p:nvSpPr>
        <p:spPr>
          <a:xfrm>
            <a:off x="0" y="4095755"/>
            <a:ext cx="12192000" cy="27622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84085" y="1589405"/>
            <a:ext cx="3822065" cy="1692910"/>
          </a:xfrm>
          <a:prstGeom prst="rect">
            <a:avLst/>
          </a:prstGeom>
          <a:noFill/>
        </p:spPr>
        <p:txBody>
          <a:bodyPr wrap="square" lIns="179705" tIns="107950" rIns="179705" bIns="107950" rtlCol="0">
            <a:spAutoFit/>
          </a:bodyPr>
          <a:p>
            <a:pPr algn="dist"/>
            <a:r>
              <a:rPr lang="zh-CN" altLang="en-US" sz="9600" b="1" kern="8000" spc="100" dirty="0">
                <a:solidFill>
                  <a:srgbClr val="DE0023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物理</a:t>
            </a:r>
            <a:endParaRPr lang="zh-CN" altLang="en-US" sz="9600" b="1" kern="8000" spc="100" dirty="0">
              <a:solidFill>
                <a:srgbClr val="DE0023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669818" y="5431268"/>
            <a:ext cx="505013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人教</a:t>
            </a:r>
            <a:r>
              <a:rPr lang="en-US" altLang="zh-CN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˙</a:t>
            </a: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八年级（上册）</a:t>
            </a:r>
            <a:endParaRPr lang="zh-CN" altLang="en-US" sz="3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134485" y="695960"/>
            <a:ext cx="4775835" cy="706755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p>
            <a:pPr algn="l"/>
            <a:r>
              <a:rPr lang="zh-CN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升华的日常现象</a:t>
            </a:r>
            <a:endParaRPr lang="zh-CN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6320" y="346452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66775" y="4423410"/>
            <a:ext cx="33655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樟脑球放在箱子里，过几个月会变小或消失</a:t>
            </a:r>
            <a:r>
              <a:rPr lang="zh-CN" altLang="en-US" sz="28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升华</a:t>
            </a:r>
            <a:endParaRPr lang="zh-CN" altLang="en-US" sz="280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970145" y="4522470"/>
            <a:ext cx="2540000" cy="1383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一直冰冻的衣服也能干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升华</a:t>
            </a:r>
            <a:endParaRPr lang="zh-CN" altLang="en-US" sz="2800" dirty="0">
              <a:solidFill>
                <a:srgbClr val="FF0000"/>
              </a:solidFill>
              <a:latin typeface="黑体" panose="02010609060101010101" pitchFamily="49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 sz="2800" dirty="0">
              <a:solidFill>
                <a:srgbClr val="FF0000"/>
              </a:solidFill>
              <a:latin typeface="黑体" panose="02010609060101010101" pitchFamily="49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0483" name="Picture 2" descr="E:\罗梦\人八物上\图片\霜.jpeg"/>
          <p:cNvPicPr>
            <a:picLocks noChangeAspect="1"/>
          </p:cNvPicPr>
          <p:nvPr/>
        </p:nvPicPr>
        <p:blipFill>
          <a:blip r:embed="rId1"/>
          <a:srcRect t="6546" b="12199"/>
          <a:stretch>
            <a:fillRect/>
          </a:stretch>
        </p:blipFill>
        <p:spPr>
          <a:xfrm>
            <a:off x="8770620" y="1866265"/>
            <a:ext cx="2512060" cy="258381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/>
        </p:nvSpPr>
        <p:spPr>
          <a:xfrm>
            <a:off x="8812530" y="4479290"/>
            <a:ext cx="2540000" cy="12299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冬天早上会打霜</a:t>
            </a:r>
            <a:r>
              <a:rPr lang="zh-CN" altLang="en-US" sz="2800" dirty="0">
                <a:solidFill>
                  <a:srgbClr val="FF0000"/>
                </a:solidFill>
                <a:latin typeface="黑体" panose="02010609060101010101" pitchFamily="49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凝华</a:t>
            </a:r>
            <a:endParaRPr lang="zh-CN" altLang="en-US" dirty="0">
              <a:solidFill>
                <a:srgbClr val="FF0000"/>
              </a:solidFill>
              <a:latin typeface="黑体" panose="02010609060101010101" pitchFamily="49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3" name="Picture 3" descr="73611e01a76838da267fb50a"/>
          <p:cNvPicPr>
            <a:picLocks noChangeAspect="1"/>
          </p:cNvPicPr>
          <p:nvPr/>
        </p:nvPicPr>
        <p:blipFill>
          <a:blip r:embed="rId2"/>
          <a:srcRect t="6614" r="13145" b="23864"/>
          <a:stretch>
            <a:fillRect/>
          </a:stretch>
        </p:blipFill>
        <p:spPr>
          <a:xfrm>
            <a:off x="4826000" y="1909445"/>
            <a:ext cx="2540000" cy="25406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215" y="1769110"/>
            <a:ext cx="2313940" cy="2583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66320" y="360422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2" name="图片 11" descr="timg (3)"/>
          <p:cNvPicPr>
            <a:picLocks noChangeAspect="1"/>
          </p:cNvPicPr>
          <p:nvPr/>
        </p:nvPicPr>
        <p:blipFill>
          <a:blip r:embed="rId1"/>
          <a:srcRect l="2632" t="-9295" r="-2632" b="9295"/>
          <a:stretch>
            <a:fillRect/>
          </a:stretch>
        </p:blipFill>
        <p:spPr>
          <a:xfrm>
            <a:off x="6494145" y="1623695"/>
            <a:ext cx="4342130" cy="353568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1052195" y="1861185"/>
            <a:ext cx="5629275" cy="33407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601345" fontAlgn="auto">
              <a:lnSpc>
                <a:spcPct val="120000"/>
              </a:lnSpc>
            </a:pPr>
            <a:r>
              <a:rPr lang="zh-CN" altLang="en-US" sz="44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在运输食品的时候，为了防止食品腐烂变质，利用干冰的升华来吸收降温。</a:t>
            </a:r>
            <a:endParaRPr lang="zh-CN" altLang="en-US" sz="4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10" name="内容占位符 9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240780" y="1183005"/>
            <a:ext cx="4750435" cy="405003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71220" y="1831340"/>
            <a:ext cx="5514340" cy="31921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601345" fontAlgn="auto">
              <a:lnSpc>
                <a:spcPct val="140000"/>
              </a:lnSpc>
            </a:pP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水的三种状态分别是冰，水、水蒸气，说明三者之间转化过程的名称以及吸热、放热的关系。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/>
          <p:cNvSpPr/>
          <p:nvPr/>
        </p:nvSpPr>
        <p:spPr>
          <a:xfrm>
            <a:off x="366320" y="360422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3" name="内容占位符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0045" y="1710690"/>
            <a:ext cx="9483725" cy="343725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17" name="TextBox 21"/>
          <p:cNvSpPr txBox="1"/>
          <p:nvPr/>
        </p:nvSpPr>
        <p:spPr>
          <a:xfrm>
            <a:off x="4853623" y="594360"/>
            <a:ext cx="2428240" cy="768350"/>
          </a:xfrm>
          <a:prstGeom prst="rect">
            <a:avLst/>
          </a:prstGeom>
          <a:solidFill>
            <a:srgbClr val="FFCC66"/>
          </a:solidFill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</a:pPr>
            <a:r>
              <a:rPr lang="zh-CN" altLang="en-US" sz="4400" dirty="0">
                <a:latin typeface="黑体" panose="02010609060101010101" pitchFamily="49" charset="-122"/>
                <a:cs typeface="宋体" panose="02010600030101010101" pitchFamily="2" charset="-122"/>
              </a:rPr>
              <a:t>三态变化</a:t>
            </a:r>
            <a:endParaRPr lang="zh-CN" altLang="en-US" sz="4400" dirty="0">
              <a:latin typeface="黑体" panose="02010609060101010101" pitchFamily="49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66320" y="360422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47110" y="836295"/>
            <a:ext cx="5114925" cy="706755"/>
          </a:xfrm>
          <a:prstGeom prst="rect">
            <a:avLst/>
          </a:prstGeom>
          <a:solidFill>
            <a:srgbClr val="A7EA65"/>
          </a:solidFill>
        </p:spPr>
        <p:txBody>
          <a:bodyPr wrap="square" rtlCol="0" anchor="t">
            <a:spAutoFit/>
          </a:bodyPr>
          <a:p>
            <a:pPr algn="l"/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知识点二   </a:t>
            </a:r>
            <a:r>
              <a:rPr lang="en-US" altLang="zh-CN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水循环”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52830" y="1783080"/>
            <a:ext cx="4964430" cy="35382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 fontAlgn="auto"/>
            <a:r>
              <a:rPr lang="zh-CN" altLang="en-US" sz="32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水蒸气上升到高空，遇冷液化成小水滴形成云：小水滴相互聚集形成雨：在高空遇到更加寒冷的气流形成冰雹：在冬天水蒸气急剧降温，形成冰晶，形成雪。</a:t>
            </a:r>
            <a:endParaRPr lang="zh-CN" altLang="en-US" sz="24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77380" y="1809115"/>
            <a:ext cx="4048125" cy="3265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366320" y="360422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73475" y="676910"/>
            <a:ext cx="4882515" cy="70675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p>
            <a:r>
              <a:rPr lang="zh-CN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相互交流，求知探索</a:t>
            </a:r>
            <a:endParaRPr lang="zh-CN" altLang="en-US" sz="40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025525" y="1734820"/>
            <a:ext cx="9912985" cy="70675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p>
            <a:r>
              <a:rPr lang="en-US" altLang="zh-CN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1.在寒冷的季节，为什么冰面下的水不结冰？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02080" y="2583815"/>
            <a:ext cx="8921750" cy="2257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220000"/>
              </a:lnSpc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冰面下</a:t>
            </a:r>
            <a:r>
              <a:rPr lang="zh-CN" altLang="en-US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水的温度高于0℃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，所以不会结冰，水面下河中鱼还活着。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366320" y="360422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038225" y="1701165"/>
            <a:ext cx="9640570" cy="706755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p>
            <a:r>
              <a:rPr lang="en-US" altLang="zh-CN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2.在水中放点盐，为什么盐水不容易结冰？</a:t>
            </a:r>
            <a:endParaRPr lang="en-US" altLang="zh-CN" sz="4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610360" y="2644775"/>
            <a:ext cx="9515475" cy="21590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40000"/>
              </a:lnSpc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在水中放点盐，</a:t>
            </a:r>
            <a:r>
              <a:rPr lang="en-US" altLang="zh-CN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水的凝固点降低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，所以不容易结冰.在北方冬天大雪天气，就经常在路面上撒些盐，避免发生交通事故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366320" y="360422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108710" y="1739900"/>
            <a:ext cx="10627360" cy="132207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p>
            <a:r>
              <a:rPr lang="en-US" altLang="zh-CN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3.滑冰时，为什么在冰刀下会有一细条的水，滑过后水又马上结成冰？</a:t>
            </a:r>
            <a:endParaRPr lang="en-US" altLang="zh-CN" sz="4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48435" y="3159760"/>
            <a:ext cx="9318625" cy="17646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70000"/>
              </a:lnSpc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滑冰时，冰面与冰刀接触部分，受到的压强很大，</a:t>
            </a:r>
            <a:r>
              <a:rPr lang="en-US" altLang="zh-CN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冰的熔点降低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66320" y="360422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74115" y="1639570"/>
            <a:ext cx="7870825" cy="706755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t">
            <a:spAutoFit/>
          </a:bodyPr>
          <a:p>
            <a:r>
              <a:rPr lang="en-US" altLang="zh-CN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4.水结成冰后，体积为什么会变大？</a:t>
            </a:r>
            <a:endParaRPr lang="en-US" altLang="zh-CN" sz="4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564640" y="2221865"/>
            <a:ext cx="9121775" cy="22574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220000"/>
              </a:lnSpc>
            </a:pP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水结成冰后，</a:t>
            </a:r>
            <a:r>
              <a:rPr lang="en-US" altLang="zh-CN" sz="320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密度变小，所以体积变大</a:t>
            </a:r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，如北方冬天暴露在空气中的水管被冰胀破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0" name="图片 9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120" y="5053965"/>
            <a:ext cx="1270000" cy="381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351915" y="1783080"/>
            <a:ext cx="9568180" cy="24536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266700">
              <a:lnSpc>
                <a:spcPct val="160000"/>
              </a:lnSpc>
            </a:pPr>
            <a:r>
              <a:rPr lang="zh-CN" sz="3200" b="0"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物质从</a:t>
            </a:r>
            <a:r>
              <a:rPr lang="zh-CN" sz="3200" b="0" u="sng"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　　　　　</a:t>
            </a:r>
            <a:r>
              <a:rPr lang="zh-CN" sz="3200" b="0"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态直接变为</a:t>
            </a:r>
            <a:r>
              <a:rPr lang="zh-CN" sz="3200" b="0" u="sng"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　　　　　</a:t>
            </a:r>
            <a:r>
              <a:rPr lang="zh-CN" sz="3200" b="0"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态叫做升华；从</a:t>
            </a:r>
            <a:r>
              <a:rPr lang="zh-CN" sz="3200" b="0" u="sng"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　　　　　</a:t>
            </a:r>
            <a:r>
              <a:rPr lang="zh-CN" sz="3200" b="0"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态直接变为</a:t>
            </a:r>
            <a:r>
              <a:rPr lang="zh-CN" sz="3200" b="0" u="sng"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　　　　　</a:t>
            </a:r>
            <a:r>
              <a:rPr lang="zh-CN" sz="3200" b="0"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态叫做凝华</a:t>
            </a:r>
            <a:r>
              <a:rPr lang="en-US" altLang="zh-CN" sz="3200" b="0"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,</a:t>
            </a:r>
            <a:r>
              <a:rPr lang="zh-CN" sz="3200" b="0"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在这两种现象中，</a:t>
            </a:r>
            <a:r>
              <a:rPr lang="zh-CN" sz="3200" b="0" u="sng"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　　　　　</a:t>
            </a:r>
            <a:r>
              <a:rPr lang="zh-CN" sz="3200" b="0">
                <a:latin typeface="宋体" panose="02010600030101010101" pitchFamily="2" charset="-122"/>
                <a:ea typeface="黑体" panose="02010609060101010101" pitchFamily="49" charset="-122"/>
                <a:cs typeface="宋体" panose="02010600030101010101" pitchFamily="2" charset="-122"/>
              </a:rPr>
              <a:t>过程吸热。</a:t>
            </a:r>
            <a:endParaRPr lang="en-US" altLang="en-US" sz="3200" b="0">
              <a:latin typeface="宋体" panose="02010600030101010101" pitchFamily="2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00475" y="1888490"/>
            <a:ext cx="5689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固</a:t>
            </a:r>
            <a:endParaRPr lang="zh-CN" altLang="en-US" sz="36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607935" y="1860550"/>
            <a:ext cx="7918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气</a:t>
            </a:r>
            <a:endParaRPr lang="zh-CN" altLang="en-US" sz="36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387090" y="2631440"/>
            <a:ext cx="38163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气</a:t>
            </a:r>
            <a:endParaRPr lang="zh-CN" altLang="en-US" sz="36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414260" y="2617470"/>
            <a:ext cx="77787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固</a:t>
            </a:r>
            <a:endParaRPr lang="zh-CN" altLang="en-US" sz="36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080000" y="3423920"/>
            <a:ext cx="13576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buClrTx/>
              <a:buSzTx/>
              <a:buFontTx/>
            </a:pPr>
            <a:r>
              <a:rPr lang="zh-CN" altLang="en-US" sz="36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升华</a:t>
            </a:r>
            <a:endParaRPr lang="zh-CN" altLang="en-US" sz="3600" b="1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巩固扩展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4" name="图片 3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120" y="5053965"/>
            <a:ext cx="1270000" cy="381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3" grpId="0"/>
      <p:bldP spid="5" grpId="0"/>
      <p:bldP spid="7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968375" y="93980"/>
            <a:ext cx="10213340" cy="682561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522980" y="2400300"/>
            <a:ext cx="5247640" cy="2057400"/>
          </a:xfrm>
          <a:prstGeom prst="rect">
            <a:avLst/>
          </a:prstGeom>
          <a:noFill/>
        </p:spPr>
        <p:txBody>
          <a:bodyPr vert="horz" wrap="square" lIns="107950" tIns="323850" rIns="107950" bIns="71755" rtlCol="0" anchor="ctr" anchorCtr="1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</a:rPr>
              <a:t>第三章  物态变化</a:t>
            </a:r>
            <a:endParaRPr lang="en-US" altLang="zh-CN" sz="3600" dirty="0" smtClean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第</a:t>
            </a:r>
            <a:r>
              <a:rPr lang="en-US" altLang="zh-CN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4</a:t>
            </a:r>
            <a:r>
              <a:rPr lang="zh-CN" altLang="en-US" sz="3600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宋体" panose="02010600030101010101" pitchFamily="2" charset="-122"/>
                <a:sym typeface="+mn-ea"/>
              </a:rPr>
              <a:t>节 升华和凝华</a:t>
            </a:r>
            <a:endParaRPr lang="zh-CN" altLang="en-US" sz="3600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4374515" y="3529965"/>
            <a:ext cx="5318760" cy="6451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p>
            <a:r>
              <a:rPr lang="en-US" altLang="zh-CN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升华吸热，凝华放热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课堂小结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pic>
        <p:nvPicPr>
          <p:cNvPr id="3" name="图片 2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120" y="5053965"/>
            <a:ext cx="1270000" cy="381000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2083099" y="2461895"/>
            <a:ext cx="2368733" cy="1390650"/>
            <a:chOff x="4663" y="3209"/>
            <a:chExt cx="4071" cy="2190"/>
          </a:xfrm>
        </p:grpSpPr>
        <p:cxnSp>
          <p:nvCxnSpPr>
            <p:cNvPr id="13" name="直接箭头连接符 12"/>
            <p:cNvCxnSpPr>
              <a:endCxn id="7" idx="1"/>
            </p:cNvCxnSpPr>
            <p:nvPr/>
          </p:nvCxnSpPr>
          <p:spPr>
            <a:xfrm flipV="1">
              <a:off x="4712" y="3209"/>
              <a:ext cx="4022" cy="1366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>
              <a:endCxn id="11" idx="1"/>
            </p:cNvCxnSpPr>
            <p:nvPr/>
          </p:nvCxnSpPr>
          <p:spPr>
            <a:xfrm>
              <a:off x="4663" y="4575"/>
              <a:ext cx="3938" cy="824"/>
            </a:xfrm>
            <a:prstGeom prst="straightConnector1">
              <a:avLst/>
            </a:prstGeom>
            <a:ln w="4762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本框 5"/>
          <p:cNvSpPr txBox="1"/>
          <p:nvPr/>
        </p:nvSpPr>
        <p:spPr>
          <a:xfrm>
            <a:off x="1472565" y="1671320"/>
            <a:ext cx="736600" cy="34944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p>
            <a:pPr algn="ctr"/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</a:rPr>
              <a:t>升华和凝华</a:t>
            </a:r>
            <a:endParaRPr lang="zh-CN" altLang="en-US" sz="36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451985" y="2139315"/>
            <a:ext cx="2926080" cy="64516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p>
            <a:pPr algn="l"/>
            <a:r>
              <a:rPr lang="en-US" altLang="zh-CN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1.</a:t>
            </a:r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升华与凝固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89337" y="45308"/>
            <a:ext cx="10213326" cy="6825439"/>
            <a:chOff x="989337" y="45308"/>
            <a:chExt cx="10213326" cy="6825439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 rotWithShape="1">
            <a:blip r:embed="rId1" cstate="screen"/>
            <a:srcRect/>
            <a:stretch>
              <a:fillRect/>
            </a:stretch>
          </p:blipFill>
          <p:spPr>
            <a:xfrm>
              <a:off x="989337" y="45308"/>
              <a:ext cx="10213326" cy="6825439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2461729" y="2785626"/>
              <a:ext cx="777146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7200" b="1" spc="-150" dirty="0" smtClean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谢谢</a:t>
              </a:r>
              <a:r>
                <a:rPr lang="zh-CN" altLang="en-US" sz="7200" b="1" spc="-150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观看</a:t>
              </a:r>
              <a:endParaRPr lang="zh-CN" altLang="en-US" sz="7200" b="1" spc="-15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TextBox 17"/>
          <p:cNvSpPr txBox="1"/>
          <p:nvPr/>
        </p:nvSpPr>
        <p:spPr>
          <a:xfrm>
            <a:off x="2944495" y="2072005"/>
            <a:ext cx="6523355" cy="1200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7200" b="1" spc="1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教学分析</a:t>
            </a:r>
            <a:endParaRPr lang="id-ID" sz="7200" b="1" spc="10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课前准备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00555" y="2291080"/>
            <a:ext cx="844423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掌握升华和凝华物态变化的方向：知道升华要吸热，凝华要放热。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900555" y="3955415"/>
            <a:ext cx="78911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2.能辨析生活中常见的升华和凝华现象。</a:t>
            </a:r>
            <a:endParaRPr lang="zh-CN" altLang="en-US" sz="32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90675" y="1017905"/>
            <a:ext cx="24301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6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学习目标</a:t>
            </a:r>
            <a:endParaRPr lang="zh-CN" altLang="en-US" sz="3600" b="1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52350" y="388997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课前准备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51" name="TextBox 17"/>
          <p:cNvSpPr txBox="1"/>
          <p:nvPr/>
        </p:nvSpPr>
        <p:spPr>
          <a:xfrm>
            <a:off x="2364105" y="1908810"/>
            <a:ext cx="7023100" cy="646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400" b="1" spc="1000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教学分析</a:t>
            </a:r>
            <a:endParaRPr lang="id-ID" sz="2400" b="1" spc="10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1818005" y="1600200"/>
            <a:ext cx="777113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学习重点 ：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判断常见的升华和凝华现象。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818005" y="2474595"/>
            <a:ext cx="82823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难点 ：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利用升华和凝华解释生活中常见的现象。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818005" y="3326765"/>
            <a:ext cx="922083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学习方法 ：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  <a:sym typeface="+mn-ea"/>
              </a:rPr>
              <a:t>通过观察了解升华和凝华现象，培养学生的观察能力。</a:t>
            </a:r>
            <a:endParaRPr kumimoji="0" lang="zh-CN" altLang="en-US" sz="2400" i="0" u="none" strike="noStrike" kern="1200" cap="none" spc="0" normalizeH="0" baseline="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zh-CN" altLang="zh-CN" sz="24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18005" y="4182745"/>
            <a:ext cx="82372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学具</a:t>
            </a:r>
            <a:r>
              <a:rPr lang="zh-CN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准备：</a:t>
            </a:r>
            <a:r>
              <a:rPr lang="zh-CN" altLang="en-US" sz="2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碘，大试管、热水瓶、水槽。</a:t>
            </a:r>
            <a:endParaRPr lang="zh-CN" altLang="en-US" sz="2400" dirty="0" smtClean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18827" y="406299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教学内容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1520657" y="2389430"/>
            <a:ext cx="1250951" cy="1155700"/>
            <a:chOff x="990159" y="1862891"/>
            <a:chExt cx="1250951" cy="1155700"/>
          </a:xfrm>
        </p:grpSpPr>
        <p:sp>
          <p:nvSpPr>
            <p:cNvPr id="77" name="Freeform 6"/>
            <p:cNvSpPr/>
            <p:nvPr/>
          </p:nvSpPr>
          <p:spPr bwMode="auto">
            <a:xfrm rot="1800000">
              <a:off x="990159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85500" y="1950144"/>
              <a:ext cx="1060270" cy="981196"/>
              <a:chOff x="1085500" y="1950144"/>
              <a:chExt cx="1060270" cy="981196"/>
            </a:xfrm>
          </p:grpSpPr>
          <p:sp>
            <p:nvSpPr>
              <p:cNvPr id="79" name="Freeform 7"/>
              <p:cNvSpPr/>
              <p:nvPr/>
            </p:nvSpPr>
            <p:spPr bwMode="auto">
              <a:xfrm rot="1800000">
                <a:off x="1085500" y="1950144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80" name="TextBox 50"/>
              <p:cNvSpPr txBox="1"/>
              <p:nvPr/>
            </p:nvSpPr>
            <p:spPr>
              <a:xfrm>
                <a:off x="1337363" y="1957671"/>
                <a:ext cx="55654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4000" dirty="0">
                    <a:solidFill>
                      <a:schemeClr val="bg1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01</a:t>
                </a:r>
                <a:endParaRPr lang="en-US" altLang="zh-CN" sz="4000" dirty="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82" name="TextBox 43"/>
          <p:cNvSpPr txBox="1"/>
          <p:nvPr/>
        </p:nvSpPr>
        <p:spPr>
          <a:xfrm>
            <a:off x="3029604" y="2416933"/>
            <a:ext cx="223951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1" action="ppaction://hlinksldjump"/>
              </a:rPr>
              <a:t>情景引入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1542692" y="3956973"/>
            <a:ext cx="1250951" cy="1155700"/>
            <a:chOff x="990159" y="3430434"/>
            <a:chExt cx="1250951" cy="1155700"/>
          </a:xfrm>
        </p:grpSpPr>
        <p:sp>
          <p:nvSpPr>
            <p:cNvPr id="84" name="Freeform 6"/>
            <p:cNvSpPr/>
            <p:nvPr/>
          </p:nvSpPr>
          <p:spPr bwMode="auto">
            <a:xfrm rot="1800000">
              <a:off x="990159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1085500" y="3517686"/>
              <a:ext cx="1060270" cy="981196"/>
              <a:chOff x="1085500" y="3517686"/>
              <a:chExt cx="1060270" cy="981196"/>
            </a:xfrm>
          </p:grpSpPr>
          <p:sp>
            <p:nvSpPr>
              <p:cNvPr id="86" name="Freeform 7"/>
              <p:cNvSpPr/>
              <p:nvPr/>
            </p:nvSpPr>
            <p:spPr bwMode="auto">
              <a:xfrm rot="1800000">
                <a:off x="1085500" y="3517686"/>
                <a:ext cx="1060270" cy="981196"/>
              </a:xfrm>
              <a:custGeom>
                <a:avLst/>
                <a:gdLst>
                  <a:gd name="T0" fmla="*/ 1297 w 2136"/>
                  <a:gd name="T1" fmla="*/ 1868 h 1968"/>
                  <a:gd name="T2" fmla="*/ 1068 w 2136"/>
                  <a:gd name="T3" fmla="*/ 1815 h 1968"/>
                  <a:gd name="T4" fmla="*/ 839 w 2136"/>
                  <a:gd name="T5" fmla="*/ 1868 h 1968"/>
                  <a:gd name="T6" fmla="*/ 415 w 2136"/>
                  <a:gd name="T7" fmla="*/ 1620 h 1968"/>
                  <a:gd name="T8" fmla="*/ 347 w 2136"/>
                  <a:gd name="T9" fmla="*/ 1399 h 1968"/>
                  <a:gd name="T10" fmla="*/ 189 w 2136"/>
                  <a:gd name="T11" fmla="*/ 1229 h 1968"/>
                  <a:gd name="T12" fmla="*/ 189 w 2136"/>
                  <a:gd name="T13" fmla="*/ 736 h 1968"/>
                  <a:gd name="T14" fmla="*/ 347 w 2136"/>
                  <a:gd name="T15" fmla="*/ 566 h 1968"/>
                  <a:gd name="T16" fmla="*/ 415 w 2136"/>
                  <a:gd name="T17" fmla="*/ 345 h 1968"/>
                  <a:gd name="T18" fmla="*/ 844 w 2136"/>
                  <a:gd name="T19" fmla="*/ 99 h 1968"/>
                  <a:gd name="T20" fmla="*/ 1068 w 2136"/>
                  <a:gd name="T21" fmla="*/ 150 h 1968"/>
                  <a:gd name="T22" fmla="*/ 1293 w 2136"/>
                  <a:gd name="T23" fmla="*/ 98 h 1968"/>
                  <a:gd name="T24" fmla="*/ 1580 w 2136"/>
                  <a:gd name="T25" fmla="*/ 102 h 1968"/>
                  <a:gd name="T26" fmla="*/ 1721 w 2136"/>
                  <a:gd name="T27" fmla="*/ 345 h 1968"/>
                  <a:gd name="T28" fmla="*/ 1789 w 2136"/>
                  <a:gd name="T29" fmla="*/ 566 h 1968"/>
                  <a:gd name="T30" fmla="*/ 1947 w 2136"/>
                  <a:gd name="T31" fmla="*/ 736 h 1968"/>
                  <a:gd name="T32" fmla="*/ 1948 w 2136"/>
                  <a:gd name="T33" fmla="*/ 1228 h 1968"/>
                  <a:gd name="T34" fmla="*/ 1789 w 2136"/>
                  <a:gd name="T35" fmla="*/ 1399 h 1968"/>
                  <a:gd name="T36" fmla="*/ 1721 w 2136"/>
                  <a:gd name="T37" fmla="*/ 1621 h 1968"/>
                  <a:gd name="T38" fmla="*/ 1297 w 2136"/>
                  <a:gd name="T39" fmla="*/ 1868 h 19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36" h="1968">
                    <a:moveTo>
                      <a:pt x="1297" y="1868"/>
                    </a:moveTo>
                    <a:cubicBezTo>
                      <a:pt x="1228" y="1834"/>
                      <a:pt x="1150" y="1815"/>
                      <a:pt x="1068" y="1815"/>
                    </a:cubicBezTo>
                    <a:cubicBezTo>
                      <a:pt x="986" y="1815"/>
                      <a:pt x="908" y="1834"/>
                      <a:pt x="839" y="1868"/>
                    </a:cubicBezTo>
                    <a:cubicBezTo>
                      <a:pt x="636" y="1968"/>
                      <a:pt x="431" y="1843"/>
                      <a:pt x="415" y="1620"/>
                    </a:cubicBezTo>
                    <a:cubicBezTo>
                      <a:pt x="409" y="1544"/>
                      <a:pt x="387" y="1469"/>
                      <a:pt x="347" y="1399"/>
                    </a:cubicBezTo>
                    <a:cubicBezTo>
                      <a:pt x="306" y="1329"/>
                      <a:pt x="252" y="1271"/>
                      <a:pt x="189" y="1229"/>
                    </a:cubicBezTo>
                    <a:cubicBezTo>
                      <a:pt x="0" y="1101"/>
                      <a:pt x="1" y="863"/>
                      <a:pt x="189" y="736"/>
                    </a:cubicBezTo>
                    <a:cubicBezTo>
                      <a:pt x="252" y="693"/>
                      <a:pt x="306" y="636"/>
                      <a:pt x="347" y="566"/>
                    </a:cubicBezTo>
                    <a:cubicBezTo>
                      <a:pt x="387" y="496"/>
                      <a:pt x="409" y="420"/>
                      <a:pt x="415" y="345"/>
                    </a:cubicBezTo>
                    <a:cubicBezTo>
                      <a:pt x="431" y="114"/>
                      <a:pt x="638" y="0"/>
                      <a:pt x="844" y="99"/>
                    </a:cubicBezTo>
                    <a:cubicBezTo>
                      <a:pt x="912" y="131"/>
                      <a:pt x="988" y="150"/>
                      <a:pt x="1068" y="150"/>
                    </a:cubicBezTo>
                    <a:cubicBezTo>
                      <a:pt x="1149" y="150"/>
                      <a:pt x="1225" y="131"/>
                      <a:pt x="1293" y="98"/>
                    </a:cubicBezTo>
                    <a:cubicBezTo>
                      <a:pt x="1397" y="48"/>
                      <a:pt x="1501" y="54"/>
                      <a:pt x="1580" y="102"/>
                    </a:cubicBezTo>
                    <a:cubicBezTo>
                      <a:pt x="1658" y="148"/>
                      <a:pt x="1713" y="235"/>
                      <a:pt x="1721" y="345"/>
                    </a:cubicBezTo>
                    <a:cubicBezTo>
                      <a:pt x="1726" y="420"/>
                      <a:pt x="1748" y="496"/>
                      <a:pt x="1789" y="566"/>
                    </a:cubicBezTo>
                    <a:cubicBezTo>
                      <a:pt x="1829" y="636"/>
                      <a:pt x="1884" y="693"/>
                      <a:pt x="1947" y="736"/>
                    </a:cubicBezTo>
                    <a:cubicBezTo>
                      <a:pt x="2132" y="862"/>
                      <a:pt x="2136" y="1102"/>
                      <a:pt x="1948" y="1228"/>
                    </a:cubicBezTo>
                    <a:cubicBezTo>
                      <a:pt x="1885" y="1270"/>
                      <a:pt x="1829" y="1328"/>
                      <a:pt x="1789" y="1399"/>
                    </a:cubicBezTo>
                    <a:cubicBezTo>
                      <a:pt x="1748" y="1469"/>
                      <a:pt x="1726" y="1545"/>
                      <a:pt x="1721" y="1621"/>
                    </a:cubicBezTo>
                    <a:cubicBezTo>
                      <a:pt x="1705" y="1843"/>
                      <a:pt x="1499" y="1968"/>
                      <a:pt x="1297" y="1868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87" name="TextBox 50"/>
              <p:cNvSpPr txBox="1"/>
              <p:nvPr/>
            </p:nvSpPr>
            <p:spPr>
              <a:xfrm>
                <a:off x="1337363" y="3529991"/>
                <a:ext cx="556544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altLang="zh-CN" sz="4000" dirty="0">
                    <a:solidFill>
                      <a:schemeClr val="bg1"/>
                    </a:solidFill>
                    <a:latin typeface="宋体" panose="02010600030101010101" pitchFamily="2" charset="-122"/>
                    <a:ea typeface="微软雅黑" panose="020B0503020204020204" pitchFamily="34" charset="-122"/>
                    <a:cs typeface="宋体" panose="02010600030101010101" pitchFamily="2" charset="-122"/>
                  </a:rPr>
                  <a:t>02</a:t>
                </a:r>
                <a:endParaRPr lang="en-US" altLang="zh-CN" sz="4000" dirty="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endParaRPr>
              </a:p>
            </p:txBody>
          </p:sp>
        </p:grpSp>
      </p:grpSp>
      <p:sp>
        <p:nvSpPr>
          <p:cNvPr id="89" name="TextBox 43"/>
          <p:cNvSpPr txBox="1"/>
          <p:nvPr/>
        </p:nvSpPr>
        <p:spPr>
          <a:xfrm>
            <a:off x="3051639" y="4033249"/>
            <a:ext cx="223951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2" action="ppaction://hlinksldjump"/>
              </a:rPr>
              <a:t>互动新授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6499783" y="2389430"/>
            <a:ext cx="1250951" cy="1155700"/>
            <a:chOff x="6485268" y="1862891"/>
            <a:chExt cx="1250951" cy="1155700"/>
          </a:xfrm>
        </p:grpSpPr>
        <p:sp>
          <p:nvSpPr>
            <p:cNvPr id="91" name="Freeform 6"/>
            <p:cNvSpPr/>
            <p:nvPr/>
          </p:nvSpPr>
          <p:spPr bwMode="auto">
            <a:xfrm rot="1800000">
              <a:off x="6485268" y="1862891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2" name="Freeform 7"/>
            <p:cNvSpPr/>
            <p:nvPr/>
          </p:nvSpPr>
          <p:spPr bwMode="auto">
            <a:xfrm rot="1800000">
              <a:off x="6580609" y="1950144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3" name="TextBox 50"/>
            <p:cNvSpPr txBox="1"/>
            <p:nvPr/>
          </p:nvSpPr>
          <p:spPr>
            <a:xfrm>
              <a:off x="6828326" y="1949984"/>
              <a:ext cx="556544" cy="8022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00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03</a:t>
              </a:r>
              <a:endParaRPr lang="en-US" altLang="zh-CN" sz="4000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95" name="TextBox 43"/>
          <p:cNvSpPr txBox="1"/>
          <p:nvPr/>
        </p:nvSpPr>
        <p:spPr>
          <a:xfrm>
            <a:off x="7961921" y="2416933"/>
            <a:ext cx="223951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3" action="ppaction://hlinksldjump"/>
              </a:rPr>
              <a:t>巩固扩展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grpSp>
        <p:nvGrpSpPr>
          <p:cNvPr id="96" name="组合 95"/>
          <p:cNvGrpSpPr/>
          <p:nvPr/>
        </p:nvGrpSpPr>
        <p:grpSpPr>
          <a:xfrm>
            <a:off x="6499783" y="3956973"/>
            <a:ext cx="1250951" cy="1155700"/>
            <a:chOff x="6485268" y="3430434"/>
            <a:chExt cx="1250951" cy="1155700"/>
          </a:xfrm>
        </p:grpSpPr>
        <p:sp>
          <p:nvSpPr>
            <p:cNvPr id="97" name="Freeform 6"/>
            <p:cNvSpPr/>
            <p:nvPr/>
          </p:nvSpPr>
          <p:spPr bwMode="auto">
            <a:xfrm rot="1800000">
              <a:off x="6485268" y="3430434"/>
              <a:ext cx="1250951" cy="1155700"/>
            </a:xfrm>
            <a:custGeom>
              <a:avLst/>
              <a:gdLst>
                <a:gd name="T0" fmla="*/ 1730 w 2851"/>
                <a:gd name="T1" fmla="*/ 2494 h 2627"/>
                <a:gd name="T2" fmla="*/ 1425 w 2851"/>
                <a:gd name="T3" fmla="*/ 2423 h 2627"/>
                <a:gd name="T4" fmla="*/ 1120 w 2851"/>
                <a:gd name="T5" fmla="*/ 2493 h 2627"/>
                <a:gd name="T6" fmla="*/ 553 w 2851"/>
                <a:gd name="T7" fmla="*/ 2162 h 2627"/>
                <a:gd name="T8" fmla="*/ 462 w 2851"/>
                <a:gd name="T9" fmla="*/ 1867 h 2627"/>
                <a:gd name="T10" fmla="*/ 252 w 2851"/>
                <a:gd name="T11" fmla="*/ 1640 h 2627"/>
                <a:gd name="T12" fmla="*/ 252 w 2851"/>
                <a:gd name="T13" fmla="*/ 982 h 2627"/>
                <a:gd name="T14" fmla="*/ 462 w 2851"/>
                <a:gd name="T15" fmla="*/ 755 h 2627"/>
                <a:gd name="T16" fmla="*/ 553 w 2851"/>
                <a:gd name="T17" fmla="*/ 460 h 2627"/>
                <a:gd name="T18" fmla="*/ 1126 w 2851"/>
                <a:gd name="T19" fmla="*/ 132 h 2627"/>
                <a:gd name="T20" fmla="*/ 1425 w 2851"/>
                <a:gd name="T21" fmla="*/ 200 h 2627"/>
                <a:gd name="T22" fmla="*/ 1726 w 2851"/>
                <a:gd name="T23" fmla="*/ 131 h 2627"/>
                <a:gd name="T24" fmla="*/ 2109 w 2851"/>
                <a:gd name="T25" fmla="*/ 135 h 2627"/>
                <a:gd name="T26" fmla="*/ 2296 w 2851"/>
                <a:gd name="T27" fmla="*/ 460 h 2627"/>
                <a:gd name="T28" fmla="*/ 2387 w 2851"/>
                <a:gd name="T29" fmla="*/ 755 h 2627"/>
                <a:gd name="T30" fmla="*/ 2598 w 2851"/>
                <a:gd name="T31" fmla="*/ 982 h 2627"/>
                <a:gd name="T32" fmla="*/ 2600 w 2851"/>
                <a:gd name="T33" fmla="*/ 1639 h 2627"/>
                <a:gd name="T34" fmla="*/ 2387 w 2851"/>
                <a:gd name="T35" fmla="*/ 1867 h 2627"/>
                <a:gd name="T36" fmla="*/ 2297 w 2851"/>
                <a:gd name="T37" fmla="*/ 2164 h 2627"/>
                <a:gd name="T38" fmla="*/ 1730 w 2851"/>
                <a:gd name="T39" fmla="*/ 2494 h 2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851" h="2627">
                  <a:moveTo>
                    <a:pt x="1730" y="2494"/>
                  </a:moveTo>
                  <a:cubicBezTo>
                    <a:pt x="1638" y="2448"/>
                    <a:pt x="1534" y="2423"/>
                    <a:pt x="1425" y="2423"/>
                  </a:cubicBezTo>
                  <a:cubicBezTo>
                    <a:pt x="1315" y="2423"/>
                    <a:pt x="1212" y="2448"/>
                    <a:pt x="1120" y="2493"/>
                  </a:cubicBezTo>
                  <a:cubicBezTo>
                    <a:pt x="848" y="2627"/>
                    <a:pt x="575" y="2461"/>
                    <a:pt x="553" y="2162"/>
                  </a:cubicBezTo>
                  <a:cubicBezTo>
                    <a:pt x="546" y="2061"/>
                    <a:pt x="516" y="1960"/>
                    <a:pt x="462" y="1867"/>
                  </a:cubicBezTo>
                  <a:cubicBezTo>
                    <a:pt x="408" y="1773"/>
                    <a:pt x="336" y="1697"/>
                    <a:pt x="252" y="1640"/>
                  </a:cubicBezTo>
                  <a:cubicBezTo>
                    <a:pt x="0" y="1470"/>
                    <a:pt x="0" y="1152"/>
                    <a:pt x="252" y="982"/>
                  </a:cubicBezTo>
                  <a:cubicBezTo>
                    <a:pt x="336" y="925"/>
                    <a:pt x="408" y="849"/>
                    <a:pt x="462" y="755"/>
                  </a:cubicBezTo>
                  <a:cubicBezTo>
                    <a:pt x="516" y="662"/>
                    <a:pt x="546" y="561"/>
                    <a:pt x="553" y="460"/>
                  </a:cubicBezTo>
                  <a:cubicBezTo>
                    <a:pt x="575" y="152"/>
                    <a:pt x="851" y="0"/>
                    <a:pt x="1126" y="132"/>
                  </a:cubicBezTo>
                  <a:cubicBezTo>
                    <a:pt x="1217" y="175"/>
                    <a:pt x="1318" y="200"/>
                    <a:pt x="1425" y="200"/>
                  </a:cubicBezTo>
                  <a:cubicBezTo>
                    <a:pt x="1533" y="200"/>
                    <a:pt x="1635" y="175"/>
                    <a:pt x="1726" y="131"/>
                  </a:cubicBezTo>
                  <a:cubicBezTo>
                    <a:pt x="1865" y="63"/>
                    <a:pt x="2003" y="72"/>
                    <a:pt x="2109" y="135"/>
                  </a:cubicBezTo>
                  <a:cubicBezTo>
                    <a:pt x="2213" y="198"/>
                    <a:pt x="2286" y="313"/>
                    <a:pt x="2296" y="460"/>
                  </a:cubicBezTo>
                  <a:cubicBezTo>
                    <a:pt x="2304" y="561"/>
                    <a:pt x="2333" y="662"/>
                    <a:pt x="2387" y="755"/>
                  </a:cubicBezTo>
                  <a:cubicBezTo>
                    <a:pt x="2441" y="849"/>
                    <a:pt x="2514" y="925"/>
                    <a:pt x="2598" y="982"/>
                  </a:cubicBezTo>
                  <a:cubicBezTo>
                    <a:pt x="2846" y="1150"/>
                    <a:pt x="2851" y="1470"/>
                    <a:pt x="2600" y="1639"/>
                  </a:cubicBezTo>
                  <a:cubicBezTo>
                    <a:pt x="2515" y="1696"/>
                    <a:pt x="2442" y="1772"/>
                    <a:pt x="2387" y="1867"/>
                  </a:cubicBezTo>
                  <a:cubicBezTo>
                    <a:pt x="2333" y="1961"/>
                    <a:pt x="2304" y="2062"/>
                    <a:pt x="2297" y="2164"/>
                  </a:cubicBezTo>
                  <a:cubicBezTo>
                    <a:pt x="2275" y="2460"/>
                    <a:pt x="2000" y="2627"/>
                    <a:pt x="1730" y="2494"/>
                  </a:cubicBezTo>
                  <a:close/>
                </a:path>
              </a:pathLst>
            </a:cu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8" name="Freeform 7"/>
            <p:cNvSpPr/>
            <p:nvPr/>
          </p:nvSpPr>
          <p:spPr bwMode="auto">
            <a:xfrm rot="1800000">
              <a:off x="6580609" y="3517686"/>
              <a:ext cx="1060270" cy="981196"/>
            </a:xfrm>
            <a:custGeom>
              <a:avLst/>
              <a:gdLst>
                <a:gd name="T0" fmla="*/ 1297 w 2136"/>
                <a:gd name="T1" fmla="*/ 1868 h 1968"/>
                <a:gd name="T2" fmla="*/ 1068 w 2136"/>
                <a:gd name="T3" fmla="*/ 1815 h 1968"/>
                <a:gd name="T4" fmla="*/ 839 w 2136"/>
                <a:gd name="T5" fmla="*/ 1868 h 1968"/>
                <a:gd name="T6" fmla="*/ 415 w 2136"/>
                <a:gd name="T7" fmla="*/ 1620 h 1968"/>
                <a:gd name="T8" fmla="*/ 347 w 2136"/>
                <a:gd name="T9" fmla="*/ 1399 h 1968"/>
                <a:gd name="T10" fmla="*/ 189 w 2136"/>
                <a:gd name="T11" fmla="*/ 1229 h 1968"/>
                <a:gd name="T12" fmla="*/ 189 w 2136"/>
                <a:gd name="T13" fmla="*/ 736 h 1968"/>
                <a:gd name="T14" fmla="*/ 347 w 2136"/>
                <a:gd name="T15" fmla="*/ 566 h 1968"/>
                <a:gd name="T16" fmla="*/ 415 w 2136"/>
                <a:gd name="T17" fmla="*/ 345 h 1968"/>
                <a:gd name="T18" fmla="*/ 844 w 2136"/>
                <a:gd name="T19" fmla="*/ 99 h 1968"/>
                <a:gd name="T20" fmla="*/ 1068 w 2136"/>
                <a:gd name="T21" fmla="*/ 150 h 1968"/>
                <a:gd name="T22" fmla="*/ 1293 w 2136"/>
                <a:gd name="T23" fmla="*/ 98 h 1968"/>
                <a:gd name="T24" fmla="*/ 1580 w 2136"/>
                <a:gd name="T25" fmla="*/ 102 h 1968"/>
                <a:gd name="T26" fmla="*/ 1721 w 2136"/>
                <a:gd name="T27" fmla="*/ 345 h 1968"/>
                <a:gd name="T28" fmla="*/ 1789 w 2136"/>
                <a:gd name="T29" fmla="*/ 566 h 1968"/>
                <a:gd name="T30" fmla="*/ 1947 w 2136"/>
                <a:gd name="T31" fmla="*/ 736 h 1968"/>
                <a:gd name="T32" fmla="*/ 1948 w 2136"/>
                <a:gd name="T33" fmla="*/ 1228 h 1968"/>
                <a:gd name="T34" fmla="*/ 1789 w 2136"/>
                <a:gd name="T35" fmla="*/ 1399 h 1968"/>
                <a:gd name="T36" fmla="*/ 1721 w 2136"/>
                <a:gd name="T37" fmla="*/ 1621 h 1968"/>
                <a:gd name="T38" fmla="*/ 1297 w 2136"/>
                <a:gd name="T39" fmla="*/ 1868 h 19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136" h="1968">
                  <a:moveTo>
                    <a:pt x="1297" y="1868"/>
                  </a:moveTo>
                  <a:cubicBezTo>
                    <a:pt x="1228" y="1834"/>
                    <a:pt x="1150" y="1815"/>
                    <a:pt x="1068" y="1815"/>
                  </a:cubicBezTo>
                  <a:cubicBezTo>
                    <a:pt x="986" y="1815"/>
                    <a:pt x="908" y="1834"/>
                    <a:pt x="839" y="1868"/>
                  </a:cubicBezTo>
                  <a:cubicBezTo>
                    <a:pt x="636" y="1968"/>
                    <a:pt x="431" y="1843"/>
                    <a:pt x="415" y="1620"/>
                  </a:cubicBezTo>
                  <a:cubicBezTo>
                    <a:pt x="409" y="1544"/>
                    <a:pt x="387" y="1469"/>
                    <a:pt x="347" y="1399"/>
                  </a:cubicBezTo>
                  <a:cubicBezTo>
                    <a:pt x="306" y="1329"/>
                    <a:pt x="252" y="1271"/>
                    <a:pt x="189" y="1229"/>
                  </a:cubicBezTo>
                  <a:cubicBezTo>
                    <a:pt x="0" y="1101"/>
                    <a:pt x="1" y="863"/>
                    <a:pt x="189" y="736"/>
                  </a:cubicBezTo>
                  <a:cubicBezTo>
                    <a:pt x="252" y="693"/>
                    <a:pt x="306" y="636"/>
                    <a:pt x="347" y="566"/>
                  </a:cubicBezTo>
                  <a:cubicBezTo>
                    <a:pt x="387" y="496"/>
                    <a:pt x="409" y="420"/>
                    <a:pt x="415" y="345"/>
                  </a:cubicBezTo>
                  <a:cubicBezTo>
                    <a:pt x="431" y="114"/>
                    <a:pt x="638" y="0"/>
                    <a:pt x="844" y="99"/>
                  </a:cubicBezTo>
                  <a:cubicBezTo>
                    <a:pt x="912" y="131"/>
                    <a:pt x="988" y="150"/>
                    <a:pt x="1068" y="150"/>
                  </a:cubicBezTo>
                  <a:cubicBezTo>
                    <a:pt x="1149" y="150"/>
                    <a:pt x="1225" y="131"/>
                    <a:pt x="1293" y="98"/>
                  </a:cubicBezTo>
                  <a:cubicBezTo>
                    <a:pt x="1397" y="48"/>
                    <a:pt x="1501" y="54"/>
                    <a:pt x="1580" y="102"/>
                  </a:cubicBezTo>
                  <a:cubicBezTo>
                    <a:pt x="1658" y="148"/>
                    <a:pt x="1713" y="235"/>
                    <a:pt x="1721" y="345"/>
                  </a:cubicBezTo>
                  <a:cubicBezTo>
                    <a:pt x="1726" y="420"/>
                    <a:pt x="1748" y="496"/>
                    <a:pt x="1789" y="566"/>
                  </a:cubicBezTo>
                  <a:cubicBezTo>
                    <a:pt x="1829" y="636"/>
                    <a:pt x="1884" y="693"/>
                    <a:pt x="1947" y="736"/>
                  </a:cubicBezTo>
                  <a:cubicBezTo>
                    <a:pt x="2132" y="862"/>
                    <a:pt x="2136" y="1102"/>
                    <a:pt x="1948" y="1228"/>
                  </a:cubicBezTo>
                  <a:cubicBezTo>
                    <a:pt x="1885" y="1270"/>
                    <a:pt x="1829" y="1328"/>
                    <a:pt x="1789" y="1399"/>
                  </a:cubicBezTo>
                  <a:cubicBezTo>
                    <a:pt x="1748" y="1469"/>
                    <a:pt x="1726" y="1545"/>
                    <a:pt x="1721" y="1621"/>
                  </a:cubicBezTo>
                  <a:cubicBezTo>
                    <a:pt x="1705" y="1843"/>
                    <a:pt x="1499" y="1968"/>
                    <a:pt x="1297" y="186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99" name="TextBox 50"/>
            <p:cNvSpPr txBox="1"/>
            <p:nvPr/>
          </p:nvSpPr>
          <p:spPr>
            <a:xfrm>
              <a:off x="6832471" y="3519459"/>
              <a:ext cx="556544" cy="8022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4000" dirty="0">
                  <a:solidFill>
                    <a:schemeClr val="bg1"/>
                  </a:solidFill>
                  <a:latin typeface="宋体" panose="02010600030101010101" pitchFamily="2" charset="-122"/>
                  <a:ea typeface="微软雅黑" panose="020B0503020204020204" pitchFamily="34" charset="-122"/>
                  <a:cs typeface="宋体" panose="02010600030101010101" pitchFamily="2" charset="-122"/>
                </a:rPr>
                <a:t>04</a:t>
              </a:r>
              <a:endParaRPr lang="en-US" altLang="zh-CN" sz="4000" dirty="0">
                <a:solidFill>
                  <a:schemeClr val="bg1"/>
                </a:solidFill>
                <a:latin typeface="宋体" panose="02010600030101010101" pitchFamily="2" charset="-122"/>
                <a:ea typeface="微软雅黑" panose="020B0503020204020204" pitchFamily="34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101" name="TextBox 43"/>
          <p:cNvSpPr txBox="1"/>
          <p:nvPr/>
        </p:nvSpPr>
        <p:spPr>
          <a:xfrm>
            <a:off x="7961921" y="4033249"/>
            <a:ext cx="2239519" cy="4887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zh-CN" altLang="en-US" sz="2400" spc="3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宋体" panose="02010600030101010101" pitchFamily="2" charset="-122"/>
                <a:sym typeface="Arial" panose="020B0604020202020204" pitchFamily="34" charset="0"/>
                <a:hlinkClick r:id="rId4" action="ppaction://hlinksldjump"/>
              </a:rPr>
              <a:t>课堂小结</a:t>
            </a:r>
            <a:endParaRPr lang="zh-CN" altLang="en-US" sz="2400" spc="300" dirty="0">
              <a:solidFill>
                <a:schemeClr val="tx1">
                  <a:lumMod val="95000"/>
                  <a:lumOff val="5000"/>
                </a:schemeClr>
              </a:solidFill>
              <a:cs typeface="宋体" panose="02010600030101010101" pitchFamily="2" charset="-122"/>
              <a:sym typeface="Arial" panose="020B0604020202020204" pitchFamily="34" charset="0"/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4405654" y="2129013"/>
            <a:ext cx="1285461" cy="575839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03484" y="2224335"/>
            <a:ext cx="967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点我喔</a:t>
            </a:r>
            <a:endParaRPr lang="zh-CN" altLang="en-US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  <p:bldP spid="89" grpId="0"/>
      <p:bldP spid="95" grpId="0"/>
      <p:bldP spid="101" grpId="0"/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352350" y="388362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情景引入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788160" y="902970"/>
            <a:ext cx="8613775" cy="119888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p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思考探究：下面的图片是怎么形成？是由什么状态变成了固态？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5" name="图片 4" descr="timg"/>
          <p:cNvPicPr>
            <a:picLocks noChangeAspect="1"/>
          </p:cNvPicPr>
          <p:nvPr/>
        </p:nvPicPr>
        <p:blipFill>
          <a:blip r:embed="rId1"/>
          <a:srcRect l="16667" r="16667"/>
          <a:stretch>
            <a:fillRect/>
          </a:stretch>
        </p:blipFill>
        <p:spPr>
          <a:xfrm>
            <a:off x="1788160" y="2594610"/>
            <a:ext cx="2257425" cy="2257425"/>
          </a:xfrm>
          <a:prstGeom prst="rect">
            <a:avLst/>
          </a:prstGeom>
        </p:spPr>
      </p:pic>
      <p:pic>
        <p:nvPicPr>
          <p:cNvPr id="9" name="图片 8" descr="timg (1)"/>
          <p:cNvPicPr>
            <a:picLocks noChangeAspect="1"/>
          </p:cNvPicPr>
          <p:nvPr/>
        </p:nvPicPr>
        <p:blipFill>
          <a:blip r:embed="rId2"/>
          <a:srcRect l="7760" r="7760"/>
          <a:stretch>
            <a:fillRect/>
          </a:stretch>
        </p:blipFill>
        <p:spPr>
          <a:xfrm>
            <a:off x="4626885" y="2283460"/>
            <a:ext cx="2879090" cy="287909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1938020" y="5128260"/>
            <a:ext cx="15855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雾凇</a:t>
            </a:r>
            <a:endParaRPr lang="zh-CN" altLang="en-US" sz="4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746750" y="5128260"/>
            <a:ext cx="58801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霜</a:t>
            </a:r>
            <a:endParaRPr lang="zh-CN" altLang="en-US" sz="4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340215" y="5128260"/>
            <a:ext cx="12026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窗花</a:t>
            </a:r>
            <a:endParaRPr lang="zh-CN" altLang="en-US" sz="40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0" name="图片 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2000" y="5163185"/>
            <a:ext cx="1270000" cy="381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37855" y="2594610"/>
            <a:ext cx="2257425" cy="22580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169920" y="696595"/>
            <a:ext cx="6323330" cy="706755"/>
          </a:xfrm>
          <a:prstGeom prst="rect">
            <a:avLst/>
          </a:prstGeom>
          <a:solidFill>
            <a:srgbClr val="A7EA65"/>
          </a:solidFill>
        </p:spPr>
        <p:txBody>
          <a:bodyPr wrap="square" rtlCol="0" anchor="t">
            <a:spAutoFit/>
          </a:bodyPr>
          <a:p>
            <a:pPr algn="l"/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知识点一   </a:t>
            </a:r>
            <a:r>
              <a:rPr lang="en-US" altLang="zh-CN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“</a:t>
            </a:r>
            <a:r>
              <a:rPr lang="zh-CN" altLang="en-US" sz="40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升华、凝华”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046480" y="1416685"/>
            <a:ext cx="3046095" cy="579120"/>
            <a:chOff x="985" y="1613"/>
            <a:chExt cx="4797" cy="912"/>
          </a:xfrm>
        </p:grpSpPr>
        <p:sp>
          <p:nvSpPr>
            <p:cNvPr id="5" name="Freeform 276"/>
            <p:cNvSpPr/>
            <p:nvPr/>
          </p:nvSpPr>
          <p:spPr>
            <a:xfrm flipH="1">
              <a:off x="985" y="1635"/>
              <a:ext cx="970" cy="835"/>
            </a:xfrm>
            <a:custGeom>
              <a:avLst/>
              <a:gdLst/>
              <a:ahLst/>
              <a:cxnLst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  <a:cxn ang="0">
                  <a:pos x="2147483646" y="2147483646"/>
                </a:cxn>
              </a:cxnLst>
              <a:pathLst>
                <a:path w="101" h="87">
                  <a:moveTo>
                    <a:pt x="3" y="67"/>
                  </a:moveTo>
                  <a:cubicBezTo>
                    <a:pt x="44" y="39"/>
                    <a:pt x="44" y="39"/>
                    <a:pt x="44" y="39"/>
                  </a:cubicBezTo>
                  <a:cubicBezTo>
                    <a:pt x="42" y="32"/>
                    <a:pt x="43" y="25"/>
                    <a:pt x="46" y="19"/>
                  </a:cubicBezTo>
                  <a:cubicBezTo>
                    <a:pt x="52" y="6"/>
                    <a:pt x="66" y="0"/>
                    <a:pt x="79" y="3"/>
                  </a:cubicBezTo>
                  <a:cubicBezTo>
                    <a:pt x="64" y="14"/>
                    <a:pt x="64" y="14"/>
                    <a:pt x="64" y="14"/>
                  </a:cubicBezTo>
                  <a:cubicBezTo>
                    <a:pt x="65" y="36"/>
                    <a:pt x="65" y="36"/>
                    <a:pt x="65" y="36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0" y="37"/>
                    <a:pt x="100" y="40"/>
                    <a:pt x="98" y="43"/>
                  </a:cubicBezTo>
                  <a:cubicBezTo>
                    <a:pt x="92" y="58"/>
                    <a:pt x="74" y="64"/>
                    <a:pt x="60" y="57"/>
                  </a:cubicBezTo>
                  <a:cubicBezTo>
                    <a:pt x="59" y="57"/>
                    <a:pt x="59" y="57"/>
                    <a:pt x="58" y="5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13" y="87"/>
                    <a:pt x="10" y="87"/>
                    <a:pt x="9" y="84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0" y="72"/>
                    <a:pt x="1" y="69"/>
                    <a:pt x="3" y="67"/>
                  </a:cubicBezTo>
                  <a:close/>
                </a:path>
              </a:pathLst>
            </a:custGeom>
            <a:solidFill>
              <a:srgbClr val="0070C0">
                <a:alpha val="100000"/>
              </a:srgbClr>
            </a:solidFill>
            <a:ln w="9525">
              <a:noFill/>
            </a:ln>
          </p:spPr>
          <p:txBody>
            <a:bodyPr/>
            <a:p>
              <a:endPara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910" y="1613"/>
              <a:ext cx="3873" cy="91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</a:pPr>
              <a:r>
                <a:rPr lang="zh-CN" altLang="en-US" sz="3200" b="0" dirty="0">
                  <a:solidFill>
                    <a:srgbClr val="00B0F0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想想做做</a:t>
              </a:r>
              <a:endParaRPr lang="zh-CN" altLang="en-US" sz="3200" b="0" dirty="0">
                <a:solidFill>
                  <a:srgbClr val="00B0F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endParaRPr>
            </a:p>
          </p:txBody>
        </p:sp>
      </p:grpSp>
      <p:pic>
        <p:nvPicPr>
          <p:cNvPr id="30" name="实验">
            <a:hlinkClick r:id="" action="ppaction://media"/>
          </p:cNvPr>
          <p:cNvPicPr>
            <a:picLocks noChangeAspect="1"/>
          </p:cNvPicPr>
          <p:nvPr>
            <p:ph sz="half" idx="4294967295"/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361565" y="1944370"/>
            <a:ext cx="7468870" cy="380555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66320" y="346452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0">
              <p:cMediaNode>
                <p:cTn id="20" fill="hold" display="1">
                  <p:stCondLst>
                    <p:cond delay="indefinite"/>
                  </p:stCondLst>
                  <p:endCondLst>
                    <p:cond evt="onNext">
                      <p:tgtEl>
                        <p:sldTgt/>
                      </p:tgtEl>
                    </p:cond>
                    <p:cond evt="onPrev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vide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25" dur="1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1774190" y="2004060"/>
            <a:ext cx="8907168" cy="2830830"/>
            <a:chOff x="2826" y="3059"/>
            <a:chExt cx="13541" cy="4458"/>
          </a:xfrm>
        </p:grpSpPr>
        <p:grpSp>
          <p:nvGrpSpPr>
            <p:cNvPr id="18" name="组合 17"/>
            <p:cNvGrpSpPr/>
            <p:nvPr/>
          </p:nvGrpSpPr>
          <p:grpSpPr>
            <a:xfrm>
              <a:off x="2834" y="3059"/>
              <a:ext cx="13533" cy="4458"/>
              <a:chOff x="2795" y="3874"/>
              <a:chExt cx="12264" cy="3643"/>
            </a:xfrm>
          </p:grpSpPr>
          <p:sp>
            <p:nvSpPr>
              <p:cNvPr id="2" name="Rectangle 2"/>
              <p:cNvSpPr txBox="1">
                <a:spLocks noChangeArrowheads="1"/>
              </p:cNvSpPr>
              <p:nvPr/>
            </p:nvSpPr>
            <p:spPr bwMode="auto">
              <a:xfrm>
                <a:off x="2826" y="6269"/>
                <a:ext cx="12233" cy="1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 kern="1200">
                    <a:solidFill>
                      <a:sysClr val="windowText" lastClr="000000"/>
                    </a:solidFill>
                    <a:latin typeface="Times New Roman" panose="02020603050405020304" charset="0"/>
                    <a:ea typeface="黑体" panose="02010609060101010101" pitchFamily="49" charset="-122"/>
                    <a:cs typeface="+mn-ea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ysClr val="windowText" lastClr="000000"/>
                    </a:solidFill>
                    <a:latin typeface="Times New Roman" panose="02020603050405020304" charset="0"/>
                    <a:ea typeface="黑体" panose="02010609060101010101" pitchFamily="49" charset="-122"/>
                    <a:cs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ysClr val="windowText" lastClr="000000"/>
                    </a:solidFill>
                    <a:latin typeface="Times New Roman" panose="02020603050405020304" charset="0"/>
                    <a:ea typeface="黑体" panose="02010609060101010101" pitchFamily="49" charset="-122"/>
                    <a:cs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ysClr val="windowText" lastClr="000000"/>
                    </a:solidFill>
                    <a:latin typeface="Times New Roman" panose="02020603050405020304" charset="0"/>
                    <a:ea typeface="黑体" panose="02010609060101010101" pitchFamily="49" charset="-122"/>
                    <a:cs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ysClr val="windowText" lastClr="000000"/>
                    </a:solidFill>
                    <a:latin typeface="Times New Roman" panose="02020603050405020304" charset="0"/>
                    <a:ea typeface="黑体" panose="02010609060101010101" pitchFamily="49" charset="-122"/>
                    <a:cs typeface="+mn-ea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ysClr val="windowText" lastClr="000000"/>
                    </a:solidFill>
                    <a:latin typeface="Times New Roman" panose="02020603050405020304" charset="0"/>
                    <a:ea typeface="黑体" panose="02010609060101010101" pitchFamily="49" charset="-122"/>
                    <a:cs typeface="+mn-ea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ysClr val="windowText" lastClr="000000"/>
                    </a:solidFill>
                    <a:latin typeface="Times New Roman" panose="02020603050405020304" charset="0"/>
                    <a:ea typeface="黑体" panose="02010609060101010101" pitchFamily="49" charset="-122"/>
                    <a:cs typeface="+mn-ea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ysClr val="windowText" lastClr="000000"/>
                    </a:solidFill>
                    <a:latin typeface="Times New Roman" panose="02020603050405020304" charset="0"/>
                    <a:ea typeface="黑体" panose="02010609060101010101" pitchFamily="49" charset="-122"/>
                    <a:cs typeface="+mn-ea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ysClr val="windowText" lastClr="000000"/>
                    </a:solidFill>
                    <a:latin typeface="Times New Roman" panose="02020603050405020304" charset="0"/>
                    <a:ea typeface="黑体" panose="02010609060101010101" pitchFamily="49" charset="-122"/>
                    <a:cs typeface="+mn-ea"/>
                  </a:defRPr>
                </a:lvl9pPr>
              </a:lstStyle>
              <a:p>
                <a:pPr marL="342900" marR="0" lvl="0" indent="-34290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defRPr/>
                </a:pPr>
                <a:r>
                  <a: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B0F0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宋体" panose="02010600030101010101" pitchFamily="2" charset="-122"/>
                  </a:rPr>
                  <a:t>冷却时：</a:t>
                </a:r>
                <a:r>
                  <a:rPr kumimoji="0" lang="zh-CN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宋体" panose="02010600030101010101" pitchFamily="2" charset="-122"/>
                  </a:rPr>
                  <a:t>碘由（     ）态直接变成（ 　）态，条件是（　  ）热。　　</a:t>
                </a:r>
                <a:r>
                  <a:rPr kumimoji="0" lang="zh-CN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黑体" panose="02010609060101010101" pitchFamily="49" charset="-122"/>
                    <a:ea typeface="黑体" panose="02010609060101010101" pitchFamily="49" charset="-122"/>
                    <a:cs typeface="宋体" panose="02010600030101010101" pitchFamily="2" charset="-122"/>
                  </a:rPr>
                  <a:t>　　</a:t>
                </a:r>
                <a:endPara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黑体" panose="02010609060101010101" pitchFamily="49" charset="-122"/>
                  <a:ea typeface="黑体" panose="02010609060101010101" pitchFamily="49" charset="-122"/>
                  <a:cs typeface="宋体" panose="02010600030101010101" pitchFamily="2" charset="-122"/>
                </a:endParaRPr>
              </a:p>
            </p:txBody>
          </p:sp>
          <p:sp>
            <p:nvSpPr>
              <p:cNvPr id="3" name="Text Box 4"/>
              <p:cNvSpPr txBox="1"/>
              <p:nvPr/>
            </p:nvSpPr>
            <p:spPr>
              <a:xfrm>
                <a:off x="2795" y="3874"/>
                <a:ext cx="9543" cy="75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lstStyle>
                <a:lvl1pPr marL="342900" indent="-342900" algn="l" rtl="0" eaLnBrk="0" fontAlgn="base" hangingPunct="0">
                  <a:lnSpc>
                    <a:spcPct val="120000"/>
                  </a:lnSpc>
                  <a:spcBef>
                    <a:spcPct val="0"/>
                  </a:spcBef>
                  <a:spcAft>
                    <a:spcPct val="0"/>
                  </a:spcAft>
                  <a:defRPr sz="2800" b="1" kern="1200">
                    <a:solidFill>
                      <a:sysClr val="windowText" lastClr="000000"/>
                    </a:solidFill>
                    <a:latin typeface="Times New Roman" panose="02020603050405020304" charset="0"/>
                    <a:ea typeface="黑体" panose="02010609060101010101" pitchFamily="49" charset="-122"/>
                    <a:cs typeface="+mn-ea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800" kern="1200">
                    <a:solidFill>
                      <a:sysClr val="windowText" lastClr="000000"/>
                    </a:solidFill>
                    <a:latin typeface="Times New Roman" panose="02020603050405020304" charset="0"/>
                    <a:ea typeface="黑体" panose="02010609060101010101" pitchFamily="49" charset="-122"/>
                    <a:cs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 kern="1200">
                    <a:solidFill>
                      <a:sysClr val="windowText" lastClr="000000"/>
                    </a:solidFill>
                    <a:latin typeface="Times New Roman" panose="02020603050405020304" charset="0"/>
                    <a:ea typeface="黑体" panose="02010609060101010101" pitchFamily="49" charset="-122"/>
                    <a:cs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–"/>
                  <a:defRPr sz="2000" kern="1200">
                    <a:solidFill>
                      <a:sysClr val="windowText" lastClr="000000"/>
                    </a:solidFill>
                    <a:latin typeface="Times New Roman" panose="02020603050405020304" charset="0"/>
                    <a:ea typeface="黑体" panose="02010609060101010101" pitchFamily="49" charset="-122"/>
                    <a:cs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 kern="1200">
                    <a:solidFill>
                      <a:sysClr val="windowText" lastClr="000000"/>
                    </a:solidFill>
                    <a:latin typeface="Times New Roman" panose="02020603050405020304" charset="0"/>
                    <a:ea typeface="黑体" panose="02010609060101010101" pitchFamily="49" charset="-122"/>
                    <a:cs typeface="+mn-ea"/>
                  </a:defRPr>
                </a:lvl5pPr>
              </a:lstStyle>
              <a:p>
                <a:pPr marL="0" lvl="0" indent="0" eaLnBrk="1" hangingPunct="1">
                  <a:lnSpc>
                    <a:spcPct val="100000"/>
                  </a:lnSpc>
                </a:pPr>
                <a:r>
                  <a:rPr lang="zh-CN" altLang="en-US" sz="3200" dirty="0">
                    <a:solidFill>
                      <a:srgbClr val="00B0F0"/>
                    </a:solidFill>
                    <a:latin typeface="黑体" panose="02010609060101010101" pitchFamily="49" charset="-122"/>
                    <a:cs typeface="宋体" panose="02010600030101010101" pitchFamily="2" charset="-122"/>
                  </a:rPr>
                  <a:t>加热前：</a:t>
                </a:r>
                <a:r>
                  <a:rPr lang="zh-CN" altLang="en-US" sz="3200" dirty="0">
                    <a:latin typeface="黑体" panose="02010609060101010101" pitchFamily="49" charset="-122"/>
                    <a:cs typeface="宋体" panose="02010600030101010101" pitchFamily="2" charset="-122"/>
                  </a:rPr>
                  <a:t>碘是（　　）态的物体。</a:t>
                </a:r>
                <a:endParaRPr lang="zh-CN" altLang="en-US" sz="3200" dirty="0">
                  <a:latin typeface="黑体" panose="02010609060101010101" pitchFamily="49" charset="-122"/>
                  <a:cs typeface="宋体" panose="02010600030101010101" pitchFamily="2" charset="-122"/>
                </a:endParaRPr>
              </a:p>
            </p:txBody>
          </p:sp>
        </p:grpSp>
        <p:sp>
          <p:nvSpPr>
            <p:cNvPr id="4" name="Text Box 5"/>
            <p:cNvSpPr txBox="1"/>
            <p:nvPr/>
          </p:nvSpPr>
          <p:spPr>
            <a:xfrm>
              <a:off x="2826" y="4185"/>
              <a:ext cx="11512" cy="169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 sz="2800" b="1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800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2000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 kern="1200">
                  <a:solidFill>
                    <a:sysClr val="windowText" lastClr="000000"/>
                  </a:solidFill>
                  <a:latin typeface="Times New Roman" panose="02020603050405020304" charset="0"/>
                  <a:ea typeface="黑体" panose="02010609060101010101" pitchFamily="49" charset="-122"/>
                  <a:cs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</a:pPr>
              <a:r>
                <a:rPr lang="zh-CN" altLang="en-US" sz="3200" dirty="0">
                  <a:solidFill>
                    <a:srgbClr val="00B0F0"/>
                  </a:solidFill>
                  <a:latin typeface="黑体" panose="02010609060101010101" pitchFamily="49" charset="-122"/>
                  <a:cs typeface="宋体" panose="02010600030101010101" pitchFamily="2" charset="-122"/>
                </a:rPr>
                <a:t>加热时：</a:t>
              </a:r>
              <a:r>
                <a:rPr lang="zh-CN" altLang="en-US" sz="3200" dirty="0">
                  <a:latin typeface="黑体" panose="02010609060101010101" pitchFamily="49" charset="-122"/>
                  <a:cs typeface="宋体" panose="02010600030101010101" pitchFamily="2" charset="-122"/>
                </a:rPr>
                <a:t>碘由（     ）态直接变成         （     ）态，条件是（　   ）热。</a:t>
              </a:r>
              <a:endParaRPr lang="zh-CN" altLang="en-US" sz="3200" dirty="0">
                <a:latin typeface="黑体" panose="02010609060101010101" pitchFamily="49" charset="-122"/>
                <a:cs typeface="宋体" panose="02010600030101010101" pitchFamily="2" charset="-122"/>
              </a:endParaRPr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1350010" y="1079500"/>
            <a:ext cx="2036445" cy="64516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p>
            <a:r>
              <a:rPr lang="zh-CN" altLang="en-US" sz="360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实验分析</a:t>
            </a:r>
            <a:endParaRPr lang="zh-CN" altLang="en-US" sz="360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" name="Text Box 7"/>
          <p:cNvSpPr txBox="1"/>
          <p:nvPr/>
        </p:nvSpPr>
        <p:spPr>
          <a:xfrm>
            <a:off x="4834573" y="2068195"/>
            <a:ext cx="720725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</a:pP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宋体" panose="02010600030101010101" pitchFamily="2" charset="-122"/>
                <a:cs typeface="宋体" panose="02010600030101010101" pitchFamily="2" charset="-122"/>
              </a:rPr>
              <a:t>固</a:t>
            </a:r>
            <a:endParaRPr lang="zh-CN" altLang="en-US" dirty="0">
              <a:solidFill>
                <a:srgbClr val="FF0000"/>
              </a:solidFill>
              <a:latin typeface="黑体" panose="02010609060101010101" pitchFamily="49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9" name="Text Box 13"/>
          <p:cNvSpPr txBox="1"/>
          <p:nvPr/>
        </p:nvSpPr>
        <p:spPr>
          <a:xfrm>
            <a:off x="4834573" y="2657475"/>
            <a:ext cx="576262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</a:pP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宋体" panose="02010600030101010101" pitchFamily="2" charset="-122"/>
                <a:cs typeface="宋体" panose="02010600030101010101" pitchFamily="2" charset="-122"/>
              </a:rPr>
              <a:t>固</a:t>
            </a:r>
            <a:endParaRPr lang="zh-CN" altLang="en-US" dirty="0">
              <a:solidFill>
                <a:srgbClr val="FF0000"/>
              </a:solidFill>
              <a:latin typeface="黑体" panose="02010609060101010101" pitchFamily="49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0" name="Text Box 12"/>
          <p:cNvSpPr txBox="1"/>
          <p:nvPr/>
        </p:nvSpPr>
        <p:spPr>
          <a:xfrm>
            <a:off x="2533015" y="3169603"/>
            <a:ext cx="75565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</a:pP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宋体" panose="02010600030101010101" pitchFamily="2" charset="-122"/>
                <a:cs typeface="宋体" panose="02010600030101010101" pitchFamily="2" charset="-122"/>
              </a:rPr>
              <a:t>气</a:t>
            </a:r>
            <a:endParaRPr lang="zh-CN" altLang="en-US" dirty="0">
              <a:solidFill>
                <a:srgbClr val="FF0000"/>
              </a:solidFill>
              <a:latin typeface="黑体" panose="02010609060101010101" pitchFamily="49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" name="Text Box 9"/>
          <p:cNvSpPr txBox="1"/>
          <p:nvPr/>
        </p:nvSpPr>
        <p:spPr>
          <a:xfrm>
            <a:off x="6355715" y="3176905"/>
            <a:ext cx="75565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</a:pP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宋体" panose="02010600030101010101" pitchFamily="2" charset="-122"/>
                <a:cs typeface="宋体" panose="02010600030101010101" pitchFamily="2" charset="-122"/>
              </a:rPr>
              <a:t>吸 </a:t>
            </a:r>
            <a:endParaRPr lang="zh-CN" altLang="en-US" dirty="0">
              <a:solidFill>
                <a:srgbClr val="FF0000"/>
              </a:solidFill>
              <a:latin typeface="黑体" panose="02010609060101010101" pitchFamily="49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5" name="Text Box 8"/>
          <p:cNvSpPr txBox="1"/>
          <p:nvPr/>
        </p:nvSpPr>
        <p:spPr>
          <a:xfrm>
            <a:off x="4907598" y="3864928"/>
            <a:ext cx="6477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</a:pP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cs typeface="宋体" panose="02010600030101010101" pitchFamily="2" charset="-122"/>
              </a:rPr>
              <a:t>气</a:t>
            </a:r>
            <a:endParaRPr lang="zh-CN" altLang="en-US" dirty="0">
              <a:solidFill>
                <a:srgbClr val="FF0000"/>
              </a:solidFill>
              <a:latin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16" name="Text Box 11"/>
          <p:cNvSpPr txBox="1"/>
          <p:nvPr/>
        </p:nvSpPr>
        <p:spPr>
          <a:xfrm>
            <a:off x="8586153" y="3864928"/>
            <a:ext cx="612775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</a:pP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宋体" panose="02010600030101010101" pitchFamily="2" charset="-122"/>
                <a:cs typeface="宋体" panose="02010600030101010101" pitchFamily="2" charset="-122"/>
              </a:rPr>
              <a:t>固</a:t>
            </a:r>
            <a:endParaRPr lang="zh-CN" altLang="en-US" dirty="0">
              <a:solidFill>
                <a:srgbClr val="FF0000"/>
              </a:solidFill>
              <a:latin typeface="黑体" panose="02010609060101010101" pitchFamily="49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7" name="Text Box 10"/>
          <p:cNvSpPr txBox="1"/>
          <p:nvPr/>
        </p:nvSpPr>
        <p:spPr>
          <a:xfrm>
            <a:off x="4066540" y="4321810"/>
            <a:ext cx="6572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</a:pP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cs typeface="宋体" panose="02010600030101010101" pitchFamily="2" charset="-122"/>
              </a:rPr>
              <a:t>放</a:t>
            </a:r>
            <a:endParaRPr lang="zh-CN" altLang="en-US" dirty="0">
              <a:solidFill>
                <a:srgbClr val="FF0000"/>
              </a:solidFill>
              <a:latin typeface="黑体" panose="02010609060101010101" pitchFamily="49" charset="-122"/>
              <a:cs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6320" y="346452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 bldLvl="0" animBg="1"/>
      <p:bldP spid="6" grpId="0"/>
      <p:bldP spid="10" grpId="0"/>
      <p:bldP spid="14" grpId="0"/>
      <p:bldP spid="15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989965" y="1873250"/>
            <a:ext cx="4114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/>
            <a:r>
              <a:rPr lang="zh-CN" altLang="en-US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：</a:t>
            </a:r>
            <a:endParaRPr lang="zh-CN" altLang="en-US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8434" name="Text Box 6"/>
          <p:cNvSpPr txBox="1"/>
          <p:nvPr/>
        </p:nvSpPr>
        <p:spPr>
          <a:xfrm>
            <a:off x="1964055" y="2019935"/>
            <a:ext cx="9026525" cy="3415030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50000"/>
              </a:lnSpc>
            </a:pPr>
            <a:r>
              <a:rPr lang="zh-CN" altLang="en-US" sz="3600" dirty="0">
                <a:solidFill>
                  <a:srgbClr val="0000FF"/>
                </a:solidFill>
                <a:latin typeface="黑体" panose="02010609060101010101" pitchFamily="49" charset="-122"/>
                <a:ea typeface="宋体" panose="02010600030101010101" pitchFamily="2" charset="-122"/>
                <a:cs typeface="宋体" panose="02010600030101010101" pitchFamily="2" charset="-122"/>
              </a:rPr>
              <a:t>升华：</a:t>
            </a:r>
            <a:r>
              <a:rPr lang="zh-CN" altLang="en-US" sz="3600" dirty="0">
                <a:latin typeface="黑体" panose="02010609060101010101" pitchFamily="49" charset="-122"/>
                <a:ea typeface="宋体" panose="02010600030101010101" pitchFamily="2" charset="-122"/>
                <a:cs typeface="宋体" panose="02010600030101010101" pitchFamily="2" charset="-122"/>
              </a:rPr>
              <a:t>物质从固态直接变成气态的过程。</a:t>
            </a:r>
            <a:endParaRPr lang="en-US" altLang="zh-CN" sz="3600" dirty="0">
              <a:latin typeface="黑体" panose="02010609060101010101" pitchFamily="49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lvl="0" indent="0" eaLnBrk="1" hangingPunct="1">
              <a:lnSpc>
                <a:spcPct val="150000"/>
              </a:lnSpc>
            </a:pPr>
            <a:r>
              <a:rPr lang="en-US" altLang="zh-CN" sz="3600" dirty="0">
                <a:latin typeface="黑体" panose="02010609060101010101" pitchFamily="49" charset="-122"/>
                <a:ea typeface="宋体" panose="02010600030101010101" pitchFamily="2" charset="-122"/>
                <a:cs typeface="宋体" panose="02010600030101010101" pitchFamily="2" charset="-122"/>
              </a:rPr>
              <a:t>      </a:t>
            </a:r>
            <a:r>
              <a:rPr lang="zh-CN" altLang="en-US" sz="3600" dirty="0">
                <a:latin typeface="黑体" panose="02010609060101010101" pitchFamily="49" charset="-122"/>
                <a:ea typeface="宋体" panose="02010600030101010101" pitchFamily="2" charset="-122"/>
                <a:cs typeface="宋体" panose="02010600030101010101" pitchFamily="2" charset="-122"/>
              </a:rPr>
              <a:t>升华时</a:t>
            </a:r>
            <a:r>
              <a:rPr lang="zh-CN" altLang="en-US" sz="3600" dirty="0">
                <a:solidFill>
                  <a:srgbClr val="0000FF"/>
                </a:solidFill>
                <a:latin typeface="黑体" panose="02010609060101010101" pitchFamily="49" charset="-122"/>
                <a:ea typeface="宋体" panose="02010600030101010101" pitchFamily="2" charset="-122"/>
                <a:cs typeface="宋体" panose="02010600030101010101" pitchFamily="2" charset="-122"/>
              </a:rPr>
              <a:t>吸热。</a:t>
            </a:r>
            <a:endParaRPr lang="zh-CN" altLang="en-US" sz="3600" dirty="0">
              <a:solidFill>
                <a:srgbClr val="0000FF"/>
              </a:solidFill>
              <a:latin typeface="黑体" panose="02010609060101010101" pitchFamily="49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lvl="0" indent="0" eaLnBrk="1" hangingPunct="1">
              <a:lnSpc>
                <a:spcPct val="150000"/>
              </a:lnSpc>
            </a:pPr>
            <a:r>
              <a:rPr lang="zh-CN" altLang="en-US" sz="3600" dirty="0">
                <a:solidFill>
                  <a:srgbClr val="0000FF"/>
                </a:solidFill>
                <a:latin typeface="黑体" panose="02010609060101010101" pitchFamily="49" charset="-122"/>
                <a:ea typeface="宋体" panose="02010600030101010101" pitchFamily="2" charset="-122"/>
                <a:cs typeface="宋体" panose="02010600030101010101" pitchFamily="2" charset="-122"/>
              </a:rPr>
              <a:t>凝华：</a:t>
            </a:r>
            <a:r>
              <a:rPr lang="zh-CN" altLang="en-US" sz="3600" dirty="0">
                <a:latin typeface="黑体" panose="02010609060101010101" pitchFamily="49" charset="-122"/>
                <a:ea typeface="宋体" panose="02010600030101010101" pitchFamily="2" charset="-122"/>
                <a:cs typeface="宋体" panose="02010600030101010101" pitchFamily="2" charset="-122"/>
              </a:rPr>
              <a:t>物质从气态直接变成固态的过程。</a:t>
            </a:r>
            <a:endParaRPr lang="zh-CN" altLang="en-US" sz="3600" dirty="0">
              <a:latin typeface="黑体" panose="02010609060101010101" pitchFamily="49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lvl="0" indent="0" eaLnBrk="1" hangingPunct="1">
              <a:lnSpc>
                <a:spcPct val="150000"/>
              </a:lnSpc>
            </a:pPr>
            <a:r>
              <a:rPr lang="zh-CN" altLang="en-US" sz="3600" dirty="0">
                <a:latin typeface="黑体" panose="02010609060101010101" pitchFamily="49" charset="-122"/>
                <a:ea typeface="宋体" panose="02010600030101010101" pitchFamily="2" charset="-122"/>
                <a:cs typeface="宋体" panose="02010600030101010101" pitchFamily="2" charset="-122"/>
              </a:rPr>
              <a:t>      凝华时</a:t>
            </a:r>
            <a:r>
              <a:rPr lang="zh-CN" altLang="en-US" sz="3600" dirty="0">
                <a:solidFill>
                  <a:srgbClr val="0000FF"/>
                </a:solidFill>
                <a:latin typeface="黑体" panose="02010609060101010101" pitchFamily="49" charset="-122"/>
                <a:ea typeface="宋体" panose="02010600030101010101" pitchFamily="2" charset="-122"/>
                <a:cs typeface="宋体" panose="02010600030101010101" pitchFamily="2" charset="-122"/>
              </a:rPr>
              <a:t>放热。</a:t>
            </a:r>
            <a:endParaRPr lang="zh-CN" altLang="en-US" sz="3600" dirty="0">
              <a:solidFill>
                <a:srgbClr val="0000FF"/>
              </a:solidFill>
              <a:latin typeface="黑体" panose="02010609060101010101" pitchFamily="49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4339" name="Rectangle 7"/>
          <p:cNvSpPr/>
          <p:nvPr/>
        </p:nvSpPr>
        <p:spPr>
          <a:xfrm>
            <a:off x="1255395" y="1100773"/>
            <a:ext cx="2995613" cy="706755"/>
          </a:xfrm>
          <a:prstGeom prst="rect">
            <a:avLst/>
          </a:prstGeom>
          <a:solidFill>
            <a:srgbClr val="00B0F0"/>
          </a:solidFill>
          <a:ln w="2857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ysClr val="windowText" lastClr="000000"/>
                </a:solidFill>
                <a:latin typeface="Times New Roman" panose="02020603050405020304" charset="0"/>
                <a:ea typeface="黑体" panose="02010609060101010101" pitchFamily="49" charset="-122"/>
                <a:cs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</a:pPr>
            <a:r>
              <a:rPr lang="zh-CN" altLang="en-US" sz="40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得出结论</a:t>
            </a:r>
            <a:endParaRPr lang="zh-CN" altLang="en-US" sz="40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66320" y="346452"/>
            <a:ext cx="2113079" cy="523220"/>
          </a:xfrm>
          <a:prstGeom prst="rect">
            <a:avLst/>
          </a:prstGeom>
        </p:spPr>
        <p:txBody>
          <a:bodyPr wrap="square">
            <a:spAutoFit/>
          </a:bodyPr>
          <a:p>
            <a:pPr algn="ctr"/>
            <a:r>
              <a:rPr lang="zh-CN" altLang="en-US" sz="2800" b="1" spc="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互动新授</a:t>
            </a:r>
            <a:endParaRPr lang="zh-CN" altLang="en-US" sz="2800" b="1" spc="6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434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charRg st="19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434">
                                            <p:txEl>
                                              <p:charRg st="19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charRg st="36" end="5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434">
                                            <p:txEl>
                                              <p:charRg st="36" end="5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charRg st="55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434">
                                            <p:txEl>
                                              <p:charRg st="55" end="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ldLvl="0" animBg="1"/>
    </p:bldLst>
  </p:timing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主题​​">
  <a:themeElements>
    <a:clrScheme name="自定义 3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59F18"/>
      </a:accent1>
      <a:accent2>
        <a:srgbClr val="6DC01A"/>
      </a:accent2>
      <a:accent3>
        <a:srgbClr val="5EB408"/>
      </a:accent3>
      <a:accent4>
        <a:srgbClr val="8BBD1D"/>
      </a:accent4>
      <a:accent5>
        <a:srgbClr val="8ABF13"/>
      </a:accent5>
      <a:accent6>
        <a:srgbClr val="ACEB0F"/>
      </a:accent6>
      <a:hlink>
        <a:srgbClr val="000000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1063</Words>
  <Application>WPS 演示</Application>
  <PresentationFormat>宽屏</PresentationFormat>
  <Paragraphs>181</Paragraphs>
  <Slides>21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0" baseType="lpstr">
      <vt:lpstr>Arial</vt:lpstr>
      <vt:lpstr>宋体</vt:lpstr>
      <vt:lpstr>Wingdings</vt:lpstr>
      <vt:lpstr>黑体</vt:lpstr>
      <vt:lpstr>微软雅黑</vt:lpstr>
      <vt:lpstr>Times New Roman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2018-01-10T07:31:00Z</dcterms:created>
  <dcterms:modified xsi:type="dcterms:W3CDTF">2019-09-03T04:30:53Z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