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3"/>
  </p:handoutMasterIdLst>
  <p:sldIdLst>
    <p:sldId id="357" r:id="rId3"/>
    <p:sldId id="358" r:id="rId4"/>
    <p:sldId id="293" r:id="rId6"/>
    <p:sldId id="315" r:id="rId7"/>
    <p:sldId id="263" r:id="rId8"/>
    <p:sldId id="295" r:id="rId9"/>
    <p:sldId id="296" r:id="rId10"/>
    <p:sldId id="308" r:id="rId11"/>
    <p:sldId id="329" r:id="rId12"/>
    <p:sldId id="310" r:id="rId13"/>
    <p:sldId id="313" r:id="rId14"/>
    <p:sldId id="331" r:id="rId15"/>
    <p:sldId id="332" r:id="rId16"/>
    <p:sldId id="333" r:id="rId17"/>
    <p:sldId id="334" r:id="rId18"/>
    <p:sldId id="314" r:id="rId19"/>
    <p:sldId id="335" r:id="rId20"/>
    <p:sldId id="360" r:id="rId21"/>
    <p:sldId id="361" r:id="rId22"/>
    <p:sldId id="362" r:id="rId23"/>
    <p:sldId id="373" r:id="rId24"/>
    <p:sldId id="366" r:id="rId25"/>
    <p:sldId id="368" r:id="rId26"/>
    <p:sldId id="365" r:id="rId27"/>
    <p:sldId id="369" r:id="rId28"/>
    <p:sldId id="370" r:id="rId29"/>
    <p:sldId id="371" r:id="rId30"/>
    <p:sldId id="372" r:id="rId31"/>
    <p:sldId id="29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0101"/>
    <a:srgbClr val="4C2799"/>
    <a:srgbClr val="DE0023"/>
    <a:srgbClr val="FF9B01"/>
    <a:srgbClr val="177743"/>
    <a:srgbClr val="1A804A"/>
    <a:srgbClr val="A7EA65"/>
    <a:srgbClr val="6DC01A"/>
    <a:srgbClr val="529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3184"/>
        <p:guide pos="3834"/>
        <p:guide pos="891"/>
        <p:guide pos="6790"/>
        <p:guide orient="horz" pos="2178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8.xml"/><Relationship Id="rId3" Type="http://schemas.openxmlformats.org/officeDocument/2006/relationships/slide" Target="slide26.xml"/><Relationship Id="rId2" Type="http://schemas.openxmlformats.org/officeDocument/2006/relationships/slide" Target="slide10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4240" y="1003300"/>
            <a:ext cx="4775835" cy="70675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沸腾”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2355" y="2032000"/>
            <a:ext cx="6032500" cy="324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>
              <a:lnSpc>
                <a:spcPct val="16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水“开”了这一生活用语，在物理学中我们称之为“沸腾”，沸腾是液体内部和表面同时发生的剧烈汽化现象。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5490" y="2309495"/>
            <a:ext cx="4206875" cy="28962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65705" y="912495"/>
            <a:ext cx="7479665" cy="64516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探究水沸腾时温度变化的特点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4385" y="1872615"/>
            <a:ext cx="2699385" cy="3000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0290" y="1872615"/>
            <a:ext cx="272605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实验目的：</a:t>
            </a:r>
            <a:endParaRPr lang="zh-CN" altLang="en-US" sz="4000" b="1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2090" y="2663825"/>
            <a:ext cx="6221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观察水在沸腾时有什么特征？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2090" y="3796665"/>
            <a:ext cx="55403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水沸腾后如果继续加热，是不是温度会越来越高？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水的沸腾实验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22350" y="1833245"/>
            <a:ext cx="10147300" cy="3554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6110" y="912495"/>
            <a:ext cx="3274695" cy="70675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t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水的沸腾实验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182360" y="1582420"/>
            <a:ext cx="5569585" cy="3290570"/>
            <a:chOff x="5563" y="1443"/>
            <a:chExt cx="8771" cy="5182"/>
          </a:xfrm>
        </p:grpSpPr>
        <p:grpSp>
          <p:nvGrpSpPr>
            <p:cNvPr id="11" name="组合 10"/>
            <p:cNvGrpSpPr/>
            <p:nvPr/>
          </p:nvGrpSpPr>
          <p:grpSpPr>
            <a:xfrm>
              <a:off x="7378" y="1443"/>
              <a:ext cx="6956" cy="5182"/>
              <a:chOff x="7378" y="1443"/>
              <a:chExt cx="6956" cy="5182"/>
            </a:xfrm>
          </p:grpSpPr>
          <p:pic>
            <p:nvPicPr>
              <p:cNvPr id="12" name="图片 1" descr="05904005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78" y="1443"/>
                <a:ext cx="6957" cy="51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800" name="任意多边形 33799"/>
              <p:cNvSpPr/>
              <p:nvPr/>
            </p:nvSpPr>
            <p:spPr>
              <a:xfrm>
                <a:off x="8218" y="3548"/>
                <a:ext cx="3077" cy="2482"/>
              </a:xfrm>
              <a:custGeom>
                <a:avLst/>
                <a:gdLst/>
                <a:ahLst/>
                <a:cxnLst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20" h="1225">
                    <a:moveTo>
                      <a:pt x="0" y="1225"/>
                    </a:moveTo>
                    <a:cubicBezTo>
                      <a:pt x="100" y="962"/>
                      <a:pt x="200" y="699"/>
                      <a:pt x="272" y="544"/>
                    </a:cubicBezTo>
                    <a:cubicBezTo>
                      <a:pt x="344" y="389"/>
                      <a:pt x="382" y="378"/>
                      <a:pt x="431" y="295"/>
                    </a:cubicBezTo>
                    <a:cubicBezTo>
                      <a:pt x="480" y="212"/>
                      <a:pt x="488" y="90"/>
                      <a:pt x="567" y="45"/>
                    </a:cubicBezTo>
                    <a:cubicBezTo>
                      <a:pt x="646" y="0"/>
                      <a:pt x="790" y="27"/>
                      <a:pt x="907" y="23"/>
                    </a:cubicBezTo>
                    <a:cubicBezTo>
                      <a:pt x="1024" y="19"/>
                      <a:pt x="1187" y="23"/>
                      <a:pt x="1270" y="23"/>
                    </a:cubicBezTo>
                    <a:cubicBezTo>
                      <a:pt x="1353" y="23"/>
                      <a:pt x="1364" y="23"/>
                      <a:pt x="1406" y="23"/>
                    </a:cubicBezTo>
                    <a:cubicBezTo>
                      <a:pt x="1448" y="23"/>
                      <a:pt x="1494" y="23"/>
                      <a:pt x="1520" y="23"/>
                    </a:cubicBezTo>
                  </a:path>
                </a:pathLst>
              </a:custGeom>
              <a:noFill/>
              <a:ln w="28575" cap="flat" cmpd="sng">
                <a:solidFill>
                  <a:srgbClr val="CC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13" name="直接连接符 12"/>
            <p:cNvSpPr/>
            <p:nvPr/>
          </p:nvSpPr>
          <p:spPr>
            <a:xfrm>
              <a:off x="5873" y="3338"/>
              <a:ext cx="2820" cy="1290"/>
            </a:xfrm>
            <a:prstGeom prst="line">
              <a:avLst/>
            </a:prstGeom>
            <a:ln w="28575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14" name="直接连接符 13"/>
            <p:cNvSpPr/>
            <p:nvPr/>
          </p:nvSpPr>
          <p:spPr>
            <a:xfrm flipV="1">
              <a:off x="5563" y="3635"/>
              <a:ext cx="5017" cy="993"/>
            </a:xfrm>
            <a:prstGeom prst="line">
              <a:avLst/>
            </a:prstGeom>
            <a:ln w="28575" cap="flat" cmpd="sng">
              <a:solidFill>
                <a:sysClr val="windowText" lastClr="000000"/>
              </a:solidFill>
              <a:prstDash val="solid"/>
              <a:headEnd type="none" w="med" len="med"/>
              <a:tailEnd type="triangle" w="med" len="lg"/>
            </a:ln>
          </p:spPr>
        </p:sp>
      </p:grpSp>
      <p:sp>
        <p:nvSpPr>
          <p:cNvPr id="33804" name="矩形 33803"/>
          <p:cNvSpPr/>
          <p:nvPr/>
        </p:nvSpPr>
        <p:spPr>
          <a:xfrm>
            <a:off x="2041208" y="2449830"/>
            <a:ext cx="4500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沸腾前，水吸热温度升高</a:t>
            </a:r>
            <a:r>
              <a:rPr lang="en-US" altLang="zh-CN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endParaRPr lang="en-US" altLang="zh-CN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811" name="矩形 33810"/>
          <p:cNvSpPr/>
          <p:nvPr/>
        </p:nvSpPr>
        <p:spPr>
          <a:xfrm>
            <a:off x="965835" y="1365885"/>
            <a:ext cx="45764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）温度变化规律：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806" name="矩形 33805"/>
          <p:cNvSpPr/>
          <p:nvPr/>
        </p:nvSpPr>
        <p:spPr>
          <a:xfrm>
            <a:off x="2054860" y="3255010"/>
            <a:ext cx="410654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</a:pP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沸腾过程中，水吸热温度保持不变。</a:t>
            </a:r>
            <a:endParaRPr lang="en-US" altLang="zh-CN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810" name="矩形 33809"/>
          <p:cNvSpPr/>
          <p:nvPr/>
        </p:nvSpPr>
        <p:spPr>
          <a:xfrm>
            <a:off x="965835" y="4872990"/>
            <a:ext cx="89312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（2）液体沸腾的条件：达到一定的温度，吸热。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/>
      <p:bldP spid="33804" grpId="0"/>
      <p:bldP spid="33806" grpId="0"/>
      <p:bldP spid="338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673860" y="3415030"/>
            <a:ext cx="925639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/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各种液体沸腾时都有确定的温度，这个温度叫做</a:t>
            </a:r>
            <a:r>
              <a:rPr lang="zh-CN" altLang="en-US" sz="3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沸点。</a:t>
            </a:r>
            <a:endParaRPr lang="zh-CN" altLang="en-US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73860" y="1498600"/>
            <a:ext cx="7981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水的沸腾是一种剧烈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的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汽化现象。</a:t>
            </a:r>
            <a:endParaRPr lang="en-US" altLang="zh-CN" sz="3600" b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73860" y="2401570"/>
            <a:ext cx="798449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/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液体在沸腾过程中不断吸热。</a:t>
            </a:r>
            <a:endParaRPr lang="zh-CN" altLang="en-US" sz="3600" b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5050" y="1934210"/>
            <a:ext cx="438658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01345" fontAlgn="auto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取一张光滑的厚纸，做成小纸锅，纸锅里装些水，放在火上加热.注意不要让火苗烧到水面以上的纸，注意观察纸锅是否燃烧。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 descr="06004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8305" y="2125345"/>
            <a:ext cx="4581525" cy="2663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592320" y="912495"/>
            <a:ext cx="3215005" cy="64516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纸锅烧水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5210" y="1560195"/>
            <a:ext cx="6798310" cy="6451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想一想：纸锅为什么不会燃烧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0605" y="2289810"/>
            <a:ext cx="10106025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水沸腾过程中温度保持在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100℃不变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，只要水不烧干，与水接触的纸的温度也将保持在100℃，达不到纸的着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火点（183℃），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因此纸锅不会燃烧。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89070" y="640080"/>
            <a:ext cx="4775835" cy="70675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知识点三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蒸发”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0" y="3409950"/>
            <a:ext cx="2382520" cy="2115185"/>
          </a:xfrm>
          <a:prstGeom prst="rect">
            <a:avLst/>
          </a:prstGeom>
        </p:spPr>
      </p:pic>
      <p:pic>
        <p:nvPicPr>
          <p:cNvPr id="4" name="图片 3" descr="201301231651053366"/>
          <p:cNvPicPr>
            <a:picLocks noChangeAspect="1"/>
          </p:cNvPicPr>
          <p:nvPr/>
        </p:nvPicPr>
        <p:blipFill>
          <a:blip r:embed="rId2"/>
          <a:srcRect t="14301" b="11047"/>
          <a:stretch>
            <a:fillRect/>
          </a:stretch>
        </p:blipFill>
        <p:spPr>
          <a:xfrm>
            <a:off x="6933565" y="1503680"/>
            <a:ext cx="2381885" cy="203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400810" y="1809115"/>
            <a:ext cx="57010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洒在水的地面、晾在阳光下的湿衣服，温度没有达到水的沸点也会变干，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这说明什么？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86840" y="3607435"/>
            <a:ext cx="73596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这是由于水的汽化，变成了气体。这种在任何温度下都能发生的汽化现象叫做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蒸发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。蒸发只发生在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液体的表面。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2160" y="2032000"/>
            <a:ext cx="110934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将酒精滴在手背上，擦在手背上，或用手扇，有什么感觉？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2160" y="2931795"/>
            <a:ext cx="108496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把酒精反复涂在温度计的玻璃泡上，用扇子扇，温度计读数会有什么变化？如果温度计上不涂酒精，用扇子扇，温度计读数会变化吗？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3870" y="1074420"/>
            <a:ext cx="3046095" cy="579120"/>
            <a:chOff x="985" y="1613"/>
            <a:chExt cx="4797" cy="912"/>
          </a:xfrm>
        </p:grpSpPr>
        <p:sp>
          <p:nvSpPr>
            <p:cNvPr id="5163" name="Freeform 276"/>
            <p:cNvSpPr/>
            <p:nvPr/>
          </p:nvSpPr>
          <p:spPr>
            <a:xfrm flipH="1">
              <a:off x="985" y="1635"/>
              <a:ext cx="970" cy="8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1" h="87">
                  <a:moveTo>
                    <a:pt x="3" y="67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2" y="32"/>
                    <a:pt x="43" y="25"/>
                    <a:pt x="46" y="19"/>
                  </a:cubicBezTo>
                  <a:cubicBezTo>
                    <a:pt x="52" y="6"/>
                    <a:pt x="66" y="0"/>
                    <a:pt x="79" y="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7"/>
                    <a:pt x="100" y="40"/>
                    <a:pt x="98" y="43"/>
                  </a:cubicBezTo>
                  <a:cubicBezTo>
                    <a:pt x="92" y="58"/>
                    <a:pt x="74" y="64"/>
                    <a:pt x="60" y="57"/>
                  </a:cubicBezTo>
                  <a:cubicBezTo>
                    <a:pt x="59" y="57"/>
                    <a:pt x="59" y="57"/>
                    <a:pt x="58" y="5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7"/>
                    <a:pt x="10" y="87"/>
                    <a:pt x="9" y="8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2"/>
                    <a:pt x="1" y="69"/>
                    <a:pt x="3" y="67"/>
                  </a:cubicBez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10" y="1613"/>
              <a:ext cx="3873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3200" b="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想想做做</a:t>
              </a:r>
              <a:endParaRPr lang="zh-CN" altLang="en-US" sz="3200" b="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2195" y="2126615"/>
            <a:ext cx="1012634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滴上、擦上酒精的地方有清凉的感觉，这是因为液体在蒸发过程中吸热，致使温度下降。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2195" y="1369695"/>
            <a:ext cx="2361565" cy="645160"/>
          </a:xfrm>
          <a:prstGeom prst="rect">
            <a:avLst/>
          </a:prstGeom>
          <a:solidFill>
            <a:srgbClr val="4C2799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7590" y="3359785"/>
            <a:ext cx="1014349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温度计读数先下降后上升，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因为液体在蒸发过程中要吸热使周围和它接触的物体温度降低，所以温度计示数先下降后上升。如果温度计上不涂酒精，温度不会变化。扇子扇风只是增加了空气流动，并不会直接降低温度。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第三章  物态变化</a:t>
            </a:r>
            <a:endParaRPr lang="en-US" alt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汽化和液化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6375" y="1255395"/>
            <a:ext cx="4580255" cy="2145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40" y="3619500"/>
            <a:ext cx="4580890" cy="19227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2830" y="1659890"/>
            <a:ext cx="50031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人在游泳之后刚从水中出来，感觉特别冷：天热时，狗常把舌头伸出来。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6170" y="4274820"/>
            <a:ext cx="5270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在蒸发过程中要吸热。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135120" y="758190"/>
            <a:ext cx="4094480" cy="521970"/>
          </a:xfrm>
          <a:prstGeom prst="rect">
            <a:avLst/>
          </a:prstGeom>
          <a:solidFill>
            <a:srgbClr val="000000"/>
          </a:solidFill>
        </p:spPr>
        <p:txBody>
          <a:bodyPr wrap="none" rtlCol="0" anchor="t">
            <a:spAutoFit/>
          </a:bodyPr>
          <a:p>
            <a:pPr algn="l" fontAlgn="base"/>
            <a:r>
              <a:rPr lang="zh-CN" altLang="en-US" sz="2800" dirty="0">
                <a:solidFill>
                  <a:srgbClr val="4F81B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液体的蒸发和沸腾的比较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3425" y="1748790"/>
            <a:ext cx="7694930" cy="33604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103178" y="2455545"/>
            <a:ext cx="944562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沸点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15543" y="2455228"/>
            <a:ext cx="1533525" cy="487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任何温度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2310" y="2944178"/>
            <a:ext cx="2676525" cy="487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液体内部和表面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06298" y="2944178"/>
            <a:ext cx="2220912" cy="487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只在液体表面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07293" y="3433445"/>
            <a:ext cx="922337" cy="487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剧烈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87285" y="3440748"/>
            <a:ext cx="1562100" cy="487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缓慢平和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08158" y="4004628"/>
            <a:ext cx="2535237" cy="487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沸腾时温度不变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36180" y="3997960"/>
            <a:ext cx="15621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温度降低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11993" y="4584700"/>
            <a:ext cx="4475162" cy="487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6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都是汽化现象，都要吸热</a:t>
            </a:r>
            <a:endParaRPr lang="zh-CN" altLang="en-US" sz="2600" b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bdaab353c7a977067d47a428e620ffb_3174982161187471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9080" y="3613150"/>
            <a:ext cx="0" cy="0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2"/>
          <a:srcRect l="3745" t="6663" r="13902" b="10225"/>
          <a:stretch>
            <a:fillRect/>
          </a:stretch>
        </p:blipFill>
        <p:spPr>
          <a:xfrm>
            <a:off x="1051560" y="1682115"/>
            <a:ext cx="2376170" cy="2553335"/>
          </a:xfrm>
          <a:prstGeom prst="rect">
            <a:avLst/>
          </a:prstGeom>
        </p:spPr>
      </p:pic>
      <p:pic>
        <p:nvPicPr>
          <p:cNvPr id="10" name="内容占位符 4"/>
          <p:cNvPicPr>
            <a:picLocks noChangeAspect="1"/>
          </p:cNvPicPr>
          <p:nvPr/>
        </p:nvPicPr>
        <p:blipFill>
          <a:blip r:embed="rId3"/>
          <a:srcRect l="14489" t="-2544" r="4549"/>
          <a:stretch>
            <a:fillRect/>
          </a:stretch>
        </p:blipFill>
        <p:spPr>
          <a:xfrm>
            <a:off x="4856480" y="1684020"/>
            <a:ext cx="2374265" cy="2550795"/>
          </a:xfrm>
          <a:prstGeom prst="rect">
            <a:avLst/>
          </a:prstGeom>
        </p:spPr>
      </p:pic>
      <p:pic>
        <p:nvPicPr>
          <p:cNvPr id="5" name="图片 4" descr="bbdaab353c7a977067d47a428e620ffb_3174982161187471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58225" y="1683385"/>
            <a:ext cx="2374265" cy="2717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59815" y="4651375"/>
            <a:ext cx="2621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北方的冬天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89780" y="4652010"/>
            <a:ext cx="3477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镜片会蒙上小水珠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75725" y="4652645"/>
            <a:ext cx="2517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早上的露珠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89070" y="640080"/>
            <a:ext cx="4775835" cy="70675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知识点四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液化”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2016秋上\人八物上\人八物上课课件制作\第2课时 液化\长征三号.jpeg"/>
          <p:cNvPicPr>
            <a:picLocks noChangeAspect="1"/>
          </p:cNvPicPr>
          <p:nvPr/>
        </p:nvPicPr>
        <p:blipFill>
          <a:blip r:embed="rId1"/>
          <a:srcRect l="23680" r="1677"/>
          <a:stretch>
            <a:fillRect/>
          </a:stretch>
        </p:blipFill>
        <p:spPr>
          <a:xfrm>
            <a:off x="7738745" y="1860550"/>
            <a:ext cx="3397885" cy="3027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952500" y="1860550"/>
            <a:ext cx="6297930" cy="3136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601345" eaLnBrk="1" hangingPunct="1">
              <a:lnSpc>
                <a:spcPct val="1100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我国“长征三号”运载火箭的第三级的燃料，用氢作燃料，用氧作助燃剂，这些装在火箭里的氢和氧都是以液体状态存在的。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8540" y="1282065"/>
            <a:ext cx="10100945" cy="156845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p>
            <a:pPr indent="457200" fontAlgn="auto"/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所有气体在温度降到足够低时都可以液化，这是液化的一种途径，在一定的温度下，压缩体积也可以使气体液化，这是液化的第二种途径。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2350" y="2941955"/>
            <a:ext cx="5133975" cy="2601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家中用的液化气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，就是在常温下用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压缩体积的办法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使石油气变成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液体后装入钢瓶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6475" y="2714625"/>
            <a:ext cx="5033010" cy="28289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99870" y="1539240"/>
            <a:ext cx="938149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例子：100℃水蒸气的烫伤比100℃开水烫伤更严重，因为100℃水蒸气液化时要放热，这样烫伤更严重.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液化过程要放出大量的热。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3540" y="4295775"/>
            <a:ext cx="7386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结论：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液化要放出热量。</a:t>
            </a:r>
            <a:endParaRPr lang="zh-CN" altLang="en-US" sz="4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0" y="5053965"/>
            <a:ext cx="1270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24965" y="1178560"/>
            <a:ext cx="10572750" cy="341249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1. </a:t>
            </a:r>
            <a:r>
              <a:rPr kumimoji="0" lang="zh-CN" altLang="en-US" sz="3600" b="0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关于蒸发的下列说法中，正确的是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(       )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A.在0℃时，水不会蒸发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B.液体内部的汽化现象叫蒸发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C.没有表面的液体不会蒸发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D.晶体也能发生蒸发现象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7030" y="4535805"/>
            <a:ext cx="7945438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/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解析：</a:t>
            </a:r>
            <a:r>
              <a:rPr lang="zh-CN" altLang="en-US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蒸发是一种在任何温度下，只在液体表面发生的缓慢的汽化现象。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0635" y="1111568"/>
            <a:ext cx="8572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/>
            <a:r>
              <a:rPr lang="en-US" altLang="zh-CN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lang="en-US" altLang="zh-CN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41705" y="688340"/>
            <a:ext cx="10424795" cy="387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.天津“狗不理”包子全国闻名，蒸包子的笼一般都有好多层，通常都是最上层的包子先熟，对于这种现象解释正确的是（        ）</a:t>
            </a:r>
            <a:endParaRPr kumimoji="0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A．上面的包子个头小</a:t>
            </a:r>
            <a:endParaRPr kumimoji="0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B．水蒸气上升过程温度变高</a:t>
            </a:r>
            <a:endParaRPr kumimoji="0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C．上面的蒸笼保温效果好</a:t>
            </a:r>
            <a:endParaRPr kumimoji="0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D．水蒸气到达最上面蒸笼后会液化放热</a:t>
            </a:r>
            <a:endParaRPr kumimoji="0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67105" y="4430395"/>
            <a:ext cx="872363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思路提示：高温的水蒸气遇到冷的蒸笼盖，会变成水滴，由气态变成液态，是液化现象．气体液化时，要放热，从而使上面的包子先熟。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910205" y="176720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0" y="5053965"/>
            <a:ext cx="1270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5" y="5226050"/>
            <a:ext cx="1270000" cy="381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4645" y="1184910"/>
            <a:ext cx="9584690" cy="645160"/>
          </a:xfrm>
          <a:prstGeom prst="rect">
            <a:avLst/>
          </a:prstGeom>
          <a:solidFill>
            <a:srgbClr val="DE0023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（一）汽化：物质从液态变为气态的过程。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69615" y="1830070"/>
            <a:ext cx="58089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1.沸腾条件：温度达到沸点、继续吸热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2.蒸发吸热制冷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4645" y="3568700"/>
            <a:ext cx="5107940" cy="6451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（二）液化的方法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69615" y="4229100"/>
            <a:ext cx="29127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1.降低温度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2.压缩体积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8" grpId="0" bldLvl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944495" y="2072005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7335" y="1955800"/>
            <a:ext cx="9434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了解液化汽化有两种方式：蒸发和沸腾，能比较两种方式的异同点。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7335" y="3340735"/>
            <a:ext cx="6066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2.知道蒸发吸热的应用。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7335" y="4232910"/>
            <a:ext cx="6661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3.通过实验探究沸腾的条件及特点。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37335" y="5125085"/>
            <a:ext cx="8770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4.能正确辨析液化现象，知道液化的两种方法。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17775" y="2068195"/>
            <a:ext cx="7023100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619250" y="1536700"/>
            <a:ext cx="5140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蒸发和沸腾的异同点。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9250" y="2132330"/>
            <a:ext cx="8282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辨析常见的液化现象。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9250" y="2727960"/>
            <a:ext cx="9233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通过实验探究来掌握液体的沸腾特点：以及影响蒸发快慢的因素 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9250" y="3877310"/>
            <a:ext cx="9227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铁架台、酒精灯、石棉网、小烧杯、硬纸盖、细线、温度计、刻度尺、酒精、扇子。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3792" r="3792"/>
          <a:stretch>
            <a:fillRect/>
          </a:stretch>
        </p:blipFill>
        <p:spPr>
          <a:xfrm>
            <a:off x="1997710" y="2008505"/>
            <a:ext cx="2460625" cy="2460625"/>
          </a:xfrm>
          <a:prstGeom prst="rect">
            <a:avLst/>
          </a:prstGeom>
        </p:spPr>
      </p:pic>
      <p:pic>
        <p:nvPicPr>
          <p:cNvPr id="4" name="图片 3" descr="201301231651053366"/>
          <p:cNvPicPr>
            <a:picLocks noChangeAspect="1"/>
          </p:cNvPicPr>
          <p:nvPr/>
        </p:nvPicPr>
        <p:blipFill>
          <a:blip r:embed="rId2"/>
          <a:srcRect l="11126" t="14301" r="11126" b="11047"/>
          <a:stretch>
            <a:fillRect/>
          </a:stretch>
        </p:blipFill>
        <p:spPr>
          <a:xfrm>
            <a:off x="7838758" y="2008505"/>
            <a:ext cx="2462400" cy="24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560195" y="4469130"/>
            <a:ext cx="37642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洒在地上的水过一会不见了。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48130" y="955040"/>
            <a:ext cx="9035415" cy="70675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思考：地上和衣服上的水到哪里去了呢？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38035" y="4455160"/>
            <a:ext cx="37407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晾在太阳下的湿衣服不久后干了。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2350" y="38836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87065" y="710565"/>
            <a:ext cx="5723255" cy="70675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汽化现象”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340" name="图片 2" descr="05804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0320" y="3574098"/>
            <a:ext cx="239395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4" descr="05804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15" y="3574098"/>
            <a:ext cx="2353945" cy="160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71245" y="1793240"/>
            <a:ext cx="102158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在透明塑料袋中滴入几滴酒精，将袋挤瘪，排尽空气后用绳把口扎紧，然后放入热水中。你会看到什么变化？从热水中拿出塑料袋，过一会又会有什么变化？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3870" y="1074420"/>
            <a:ext cx="3046095" cy="579120"/>
            <a:chOff x="985" y="1613"/>
            <a:chExt cx="4797" cy="912"/>
          </a:xfrm>
        </p:grpSpPr>
        <p:sp>
          <p:nvSpPr>
            <p:cNvPr id="5163" name="Freeform 276"/>
            <p:cNvSpPr/>
            <p:nvPr/>
          </p:nvSpPr>
          <p:spPr>
            <a:xfrm flipH="1">
              <a:off x="985" y="1635"/>
              <a:ext cx="970" cy="8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1" h="87">
                  <a:moveTo>
                    <a:pt x="3" y="67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2" y="32"/>
                    <a:pt x="43" y="25"/>
                    <a:pt x="46" y="19"/>
                  </a:cubicBezTo>
                  <a:cubicBezTo>
                    <a:pt x="52" y="6"/>
                    <a:pt x="66" y="0"/>
                    <a:pt x="79" y="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7"/>
                    <a:pt x="100" y="40"/>
                    <a:pt x="98" y="43"/>
                  </a:cubicBezTo>
                  <a:cubicBezTo>
                    <a:pt x="92" y="58"/>
                    <a:pt x="74" y="64"/>
                    <a:pt x="60" y="57"/>
                  </a:cubicBezTo>
                  <a:cubicBezTo>
                    <a:pt x="59" y="57"/>
                    <a:pt x="59" y="57"/>
                    <a:pt x="58" y="5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7"/>
                    <a:pt x="10" y="87"/>
                    <a:pt x="9" y="8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2"/>
                    <a:pt x="1" y="69"/>
                    <a:pt x="3" y="67"/>
                  </a:cubicBez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10" y="1613"/>
              <a:ext cx="3873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3200" b="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想想做做</a:t>
              </a:r>
              <a:endParaRPr lang="zh-CN" altLang="en-US" sz="3200" b="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1" name="图片 3" descr="05804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55" y="3574098"/>
            <a:ext cx="2349500" cy="159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352350" y="38836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84375" y="1162050"/>
            <a:ext cx="4250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你会看到什么变化？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0450" y="2032000"/>
            <a:ext cx="56229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塑料袋膨胀，酒精液体消失。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84375" y="2905125"/>
            <a:ext cx="9398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从热水中拿出塑料袋，过一会又有什么变化？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0450" y="3870960"/>
            <a:ext cx="66846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塑料袋变瘪了，内壁附着小液滴。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2350" y="38836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215" y="1227455"/>
            <a:ext cx="2011680" cy="783590"/>
          </a:xfrm>
          <a:prstGeom prst="rect">
            <a:avLst/>
          </a:prstGeom>
          <a:solidFill>
            <a:srgbClr val="7030A0"/>
          </a:solidFill>
        </p:spPr>
        <p:txBody>
          <a:bodyPr wrap="none" rtlCol="0" anchor="t">
            <a:spAutoFit/>
          </a:bodyPr>
          <a:p>
            <a:pPr algn="l" fontAlgn="base">
              <a:lnSpc>
                <a:spcPct val="125000"/>
              </a:lnSpc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9965" y="187325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12035" y="2566035"/>
            <a:ext cx="8109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从液态变成气态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的过程叫做汽化。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12035" y="3612515"/>
            <a:ext cx="7892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从气态变成液态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的过程叫做液化。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350" y="38836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0" y="5053965"/>
            <a:ext cx="1270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2033</Words>
  <Application>WPS 演示</Application>
  <PresentationFormat>宽屏</PresentationFormat>
  <Paragraphs>256</Paragraphs>
  <Slides>29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宋体</vt:lpstr>
      <vt:lpstr>Wingdings</vt:lpstr>
      <vt:lpstr>黑体</vt:lpstr>
      <vt:lpstr>微软雅黑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