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handoutMasterIdLst>
    <p:handoutMasterId r:id="rId25"/>
  </p:handoutMasterIdLst>
  <p:sldIdLst>
    <p:sldId id="317" r:id="rId4"/>
    <p:sldId id="258" r:id="rId5"/>
    <p:sldId id="293" r:id="rId7"/>
    <p:sldId id="315" r:id="rId8"/>
    <p:sldId id="344" r:id="rId9"/>
    <p:sldId id="295" r:id="rId10"/>
    <p:sldId id="308" r:id="rId11"/>
    <p:sldId id="346" r:id="rId12"/>
    <p:sldId id="347" r:id="rId13"/>
    <p:sldId id="364" r:id="rId14"/>
    <p:sldId id="349" r:id="rId15"/>
    <p:sldId id="351" r:id="rId16"/>
    <p:sldId id="352" r:id="rId17"/>
    <p:sldId id="353" r:id="rId18"/>
    <p:sldId id="354" r:id="rId19"/>
    <p:sldId id="356" r:id="rId20"/>
    <p:sldId id="358" r:id="rId21"/>
    <p:sldId id="360" r:id="rId22"/>
    <p:sldId id="362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013"/>
    <a:srgbClr val="DE0023"/>
    <a:srgbClr val="98CB00"/>
    <a:srgbClr val="A7EA65"/>
    <a:srgbClr val="FF9B01"/>
    <a:srgbClr val="6DC01A"/>
    <a:srgbClr val="177743"/>
    <a:srgbClr val="1A804A"/>
    <a:srgbClr val="14703D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howGuides="1">
      <p:cViewPr varScale="1">
        <p:scale>
          <a:sx n="83" d="100"/>
          <a:sy n="83" d="100"/>
        </p:scale>
        <p:origin x="282" y="72"/>
      </p:cViewPr>
      <p:guideLst>
        <p:guide orient="horz" pos="1026"/>
        <p:guide orient="horz" pos="3294"/>
        <p:guide pos="891"/>
        <p:guide pos="67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9.xml"/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slide" Target="slide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5" Type="http://schemas.openxmlformats.org/officeDocument/2006/relationships/notesSlide" Target="../notesSlides/notesSlide8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183475" y="1053452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3830" y="1218565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常用的长度测量工具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6899275" y="4036695"/>
            <a:ext cx="4275455" cy="1223010"/>
            <a:chOff x="357" y="1451"/>
            <a:chExt cx="3036" cy="1258"/>
          </a:xfrm>
        </p:grpSpPr>
        <p:pic>
          <p:nvPicPr>
            <p:cNvPr id="18447" name="Picture 5" descr="37_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7" y="1451"/>
              <a:ext cx="1984" cy="1258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04" y="1814"/>
              <a:ext cx="989" cy="53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刻度尺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20230" y="2179955"/>
            <a:ext cx="4574540" cy="1223010"/>
            <a:chOff x="5346333" y="1244647"/>
            <a:chExt cx="3022967" cy="148272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211872" y="1739947"/>
              <a:ext cx="1157428" cy="63281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卷尺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pic>
          <p:nvPicPr>
            <p:cNvPr id="18442" name="Picture 2" descr="E:\R八物上\第1节 长度和时间的测量\第1课时 长度的测量\图片\01104003.jpg"/>
            <p:cNvPicPr>
              <a:picLocks noChangeAspect="1"/>
            </p:cNvPicPr>
            <p:nvPr/>
          </p:nvPicPr>
          <p:blipFill>
            <a:blip r:embed="rId2"/>
            <a:srcRect t="25882" r="55891"/>
            <a:stretch>
              <a:fillRect/>
            </a:stretch>
          </p:blipFill>
          <p:spPr>
            <a:xfrm>
              <a:off x="5346333" y="1244647"/>
              <a:ext cx="1843558" cy="1482725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12" name="Group 20"/>
          <p:cNvGrpSpPr/>
          <p:nvPr/>
        </p:nvGrpSpPr>
        <p:grpSpPr>
          <a:xfrm>
            <a:off x="1838960" y="4036695"/>
            <a:ext cx="5186680" cy="1222375"/>
            <a:chOff x="442" y="2869"/>
            <a:chExt cx="2171" cy="1015"/>
          </a:xfrm>
        </p:grpSpPr>
        <p:pic>
          <p:nvPicPr>
            <p:cNvPr id="18445" name="Picture 6" descr="45_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" y="2869"/>
              <a:ext cx="1134" cy="1015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631" y="3208"/>
              <a:ext cx="982" cy="4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三角尺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1838960" y="2179320"/>
            <a:ext cx="3843655" cy="1223645"/>
            <a:chOff x="2852" y="2699"/>
            <a:chExt cx="2621" cy="1222"/>
          </a:xfrm>
        </p:grpSpPr>
        <p:pic>
          <p:nvPicPr>
            <p:cNvPr id="18443" name="Picture 7" descr="plasticrul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2" y="2699"/>
              <a:ext cx="1878" cy="1222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694" y="3152"/>
              <a:ext cx="779" cy="5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皮尺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79775" y="464820"/>
            <a:ext cx="6059170" cy="740410"/>
            <a:chOff x="5165" y="732"/>
            <a:chExt cx="9542" cy="1166"/>
          </a:xfrm>
        </p:grpSpPr>
        <p:sp>
          <p:nvSpPr>
            <p:cNvPr id="4" name="矩形 3"/>
            <p:cNvSpPr/>
            <p:nvPr/>
          </p:nvSpPr>
          <p:spPr>
            <a:xfrm>
              <a:off x="5165" y="732"/>
              <a:ext cx="954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384" y="786"/>
              <a:ext cx="9105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知识点二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长度的测量”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18485" y="534035"/>
            <a:ext cx="6313805" cy="719455"/>
            <a:chOff x="4298" y="841"/>
            <a:chExt cx="10556" cy="1133"/>
          </a:xfrm>
        </p:grpSpPr>
        <p:sp>
          <p:nvSpPr>
            <p:cNvPr id="6" name="矩形 5"/>
            <p:cNvSpPr/>
            <p:nvPr/>
          </p:nvSpPr>
          <p:spPr>
            <a:xfrm>
              <a:off x="4298" y="841"/>
              <a:ext cx="9866" cy="1133"/>
            </a:xfrm>
            <a:prstGeom prst="rect">
              <a:avLst/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299" y="844"/>
              <a:ext cx="105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000" b="1">
                  <a:ln>
                    <a:solidFill>
                      <a:srgbClr val="7030A0"/>
                    </a:solidFill>
                  </a:ln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探究：如何使用刻度尺</a:t>
              </a:r>
              <a:endParaRPr lang="zh-CN" altLang="en-US" sz="4000" b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64945" y="1253490"/>
            <a:ext cx="82169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大家分小组进行试验</a:t>
            </a:r>
            <a:endParaRPr lang="zh-CN" altLang="en-US">
              <a:solidFill>
                <a:schemeClr val="accent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286635" y="1764030"/>
            <a:ext cx="1705610" cy="38207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31310" y="1577975"/>
            <a:ext cx="5489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刻度尺零刻度线的位置在哪里？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31310" y="3126740"/>
            <a:ext cx="62826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它的量程，也就是它的测量范围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是多少？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1310" y="4681855"/>
            <a:ext cx="6501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它的分度值（相邻的两刻度线之间的长度，它决定测量的精确程度）是多少？</a:t>
            </a:r>
            <a:endParaRPr lang="zh-CN" altLang="en-US" sz="2800">
              <a:solidFill>
                <a:schemeClr val="accent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>
              <a:solidFill>
                <a:schemeClr val="accent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06470" y="578485"/>
            <a:ext cx="46215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>
                <a:ln>
                  <a:solidFill>
                    <a:srgbClr val="1C804A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准确的长度测量工具</a:t>
            </a:r>
            <a:endParaRPr lang="zh-CN" altLang="en-US" sz="3600">
              <a:ln>
                <a:solidFill>
                  <a:srgbClr val="1C804A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23315" y="1574800"/>
            <a:ext cx="10007600" cy="3708400"/>
            <a:chOff x="1769" y="2514"/>
            <a:chExt cx="16236" cy="5840"/>
          </a:xfrm>
        </p:grpSpPr>
        <p:pic>
          <p:nvPicPr>
            <p:cNvPr id="19459" name="Picture 5" descr="E:\R八物上\第1节 长度和时间的测量\第1课时 长度的测量\图片\01204007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27" y="2514"/>
              <a:ext cx="7878" cy="5839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7" name="Picture 6" descr="E:\R八物上\第1节 长度和时间的测量\第1课时 长度的测量\图片\01204005.jpg"/>
            <p:cNvPicPr>
              <a:picLocks noChangeAspect="1"/>
            </p:cNvPicPr>
            <p:nvPr/>
          </p:nvPicPr>
          <p:blipFill>
            <a:blip r:embed="rId2"/>
            <a:srcRect l="3854" r="3322"/>
            <a:stretch>
              <a:fillRect/>
            </a:stretch>
          </p:blipFill>
          <p:spPr>
            <a:xfrm>
              <a:off x="1769" y="2514"/>
              <a:ext cx="8027" cy="5840"/>
            </a:xfrm>
            <a:prstGeom prst="rect">
              <a:avLst/>
            </a:prstGeom>
            <a:noFill/>
            <a:ln w="76200" cap="flat" cmpd="tri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63" name="组合 262"/>
          <p:cNvGrpSpPr/>
          <p:nvPr/>
        </p:nvGrpSpPr>
        <p:grpSpPr>
          <a:xfrm>
            <a:off x="753745" y="3641090"/>
            <a:ext cx="10698480" cy="1675130"/>
            <a:chOff x="1740" y="4696"/>
            <a:chExt cx="22510" cy="2638"/>
          </a:xfrm>
        </p:grpSpPr>
        <p:sp>
          <p:nvSpPr>
            <p:cNvPr id="10" name="AutoShape 398"/>
            <p:cNvSpPr/>
            <p:nvPr/>
          </p:nvSpPr>
          <p:spPr>
            <a:xfrm>
              <a:off x="1987" y="5397"/>
              <a:ext cx="4095" cy="1937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zh-CN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11" name="Group 399"/>
            <p:cNvGrpSpPr/>
            <p:nvPr/>
          </p:nvGrpSpPr>
          <p:grpSpPr>
            <a:xfrm rot="0">
              <a:off x="1740" y="6089"/>
              <a:ext cx="9275" cy="917"/>
              <a:chOff x="808" y="1328"/>
              <a:chExt cx="3710" cy="499"/>
            </a:xfrm>
          </p:grpSpPr>
          <p:sp>
            <p:nvSpPr>
              <p:cNvPr id="12" name="AutoShape 400"/>
              <p:cNvSpPr/>
              <p:nvPr/>
            </p:nvSpPr>
            <p:spPr>
              <a:xfrm>
                <a:off x="808" y="1328"/>
                <a:ext cx="3710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l" eaLnBrk="1" hangingPunct="1">
                  <a:lnSpc>
                    <a:spcPct val="100000"/>
                  </a:lnSpc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0 cm     1            2            3           4           5           6        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7  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      8           9          10</a:t>
                </a:r>
                <a:r>
                  <a:rPr lang="en-US" altLang="zh-CN" sz="12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endPara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Line 401"/>
              <p:cNvSpPr/>
              <p:nvPr/>
            </p:nvSpPr>
            <p:spPr>
              <a:xfrm>
                <a:off x="899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402"/>
              <p:cNvSpPr/>
              <p:nvPr/>
            </p:nvSpPr>
            <p:spPr>
              <a:xfrm>
                <a:off x="93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403"/>
              <p:cNvSpPr/>
              <p:nvPr/>
            </p:nvSpPr>
            <p:spPr>
              <a:xfrm>
                <a:off x="97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404"/>
              <p:cNvSpPr/>
              <p:nvPr/>
            </p:nvSpPr>
            <p:spPr>
              <a:xfrm>
                <a:off x="100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405"/>
              <p:cNvSpPr/>
              <p:nvPr/>
            </p:nvSpPr>
            <p:spPr>
              <a:xfrm>
                <a:off x="104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" name="Line 406"/>
              <p:cNvSpPr/>
              <p:nvPr/>
            </p:nvSpPr>
            <p:spPr>
              <a:xfrm>
                <a:off x="1080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9" name="Line 407"/>
              <p:cNvSpPr/>
              <p:nvPr/>
            </p:nvSpPr>
            <p:spPr>
              <a:xfrm>
                <a:off x="1080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" name="Line 408"/>
              <p:cNvSpPr/>
              <p:nvPr/>
            </p:nvSpPr>
            <p:spPr>
              <a:xfrm>
                <a:off x="111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" name="Line 409"/>
              <p:cNvSpPr/>
              <p:nvPr/>
            </p:nvSpPr>
            <p:spPr>
              <a:xfrm>
                <a:off x="1152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" name="Line 410"/>
              <p:cNvSpPr/>
              <p:nvPr/>
            </p:nvSpPr>
            <p:spPr>
              <a:xfrm>
                <a:off x="118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" name="Line 411"/>
              <p:cNvSpPr/>
              <p:nvPr/>
            </p:nvSpPr>
            <p:spPr>
              <a:xfrm>
                <a:off x="122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Line 412"/>
              <p:cNvSpPr/>
              <p:nvPr/>
            </p:nvSpPr>
            <p:spPr>
              <a:xfrm>
                <a:off x="1261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413"/>
              <p:cNvSpPr/>
              <p:nvPr/>
            </p:nvSpPr>
            <p:spPr>
              <a:xfrm>
                <a:off x="1261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414"/>
              <p:cNvSpPr/>
              <p:nvPr/>
            </p:nvSpPr>
            <p:spPr>
              <a:xfrm>
                <a:off x="129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415"/>
              <p:cNvSpPr/>
              <p:nvPr/>
            </p:nvSpPr>
            <p:spPr>
              <a:xfrm>
                <a:off x="133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416"/>
              <p:cNvSpPr/>
              <p:nvPr/>
            </p:nvSpPr>
            <p:spPr>
              <a:xfrm>
                <a:off x="137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417"/>
              <p:cNvSpPr/>
              <p:nvPr/>
            </p:nvSpPr>
            <p:spPr>
              <a:xfrm>
                <a:off x="140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418"/>
              <p:cNvSpPr/>
              <p:nvPr/>
            </p:nvSpPr>
            <p:spPr>
              <a:xfrm>
                <a:off x="1442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419"/>
              <p:cNvSpPr/>
              <p:nvPr/>
            </p:nvSpPr>
            <p:spPr>
              <a:xfrm>
                <a:off x="1442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20"/>
              <p:cNvSpPr/>
              <p:nvPr/>
            </p:nvSpPr>
            <p:spPr>
              <a:xfrm>
                <a:off x="147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21"/>
              <p:cNvSpPr/>
              <p:nvPr/>
            </p:nvSpPr>
            <p:spPr>
              <a:xfrm>
                <a:off x="151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Line 422"/>
              <p:cNvSpPr/>
              <p:nvPr/>
            </p:nvSpPr>
            <p:spPr>
              <a:xfrm>
                <a:off x="155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Line 423"/>
              <p:cNvSpPr/>
              <p:nvPr/>
            </p:nvSpPr>
            <p:spPr>
              <a:xfrm>
                <a:off x="158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Line 424"/>
              <p:cNvSpPr/>
              <p:nvPr/>
            </p:nvSpPr>
            <p:spPr>
              <a:xfrm>
                <a:off x="1623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Line 425"/>
              <p:cNvSpPr/>
              <p:nvPr/>
            </p:nvSpPr>
            <p:spPr>
              <a:xfrm>
                <a:off x="1624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8" name="Line 426"/>
              <p:cNvSpPr/>
              <p:nvPr/>
            </p:nvSpPr>
            <p:spPr>
              <a:xfrm>
                <a:off x="166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9" name="Line 427"/>
              <p:cNvSpPr/>
              <p:nvPr/>
            </p:nvSpPr>
            <p:spPr>
              <a:xfrm>
                <a:off x="169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" name="Line 428"/>
              <p:cNvSpPr/>
              <p:nvPr/>
            </p:nvSpPr>
            <p:spPr>
              <a:xfrm>
                <a:off x="173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1" name="Line 429"/>
              <p:cNvSpPr/>
              <p:nvPr/>
            </p:nvSpPr>
            <p:spPr>
              <a:xfrm>
                <a:off x="176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2" name="Line 430"/>
              <p:cNvSpPr/>
              <p:nvPr/>
            </p:nvSpPr>
            <p:spPr>
              <a:xfrm>
                <a:off x="1805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" name="Line 431"/>
              <p:cNvSpPr/>
              <p:nvPr/>
            </p:nvSpPr>
            <p:spPr>
              <a:xfrm>
                <a:off x="1805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" name="Line 432"/>
              <p:cNvSpPr/>
              <p:nvPr/>
            </p:nvSpPr>
            <p:spPr>
              <a:xfrm>
                <a:off x="184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5" name="Line 433"/>
              <p:cNvSpPr/>
              <p:nvPr/>
            </p:nvSpPr>
            <p:spPr>
              <a:xfrm>
                <a:off x="187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6" name="Line 434"/>
              <p:cNvSpPr/>
              <p:nvPr/>
            </p:nvSpPr>
            <p:spPr>
              <a:xfrm>
                <a:off x="191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7" name="Line 435"/>
              <p:cNvSpPr/>
              <p:nvPr/>
            </p:nvSpPr>
            <p:spPr>
              <a:xfrm>
                <a:off x="195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8" name="Line 436"/>
              <p:cNvSpPr/>
              <p:nvPr/>
            </p:nvSpPr>
            <p:spPr>
              <a:xfrm>
                <a:off x="1986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9" name="Line 437"/>
              <p:cNvSpPr/>
              <p:nvPr/>
            </p:nvSpPr>
            <p:spPr>
              <a:xfrm>
                <a:off x="1986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0" name="Line 438"/>
              <p:cNvSpPr/>
              <p:nvPr/>
            </p:nvSpPr>
            <p:spPr>
              <a:xfrm>
                <a:off x="2022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" name="Line 439"/>
              <p:cNvSpPr/>
              <p:nvPr/>
            </p:nvSpPr>
            <p:spPr>
              <a:xfrm>
                <a:off x="205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2" name="Line 440"/>
              <p:cNvSpPr/>
              <p:nvPr/>
            </p:nvSpPr>
            <p:spPr>
              <a:xfrm>
                <a:off x="209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" name="Line 441"/>
              <p:cNvSpPr/>
              <p:nvPr/>
            </p:nvSpPr>
            <p:spPr>
              <a:xfrm>
                <a:off x="213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" name="Line 442"/>
              <p:cNvSpPr/>
              <p:nvPr/>
            </p:nvSpPr>
            <p:spPr>
              <a:xfrm>
                <a:off x="2167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" name="Line 443"/>
              <p:cNvSpPr/>
              <p:nvPr/>
            </p:nvSpPr>
            <p:spPr>
              <a:xfrm>
                <a:off x="2167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" name="Line 444"/>
              <p:cNvSpPr/>
              <p:nvPr/>
            </p:nvSpPr>
            <p:spPr>
              <a:xfrm>
                <a:off x="220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7" name="Line 445"/>
              <p:cNvSpPr/>
              <p:nvPr/>
            </p:nvSpPr>
            <p:spPr>
              <a:xfrm>
                <a:off x="223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8" name="Line 446"/>
              <p:cNvSpPr/>
              <p:nvPr/>
            </p:nvSpPr>
            <p:spPr>
              <a:xfrm>
                <a:off x="227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9" name="Line 447"/>
              <p:cNvSpPr/>
              <p:nvPr/>
            </p:nvSpPr>
            <p:spPr>
              <a:xfrm>
                <a:off x="2312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0" name="Line 448"/>
              <p:cNvSpPr/>
              <p:nvPr/>
            </p:nvSpPr>
            <p:spPr>
              <a:xfrm>
                <a:off x="2348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1" name="Line 449"/>
              <p:cNvSpPr/>
              <p:nvPr/>
            </p:nvSpPr>
            <p:spPr>
              <a:xfrm>
                <a:off x="2348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2" name="Line 450"/>
              <p:cNvSpPr/>
              <p:nvPr/>
            </p:nvSpPr>
            <p:spPr>
              <a:xfrm>
                <a:off x="238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3" name="Line 451"/>
              <p:cNvSpPr/>
              <p:nvPr/>
            </p:nvSpPr>
            <p:spPr>
              <a:xfrm>
                <a:off x="242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4" name="Line 452"/>
              <p:cNvSpPr/>
              <p:nvPr/>
            </p:nvSpPr>
            <p:spPr>
              <a:xfrm>
                <a:off x="245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5" name="Line 453"/>
              <p:cNvSpPr/>
              <p:nvPr/>
            </p:nvSpPr>
            <p:spPr>
              <a:xfrm>
                <a:off x="249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6" name="Line 454"/>
              <p:cNvSpPr/>
              <p:nvPr/>
            </p:nvSpPr>
            <p:spPr>
              <a:xfrm>
                <a:off x="2529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7" name="Line 455"/>
              <p:cNvSpPr/>
              <p:nvPr/>
            </p:nvSpPr>
            <p:spPr>
              <a:xfrm>
                <a:off x="2529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8" name="Line 456"/>
              <p:cNvSpPr/>
              <p:nvPr/>
            </p:nvSpPr>
            <p:spPr>
              <a:xfrm>
                <a:off x="256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69" name="Line 457"/>
              <p:cNvSpPr/>
              <p:nvPr/>
            </p:nvSpPr>
            <p:spPr>
              <a:xfrm>
                <a:off x="260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0" name="Line 458"/>
              <p:cNvSpPr/>
              <p:nvPr/>
            </p:nvSpPr>
            <p:spPr>
              <a:xfrm>
                <a:off x="263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1" name="Line 459"/>
              <p:cNvSpPr/>
              <p:nvPr/>
            </p:nvSpPr>
            <p:spPr>
              <a:xfrm>
                <a:off x="267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" name="Line 460"/>
              <p:cNvSpPr/>
              <p:nvPr/>
            </p:nvSpPr>
            <p:spPr>
              <a:xfrm>
                <a:off x="2710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3" name="Line 461"/>
              <p:cNvSpPr/>
              <p:nvPr/>
            </p:nvSpPr>
            <p:spPr>
              <a:xfrm>
                <a:off x="2710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4" name="Line 462"/>
              <p:cNvSpPr/>
              <p:nvPr/>
            </p:nvSpPr>
            <p:spPr>
              <a:xfrm>
                <a:off x="274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5" name="Line 463"/>
              <p:cNvSpPr/>
              <p:nvPr/>
            </p:nvSpPr>
            <p:spPr>
              <a:xfrm>
                <a:off x="2782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6" name="Line 464"/>
              <p:cNvSpPr/>
              <p:nvPr/>
            </p:nvSpPr>
            <p:spPr>
              <a:xfrm>
                <a:off x="281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7" name="Line 465"/>
              <p:cNvSpPr/>
              <p:nvPr/>
            </p:nvSpPr>
            <p:spPr>
              <a:xfrm>
                <a:off x="285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8" name="Line 466"/>
              <p:cNvSpPr/>
              <p:nvPr/>
            </p:nvSpPr>
            <p:spPr>
              <a:xfrm>
                <a:off x="2891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9" name="Line 467"/>
              <p:cNvSpPr/>
              <p:nvPr/>
            </p:nvSpPr>
            <p:spPr>
              <a:xfrm>
                <a:off x="2891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0" name="Line 468"/>
              <p:cNvSpPr/>
              <p:nvPr/>
            </p:nvSpPr>
            <p:spPr>
              <a:xfrm>
                <a:off x="292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" name="Line 469"/>
              <p:cNvSpPr/>
              <p:nvPr/>
            </p:nvSpPr>
            <p:spPr>
              <a:xfrm>
                <a:off x="296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" name="Line 470"/>
              <p:cNvSpPr/>
              <p:nvPr/>
            </p:nvSpPr>
            <p:spPr>
              <a:xfrm>
                <a:off x="300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" name="Line 471"/>
              <p:cNvSpPr/>
              <p:nvPr/>
            </p:nvSpPr>
            <p:spPr>
              <a:xfrm>
                <a:off x="303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4" name="Line 472"/>
              <p:cNvSpPr/>
              <p:nvPr/>
            </p:nvSpPr>
            <p:spPr>
              <a:xfrm>
                <a:off x="3072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5" name="Line 473"/>
              <p:cNvSpPr/>
              <p:nvPr/>
            </p:nvSpPr>
            <p:spPr>
              <a:xfrm>
                <a:off x="3072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6" name="Line 474"/>
              <p:cNvSpPr/>
              <p:nvPr/>
            </p:nvSpPr>
            <p:spPr>
              <a:xfrm>
                <a:off x="310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7" name="Line 475"/>
              <p:cNvSpPr/>
              <p:nvPr/>
            </p:nvSpPr>
            <p:spPr>
              <a:xfrm>
                <a:off x="314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" name="Line 476"/>
              <p:cNvSpPr/>
              <p:nvPr/>
            </p:nvSpPr>
            <p:spPr>
              <a:xfrm>
                <a:off x="318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9" name="Line 477"/>
              <p:cNvSpPr/>
              <p:nvPr/>
            </p:nvSpPr>
            <p:spPr>
              <a:xfrm>
                <a:off x="321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0" name="Line 478"/>
              <p:cNvSpPr/>
              <p:nvPr/>
            </p:nvSpPr>
            <p:spPr>
              <a:xfrm>
                <a:off x="3253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1" name="Line 479"/>
              <p:cNvSpPr/>
              <p:nvPr/>
            </p:nvSpPr>
            <p:spPr>
              <a:xfrm>
                <a:off x="3253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" name="Line 480"/>
              <p:cNvSpPr/>
              <p:nvPr/>
            </p:nvSpPr>
            <p:spPr>
              <a:xfrm>
                <a:off x="328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3" name="Line 481"/>
              <p:cNvSpPr/>
              <p:nvPr/>
            </p:nvSpPr>
            <p:spPr>
              <a:xfrm>
                <a:off x="3325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4" name="Line 482"/>
              <p:cNvSpPr/>
              <p:nvPr/>
            </p:nvSpPr>
            <p:spPr>
              <a:xfrm>
                <a:off x="3362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5" name="Line 483"/>
              <p:cNvSpPr/>
              <p:nvPr/>
            </p:nvSpPr>
            <p:spPr>
              <a:xfrm>
                <a:off x="3398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6" name="Line 484"/>
              <p:cNvSpPr/>
              <p:nvPr/>
            </p:nvSpPr>
            <p:spPr>
              <a:xfrm>
                <a:off x="3434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7" name="Line 485"/>
              <p:cNvSpPr/>
              <p:nvPr/>
            </p:nvSpPr>
            <p:spPr>
              <a:xfrm>
                <a:off x="3434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8" name="Line 486"/>
              <p:cNvSpPr/>
              <p:nvPr/>
            </p:nvSpPr>
            <p:spPr>
              <a:xfrm>
                <a:off x="347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9" name="Line 487"/>
              <p:cNvSpPr/>
              <p:nvPr/>
            </p:nvSpPr>
            <p:spPr>
              <a:xfrm>
                <a:off x="3506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0" name="Line 488"/>
              <p:cNvSpPr/>
              <p:nvPr/>
            </p:nvSpPr>
            <p:spPr>
              <a:xfrm>
                <a:off x="3543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1" name="Line 489"/>
              <p:cNvSpPr/>
              <p:nvPr/>
            </p:nvSpPr>
            <p:spPr>
              <a:xfrm>
                <a:off x="3579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2" name="Line 490"/>
              <p:cNvSpPr/>
              <p:nvPr/>
            </p:nvSpPr>
            <p:spPr>
              <a:xfrm>
                <a:off x="3615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3" name="Line 491"/>
              <p:cNvSpPr/>
              <p:nvPr/>
            </p:nvSpPr>
            <p:spPr>
              <a:xfrm>
                <a:off x="3615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4" name="Line 492"/>
              <p:cNvSpPr/>
              <p:nvPr/>
            </p:nvSpPr>
            <p:spPr>
              <a:xfrm>
                <a:off x="365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5" name="Line 493"/>
              <p:cNvSpPr/>
              <p:nvPr/>
            </p:nvSpPr>
            <p:spPr>
              <a:xfrm>
                <a:off x="368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6" name="Line 494"/>
              <p:cNvSpPr/>
              <p:nvPr/>
            </p:nvSpPr>
            <p:spPr>
              <a:xfrm>
                <a:off x="372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7" name="Line 495"/>
              <p:cNvSpPr/>
              <p:nvPr/>
            </p:nvSpPr>
            <p:spPr>
              <a:xfrm>
                <a:off x="376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8" name="Line 496"/>
              <p:cNvSpPr/>
              <p:nvPr/>
            </p:nvSpPr>
            <p:spPr>
              <a:xfrm>
                <a:off x="3796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09" name="Group 497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110" name="Line 498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1" name="Line 499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2" name="Line 500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" name="Line 501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4" name="Line 502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15" name="Line 503"/>
              <p:cNvSpPr/>
              <p:nvPr/>
            </p:nvSpPr>
            <p:spPr>
              <a:xfrm>
                <a:off x="3977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6" name="Line 504"/>
              <p:cNvSpPr/>
              <p:nvPr/>
            </p:nvSpPr>
            <p:spPr>
              <a:xfrm>
                <a:off x="3975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7" name="Line 505"/>
              <p:cNvSpPr/>
              <p:nvPr/>
            </p:nvSpPr>
            <p:spPr>
              <a:xfrm>
                <a:off x="4011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8" name="Line 506"/>
              <p:cNvSpPr/>
              <p:nvPr/>
            </p:nvSpPr>
            <p:spPr>
              <a:xfrm>
                <a:off x="4047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9" name="Line 507"/>
              <p:cNvSpPr/>
              <p:nvPr/>
            </p:nvSpPr>
            <p:spPr>
              <a:xfrm>
                <a:off x="4084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0" name="Line 508"/>
              <p:cNvSpPr/>
              <p:nvPr/>
            </p:nvSpPr>
            <p:spPr>
              <a:xfrm>
                <a:off x="4120" y="1379"/>
                <a:ext cx="0" cy="6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21" name="Group 509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122" name="Line 510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3" name="Line 511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4" name="Line 512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5" name="Line 513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26" name="Line 514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7" name="Line 515"/>
              <p:cNvSpPr/>
              <p:nvPr/>
            </p:nvSpPr>
            <p:spPr>
              <a:xfrm>
                <a:off x="4337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128" name="Group 516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129" name="Line 517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0" name="Line 518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1" name="Line 519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2" name="Line 520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3" name="Line 521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34" name="Line 522"/>
              <p:cNvSpPr/>
              <p:nvPr/>
            </p:nvSpPr>
            <p:spPr>
              <a:xfrm>
                <a:off x="4517" y="1379"/>
                <a:ext cx="0" cy="118"/>
              </a:xfrm>
              <a:prstGeom prst="line">
                <a:avLst/>
              </a:prstGeom>
              <a:ln w="2540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62" name="组合 261"/>
            <p:cNvGrpSpPr/>
            <p:nvPr/>
          </p:nvGrpSpPr>
          <p:grpSpPr>
            <a:xfrm>
              <a:off x="12525" y="4696"/>
              <a:ext cx="11725" cy="2431"/>
              <a:chOff x="2071" y="2509"/>
              <a:chExt cx="11725" cy="2431"/>
            </a:xfrm>
          </p:grpSpPr>
          <p:sp>
            <p:nvSpPr>
              <p:cNvPr id="136" name="AutoShape 821"/>
              <p:cNvSpPr/>
              <p:nvPr/>
            </p:nvSpPr>
            <p:spPr>
              <a:xfrm>
                <a:off x="2096" y="2509"/>
                <a:ext cx="4095" cy="1940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zh-CN" sz="1800" b="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37" name="Group 822"/>
              <p:cNvGrpSpPr/>
              <p:nvPr/>
            </p:nvGrpSpPr>
            <p:grpSpPr>
              <a:xfrm rot="411307">
                <a:off x="2071" y="4021"/>
                <a:ext cx="11725" cy="919"/>
                <a:chOff x="807" y="1326"/>
                <a:chExt cx="4690" cy="498"/>
              </a:xfrm>
            </p:grpSpPr>
            <p:sp>
              <p:nvSpPr>
                <p:cNvPr id="138" name="AutoShape 823"/>
                <p:cNvSpPr/>
                <p:nvPr/>
              </p:nvSpPr>
              <p:spPr>
                <a:xfrm>
                  <a:off x="807" y="1326"/>
                  <a:ext cx="4690" cy="498"/>
                </a:xfrm>
                <a:prstGeom prst="cube">
                  <a:avLst>
                    <a:gd name="adj" fmla="val 8616"/>
                  </a:avLst>
                </a:prstGeom>
                <a:solidFill>
                  <a:srgbClr val="FFCC00"/>
                </a:solidFill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0 cm     1           2            3           4            5            6           7            8          9          10</a:t>
                  </a:r>
                  <a:r>
                    <a:rPr lang="en-US" altLang="zh-CN" sz="1200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 </a:t>
                  </a:r>
                  <a:endParaRPr lang="en-US" altLang="zh-CN" sz="12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9" name="Line 824"/>
                <p:cNvSpPr/>
                <p:nvPr/>
              </p:nvSpPr>
              <p:spPr>
                <a:xfrm>
                  <a:off x="899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0" name="Line 825"/>
                <p:cNvSpPr/>
                <p:nvPr/>
              </p:nvSpPr>
              <p:spPr>
                <a:xfrm>
                  <a:off x="93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1" name="Line 826"/>
                <p:cNvSpPr/>
                <p:nvPr/>
              </p:nvSpPr>
              <p:spPr>
                <a:xfrm>
                  <a:off x="97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2" name="Line 827"/>
                <p:cNvSpPr/>
                <p:nvPr/>
              </p:nvSpPr>
              <p:spPr>
                <a:xfrm>
                  <a:off x="100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" name="Line 828"/>
                <p:cNvSpPr/>
                <p:nvPr/>
              </p:nvSpPr>
              <p:spPr>
                <a:xfrm>
                  <a:off x="104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4" name="Line 829"/>
                <p:cNvSpPr/>
                <p:nvPr/>
              </p:nvSpPr>
              <p:spPr>
                <a:xfrm>
                  <a:off x="1080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5" name="Line 830"/>
                <p:cNvSpPr/>
                <p:nvPr/>
              </p:nvSpPr>
              <p:spPr>
                <a:xfrm>
                  <a:off x="1080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6" name="Line 831"/>
                <p:cNvSpPr/>
                <p:nvPr/>
              </p:nvSpPr>
              <p:spPr>
                <a:xfrm>
                  <a:off x="111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7" name="Line 832"/>
                <p:cNvSpPr/>
                <p:nvPr/>
              </p:nvSpPr>
              <p:spPr>
                <a:xfrm>
                  <a:off x="1152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8" name="Line 833"/>
                <p:cNvSpPr/>
                <p:nvPr/>
              </p:nvSpPr>
              <p:spPr>
                <a:xfrm>
                  <a:off x="118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9" name="Line 834"/>
                <p:cNvSpPr/>
                <p:nvPr/>
              </p:nvSpPr>
              <p:spPr>
                <a:xfrm>
                  <a:off x="122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0" name="Line 835"/>
                <p:cNvSpPr/>
                <p:nvPr/>
              </p:nvSpPr>
              <p:spPr>
                <a:xfrm>
                  <a:off x="1261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1" name="Line 836"/>
                <p:cNvSpPr/>
                <p:nvPr/>
              </p:nvSpPr>
              <p:spPr>
                <a:xfrm>
                  <a:off x="1261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2" name="Line 837"/>
                <p:cNvSpPr/>
                <p:nvPr/>
              </p:nvSpPr>
              <p:spPr>
                <a:xfrm>
                  <a:off x="129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3" name="Line 838"/>
                <p:cNvSpPr/>
                <p:nvPr/>
              </p:nvSpPr>
              <p:spPr>
                <a:xfrm>
                  <a:off x="133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4" name="Line 839"/>
                <p:cNvSpPr/>
                <p:nvPr/>
              </p:nvSpPr>
              <p:spPr>
                <a:xfrm>
                  <a:off x="137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5" name="Line 840"/>
                <p:cNvSpPr/>
                <p:nvPr/>
              </p:nvSpPr>
              <p:spPr>
                <a:xfrm>
                  <a:off x="140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6" name="Line 841"/>
                <p:cNvSpPr/>
                <p:nvPr/>
              </p:nvSpPr>
              <p:spPr>
                <a:xfrm>
                  <a:off x="1442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7" name="Line 842"/>
                <p:cNvSpPr/>
                <p:nvPr/>
              </p:nvSpPr>
              <p:spPr>
                <a:xfrm>
                  <a:off x="1442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8" name="Line 843"/>
                <p:cNvSpPr/>
                <p:nvPr/>
              </p:nvSpPr>
              <p:spPr>
                <a:xfrm>
                  <a:off x="147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59" name="Line 844"/>
                <p:cNvSpPr/>
                <p:nvPr/>
              </p:nvSpPr>
              <p:spPr>
                <a:xfrm>
                  <a:off x="151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0" name="Line 845"/>
                <p:cNvSpPr/>
                <p:nvPr/>
              </p:nvSpPr>
              <p:spPr>
                <a:xfrm>
                  <a:off x="155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1" name="Line 846"/>
                <p:cNvSpPr/>
                <p:nvPr/>
              </p:nvSpPr>
              <p:spPr>
                <a:xfrm>
                  <a:off x="158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2" name="Line 847"/>
                <p:cNvSpPr/>
                <p:nvPr/>
              </p:nvSpPr>
              <p:spPr>
                <a:xfrm>
                  <a:off x="1623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3" name="Line 848"/>
                <p:cNvSpPr/>
                <p:nvPr/>
              </p:nvSpPr>
              <p:spPr>
                <a:xfrm>
                  <a:off x="1624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" name="Line 849"/>
                <p:cNvSpPr/>
                <p:nvPr/>
              </p:nvSpPr>
              <p:spPr>
                <a:xfrm>
                  <a:off x="166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5" name="Line 850"/>
                <p:cNvSpPr/>
                <p:nvPr/>
              </p:nvSpPr>
              <p:spPr>
                <a:xfrm>
                  <a:off x="169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6" name="Line 851"/>
                <p:cNvSpPr/>
                <p:nvPr/>
              </p:nvSpPr>
              <p:spPr>
                <a:xfrm>
                  <a:off x="173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7" name="Line 852"/>
                <p:cNvSpPr/>
                <p:nvPr/>
              </p:nvSpPr>
              <p:spPr>
                <a:xfrm>
                  <a:off x="176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8" name="Line 853"/>
                <p:cNvSpPr/>
                <p:nvPr/>
              </p:nvSpPr>
              <p:spPr>
                <a:xfrm>
                  <a:off x="1805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9" name="Line 854"/>
                <p:cNvSpPr/>
                <p:nvPr/>
              </p:nvSpPr>
              <p:spPr>
                <a:xfrm>
                  <a:off x="1805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0" name="Line 855"/>
                <p:cNvSpPr/>
                <p:nvPr/>
              </p:nvSpPr>
              <p:spPr>
                <a:xfrm>
                  <a:off x="184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1" name="Line 856"/>
                <p:cNvSpPr/>
                <p:nvPr/>
              </p:nvSpPr>
              <p:spPr>
                <a:xfrm>
                  <a:off x="187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2" name="Line 857"/>
                <p:cNvSpPr/>
                <p:nvPr/>
              </p:nvSpPr>
              <p:spPr>
                <a:xfrm>
                  <a:off x="191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3" name="Line 858"/>
                <p:cNvSpPr/>
                <p:nvPr/>
              </p:nvSpPr>
              <p:spPr>
                <a:xfrm>
                  <a:off x="195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4" name="Line 859"/>
                <p:cNvSpPr/>
                <p:nvPr/>
              </p:nvSpPr>
              <p:spPr>
                <a:xfrm>
                  <a:off x="1986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5" name="Line 860"/>
                <p:cNvSpPr/>
                <p:nvPr/>
              </p:nvSpPr>
              <p:spPr>
                <a:xfrm>
                  <a:off x="1986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6" name="Line 861"/>
                <p:cNvSpPr/>
                <p:nvPr/>
              </p:nvSpPr>
              <p:spPr>
                <a:xfrm>
                  <a:off x="2022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7" name="Line 862"/>
                <p:cNvSpPr/>
                <p:nvPr/>
              </p:nvSpPr>
              <p:spPr>
                <a:xfrm>
                  <a:off x="205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8" name="Line 863"/>
                <p:cNvSpPr/>
                <p:nvPr/>
              </p:nvSpPr>
              <p:spPr>
                <a:xfrm>
                  <a:off x="209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79" name="Line 864"/>
                <p:cNvSpPr/>
                <p:nvPr/>
              </p:nvSpPr>
              <p:spPr>
                <a:xfrm>
                  <a:off x="213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0" name="Line 865"/>
                <p:cNvSpPr/>
                <p:nvPr/>
              </p:nvSpPr>
              <p:spPr>
                <a:xfrm>
                  <a:off x="2167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1" name="Line 866"/>
                <p:cNvSpPr/>
                <p:nvPr/>
              </p:nvSpPr>
              <p:spPr>
                <a:xfrm>
                  <a:off x="2167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2" name="Line 867"/>
                <p:cNvSpPr/>
                <p:nvPr/>
              </p:nvSpPr>
              <p:spPr>
                <a:xfrm>
                  <a:off x="220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3" name="Line 868"/>
                <p:cNvSpPr/>
                <p:nvPr/>
              </p:nvSpPr>
              <p:spPr>
                <a:xfrm>
                  <a:off x="223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4" name="Line 869"/>
                <p:cNvSpPr/>
                <p:nvPr/>
              </p:nvSpPr>
              <p:spPr>
                <a:xfrm>
                  <a:off x="227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5" name="Line 870"/>
                <p:cNvSpPr/>
                <p:nvPr/>
              </p:nvSpPr>
              <p:spPr>
                <a:xfrm>
                  <a:off x="2312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6" name="Line 871"/>
                <p:cNvSpPr/>
                <p:nvPr/>
              </p:nvSpPr>
              <p:spPr>
                <a:xfrm>
                  <a:off x="2348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7" name="Line 872"/>
                <p:cNvSpPr/>
                <p:nvPr/>
              </p:nvSpPr>
              <p:spPr>
                <a:xfrm>
                  <a:off x="2348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8" name="Line 873"/>
                <p:cNvSpPr/>
                <p:nvPr/>
              </p:nvSpPr>
              <p:spPr>
                <a:xfrm>
                  <a:off x="238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89" name="Line 874"/>
                <p:cNvSpPr/>
                <p:nvPr/>
              </p:nvSpPr>
              <p:spPr>
                <a:xfrm>
                  <a:off x="242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0" name="Line 875"/>
                <p:cNvSpPr/>
                <p:nvPr/>
              </p:nvSpPr>
              <p:spPr>
                <a:xfrm>
                  <a:off x="245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1" name="Line 876"/>
                <p:cNvSpPr/>
                <p:nvPr/>
              </p:nvSpPr>
              <p:spPr>
                <a:xfrm>
                  <a:off x="249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2" name="Line 877"/>
                <p:cNvSpPr/>
                <p:nvPr/>
              </p:nvSpPr>
              <p:spPr>
                <a:xfrm>
                  <a:off x="2529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3" name="Line 878"/>
                <p:cNvSpPr/>
                <p:nvPr/>
              </p:nvSpPr>
              <p:spPr>
                <a:xfrm>
                  <a:off x="2529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" name="Line 879"/>
                <p:cNvSpPr/>
                <p:nvPr/>
              </p:nvSpPr>
              <p:spPr>
                <a:xfrm>
                  <a:off x="256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5" name="Line 880"/>
                <p:cNvSpPr/>
                <p:nvPr/>
              </p:nvSpPr>
              <p:spPr>
                <a:xfrm>
                  <a:off x="260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6" name="Line 881"/>
                <p:cNvSpPr/>
                <p:nvPr/>
              </p:nvSpPr>
              <p:spPr>
                <a:xfrm>
                  <a:off x="263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7" name="Line 882"/>
                <p:cNvSpPr/>
                <p:nvPr/>
              </p:nvSpPr>
              <p:spPr>
                <a:xfrm>
                  <a:off x="267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8" name="Line 883"/>
                <p:cNvSpPr/>
                <p:nvPr/>
              </p:nvSpPr>
              <p:spPr>
                <a:xfrm>
                  <a:off x="2710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9" name="Line 884"/>
                <p:cNvSpPr/>
                <p:nvPr/>
              </p:nvSpPr>
              <p:spPr>
                <a:xfrm>
                  <a:off x="2710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0" name="Line 885"/>
                <p:cNvSpPr/>
                <p:nvPr/>
              </p:nvSpPr>
              <p:spPr>
                <a:xfrm>
                  <a:off x="274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1" name="Line 886"/>
                <p:cNvSpPr/>
                <p:nvPr/>
              </p:nvSpPr>
              <p:spPr>
                <a:xfrm>
                  <a:off x="2782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2" name="Line 887"/>
                <p:cNvSpPr/>
                <p:nvPr/>
              </p:nvSpPr>
              <p:spPr>
                <a:xfrm>
                  <a:off x="281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3" name="Line 888"/>
                <p:cNvSpPr/>
                <p:nvPr/>
              </p:nvSpPr>
              <p:spPr>
                <a:xfrm>
                  <a:off x="285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4" name="Line 889"/>
                <p:cNvSpPr/>
                <p:nvPr/>
              </p:nvSpPr>
              <p:spPr>
                <a:xfrm>
                  <a:off x="2891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5" name="Line 890"/>
                <p:cNvSpPr/>
                <p:nvPr/>
              </p:nvSpPr>
              <p:spPr>
                <a:xfrm>
                  <a:off x="2891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6" name="Line 891"/>
                <p:cNvSpPr/>
                <p:nvPr/>
              </p:nvSpPr>
              <p:spPr>
                <a:xfrm>
                  <a:off x="292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7" name="Line 892"/>
                <p:cNvSpPr/>
                <p:nvPr/>
              </p:nvSpPr>
              <p:spPr>
                <a:xfrm>
                  <a:off x="296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8" name="Line 893"/>
                <p:cNvSpPr/>
                <p:nvPr/>
              </p:nvSpPr>
              <p:spPr>
                <a:xfrm>
                  <a:off x="300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09" name="Line 894"/>
                <p:cNvSpPr/>
                <p:nvPr/>
              </p:nvSpPr>
              <p:spPr>
                <a:xfrm>
                  <a:off x="303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0" name="Line 895"/>
                <p:cNvSpPr/>
                <p:nvPr/>
              </p:nvSpPr>
              <p:spPr>
                <a:xfrm>
                  <a:off x="3072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1" name="Line 896"/>
                <p:cNvSpPr/>
                <p:nvPr/>
              </p:nvSpPr>
              <p:spPr>
                <a:xfrm>
                  <a:off x="3072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2" name="Line 897"/>
                <p:cNvSpPr/>
                <p:nvPr/>
              </p:nvSpPr>
              <p:spPr>
                <a:xfrm>
                  <a:off x="310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3" name="Line 898"/>
                <p:cNvSpPr/>
                <p:nvPr/>
              </p:nvSpPr>
              <p:spPr>
                <a:xfrm>
                  <a:off x="314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4" name="Line 899"/>
                <p:cNvSpPr/>
                <p:nvPr/>
              </p:nvSpPr>
              <p:spPr>
                <a:xfrm>
                  <a:off x="318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5" name="Line 900"/>
                <p:cNvSpPr/>
                <p:nvPr/>
              </p:nvSpPr>
              <p:spPr>
                <a:xfrm>
                  <a:off x="321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6" name="Line 901"/>
                <p:cNvSpPr/>
                <p:nvPr/>
              </p:nvSpPr>
              <p:spPr>
                <a:xfrm>
                  <a:off x="3253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7" name="Line 902"/>
                <p:cNvSpPr/>
                <p:nvPr/>
              </p:nvSpPr>
              <p:spPr>
                <a:xfrm>
                  <a:off x="3253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8" name="Line 903"/>
                <p:cNvSpPr/>
                <p:nvPr/>
              </p:nvSpPr>
              <p:spPr>
                <a:xfrm>
                  <a:off x="328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19" name="Line 904"/>
                <p:cNvSpPr/>
                <p:nvPr/>
              </p:nvSpPr>
              <p:spPr>
                <a:xfrm>
                  <a:off x="3325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0" name="Line 905"/>
                <p:cNvSpPr/>
                <p:nvPr/>
              </p:nvSpPr>
              <p:spPr>
                <a:xfrm>
                  <a:off x="3362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1" name="Line 906"/>
                <p:cNvSpPr/>
                <p:nvPr/>
              </p:nvSpPr>
              <p:spPr>
                <a:xfrm>
                  <a:off x="3398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2" name="Line 907"/>
                <p:cNvSpPr/>
                <p:nvPr/>
              </p:nvSpPr>
              <p:spPr>
                <a:xfrm>
                  <a:off x="3434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3" name="Line 908"/>
                <p:cNvSpPr/>
                <p:nvPr/>
              </p:nvSpPr>
              <p:spPr>
                <a:xfrm>
                  <a:off x="3434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4" name="Line 909"/>
                <p:cNvSpPr/>
                <p:nvPr/>
              </p:nvSpPr>
              <p:spPr>
                <a:xfrm>
                  <a:off x="347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5" name="Line 910"/>
                <p:cNvSpPr/>
                <p:nvPr/>
              </p:nvSpPr>
              <p:spPr>
                <a:xfrm>
                  <a:off x="3506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6" name="Line 911"/>
                <p:cNvSpPr/>
                <p:nvPr/>
              </p:nvSpPr>
              <p:spPr>
                <a:xfrm>
                  <a:off x="3543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7" name="Line 912"/>
                <p:cNvSpPr/>
                <p:nvPr/>
              </p:nvSpPr>
              <p:spPr>
                <a:xfrm>
                  <a:off x="3579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8" name="Line 913"/>
                <p:cNvSpPr/>
                <p:nvPr/>
              </p:nvSpPr>
              <p:spPr>
                <a:xfrm>
                  <a:off x="3615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29" name="Line 914"/>
                <p:cNvSpPr/>
                <p:nvPr/>
              </p:nvSpPr>
              <p:spPr>
                <a:xfrm>
                  <a:off x="3615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0" name="Line 915"/>
                <p:cNvSpPr/>
                <p:nvPr/>
              </p:nvSpPr>
              <p:spPr>
                <a:xfrm>
                  <a:off x="365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1" name="Line 916"/>
                <p:cNvSpPr/>
                <p:nvPr/>
              </p:nvSpPr>
              <p:spPr>
                <a:xfrm>
                  <a:off x="368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2" name="Line 917"/>
                <p:cNvSpPr/>
                <p:nvPr/>
              </p:nvSpPr>
              <p:spPr>
                <a:xfrm>
                  <a:off x="372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3" name="Line 918"/>
                <p:cNvSpPr/>
                <p:nvPr/>
              </p:nvSpPr>
              <p:spPr>
                <a:xfrm>
                  <a:off x="376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4" name="Line 919"/>
                <p:cNvSpPr/>
                <p:nvPr/>
              </p:nvSpPr>
              <p:spPr>
                <a:xfrm>
                  <a:off x="3796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35" name="Group 920"/>
                <p:cNvGrpSpPr/>
                <p:nvPr/>
              </p:nvGrpSpPr>
              <p:grpSpPr>
                <a:xfrm>
                  <a:off x="3796" y="1379"/>
                  <a:ext cx="145" cy="118"/>
                  <a:chOff x="3963" y="2822"/>
                  <a:chExt cx="145" cy="118"/>
                </a:xfrm>
              </p:grpSpPr>
              <p:sp>
                <p:nvSpPr>
                  <p:cNvPr id="236" name="Line 921"/>
                  <p:cNvSpPr/>
                  <p:nvPr/>
                </p:nvSpPr>
                <p:spPr>
                  <a:xfrm>
                    <a:off x="3963" y="2822"/>
                    <a:ext cx="0" cy="11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7" name="Line 922"/>
                  <p:cNvSpPr/>
                  <p:nvPr/>
                </p:nvSpPr>
                <p:spPr>
                  <a:xfrm>
                    <a:off x="3999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8" name="Line 923"/>
                  <p:cNvSpPr/>
                  <p:nvPr/>
                </p:nvSpPr>
                <p:spPr>
                  <a:xfrm>
                    <a:off x="4035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39" name="Line 924"/>
                  <p:cNvSpPr/>
                  <p:nvPr/>
                </p:nvSpPr>
                <p:spPr>
                  <a:xfrm>
                    <a:off x="4072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0" name="Line 925"/>
                  <p:cNvSpPr/>
                  <p:nvPr/>
                </p:nvSpPr>
                <p:spPr>
                  <a:xfrm>
                    <a:off x="4108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41" name="Line 926"/>
                <p:cNvSpPr/>
                <p:nvPr/>
              </p:nvSpPr>
              <p:spPr>
                <a:xfrm>
                  <a:off x="3977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2" name="Line 927"/>
                <p:cNvSpPr/>
                <p:nvPr/>
              </p:nvSpPr>
              <p:spPr>
                <a:xfrm>
                  <a:off x="3975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3" name="Line 928"/>
                <p:cNvSpPr/>
                <p:nvPr/>
              </p:nvSpPr>
              <p:spPr>
                <a:xfrm>
                  <a:off x="4011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4" name="Line 929"/>
                <p:cNvSpPr/>
                <p:nvPr/>
              </p:nvSpPr>
              <p:spPr>
                <a:xfrm>
                  <a:off x="4047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5" name="Line 930"/>
                <p:cNvSpPr/>
                <p:nvPr/>
              </p:nvSpPr>
              <p:spPr>
                <a:xfrm>
                  <a:off x="4084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46" name="Line 931"/>
                <p:cNvSpPr/>
                <p:nvPr/>
              </p:nvSpPr>
              <p:spPr>
                <a:xfrm>
                  <a:off x="4120" y="1379"/>
                  <a:ext cx="0" cy="6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47" name="Group 932"/>
                <p:cNvGrpSpPr/>
                <p:nvPr/>
              </p:nvGrpSpPr>
              <p:grpSpPr>
                <a:xfrm>
                  <a:off x="4156" y="1379"/>
                  <a:ext cx="145" cy="118"/>
                  <a:chOff x="3963" y="2822"/>
                  <a:chExt cx="145" cy="118"/>
                </a:xfrm>
              </p:grpSpPr>
              <p:sp>
                <p:nvSpPr>
                  <p:cNvPr id="248" name="Line 933"/>
                  <p:cNvSpPr/>
                  <p:nvPr/>
                </p:nvSpPr>
                <p:spPr>
                  <a:xfrm>
                    <a:off x="3963" y="2822"/>
                    <a:ext cx="0" cy="11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49" name="Line 934"/>
                  <p:cNvSpPr/>
                  <p:nvPr/>
                </p:nvSpPr>
                <p:spPr>
                  <a:xfrm>
                    <a:off x="3999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0" name="Line 935"/>
                  <p:cNvSpPr/>
                  <p:nvPr/>
                </p:nvSpPr>
                <p:spPr>
                  <a:xfrm>
                    <a:off x="4035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1" name="Line 936"/>
                  <p:cNvSpPr/>
                  <p:nvPr/>
                </p:nvSpPr>
                <p:spPr>
                  <a:xfrm>
                    <a:off x="4072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2" name="Line 937"/>
                  <p:cNvSpPr/>
                  <p:nvPr/>
                </p:nvSpPr>
                <p:spPr>
                  <a:xfrm>
                    <a:off x="4108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53" name="Line 938"/>
                <p:cNvSpPr/>
                <p:nvPr/>
              </p:nvSpPr>
              <p:spPr>
                <a:xfrm>
                  <a:off x="4337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254" name="Group 939"/>
                <p:cNvGrpSpPr/>
                <p:nvPr/>
              </p:nvGrpSpPr>
              <p:grpSpPr>
                <a:xfrm>
                  <a:off x="4336" y="1379"/>
                  <a:ext cx="145" cy="118"/>
                  <a:chOff x="3963" y="2822"/>
                  <a:chExt cx="145" cy="118"/>
                </a:xfrm>
              </p:grpSpPr>
              <p:sp>
                <p:nvSpPr>
                  <p:cNvPr id="255" name="Line 940"/>
                  <p:cNvSpPr/>
                  <p:nvPr/>
                </p:nvSpPr>
                <p:spPr>
                  <a:xfrm>
                    <a:off x="3963" y="2822"/>
                    <a:ext cx="0" cy="11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6" name="Line 941"/>
                  <p:cNvSpPr/>
                  <p:nvPr/>
                </p:nvSpPr>
                <p:spPr>
                  <a:xfrm>
                    <a:off x="3999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7" name="Line 942"/>
                  <p:cNvSpPr/>
                  <p:nvPr/>
                </p:nvSpPr>
                <p:spPr>
                  <a:xfrm>
                    <a:off x="4035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8" name="Line 943"/>
                  <p:cNvSpPr/>
                  <p:nvPr/>
                </p:nvSpPr>
                <p:spPr>
                  <a:xfrm>
                    <a:off x="4072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59" name="Line 944"/>
                  <p:cNvSpPr/>
                  <p:nvPr/>
                </p:nvSpPr>
                <p:spPr>
                  <a:xfrm>
                    <a:off x="4108" y="2822"/>
                    <a:ext cx="0" cy="68"/>
                  </a:xfrm>
                  <a:prstGeom prst="line">
                    <a:avLst/>
                  </a:prstGeom>
                  <a:ln w="25400" cap="flat" cmpd="sng">
                    <a:solidFill>
                      <a:srgbClr val="333333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260" name="Line 945"/>
                <p:cNvSpPr/>
                <p:nvPr/>
              </p:nvSpPr>
              <p:spPr>
                <a:xfrm>
                  <a:off x="4517" y="1379"/>
                  <a:ext cx="0" cy="118"/>
                </a:xfrm>
                <a:prstGeom prst="line">
                  <a:avLst/>
                </a:prstGeom>
                <a:ln w="25400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1764030" y="1405890"/>
            <a:ext cx="86474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正确放置刻度尺</a:t>
            </a:r>
            <a:r>
              <a:rPr lang="zh-CN" altLang="en-US" sz="480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3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零刻度线对准被测物体的一端，有刻度线的一边紧靠被测物体且与被测边保持平行，不能歪斜。</a:t>
            </a:r>
            <a:endParaRPr lang="en-US" altLang="zh-CN" sz="320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3556" name="Group 394"/>
          <p:cNvGrpSpPr/>
          <p:nvPr/>
        </p:nvGrpSpPr>
        <p:grpSpPr>
          <a:xfrm>
            <a:off x="1981200" y="3230880"/>
            <a:ext cx="8552815" cy="1663065"/>
            <a:chOff x="1020" y="2109"/>
            <a:chExt cx="3888" cy="711"/>
          </a:xfrm>
        </p:grpSpPr>
        <p:grpSp>
          <p:nvGrpSpPr>
            <p:cNvPr id="23567" name="Group 132"/>
            <p:cNvGrpSpPr/>
            <p:nvPr/>
          </p:nvGrpSpPr>
          <p:grpSpPr>
            <a:xfrm>
              <a:off x="1020" y="2321"/>
              <a:ext cx="3888" cy="499"/>
              <a:chOff x="808" y="1328"/>
              <a:chExt cx="3888" cy="499"/>
            </a:xfrm>
          </p:grpSpPr>
          <p:sp>
            <p:nvSpPr>
              <p:cNvPr id="23571" name="AutoShape 133"/>
              <p:cNvSpPr/>
              <p:nvPr/>
            </p:nvSpPr>
            <p:spPr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r>
                  <a:rPr lang="en-US" altLang="zh-CN" sz="12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endParaRPr lang="en-US" altLang="zh-CN" sz="12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572" name="Line 134"/>
              <p:cNvSpPr/>
              <p:nvPr/>
            </p:nvSpPr>
            <p:spPr>
              <a:xfrm>
                <a:off x="89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3" name="Line 135"/>
              <p:cNvSpPr/>
              <p:nvPr/>
            </p:nvSpPr>
            <p:spPr>
              <a:xfrm>
                <a:off x="93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4" name="Line 136"/>
              <p:cNvSpPr/>
              <p:nvPr/>
            </p:nvSpPr>
            <p:spPr>
              <a:xfrm>
                <a:off x="97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5" name="Line 137"/>
              <p:cNvSpPr/>
              <p:nvPr/>
            </p:nvSpPr>
            <p:spPr>
              <a:xfrm>
                <a:off x="100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6" name="Line 138"/>
              <p:cNvSpPr/>
              <p:nvPr/>
            </p:nvSpPr>
            <p:spPr>
              <a:xfrm>
                <a:off x="104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7" name="Line 139"/>
              <p:cNvSpPr/>
              <p:nvPr/>
            </p:nvSpPr>
            <p:spPr>
              <a:xfrm>
                <a:off x="108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8" name="Line 140"/>
              <p:cNvSpPr/>
              <p:nvPr/>
            </p:nvSpPr>
            <p:spPr>
              <a:xfrm>
                <a:off x="108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79" name="Line 141"/>
              <p:cNvSpPr/>
              <p:nvPr/>
            </p:nvSpPr>
            <p:spPr>
              <a:xfrm>
                <a:off x="111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0" name="Line 142"/>
              <p:cNvSpPr/>
              <p:nvPr/>
            </p:nvSpPr>
            <p:spPr>
              <a:xfrm>
                <a:off x="115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1" name="Line 143"/>
              <p:cNvSpPr/>
              <p:nvPr/>
            </p:nvSpPr>
            <p:spPr>
              <a:xfrm>
                <a:off x="118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2" name="Line 144"/>
              <p:cNvSpPr/>
              <p:nvPr/>
            </p:nvSpPr>
            <p:spPr>
              <a:xfrm>
                <a:off x="122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3" name="Line 145"/>
              <p:cNvSpPr/>
              <p:nvPr/>
            </p:nvSpPr>
            <p:spPr>
              <a:xfrm>
                <a:off x="126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4" name="Line 146"/>
              <p:cNvSpPr/>
              <p:nvPr/>
            </p:nvSpPr>
            <p:spPr>
              <a:xfrm>
                <a:off x="126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5" name="Line 147"/>
              <p:cNvSpPr/>
              <p:nvPr/>
            </p:nvSpPr>
            <p:spPr>
              <a:xfrm>
                <a:off x="129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6" name="Line 148"/>
              <p:cNvSpPr/>
              <p:nvPr/>
            </p:nvSpPr>
            <p:spPr>
              <a:xfrm>
                <a:off x="133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7" name="Line 149"/>
              <p:cNvSpPr/>
              <p:nvPr/>
            </p:nvSpPr>
            <p:spPr>
              <a:xfrm>
                <a:off x="137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8" name="Line 150"/>
              <p:cNvSpPr/>
              <p:nvPr/>
            </p:nvSpPr>
            <p:spPr>
              <a:xfrm>
                <a:off x="140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89" name="Line 151"/>
              <p:cNvSpPr/>
              <p:nvPr/>
            </p:nvSpPr>
            <p:spPr>
              <a:xfrm>
                <a:off x="144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0" name="Line 152"/>
              <p:cNvSpPr/>
              <p:nvPr/>
            </p:nvSpPr>
            <p:spPr>
              <a:xfrm>
                <a:off x="144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1" name="Line 153"/>
              <p:cNvSpPr/>
              <p:nvPr/>
            </p:nvSpPr>
            <p:spPr>
              <a:xfrm>
                <a:off x="147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2" name="Line 154"/>
              <p:cNvSpPr/>
              <p:nvPr/>
            </p:nvSpPr>
            <p:spPr>
              <a:xfrm>
                <a:off x="151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3" name="Line 155"/>
              <p:cNvSpPr/>
              <p:nvPr/>
            </p:nvSpPr>
            <p:spPr>
              <a:xfrm>
                <a:off x="155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4" name="Line 156"/>
              <p:cNvSpPr/>
              <p:nvPr/>
            </p:nvSpPr>
            <p:spPr>
              <a:xfrm>
                <a:off x="158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5" name="Line 157"/>
              <p:cNvSpPr/>
              <p:nvPr/>
            </p:nvSpPr>
            <p:spPr>
              <a:xfrm>
                <a:off x="162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6" name="Line 158"/>
              <p:cNvSpPr/>
              <p:nvPr/>
            </p:nvSpPr>
            <p:spPr>
              <a:xfrm>
                <a:off x="162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7" name="Line 159"/>
              <p:cNvSpPr/>
              <p:nvPr/>
            </p:nvSpPr>
            <p:spPr>
              <a:xfrm>
                <a:off x="166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8" name="Line 160"/>
              <p:cNvSpPr/>
              <p:nvPr/>
            </p:nvSpPr>
            <p:spPr>
              <a:xfrm>
                <a:off x="169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599" name="Line 161"/>
              <p:cNvSpPr/>
              <p:nvPr/>
            </p:nvSpPr>
            <p:spPr>
              <a:xfrm>
                <a:off x="173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0" name="Line 162"/>
              <p:cNvSpPr/>
              <p:nvPr/>
            </p:nvSpPr>
            <p:spPr>
              <a:xfrm>
                <a:off x="176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1" name="Line 163"/>
              <p:cNvSpPr/>
              <p:nvPr/>
            </p:nvSpPr>
            <p:spPr>
              <a:xfrm>
                <a:off x="180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2" name="Line 164"/>
              <p:cNvSpPr/>
              <p:nvPr/>
            </p:nvSpPr>
            <p:spPr>
              <a:xfrm>
                <a:off x="180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3" name="Line 165"/>
              <p:cNvSpPr/>
              <p:nvPr/>
            </p:nvSpPr>
            <p:spPr>
              <a:xfrm>
                <a:off x="184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4" name="Line 166"/>
              <p:cNvSpPr/>
              <p:nvPr/>
            </p:nvSpPr>
            <p:spPr>
              <a:xfrm>
                <a:off x="187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5" name="Line 167"/>
              <p:cNvSpPr/>
              <p:nvPr/>
            </p:nvSpPr>
            <p:spPr>
              <a:xfrm>
                <a:off x="191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6" name="Line 168"/>
              <p:cNvSpPr/>
              <p:nvPr/>
            </p:nvSpPr>
            <p:spPr>
              <a:xfrm>
                <a:off x="195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7" name="Line 169"/>
              <p:cNvSpPr/>
              <p:nvPr/>
            </p:nvSpPr>
            <p:spPr>
              <a:xfrm>
                <a:off x="198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8" name="Line 170"/>
              <p:cNvSpPr/>
              <p:nvPr/>
            </p:nvSpPr>
            <p:spPr>
              <a:xfrm>
                <a:off x="198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09" name="Line 171"/>
              <p:cNvSpPr/>
              <p:nvPr/>
            </p:nvSpPr>
            <p:spPr>
              <a:xfrm>
                <a:off x="202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0" name="Line 172"/>
              <p:cNvSpPr/>
              <p:nvPr/>
            </p:nvSpPr>
            <p:spPr>
              <a:xfrm>
                <a:off x="205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1" name="Line 173"/>
              <p:cNvSpPr/>
              <p:nvPr/>
            </p:nvSpPr>
            <p:spPr>
              <a:xfrm>
                <a:off x="209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2" name="Line 174"/>
              <p:cNvSpPr/>
              <p:nvPr/>
            </p:nvSpPr>
            <p:spPr>
              <a:xfrm>
                <a:off x="213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3" name="Line 175"/>
              <p:cNvSpPr/>
              <p:nvPr/>
            </p:nvSpPr>
            <p:spPr>
              <a:xfrm>
                <a:off x="216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4" name="Line 176"/>
              <p:cNvSpPr/>
              <p:nvPr/>
            </p:nvSpPr>
            <p:spPr>
              <a:xfrm>
                <a:off x="216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5" name="Line 177"/>
              <p:cNvSpPr/>
              <p:nvPr/>
            </p:nvSpPr>
            <p:spPr>
              <a:xfrm>
                <a:off x="220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6" name="Line 178"/>
              <p:cNvSpPr/>
              <p:nvPr/>
            </p:nvSpPr>
            <p:spPr>
              <a:xfrm>
                <a:off x="223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7" name="Line 179"/>
              <p:cNvSpPr/>
              <p:nvPr/>
            </p:nvSpPr>
            <p:spPr>
              <a:xfrm>
                <a:off x="227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8" name="Line 180"/>
              <p:cNvSpPr/>
              <p:nvPr/>
            </p:nvSpPr>
            <p:spPr>
              <a:xfrm>
                <a:off x="231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19" name="Line 181"/>
              <p:cNvSpPr/>
              <p:nvPr/>
            </p:nvSpPr>
            <p:spPr>
              <a:xfrm>
                <a:off x="2348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0" name="Line 182"/>
              <p:cNvSpPr/>
              <p:nvPr/>
            </p:nvSpPr>
            <p:spPr>
              <a:xfrm>
                <a:off x="2348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1" name="Line 183"/>
              <p:cNvSpPr/>
              <p:nvPr/>
            </p:nvSpPr>
            <p:spPr>
              <a:xfrm>
                <a:off x="238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2" name="Line 184"/>
              <p:cNvSpPr/>
              <p:nvPr/>
            </p:nvSpPr>
            <p:spPr>
              <a:xfrm>
                <a:off x="242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3" name="Line 185"/>
              <p:cNvSpPr/>
              <p:nvPr/>
            </p:nvSpPr>
            <p:spPr>
              <a:xfrm>
                <a:off x="245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4" name="Line 186"/>
              <p:cNvSpPr/>
              <p:nvPr/>
            </p:nvSpPr>
            <p:spPr>
              <a:xfrm>
                <a:off x="249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5" name="Line 187"/>
              <p:cNvSpPr/>
              <p:nvPr/>
            </p:nvSpPr>
            <p:spPr>
              <a:xfrm>
                <a:off x="252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6" name="Line 188"/>
              <p:cNvSpPr/>
              <p:nvPr/>
            </p:nvSpPr>
            <p:spPr>
              <a:xfrm>
                <a:off x="2529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7" name="Line 189"/>
              <p:cNvSpPr/>
              <p:nvPr/>
            </p:nvSpPr>
            <p:spPr>
              <a:xfrm>
                <a:off x="256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8" name="Line 190"/>
              <p:cNvSpPr/>
              <p:nvPr/>
            </p:nvSpPr>
            <p:spPr>
              <a:xfrm>
                <a:off x="260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29" name="Line 191"/>
              <p:cNvSpPr/>
              <p:nvPr/>
            </p:nvSpPr>
            <p:spPr>
              <a:xfrm>
                <a:off x="263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0" name="Line 192"/>
              <p:cNvSpPr/>
              <p:nvPr/>
            </p:nvSpPr>
            <p:spPr>
              <a:xfrm>
                <a:off x="267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1" name="Line 193"/>
              <p:cNvSpPr/>
              <p:nvPr/>
            </p:nvSpPr>
            <p:spPr>
              <a:xfrm>
                <a:off x="2710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2" name="Line 194"/>
              <p:cNvSpPr/>
              <p:nvPr/>
            </p:nvSpPr>
            <p:spPr>
              <a:xfrm>
                <a:off x="2710" y="151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3" name="Line 195"/>
              <p:cNvSpPr/>
              <p:nvPr/>
            </p:nvSpPr>
            <p:spPr>
              <a:xfrm>
                <a:off x="274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4" name="Line 196"/>
              <p:cNvSpPr/>
              <p:nvPr/>
            </p:nvSpPr>
            <p:spPr>
              <a:xfrm>
                <a:off x="278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5" name="Line 197"/>
              <p:cNvSpPr/>
              <p:nvPr/>
            </p:nvSpPr>
            <p:spPr>
              <a:xfrm>
                <a:off x="281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6" name="Line 198"/>
              <p:cNvSpPr/>
              <p:nvPr/>
            </p:nvSpPr>
            <p:spPr>
              <a:xfrm>
                <a:off x="285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7" name="Line 199"/>
              <p:cNvSpPr/>
              <p:nvPr/>
            </p:nvSpPr>
            <p:spPr>
              <a:xfrm>
                <a:off x="289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8" name="Line 200"/>
              <p:cNvSpPr/>
              <p:nvPr/>
            </p:nvSpPr>
            <p:spPr>
              <a:xfrm>
                <a:off x="2891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39" name="Line 201"/>
              <p:cNvSpPr/>
              <p:nvPr/>
            </p:nvSpPr>
            <p:spPr>
              <a:xfrm>
                <a:off x="292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0" name="Line 202"/>
              <p:cNvSpPr/>
              <p:nvPr/>
            </p:nvSpPr>
            <p:spPr>
              <a:xfrm>
                <a:off x="296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1" name="Line 203"/>
              <p:cNvSpPr/>
              <p:nvPr/>
            </p:nvSpPr>
            <p:spPr>
              <a:xfrm>
                <a:off x="300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2" name="Line 204"/>
              <p:cNvSpPr/>
              <p:nvPr/>
            </p:nvSpPr>
            <p:spPr>
              <a:xfrm>
                <a:off x="303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3" name="Line 205"/>
              <p:cNvSpPr/>
              <p:nvPr/>
            </p:nvSpPr>
            <p:spPr>
              <a:xfrm>
                <a:off x="307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4" name="Line 206"/>
              <p:cNvSpPr/>
              <p:nvPr/>
            </p:nvSpPr>
            <p:spPr>
              <a:xfrm>
                <a:off x="3072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5" name="Line 207"/>
              <p:cNvSpPr/>
              <p:nvPr/>
            </p:nvSpPr>
            <p:spPr>
              <a:xfrm>
                <a:off x="310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6" name="Line 208"/>
              <p:cNvSpPr/>
              <p:nvPr/>
            </p:nvSpPr>
            <p:spPr>
              <a:xfrm>
                <a:off x="314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7" name="Line 209"/>
              <p:cNvSpPr/>
              <p:nvPr/>
            </p:nvSpPr>
            <p:spPr>
              <a:xfrm>
                <a:off x="318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8" name="Line 210"/>
              <p:cNvSpPr/>
              <p:nvPr/>
            </p:nvSpPr>
            <p:spPr>
              <a:xfrm>
                <a:off x="321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49" name="Line 211"/>
              <p:cNvSpPr/>
              <p:nvPr/>
            </p:nvSpPr>
            <p:spPr>
              <a:xfrm>
                <a:off x="325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0" name="Line 212"/>
              <p:cNvSpPr/>
              <p:nvPr/>
            </p:nvSpPr>
            <p:spPr>
              <a:xfrm>
                <a:off x="3253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1" name="Line 213"/>
              <p:cNvSpPr/>
              <p:nvPr/>
            </p:nvSpPr>
            <p:spPr>
              <a:xfrm>
                <a:off x="328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2" name="Line 214"/>
              <p:cNvSpPr/>
              <p:nvPr/>
            </p:nvSpPr>
            <p:spPr>
              <a:xfrm>
                <a:off x="3325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3" name="Line 215"/>
              <p:cNvSpPr/>
              <p:nvPr/>
            </p:nvSpPr>
            <p:spPr>
              <a:xfrm>
                <a:off x="3362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4" name="Line 216"/>
              <p:cNvSpPr/>
              <p:nvPr/>
            </p:nvSpPr>
            <p:spPr>
              <a:xfrm>
                <a:off x="3398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5" name="Line 217"/>
              <p:cNvSpPr/>
              <p:nvPr/>
            </p:nvSpPr>
            <p:spPr>
              <a:xfrm>
                <a:off x="343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6" name="Line 218"/>
              <p:cNvSpPr/>
              <p:nvPr/>
            </p:nvSpPr>
            <p:spPr>
              <a:xfrm>
                <a:off x="3434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7" name="Line 219"/>
              <p:cNvSpPr/>
              <p:nvPr/>
            </p:nvSpPr>
            <p:spPr>
              <a:xfrm>
                <a:off x="347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8" name="Line 220"/>
              <p:cNvSpPr/>
              <p:nvPr/>
            </p:nvSpPr>
            <p:spPr>
              <a:xfrm>
                <a:off x="3506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59" name="Line 221"/>
              <p:cNvSpPr/>
              <p:nvPr/>
            </p:nvSpPr>
            <p:spPr>
              <a:xfrm>
                <a:off x="3543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0" name="Line 222"/>
              <p:cNvSpPr/>
              <p:nvPr/>
            </p:nvSpPr>
            <p:spPr>
              <a:xfrm>
                <a:off x="3579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1" name="Line 223"/>
              <p:cNvSpPr/>
              <p:nvPr/>
            </p:nvSpPr>
            <p:spPr>
              <a:xfrm>
                <a:off x="361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2" name="Line 224"/>
              <p:cNvSpPr/>
              <p:nvPr/>
            </p:nvSpPr>
            <p:spPr>
              <a:xfrm>
                <a:off x="361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3" name="Line 225"/>
              <p:cNvSpPr/>
              <p:nvPr/>
            </p:nvSpPr>
            <p:spPr>
              <a:xfrm>
                <a:off x="365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4" name="Line 226"/>
              <p:cNvSpPr/>
              <p:nvPr/>
            </p:nvSpPr>
            <p:spPr>
              <a:xfrm>
                <a:off x="368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5" name="Line 227"/>
              <p:cNvSpPr/>
              <p:nvPr/>
            </p:nvSpPr>
            <p:spPr>
              <a:xfrm>
                <a:off x="372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6" name="Line 228"/>
              <p:cNvSpPr/>
              <p:nvPr/>
            </p:nvSpPr>
            <p:spPr>
              <a:xfrm>
                <a:off x="376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67" name="Line 229"/>
              <p:cNvSpPr/>
              <p:nvPr/>
            </p:nvSpPr>
            <p:spPr>
              <a:xfrm>
                <a:off x="3796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3668" name="Group 230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23689" name="Line 231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90" name="Line 232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91" name="Line 233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92" name="Line 234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93" name="Line 235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69" name="Line 236"/>
              <p:cNvSpPr/>
              <p:nvPr/>
            </p:nvSpPr>
            <p:spPr>
              <a:xfrm>
                <a:off x="397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70" name="Line 237"/>
              <p:cNvSpPr/>
              <p:nvPr/>
            </p:nvSpPr>
            <p:spPr>
              <a:xfrm>
                <a:off x="3975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71" name="Line 238"/>
              <p:cNvSpPr/>
              <p:nvPr/>
            </p:nvSpPr>
            <p:spPr>
              <a:xfrm>
                <a:off x="4011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72" name="Line 239"/>
              <p:cNvSpPr/>
              <p:nvPr/>
            </p:nvSpPr>
            <p:spPr>
              <a:xfrm>
                <a:off x="4047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73" name="Line 240"/>
              <p:cNvSpPr/>
              <p:nvPr/>
            </p:nvSpPr>
            <p:spPr>
              <a:xfrm>
                <a:off x="4084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3674" name="Line 241"/>
              <p:cNvSpPr/>
              <p:nvPr/>
            </p:nvSpPr>
            <p:spPr>
              <a:xfrm>
                <a:off x="4120" y="1379"/>
                <a:ext cx="0" cy="6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3675" name="Group 242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23684" name="Line 243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5" name="Line 244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6" name="Line 245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7" name="Line 246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8" name="Line 247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76" name="Line 248"/>
              <p:cNvSpPr/>
              <p:nvPr/>
            </p:nvSpPr>
            <p:spPr>
              <a:xfrm>
                <a:off x="4337" y="1379"/>
                <a:ext cx="0" cy="118"/>
              </a:xfrm>
              <a:prstGeom prst="line">
                <a:avLst/>
              </a:prstGeom>
              <a:ln w="9525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23677" name="Group 249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23679" name="Line 250"/>
                <p:cNvSpPr/>
                <p:nvPr/>
              </p:nvSpPr>
              <p:spPr>
                <a:xfrm>
                  <a:off x="3963" y="2822"/>
                  <a:ext cx="0" cy="11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0" name="Line 251"/>
                <p:cNvSpPr/>
                <p:nvPr/>
              </p:nvSpPr>
              <p:spPr>
                <a:xfrm>
                  <a:off x="3999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1" name="Line 252"/>
                <p:cNvSpPr/>
                <p:nvPr/>
              </p:nvSpPr>
              <p:spPr>
                <a:xfrm>
                  <a:off x="4035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2" name="Line 253"/>
                <p:cNvSpPr/>
                <p:nvPr/>
              </p:nvSpPr>
              <p:spPr>
                <a:xfrm>
                  <a:off x="4072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683" name="Line 254"/>
                <p:cNvSpPr/>
                <p:nvPr/>
              </p:nvSpPr>
              <p:spPr>
                <a:xfrm>
                  <a:off x="4108" y="2822"/>
                  <a:ext cx="0" cy="68"/>
                </a:xfrm>
                <a:prstGeom prst="line">
                  <a:avLst/>
                </a:prstGeom>
                <a:ln w="9525" cap="flat" cmpd="sng">
                  <a:solidFill>
                    <a:srgbClr val="3333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3678" name="Line 255"/>
              <p:cNvSpPr/>
              <p:nvPr/>
            </p:nvSpPr>
            <p:spPr>
              <a:xfrm>
                <a:off x="4517" y="1379"/>
                <a:ext cx="0" cy="118"/>
              </a:xfrm>
              <a:prstGeom prst="line">
                <a:avLst/>
              </a:prstGeom>
              <a:ln w="19050" cap="flat" cmpd="sng">
                <a:solidFill>
                  <a:srgbClr val="333333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3568" name="Group 256"/>
            <p:cNvGrpSpPr/>
            <p:nvPr/>
          </p:nvGrpSpPr>
          <p:grpSpPr>
            <a:xfrm>
              <a:off x="1100" y="2109"/>
              <a:ext cx="2538" cy="247"/>
              <a:chOff x="936" y="1548"/>
              <a:chExt cx="3438" cy="500"/>
            </a:xfrm>
          </p:grpSpPr>
          <p:sp>
            <p:nvSpPr>
              <p:cNvPr id="23569" name="Rectangle 257" descr="栎木"/>
              <p:cNvSpPr/>
              <p:nvPr/>
            </p:nvSpPr>
            <p:spPr>
              <a:xfrm>
                <a:off x="936" y="1548"/>
                <a:ext cx="2748" cy="492"/>
              </a:xfrm>
              <a:prstGeom prst="rect">
                <a:avLst/>
              </a:prstGeom>
              <a:blipFill rotWithShape="1">
                <a:blip r:embed="rId1"/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zh-CN" sz="1800" b="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570" name="AutoShape 258" descr="栎木"/>
              <p:cNvSpPr/>
              <p:nvPr/>
            </p:nvSpPr>
            <p:spPr>
              <a:xfrm rot="5400000">
                <a:off x="3780" y="1454"/>
                <a:ext cx="492" cy="696"/>
              </a:xfrm>
              <a:prstGeom prst="triangle">
                <a:avLst>
                  <a:gd name="adj" fmla="val 50000"/>
                </a:avLst>
              </a:prstGeom>
              <a:blipFill rotWithShape="1">
                <a:blip r:embed="rId1">
                  <a:alphaModFix amt="39999"/>
                </a:blip>
              </a:blip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zh-CN" sz="1800" b="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2099311" y="4992370"/>
            <a:ext cx="83165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会记：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记录的测量结果应由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数字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单位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组成。</a:t>
            </a:r>
            <a:endParaRPr kumimoji="1" lang="en-US" altLang="zh-CN" sz="24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05245" y="1921510"/>
            <a:ext cx="2782570" cy="1849120"/>
            <a:chOff x="10123" y="2308"/>
            <a:chExt cx="4382" cy="3545"/>
          </a:xfrm>
        </p:grpSpPr>
        <p:grpSp>
          <p:nvGrpSpPr>
            <p:cNvPr id="25" name="组合 24"/>
            <p:cNvGrpSpPr/>
            <p:nvPr/>
          </p:nvGrpSpPr>
          <p:grpSpPr>
            <a:xfrm>
              <a:off x="10123" y="2308"/>
              <a:ext cx="4382" cy="3460"/>
              <a:chOff x="10130" y="2393"/>
              <a:chExt cx="4382" cy="346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2322" y="3473"/>
                <a:ext cx="0" cy="2381"/>
              </a:xfrm>
              <a:prstGeom prst="line">
                <a:avLst/>
              </a:prstGeom>
              <a:ln w="44450" cmpd="dbl">
                <a:solidFill>
                  <a:schemeClr val="accent1">
                    <a:shade val="50000"/>
                    <a:alpha val="99000"/>
                  </a:schemeClr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组合 23"/>
              <p:cNvGrpSpPr/>
              <p:nvPr/>
            </p:nvGrpSpPr>
            <p:grpSpPr>
              <a:xfrm>
                <a:off x="10130" y="2393"/>
                <a:ext cx="4383" cy="3314"/>
                <a:chOff x="10082" y="2653"/>
                <a:chExt cx="4383" cy="3314"/>
              </a:xfrm>
            </p:grpSpPr>
            <p:pic>
              <p:nvPicPr>
                <p:cNvPr id="134" name="Picture 391" descr="u=3185689198,3543603771&amp;fm=3&amp;gp=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2238816">
                  <a:off x="11737" y="2653"/>
                  <a:ext cx="1005" cy="9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" name="Picture 392" descr="u=3185689198,3543603771&amp;fm=3&amp;gp=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-1612912">
                  <a:off x="13445" y="2886"/>
                  <a:ext cx="1020" cy="10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9" name="直接连接符 8"/>
                <p:cNvCxnSpPr/>
                <p:nvPr/>
              </p:nvCxnSpPr>
              <p:spPr>
                <a:xfrm flipH="1">
                  <a:off x="12322" y="3583"/>
                  <a:ext cx="1586" cy="2384"/>
                </a:xfrm>
                <a:prstGeom prst="line">
                  <a:avLst/>
                </a:prstGeom>
                <a:ln w="44450" cmpd="dbl">
                  <a:solidFill>
                    <a:schemeClr val="accent1">
                      <a:shade val="50000"/>
                      <a:alpha val="99000"/>
                    </a:schemeClr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37" name="Picture 393" descr="u=3185689198,3543603771&amp;fm=3&amp;gp=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733515">
                  <a:off x="10082" y="3047"/>
                  <a:ext cx="1025" cy="9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cxnSp>
          <p:nvCxnSpPr>
            <p:cNvPr id="10" name="直接连接符 9"/>
            <p:cNvCxnSpPr/>
            <p:nvPr/>
          </p:nvCxnSpPr>
          <p:spPr>
            <a:xfrm>
              <a:off x="10716" y="3657"/>
              <a:ext cx="1606" cy="2197"/>
            </a:xfrm>
            <a:prstGeom prst="line">
              <a:avLst/>
            </a:prstGeom>
            <a:ln w="44450" cmpd="dbl">
              <a:solidFill>
                <a:schemeClr val="accent1">
                  <a:shade val="50000"/>
                  <a:alpha val="99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9106535" y="1759585"/>
            <a:ext cx="533400" cy="449580"/>
            <a:chOff x="14341" y="2771"/>
            <a:chExt cx="840" cy="70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4451" y="2771"/>
              <a:ext cx="674" cy="70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14341" y="2796"/>
              <a:ext cx="840" cy="5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567680" y="1645285"/>
            <a:ext cx="533400" cy="449580"/>
            <a:chOff x="8768" y="2591"/>
            <a:chExt cx="840" cy="70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8878" y="2591"/>
              <a:ext cx="674" cy="70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8768" y="2616"/>
              <a:ext cx="840" cy="567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7195820" y="1190625"/>
            <a:ext cx="999490" cy="829945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>
                  <a:noFill/>
                </a:ln>
                <a:solidFill>
                  <a:srgbClr val="DE0023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√</a:t>
            </a:r>
            <a:endParaRPr lang="zh-CN" altLang="en-US" sz="4800" b="1">
              <a:ln>
                <a:noFill/>
              </a:ln>
              <a:solidFill>
                <a:srgbClr val="DE0023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25676" y="912495"/>
            <a:ext cx="79197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会看：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读数时，视线与刻度尺尺面垂直。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0690" y="389255"/>
            <a:ext cx="2113280" cy="52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62990" y="1628775"/>
            <a:ext cx="3880485" cy="4246880"/>
            <a:chOff x="1310" y="1498"/>
            <a:chExt cx="6717" cy="8115"/>
          </a:xfrm>
        </p:grpSpPr>
        <p:grpSp>
          <p:nvGrpSpPr>
            <p:cNvPr id="2" name="组合 1"/>
            <p:cNvGrpSpPr/>
            <p:nvPr/>
          </p:nvGrpSpPr>
          <p:grpSpPr>
            <a:xfrm>
              <a:off x="1310" y="1559"/>
              <a:ext cx="2573" cy="3890"/>
              <a:chOff x="1310" y="1560"/>
              <a:chExt cx="2573" cy="3890"/>
            </a:xfrm>
          </p:grpSpPr>
          <p:pic>
            <p:nvPicPr>
              <p:cNvPr id="44" name="Picture 3" descr="E:\R八物上\第一章 机械运动\第1节 长度和时间的测量\第2课时 时间的测量\图片\01404015.jp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10" y="1560"/>
                <a:ext cx="2573" cy="25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1837" y="4393"/>
                <a:ext cx="1901" cy="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60000"/>
                  </a:lnSpc>
                </a:pPr>
                <a:r>
                  <a:rPr lang="zh-CN" altLang="en-US" sz="2000" b="1" noProof="0" dirty="0">
                    <a:ln>
                      <a:noFill/>
                    </a:ln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  <a:sym typeface="+mn-ea"/>
                  </a:rPr>
                  <a:t>石英钟</a:t>
                </a:r>
                <a:endParaRPr lang="zh-CN" altLang="en-US" b="1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272" y="1498"/>
              <a:ext cx="2345" cy="3421"/>
              <a:chOff x="5272" y="1498"/>
              <a:chExt cx="2345" cy="3421"/>
            </a:xfrm>
          </p:grpSpPr>
          <p:pic>
            <p:nvPicPr>
              <p:cNvPr id="47" name="Picture 4" descr="E:\R八物上\第一章 机械运动\第1节 长度和时间的测量\第2课时 时间的测量\图片\0140401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2" y="1498"/>
                <a:ext cx="2345" cy="27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5383" y="4215"/>
                <a:ext cx="2022" cy="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 noProof="0" dirty="0">
                    <a:ln>
                      <a:noFill/>
                    </a:ln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  <a:sym typeface="+mn-ea"/>
                  </a:rPr>
                  <a:t>电子手表</a:t>
                </a:r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10" y="5889"/>
              <a:ext cx="6717" cy="3724"/>
              <a:chOff x="1310" y="5889"/>
              <a:chExt cx="6717" cy="372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640" y="8380"/>
                <a:ext cx="1910" cy="1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 noProof="0" dirty="0">
                    <a:ln>
                      <a:noFill/>
                    </a:ln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  <a:sym typeface="+mn-ea"/>
                  </a:rPr>
                  <a:t>机械停表</a:t>
                </a:r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583" y="8374"/>
                <a:ext cx="2444" cy="1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b="1" noProof="0" dirty="0">
                    <a:ln>
                      <a:noFill/>
                    </a:ln>
                    <a:effectLst/>
                    <a:uLnTx/>
                    <a:uFillTx/>
                    <a:latin typeface="宋体" panose="02010600030101010101" pitchFamily="2" charset="-122"/>
                    <a:ea typeface="黑体" panose="02010609060101010101" pitchFamily="49" charset="-122"/>
                    <a:cs typeface="宋体" panose="02010600030101010101" pitchFamily="2" charset="-122"/>
                    <a:sym typeface="+mn-ea"/>
                  </a:rPr>
                  <a:t>电子停表</a:t>
                </a:r>
                <a:endParaRPr lang="zh-CN" altLang="en-US" b="1" noProof="0" dirty="0">
                  <a:ln>
                    <a:noFill/>
                  </a:ln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310" y="5889"/>
                <a:ext cx="6419" cy="2598"/>
                <a:chOff x="1867" y="6769"/>
                <a:chExt cx="6768" cy="2952"/>
              </a:xfrm>
            </p:grpSpPr>
            <p:pic>
              <p:nvPicPr>
                <p:cNvPr id="26" name="Picture 2" descr="E:\R八物上\第一章 机械运动\第1节 长度和时间的测量\第2课时 时间的测量\图片\01404018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2" y="6898"/>
                  <a:ext cx="2473" cy="27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" name="Picture 5" descr="E:\R八物上\第一章 机械运动\第1节 长度和时间的测量\第2课时 时间的测量\图片\01404017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67" y="6769"/>
                  <a:ext cx="2710" cy="2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sp>
        <p:nvSpPr>
          <p:cNvPr id="7" name="文本框 6"/>
          <p:cNvSpPr txBox="1"/>
          <p:nvPr/>
        </p:nvSpPr>
        <p:spPr>
          <a:xfrm>
            <a:off x="4943475" y="1358900"/>
            <a:ext cx="62261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（1）在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国际单位制中，时间的基本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单位是：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秒  符号是s。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3475" y="3158490"/>
            <a:ext cx="6400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（2）时间单位的符号及单位进率：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小时 （h）分（min） 秒（s)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1h=60min    1min=60s。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83205" y="751840"/>
            <a:ext cx="7245350" cy="754380"/>
            <a:chOff x="4383" y="1184"/>
            <a:chExt cx="11410" cy="1188"/>
          </a:xfrm>
        </p:grpSpPr>
        <p:sp>
          <p:nvSpPr>
            <p:cNvPr id="3" name="矩形 2"/>
            <p:cNvSpPr/>
            <p:nvPr/>
          </p:nvSpPr>
          <p:spPr>
            <a:xfrm>
              <a:off x="4383" y="1184"/>
              <a:ext cx="954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17" y="1259"/>
              <a:ext cx="11176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知识点三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时间的测量”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2915" y="1989455"/>
            <a:ext cx="868426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40000"/>
              </a:lnSpc>
              <a:buAutoNum type="arabicPeriod"/>
            </a:pPr>
            <a:r>
              <a:rPr lang="en-US" altLang="zh-CN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什么是误差？怎样减少误差？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79775" y="751840"/>
            <a:ext cx="6059170" cy="720090"/>
            <a:chOff x="5165" y="1184"/>
            <a:chExt cx="9542" cy="1134"/>
          </a:xfrm>
        </p:grpSpPr>
        <p:sp>
          <p:nvSpPr>
            <p:cNvPr id="6" name="矩形 5"/>
            <p:cNvSpPr/>
            <p:nvPr/>
          </p:nvSpPr>
          <p:spPr>
            <a:xfrm>
              <a:off x="5165" y="1184"/>
              <a:ext cx="9543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375" y="1184"/>
              <a:ext cx="7613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知识点四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误差”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32915" y="3416300"/>
            <a:ext cx="8684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学生之间可以相互阅读讨论，减少误差的方法是什么？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445" y="1918970"/>
            <a:ext cx="2461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误差的概念：</a:t>
            </a:r>
            <a:endParaRPr lang="zh-CN" altLang="en-US" sz="2800" b="1" u="sng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445" y="3957320"/>
            <a:ext cx="3252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减少误差的方法：</a:t>
            </a:r>
            <a:endParaRPr lang="zh-CN" altLang="en-US" sz="2800" b="1" u="sng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193" y="5197436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45865" y="1822450"/>
            <a:ext cx="8314055" cy="2489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在测量长度、时间以及其他物理量时，受所用仪器和测量方法的限制，测量值和真实值之间总会有差别，这就叫做误差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u="sng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5865" y="3839845"/>
            <a:ext cx="791273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多次测量取平均值，会更加接近真实值，选用精密的仪器改进测量的方法都是可以减少误差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5443" y="1266792"/>
            <a:ext cx="10967874" cy="5922678"/>
            <a:chOff x="2163" y="2312"/>
            <a:chExt cx="18778" cy="13130"/>
          </a:xfrm>
        </p:grpSpPr>
        <p:sp>
          <p:nvSpPr>
            <p:cNvPr id="2" name="文本框 1"/>
            <p:cNvSpPr txBox="1"/>
            <p:nvPr/>
          </p:nvSpPr>
          <p:spPr>
            <a:xfrm>
              <a:off x="2163" y="2312"/>
              <a:ext cx="18778" cy="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使用刻度尺测长度时，下面做法不正确的是（    ）。</a:t>
              </a:r>
              <a:endPara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31" y="3982"/>
              <a:ext cx="16942" cy="1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A.放置刻度尺时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刻度尺应沿所测长度放置，并必须从0刻度线量起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。</a:t>
              </a:r>
              <a:endPara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B.看刻度尺的时，视线要与尺面垂直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并要正对刻度线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C读数时，根据所测长度末端靠近的刻度线来读取数据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D记录时，要记下测量的数字和单位</a:t>
              </a:r>
              <a:r>
                <a:rPr lang="zh-CN" altLang="en-US" sz="28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en-US" altLang="zh-CN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endParaRPr lang="en-US" altLang="zh-CN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endParaRPr lang="en-US" altLang="zh-CN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en-US" altLang="zh-CN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577830" y="1266825"/>
            <a:ext cx="488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2" name="图片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43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04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73" y="5196801"/>
            <a:ext cx="1269841" cy="38095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577715" y="692785"/>
            <a:ext cx="3432175" cy="647700"/>
            <a:chOff x="7133" y="1091"/>
            <a:chExt cx="5405" cy="1020"/>
          </a:xfrm>
        </p:grpSpPr>
        <p:sp>
          <p:nvSpPr>
            <p:cNvPr id="24" name="矩形 23"/>
            <p:cNvSpPr/>
            <p:nvPr/>
          </p:nvSpPr>
          <p:spPr>
            <a:xfrm>
              <a:off x="7133" y="1091"/>
              <a:ext cx="5329" cy="1020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69" y="1142"/>
              <a:ext cx="5269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(一)国际单位制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577715" y="1396365"/>
            <a:ext cx="3834130" cy="647700"/>
            <a:chOff x="7160" y="2199"/>
            <a:chExt cx="6038" cy="1020"/>
          </a:xfrm>
        </p:grpSpPr>
        <p:sp>
          <p:nvSpPr>
            <p:cNvPr id="25" name="矩形 24"/>
            <p:cNvSpPr/>
            <p:nvPr/>
          </p:nvSpPr>
          <p:spPr>
            <a:xfrm>
              <a:off x="7160" y="2199"/>
              <a:ext cx="5329" cy="1020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16" y="2300"/>
              <a:ext cx="568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(二)长度的测量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79975" y="195326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1．单位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9975" y="2487930"/>
            <a:ext cx="4559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2．单位间的换算关系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9975" y="303657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3．刻度尺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505960" y="3556635"/>
            <a:ext cx="3455670" cy="583565"/>
            <a:chOff x="7079" y="5601"/>
            <a:chExt cx="5554" cy="919"/>
          </a:xfrm>
        </p:grpSpPr>
        <p:sp>
          <p:nvSpPr>
            <p:cNvPr id="26" name="矩形 25"/>
            <p:cNvSpPr/>
            <p:nvPr/>
          </p:nvSpPr>
          <p:spPr>
            <a:xfrm>
              <a:off x="7079" y="5701"/>
              <a:ext cx="5554" cy="767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52" y="5601"/>
              <a:ext cx="501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(三)时间的测量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79975" y="404368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1．单位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79975" y="457327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2．测量工具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577715" y="5063490"/>
            <a:ext cx="3383280" cy="647700"/>
            <a:chOff x="7209" y="7986"/>
            <a:chExt cx="5328" cy="1020"/>
          </a:xfrm>
        </p:grpSpPr>
        <p:sp>
          <p:nvSpPr>
            <p:cNvPr id="27" name="矩形 26"/>
            <p:cNvSpPr/>
            <p:nvPr/>
          </p:nvSpPr>
          <p:spPr>
            <a:xfrm>
              <a:off x="7209" y="7986"/>
              <a:ext cx="5329" cy="1020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09" y="8087"/>
              <a:ext cx="4000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(四)误差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40560" y="1786890"/>
            <a:ext cx="675005" cy="3494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长度和时间的测量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615565" y="1052830"/>
            <a:ext cx="1962016" cy="4366895"/>
            <a:chOff x="4119" y="1658"/>
            <a:chExt cx="3372" cy="6877"/>
          </a:xfrm>
        </p:grpSpPr>
        <p:cxnSp>
          <p:nvCxnSpPr>
            <p:cNvPr id="13" name="直接箭头连接符 12"/>
            <p:cNvCxnSpPr>
              <a:stCxn id="4" idx="3"/>
            </p:cNvCxnSpPr>
            <p:nvPr/>
          </p:nvCxnSpPr>
          <p:spPr>
            <a:xfrm flipV="1">
              <a:off x="4119" y="1658"/>
              <a:ext cx="3260" cy="390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25" idx="1"/>
            </p:cNvCxnSpPr>
            <p:nvPr/>
          </p:nvCxnSpPr>
          <p:spPr>
            <a:xfrm flipV="1">
              <a:off x="4158" y="2709"/>
              <a:ext cx="3333" cy="280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162" y="5513"/>
              <a:ext cx="3217" cy="56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22" idx="1"/>
            </p:cNvCxnSpPr>
            <p:nvPr/>
          </p:nvCxnSpPr>
          <p:spPr>
            <a:xfrm>
              <a:off x="4158" y="5501"/>
              <a:ext cx="3333" cy="303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3650" y="127635"/>
            <a:ext cx="9664700" cy="6406515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672045" y="2162008"/>
              <a:ext cx="5545527" cy="3077502"/>
            </a:xfrm>
            <a:prstGeom prst="rect">
              <a:avLst/>
            </a:prstGeom>
            <a:noFill/>
          </p:spPr>
          <p:txBody>
            <a:bodyPr vert="horz" wrap="square" lIns="107950" tIns="323850" rIns="107950" bIns="71755" rtlCol="0" anchor="ctr" anchorCtr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第一章  机械运动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  <a:t>第1节 长度和时间的测量</a:t>
              </a:r>
              <a:b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+mn-ea"/>
                </a:rPr>
              </a:b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86575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567815" y="1510665"/>
            <a:ext cx="908621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了解长度的基本单位，以及什么是国际单位？长度单位之间的换算关系？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7815" y="2802890"/>
            <a:ext cx="8939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了解常用测量长度工具 都有哪些，了解零刻度线、量程，分度值是多少？如何正确地使用刻度尺，以及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需要注意哪些要点呢？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7815" y="4267835"/>
            <a:ext cx="9086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时间的基本单位是什么？时间单位的换算关系，以及有哪些工具测量时间？了解什么是测量误差、怎么减少误差？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365250" y="1615440"/>
            <a:ext cx="940371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6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：认识常用的计时工具长度测量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工具，会用刻度尺测量长度。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5250" y="2586355"/>
            <a:ext cx="963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学习难点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：了解长度测量的方法以及测量的注意事项？认识实验误差。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5250" y="3335655"/>
            <a:ext cx="902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学习方法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：情景导入以小组为单位做实验，得出事实，清晰认识。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5250" y="4084955"/>
            <a:ext cx="932688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6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学具准备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：直尺，卷尺，三角尺，铅笔、木板、游标卡尺、螺旋测微器、停表。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7" name="Picture 2" descr="E:\R八物上\第一章 机械运动\第1节 长度和时间的测量\第2课时 时间的测量\图片\0100400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735" y="1337945"/>
            <a:ext cx="3081655" cy="3030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 descr="E:\R八物上\第一章 机械运动\第1节 长度和时间的测量\第2课时 时间的测量\图片\01004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80" y="1438910"/>
            <a:ext cx="2970530" cy="2929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374265" y="432244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直径AB长还是帽子高度CD长?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08570" y="432244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中心的两个圆哪个面积大?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48452d910103ko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330" y="1844993"/>
            <a:ext cx="4868863" cy="366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" descr="48452d910103koa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3" y="1085215"/>
            <a:ext cx="4605337" cy="451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8" descr="48452d910103kob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3" y="1487170"/>
            <a:ext cx="4941887" cy="3709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6073775" y="1751330"/>
            <a:ext cx="4894580" cy="3274060"/>
          </a:xfrm>
          <a:prstGeom prst="rect">
            <a:avLst/>
          </a:prstGeom>
          <a:noFill/>
        </p:spPr>
        <p:txBody>
          <a:bodyPr wrap="square" lIns="0" tIns="144145" rIns="179705" bIns="360045" rtlCol="0">
            <a:spAutoFit/>
          </a:bodyPr>
          <a:p>
            <a:pPr marL="0" lvl="0" indent="493395" fontAlgn="auto">
              <a:lnSpc>
                <a:spcPct val="125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　为了更准确地认识周围的世界，把握事物的特点，我们发明工具，帮助我们测量。</a:t>
            </a:r>
            <a:endParaRPr lang="en-US" altLang="zh-CN" sz="36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075" y="390525"/>
            <a:ext cx="2313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情景引入</a:t>
            </a:r>
            <a:endParaRPr lang="zh-CN" altLang="en-US" sz="2800" b="1" spc="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193" y="5197436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6040" y="1218565"/>
            <a:ext cx="98507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+mj-lt"/>
              <a:buNone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+mj-lt"/>
              <a:buNone/>
            </a:pPr>
            <a:r>
              <a:rPr kumimoji="1" lang="zh-CN" altLang="en-US" sz="28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   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2385" y="1642110"/>
            <a:ext cx="97161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国际单位制中长度的主要单位是：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符号：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02385" y="2616835"/>
            <a:ext cx="93827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1983年国际计量大会规定：光在真空中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1/299792458秒内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所经过的路程的长度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定义为1m。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02385" y="4084320"/>
            <a:ext cx="91751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常用单位：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千米（km）分米（dm）厘米（cm）  毫米（mm）微米（µm）纳米（nm）。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79090" y="765175"/>
            <a:ext cx="6022975" cy="720090"/>
            <a:chOff x="4630" y="1205"/>
            <a:chExt cx="9485" cy="1134"/>
          </a:xfrm>
        </p:grpSpPr>
        <p:sp>
          <p:nvSpPr>
            <p:cNvPr id="4" name="矩形 3"/>
            <p:cNvSpPr/>
            <p:nvPr/>
          </p:nvSpPr>
          <p:spPr>
            <a:xfrm>
              <a:off x="4723" y="1205"/>
              <a:ext cx="9298" cy="1134"/>
            </a:xfrm>
            <a:prstGeom prst="rect">
              <a:avLst/>
            </a:prstGeom>
            <a:solidFill>
              <a:schemeClr val="accent1">
                <a:alpha val="7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630" y="1222"/>
              <a:ext cx="9485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知识点一 </a:t>
              </a:r>
              <a:r>
                <a:rPr lang="en-US" altLang="zh-CN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4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长度的单位”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3420" y="981075"/>
            <a:ext cx="7649845" cy="1078230"/>
            <a:chOff x="1092" y="1432"/>
            <a:chExt cx="12047" cy="1698"/>
          </a:xfrm>
        </p:grpSpPr>
        <p:sp>
          <p:nvSpPr>
            <p:cNvPr id="3" name="矩形 2"/>
            <p:cNvSpPr/>
            <p:nvPr/>
          </p:nvSpPr>
          <p:spPr>
            <a:xfrm>
              <a:off x="2228" y="1432"/>
              <a:ext cx="9866" cy="1133"/>
            </a:xfrm>
            <a:prstGeom prst="rect">
              <a:avLst/>
            </a:prstGeom>
            <a:solidFill>
              <a:srgbClr val="0070C0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92" y="1532"/>
              <a:ext cx="1204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0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常用长度单位之间的换算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91665" y="1778000"/>
            <a:ext cx="5844035" cy="3592195"/>
            <a:chOff x="2020" y="1603"/>
            <a:chExt cx="7635" cy="5657"/>
          </a:xfrm>
        </p:grpSpPr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2063" y="1603"/>
            <a:ext cx="5488" cy="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" imgW="1422400" imgH="228600" progId="Equation.DSMT4">
                    <p:embed/>
                  </p:oleObj>
                </mc:Choice>
                <mc:Fallback>
                  <p:oleObj name="" r:id="rId1" imgW="1422400" imgH="2286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63" y="1603"/>
                          <a:ext cx="5488" cy="8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2043" y="2576"/>
            <a:ext cx="4600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1180465" imgH="203200" progId="Equation.DSMT4">
                    <p:embed/>
                  </p:oleObj>
                </mc:Choice>
                <mc:Fallback>
                  <p:oleObj name="" r:id="rId3" imgW="1180465" imgH="2032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43" y="2576"/>
                          <a:ext cx="4600" cy="7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2020" y="3468"/>
            <a:ext cx="5005" cy="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5" imgW="1231265" imgH="203200" progId="Equation.DSMT4">
                    <p:embed/>
                  </p:oleObj>
                </mc:Choice>
                <mc:Fallback>
                  <p:oleObj name="" r:id="rId5" imgW="1231265" imgH="2032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20" y="3468"/>
                          <a:ext cx="5005" cy="8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对象 29"/>
            <p:cNvGraphicFramePr>
              <a:graphicFrameLocks noChangeAspect="1"/>
            </p:cNvGraphicFramePr>
            <p:nvPr/>
          </p:nvGraphicFramePr>
          <p:xfrm>
            <a:off x="2043" y="4418"/>
            <a:ext cx="6040" cy="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7" imgW="1371600" imgH="203200" progId="Equation.DSMT4">
                    <p:embed/>
                  </p:oleObj>
                </mc:Choice>
                <mc:Fallback>
                  <p:oleObj name="" r:id="rId7" imgW="1371600" imgH="2032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43" y="4418"/>
                          <a:ext cx="6040" cy="8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/>
            <p:cNvGraphicFramePr>
              <a:graphicFrameLocks noChangeAspect="1"/>
            </p:cNvGraphicFramePr>
            <p:nvPr/>
          </p:nvGraphicFramePr>
          <p:xfrm>
            <a:off x="2063" y="5335"/>
            <a:ext cx="6515" cy="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9" imgW="1587500" imgH="228600" progId="Equation.DSMT4">
                    <p:embed/>
                  </p:oleObj>
                </mc:Choice>
                <mc:Fallback>
                  <p:oleObj name="" r:id="rId9" imgW="1587500" imgH="2286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63" y="5335"/>
                          <a:ext cx="6515" cy="9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2020" y="6363"/>
            <a:ext cx="7635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11" imgW="1841500" imgH="228600" progId="Equation.DSMT4">
                    <p:embed/>
                  </p:oleObj>
                </mc:Choice>
                <mc:Fallback>
                  <p:oleObj name="" r:id="rId11" imgW="1841500" imgH="2286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20" y="6363"/>
                          <a:ext cx="7635" cy="8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68"/>
          <p:cNvGrpSpPr/>
          <p:nvPr/>
        </p:nvGrpSpPr>
        <p:grpSpPr>
          <a:xfrm>
            <a:off x="8253095" y="1266190"/>
            <a:ext cx="2150745" cy="4263390"/>
            <a:chOff x="4297" y="1310"/>
            <a:chExt cx="1134" cy="1615"/>
          </a:xfrm>
        </p:grpSpPr>
        <p:sp>
          <p:nvSpPr>
            <p:cNvPr id="13323" name="Rectangle 53"/>
            <p:cNvSpPr/>
            <p:nvPr/>
          </p:nvSpPr>
          <p:spPr>
            <a:xfrm>
              <a:off x="4297" y="1310"/>
              <a:ext cx="1134" cy="1615"/>
            </a:xfrm>
            <a:prstGeom prst="rect">
              <a:avLst/>
            </a:prstGeom>
            <a:solidFill>
              <a:srgbClr val="E9EBFF"/>
            </a:solidFill>
            <a:ln w="38100" cap="flat" cmpd="dbl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sz="18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13324" name="Group 54"/>
            <p:cNvGrpSpPr/>
            <p:nvPr/>
          </p:nvGrpSpPr>
          <p:grpSpPr>
            <a:xfrm>
              <a:off x="4609" y="1848"/>
              <a:ext cx="511" cy="936"/>
              <a:chOff x="3844" y="1508"/>
              <a:chExt cx="482" cy="822"/>
            </a:xfrm>
          </p:grpSpPr>
          <p:sp>
            <p:nvSpPr>
              <p:cNvPr id="13329" name="Freeform 55"/>
              <p:cNvSpPr/>
              <p:nvPr/>
            </p:nvSpPr>
            <p:spPr>
              <a:xfrm>
                <a:off x="3844" y="1508"/>
                <a:ext cx="286" cy="762"/>
              </a:xfrm>
              <a:custGeom>
                <a:avLst/>
                <a:gdLst/>
                <a:ahLst/>
                <a:cxnLst>
                  <a:cxn ang="0">
                    <a:pos x="719" y="38511"/>
                  </a:cxn>
                  <a:cxn ang="0">
                    <a:pos x="453" y="20400"/>
                  </a:cxn>
                  <a:cxn ang="0">
                    <a:pos x="1" y="12300"/>
                  </a:cxn>
                  <a:cxn ang="0">
                    <a:pos x="453" y="5228"/>
                  </a:cxn>
                  <a:cxn ang="0">
                    <a:pos x="2753" y="765"/>
                  </a:cxn>
                  <a:cxn ang="0">
                    <a:pos x="4695" y="765"/>
                  </a:cxn>
                  <a:cxn ang="0">
                    <a:pos x="6964" y="2532"/>
                  </a:cxn>
                </a:cxnLst>
                <a:pathLst>
                  <a:path w="237" h="605">
                    <a:moveTo>
                      <a:pt x="24" y="605"/>
                    </a:moveTo>
                    <a:cubicBezTo>
                      <a:pt x="21" y="559"/>
                      <a:pt x="19" y="389"/>
                      <a:pt x="15" y="321"/>
                    </a:cubicBezTo>
                    <a:cubicBezTo>
                      <a:pt x="11" y="253"/>
                      <a:pt x="1" y="234"/>
                      <a:pt x="1" y="194"/>
                    </a:cubicBezTo>
                    <a:cubicBezTo>
                      <a:pt x="1" y="154"/>
                      <a:pt x="0" y="112"/>
                      <a:pt x="15" y="82"/>
                    </a:cubicBezTo>
                    <a:cubicBezTo>
                      <a:pt x="30" y="52"/>
                      <a:pt x="70" y="24"/>
                      <a:pt x="94" y="12"/>
                    </a:cubicBezTo>
                    <a:cubicBezTo>
                      <a:pt x="118" y="0"/>
                      <a:pt x="135" y="8"/>
                      <a:pt x="159" y="12"/>
                    </a:cubicBezTo>
                    <a:cubicBezTo>
                      <a:pt x="182" y="16"/>
                      <a:pt x="222" y="32"/>
                      <a:pt x="237" y="40"/>
                    </a:cubicBezTo>
                  </a:path>
                </a:pathLst>
              </a:custGeom>
              <a:solidFill>
                <a:srgbClr val="FFB7B9">
                  <a:alpha val="10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330" name="Freeform 56"/>
              <p:cNvSpPr/>
              <p:nvPr/>
            </p:nvSpPr>
            <p:spPr>
              <a:xfrm>
                <a:off x="3844" y="1538"/>
                <a:ext cx="482" cy="792"/>
              </a:xfrm>
              <a:custGeom>
                <a:avLst/>
                <a:gdLst/>
                <a:ahLst/>
                <a:cxnLst>
                  <a:cxn ang="0">
                    <a:pos x="4557" y="0"/>
                  </a:cxn>
                  <a:cxn ang="0">
                    <a:pos x="6830" y="289"/>
                  </a:cxn>
                  <a:cxn ang="0">
                    <a:pos x="7469" y="590"/>
                  </a:cxn>
                  <a:cxn ang="0">
                    <a:pos x="7637" y="935"/>
                  </a:cxn>
                  <a:cxn ang="0">
                    <a:pos x="7846" y="1385"/>
                  </a:cxn>
                  <a:cxn ang="0">
                    <a:pos x="7995" y="2253"/>
                  </a:cxn>
                  <a:cxn ang="0">
                    <a:pos x="0" y="2262"/>
                  </a:cxn>
                </a:cxnLst>
                <a:pathLst>
                  <a:path w="405" h="742">
                    <a:moveTo>
                      <a:pt x="198" y="0"/>
                    </a:moveTo>
                    <a:cubicBezTo>
                      <a:pt x="213" y="15"/>
                      <a:pt x="277" y="60"/>
                      <a:pt x="298" y="90"/>
                    </a:cubicBezTo>
                    <a:cubicBezTo>
                      <a:pt x="319" y="120"/>
                      <a:pt x="318" y="148"/>
                      <a:pt x="325" y="182"/>
                    </a:cubicBezTo>
                    <a:cubicBezTo>
                      <a:pt x="331" y="216"/>
                      <a:pt x="330" y="248"/>
                      <a:pt x="333" y="289"/>
                    </a:cubicBezTo>
                    <a:cubicBezTo>
                      <a:pt x="335" y="331"/>
                      <a:pt x="340" y="360"/>
                      <a:pt x="342" y="428"/>
                    </a:cubicBezTo>
                    <a:cubicBezTo>
                      <a:pt x="344" y="496"/>
                      <a:pt x="405" y="652"/>
                      <a:pt x="348" y="697"/>
                    </a:cubicBezTo>
                    <a:cubicBezTo>
                      <a:pt x="291" y="742"/>
                      <a:pt x="72" y="700"/>
                      <a:pt x="0" y="701"/>
                    </a:cubicBezTo>
                  </a:path>
                </a:pathLst>
              </a:custGeom>
              <a:solidFill>
                <a:srgbClr val="FFB7B9">
                  <a:alpha val="100000"/>
                </a:srgbClr>
              </a:solidFill>
              <a:ln w="28575">
                <a:noFill/>
              </a:ln>
            </p:spPr>
            <p:txBody>
              <a:bodyPr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13331" name="Group 57"/>
              <p:cNvGrpSpPr/>
              <p:nvPr/>
            </p:nvGrpSpPr>
            <p:grpSpPr>
              <a:xfrm>
                <a:off x="3844" y="1508"/>
                <a:ext cx="439" cy="762"/>
                <a:chOff x="3844" y="1508"/>
                <a:chExt cx="439" cy="762"/>
              </a:xfrm>
            </p:grpSpPr>
            <p:sp>
              <p:nvSpPr>
                <p:cNvPr id="13332" name="Freeform 58"/>
                <p:cNvSpPr/>
                <p:nvPr/>
              </p:nvSpPr>
              <p:spPr>
                <a:xfrm>
                  <a:off x="3844" y="1508"/>
                  <a:ext cx="286" cy="762"/>
                </a:xfrm>
                <a:custGeom>
                  <a:avLst/>
                  <a:gdLst/>
                  <a:ahLst/>
                  <a:cxnLst>
                    <a:cxn ang="0">
                      <a:pos x="719" y="38511"/>
                    </a:cxn>
                    <a:cxn ang="0">
                      <a:pos x="453" y="20400"/>
                    </a:cxn>
                    <a:cxn ang="0">
                      <a:pos x="1" y="12300"/>
                    </a:cxn>
                    <a:cxn ang="0">
                      <a:pos x="453" y="5228"/>
                    </a:cxn>
                    <a:cxn ang="0">
                      <a:pos x="2753" y="765"/>
                    </a:cxn>
                    <a:cxn ang="0">
                      <a:pos x="4695" y="765"/>
                    </a:cxn>
                    <a:cxn ang="0">
                      <a:pos x="6964" y="2532"/>
                    </a:cxn>
                  </a:cxnLst>
                  <a:pathLst>
                    <a:path w="237" h="605">
                      <a:moveTo>
                        <a:pt x="24" y="605"/>
                      </a:moveTo>
                      <a:cubicBezTo>
                        <a:pt x="21" y="559"/>
                        <a:pt x="19" y="389"/>
                        <a:pt x="15" y="321"/>
                      </a:cubicBezTo>
                      <a:cubicBezTo>
                        <a:pt x="11" y="253"/>
                        <a:pt x="1" y="234"/>
                        <a:pt x="1" y="194"/>
                      </a:cubicBezTo>
                      <a:cubicBezTo>
                        <a:pt x="1" y="154"/>
                        <a:pt x="0" y="112"/>
                        <a:pt x="15" y="82"/>
                      </a:cubicBezTo>
                      <a:cubicBezTo>
                        <a:pt x="30" y="52"/>
                        <a:pt x="70" y="24"/>
                        <a:pt x="94" y="12"/>
                      </a:cubicBezTo>
                      <a:cubicBezTo>
                        <a:pt x="118" y="0"/>
                        <a:pt x="135" y="8"/>
                        <a:pt x="159" y="12"/>
                      </a:cubicBezTo>
                      <a:cubicBezTo>
                        <a:pt x="182" y="16"/>
                        <a:pt x="222" y="32"/>
                        <a:pt x="237" y="4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333" name="Freeform 59"/>
                <p:cNvSpPr/>
                <p:nvPr/>
              </p:nvSpPr>
              <p:spPr>
                <a:xfrm>
                  <a:off x="4124" y="1560"/>
                  <a:ext cx="159" cy="7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5" y="80"/>
                    </a:cxn>
                    <a:cxn ang="0">
                      <a:pos x="116" y="171"/>
                    </a:cxn>
                    <a:cxn ang="0">
                      <a:pos x="124" y="276"/>
                    </a:cxn>
                    <a:cxn ang="0">
                      <a:pos x="136" y="413"/>
                    </a:cxn>
                    <a:cxn ang="0">
                      <a:pos x="136" y="551"/>
                    </a:cxn>
                    <a:cxn ang="0">
                      <a:pos x="159" y="710"/>
                    </a:cxn>
                  </a:cxnLst>
                  <a:pathLst>
                    <a:path w="159" h="710">
                      <a:moveTo>
                        <a:pt x="0" y="0"/>
                      </a:moveTo>
                      <a:cubicBezTo>
                        <a:pt x="15" y="13"/>
                        <a:pt x="66" y="52"/>
                        <a:pt x="85" y="80"/>
                      </a:cubicBezTo>
                      <a:cubicBezTo>
                        <a:pt x="104" y="108"/>
                        <a:pt x="108" y="137"/>
                        <a:pt x="116" y="171"/>
                      </a:cubicBezTo>
                      <a:cubicBezTo>
                        <a:pt x="122" y="203"/>
                        <a:pt x="121" y="236"/>
                        <a:pt x="124" y="276"/>
                      </a:cubicBezTo>
                      <a:cubicBezTo>
                        <a:pt x="127" y="317"/>
                        <a:pt x="134" y="368"/>
                        <a:pt x="136" y="413"/>
                      </a:cubicBezTo>
                      <a:cubicBezTo>
                        <a:pt x="137" y="460"/>
                        <a:pt x="132" y="501"/>
                        <a:pt x="136" y="551"/>
                      </a:cubicBezTo>
                      <a:cubicBezTo>
                        <a:pt x="139" y="600"/>
                        <a:pt x="155" y="684"/>
                        <a:pt x="159" y="71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334" name="Freeform 60"/>
                <p:cNvSpPr/>
                <p:nvPr/>
              </p:nvSpPr>
              <p:spPr>
                <a:xfrm rot="-201987">
                  <a:off x="3844" y="1508"/>
                  <a:ext cx="332" cy="340"/>
                </a:xfrm>
                <a:custGeom>
                  <a:avLst/>
                  <a:gdLst/>
                  <a:ahLst/>
                  <a:cxnLst>
                    <a:cxn ang="0">
                      <a:pos x="11" y="1401"/>
                    </a:cxn>
                    <a:cxn ang="0">
                      <a:pos x="29" y="2067"/>
                    </a:cxn>
                    <a:cxn ang="0">
                      <a:pos x="66" y="2594"/>
                    </a:cxn>
                    <a:cxn ang="0">
                      <a:pos x="268" y="2620"/>
                    </a:cxn>
                    <a:cxn ang="0">
                      <a:pos x="332" y="1181"/>
                    </a:cxn>
                    <a:cxn ang="0">
                      <a:pos x="268" y="205"/>
                    </a:cxn>
                    <a:cxn ang="0">
                      <a:pos x="78" y="100"/>
                    </a:cxn>
                    <a:cxn ang="0">
                      <a:pos x="12" y="840"/>
                    </a:cxn>
                    <a:cxn ang="0">
                      <a:pos x="4" y="1453"/>
                    </a:cxn>
                  </a:cxnLst>
                  <a:pathLst>
                    <a:path w="332" h="300">
                      <a:moveTo>
                        <a:pt x="11" y="147"/>
                      </a:moveTo>
                      <a:cubicBezTo>
                        <a:pt x="14" y="159"/>
                        <a:pt x="20" y="197"/>
                        <a:pt x="29" y="218"/>
                      </a:cubicBezTo>
                      <a:cubicBezTo>
                        <a:pt x="38" y="239"/>
                        <a:pt x="26" y="264"/>
                        <a:pt x="66" y="273"/>
                      </a:cubicBezTo>
                      <a:cubicBezTo>
                        <a:pt x="106" y="282"/>
                        <a:pt x="224" y="300"/>
                        <a:pt x="268" y="275"/>
                      </a:cubicBezTo>
                      <a:cubicBezTo>
                        <a:pt x="312" y="251"/>
                        <a:pt x="332" y="167"/>
                        <a:pt x="332" y="124"/>
                      </a:cubicBezTo>
                      <a:cubicBezTo>
                        <a:pt x="332" y="81"/>
                        <a:pt x="309" y="40"/>
                        <a:pt x="268" y="21"/>
                      </a:cubicBezTo>
                      <a:cubicBezTo>
                        <a:pt x="226" y="1"/>
                        <a:pt x="120" y="0"/>
                        <a:pt x="78" y="11"/>
                      </a:cubicBezTo>
                      <a:cubicBezTo>
                        <a:pt x="36" y="22"/>
                        <a:pt x="24" y="65"/>
                        <a:pt x="12" y="89"/>
                      </a:cubicBezTo>
                      <a:cubicBezTo>
                        <a:pt x="0" y="113"/>
                        <a:pt x="6" y="140"/>
                        <a:pt x="4" y="153"/>
                      </a:cubicBezTo>
                    </a:path>
                  </a:pathLst>
                </a:custGeom>
                <a:solidFill>
                  <a:srgbClr val="FFDDDE">
                    <a:alpha val="100000"/>
                  </a:srgbClr>
                </a:solidFill>
                <a:ln w="285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335" name="Freeform 61"/>
                <p:cNvSpPr/>
                <p:nvPr/>
              </p:nvSpPr>
              <p:spPr>
                <a:xfrm rot="-5694571">
                  <a:off x="3997" y="1892"/>
                  <a:ext cx="19" cy="1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336" name="Freeform 62"/>
                <p:cNvSpPr/>
                <p:nvPr/>
              </p:nvSpPr>
              <p:spPr>
                <a:xfrm rot="-5694571">
                  <a:off x="4048" y="1894"/>
                  <a:ext cx="19" cy="1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3337" name="Freeform 63"/>
                <p:cNvSpPr/>
                <p:nvPr/>
              </p:nvSpPr>
              <p:spPr>
                <a:xfrm rot="-5694571">
                  <a:off x="4069" y="2184"/>
                  <a:ext cx="18" cy="1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3325" name="Line 64"/>
            <p:cNvSpPr/>
            <p:nvPr/>
          </p:nvSpPr>
          <p:spPr>
            <a:xfrm>
              <a:off x="4581" y="1650"/>
              <a:ext cx="0" cy="19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6" name="Line 65"/>
            <p:cNvSpPr/>
            <p:nvPr/>
          </p:nvSpPr>
          <p:spPr>
            <a:xfrm>
              <a:off x="4581" y="1763"/>
              <a:ext cx="42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7" name="Line 66"/>
            <p:cNvSpPr/>
            <p:nvPr/>
          </p:nvSpPr>
          <p:spPr>
            <a:xfrm>
              <a:off x="5006" y="1650"/>
              <a:ext cx="0" cy="19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28" name="Text Box 67"/>
            <p:cNvSpPr txBox="1"/>
            <p:nvPr/>
          </p:nvSpPr>
          <p:spPr>
            <a:xfrm>
              <a:off x="4496" y="1310"/>
              <a:ext cx="680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CC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1cm</a:t>
              </a:r>
              <a:endParaRPr lang="en-US" altLang="zh-CN" sz="320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宽屏</PresentationFormat>
  <Paragraphs>212</Paragraphs>
  <Slides>20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黑体</vt:lpstr>
      <vt:lpstr>微软雅黑</vt:lpstr>
      <vt:lpstr>Wingdings</vt:lpstr>
      <vt:lpstr>Arial Unicode MS</vt:lpstr>
      <vt:lpstr>Calibri</vt:lpstr>
      <vt:lpstr>Office 主题​​</vt:lpstr>
      <vt:lpstr>1_Office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