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FFBB0-F083-45DE-B28E-AC139F23A2E5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B568-E2D5-4A82-814E-32758501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3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hyperlink" Target="&#20912;&#31665;&#19977;&#32447;&#30340;&#36830;&#32447;&#21160;&#30011;&#31034;&#24847;.asf" TargetMode="Externa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643948" y="2199367"/>
            <a:ext cx="2822575" cy="42062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十九章 第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</a:t>
            </a:r>
            <a:endParaRPr lang="zh-CN" sz="32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0112" y="2859782"/>
            <a:ext cx="3240360" cy="7078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lvl="0" latinLnBrk="1" hangingPunct="0"/>
            <a:r>
              <a:rPr lang="zh-CN" altLang="en-US" sz="6000" baseline="-25000" dirty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家</a:t>
            </a:r>
            <a:r>
              <a:rPr lang="zh-CN" altLang="en-US" sz="6000" baseline="-25000" dirty="0" smtClean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庭</a:t>
            </a:r>
            <a:r>
              <a:rPr lang="zh-CN" altLang="en-US" sz="6000" baseline="-25000" dirty="0">
                <a:solidFill>
                  <a:srgbClr val="FF0000"/>
                </a:solidFill>
                <a:latin typeface="方正中倩简体" pitchFamily="65" charset="-122"/>
                <a:ea typeface="方正中倩简体" pitchFamily="65" charset="-122"/>
              </a:rPr>
              <a:t>电路</a:t>
            </a:r>
            <a:endParaRPr lang="zh-CN" altLang="en-US" sz="6000" baseline="-25000" dirty="0">
              <a:solidFill>
                <a:srgbClr val="FF0000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k05-05-059fz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229" y="681038"/>
            <a:ext cx="3231692" cy="32944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Picture 3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250" y="681038"/>
            <a:ext cx="3344521" cy="32944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Text Box 4"/>
          <p:cNvSpPr txBox="1"/>
          <p:nvPr/>
        </p:nvSpPr>
        <p:spPr>
          <a:xfrm>
            <a:off x="1716805" y="4177904"/>
            <a:ext cx="5871916" cy="739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dirty="0">
                <a:latin typeface="Times New Roman" panose="02020603050405020304" charset="0"/>
              </a:rPr>
              <a:t>接地线是为了防止发生</a:t>
            </a:r>
            <a:r>
              <a:rPr lang="zh-CN" altLang="en-US" sz="2095" dirty="0">
                <a:solidFill>
                  <a:srgbClr val="FF0066"/>
                </a:solidFill>
                <a:latin typeface="Times New Roman" panose="02020603050405020304" charset="0"/>
              </a:rPr>
              <a:t>漏电而</a:t>
            </a:r>
            <a:r>
              <a:rPr lang="zh-CN" altLang="en-US" sz="2095" dirty="0">
                <a:latin typeface="Times New Roman" panose="02020603050405020304" charset="0"/>
              </a:rPr>
              <a:t>使用电器</a:t>
            </a:r>
            <a:r>
              <a:rPr lang="zh-CN" altLang="en-US" sz="2095" dirty="0">
                <a:solidFill>
                  <a:srgbClr val="FF0066"/>
                </a:solidFill>
                <a:latin typeface="Times New Roman" panose="02020603050405020304" charset="0"/>
              </a:rPr>
              <a:t>金属外壳带电</a:t>
            </a:r>
            <a:r>
              <a:rPr lang="zh-CN" altLang="en-US" sz="2095" dirty="0">
                <a:latin typeface="Times New Roman" panose="02020603050405020304" charset="0"/>
              </a:rPr>
              <a:t>造成的</a:t>
            </a:r>
            <a:r>
              <a:rPr lang="zh-CN" altLang="en-US" sz="2095" dirty="0">
                <a:solidFill>
                  <a:srgbClr val="FF0066"/>
                </a:solidFill>
                <a:latin typeface="Times New Roman" panose="02020603050405020304" charset="0"/>
              </a:rPr>
              <a:t>触电事故</a:t>
            </a:r>
            <a:r>
              <a:rPr lang="zh-CN" altLang="en-US" sz="2095" dirty="0">
                <a:latin typeface="Times New Roman" panose="02020603050405020304" charset="0"/>
              </a:rPr>
              <a:t>。</a:t>
            </a:r>
          </a:p>
        </p:txBody>
      </p:sp>
      <p:sp>
        <p:nvSpPr>
          <p:cNvPr id="46085" name="AutoShape 5">
            <a:hlinkClick r:id="rId5" action="ppaction://hlinkfile"/>
          </p:cNvPr>
          <p:cNvSpPr/>
          <p:nvPr/>
        </p:nvSpPr>
        <p:spPr>
          <a:xfrm>
            <a:off x="6942621" y="2571750"/>
            <a:ext cx="862259" cy="80962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100" dirty="0">
              <a:latin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363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1612290" y="627460"/>
            <a:ext cx="5814907" cy="702468"/>
          </a:xfrm>
        </p:spPr>
        <p:txBody>
          <a:bodyPr vert="horz" wrap="square" lIns="68410" tIns="34205" rIns="68410" bIns="34205" anchor="t"/>
          <a:lstStyle/>
          <a:p>
            <a:pPr algn="l"/>
            <a:r>
              <a:rPr lang="zh-CN" altLang="en-US" sz="2395" b="1" dirty="0"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46083" name="Rectangle 3"/>
          <p:cNvSpPr>
            <a:spLocks noGrp="1"/>
          </p:cNvSpPr>
          <p:nvPr>
            <p:ph idx="1"/>
          </p:nvPr>
        </p:nvSpPr>
        <p:spPr>
          <a:xfrm>
            <a:off x="1665736" y="1051322"/>
            <a:ext cx="5814907" cy="3086100"/>
          </a:xfrm>
        </p:spPr>
        <p:txBody>
          <a:bodyPr vert="horz" wrap="square" lIns="68410" tIns="34205" rIns="68410" bIns="34205" anchor="t"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95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95" dirty="0">
                <a:latin typeface="黑体" panose="02010609060101010101" pitchFamily="49" charset="-122"/>
                <a:ea typeface="黑体" panose="02010609060101010101" pitchFamily="49" charset="-122"/>
              </a:rPr>
              <a:t>家庭电路中</a:t>
            </a:r>
            <a:r>
              <a:rPr lang="zh-CN" altLang="en-US" sz="2095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开关不能单独作为一个支路，</a:t>
            </a:r>
            <a:r>
              <a:rPr lang="zh-CN" altLang="en-US" sz="2095" dirty="0">
                <a:latin typeface="黑体" panose="02010609060101010101" pitchFamily="49" charset="-122"/>
                <a:ea typeface="黑体" panose="02010609060101010101" pitchFamily="49" charset="-122"/>
              </a:rPr>
              <a:t>必须和它控制的用电器串联后接入电路中。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095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095" dirty="0">
                <a:latin typeface="黑体" panose="02010609060101010101" pitchFamily="49" charset="-122"/>
                <a:ea typeface="黑体" panose="02010609060101010101" pitchFamily="49" charset="-122"/>
              </a:rPr>
              <a:t>用电器接入电路的顺序：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95" dirty="0">
                <a:latin typeface="黑体" panose="02010609060101010101" pitchFamily="49" charset="-122"/>
                <a:ea typeface="黑体" panose="02010609060101010101" pitchFamily="49" charset="-122"/>
              </a:rPr>
              <a:t>  火线</a:t>
            </a:r>
            <a:r>
              <a:rPr lang="en-US" altLang="zh-CN" sz="2095" dirty="0">
                <a:latin typeface="Times New Roman" panose="02020603050405020304" charset="0"/>
                <a:ea typeface="黑体" panose="02010609060101010101" pitchFamily="49" charset="-122"/>
              </a:rPr>
              <a:t>——</a:t>
            </a:r>
            <a:r>
              <a:rPr lang="zh-CN" altLang="en-US" sz="2095" dirty="0">
                <a:latin typeface="黑体" panose="02010609060101010101" pitchFamily="49" charset="-122"/>
                <a:ea typeface="黑体" panose="02010609060101010101" pitchFamily="49" charset="-122"/>
              </a:rPr>
              <a:t>开关</a:t>
            </a:r>
            <a:r>
              <a:rPr lang="en-US" altLang="zh-CN" sz="2095" dirty="0">
                <a:latin typeface="Times New Roman" panose="02020603050405020304" charset="0"/>
                <a:ea typeface="黑体" panose="02010609060101010101" pitchFamily="49" charset="-122"/>
              </a:rPr>
              <a:t>——</a:t>
            </a:r>
            <a:r>
              <a:rPr lang="zh-CN" altLang="en-US" sz="2095" dirty="0">
                <a:latin typeface="黑体" panose="02010609060101010101" pitchFamily="49" charset="-122"/>
                <a:ea typeface="黑体" panose="02010609060101010101" pitchFamily="49" charset="-122"/>
              </a:rPr>
              <a:t>用电器</a:t>
            </a:r>
            <a:r>
              <a:rPr lang="en-US" altLang="zh-CN" sz="2095" dirty="0">
                <a:latin typeface="Times New Roman" panose="02020603050405020304" charset="0"/>
                <a:ea typeface="黑体" panose="02010609060101010101" pitchFamily="49" charset="-122"/>
              </a:rPr>
              <a:t>——</a:t>
            </a:r>
            <a:r>
              <a:rPr lang="zh-CN" altLang="en-US" sz="2095" dirty="0">
                <a:latin typeface="黑体" panose="02010609060101010101" pitchFamily="49" charset="-122"/>
                <a:ea typeface="黑体" panose="02010609060101010101" pitchFamily="49" charset="-122"/>
              </a:rPr>
              <a:t>零线</a:t>
            </a:r>
          </a:p>
        </p:txBody>
      </p:sp>
      <p:pic>
        <p:nvPicPr>
          <p:cNvPr id="46084" name="Picture 4" descr="物理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889" r="54938"/>
          <a:stretch>
            <a:fillRect/>
          </a:stretch>
        </p:blipFill>
        <p:spPr>
          <a:xfrm>
            <a:off x="4881904" y="3218625"/>
            <a:ext cx="1501234" cy="15644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Picture 5" descr="物理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79393"/>
          <a:stretch>
            <a:fillRect/>
          </a:stretch>
        </p:blipFill>
        <p:spPr>
          <a:xfrm>
            <a:off x="2009647" y="3218247"/>
            <a:ext cx="1548741" cy="15204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4" name="Text Box 6"/>
          <p:cNvSpPr txBox="1"/>
          <p:nvPr/>
        </p:nvSpPr>
        <p:spPr>
          <a:xfrm>
            <a:off x="4881987" y="4368403"/>
            <a:ext cx="382435" cy="26312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zh-CN" sz="100" dirty="0">
              <a:latin typeface="Times New Roman" panose="02020603050405020304" charset="0"/>
            </a:endParaRPr>
          </a:p>
        </p:txBody>
      </p:sp>
      <p:sp>
        <p:nvSpPr>
          <p:cNvPr id="46088" name="Text Box 8"/>
          <p:cNvSpPr txBox="1"/>
          <p:nvPr/>
        </p:nvSpPr>
        <p:spPr>
          <a:xfrm>
            <a:off x="2453171" y="3929063"/>
            <a:ext cx="771995" cy="131452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7930" dirty="0">
                <a:solidFill>
                  <a:srgbClr val="FF0066"/>
                </a:solidFill>
                <a:latin typeface="Times New Roman" panose="02020603050405020304" charset="0"/>
              </a:rPr>
              <a:t>√</a:t>
            </a:r>
          </a:p>
        </p:txBody>
      </p:sp>
      <p:sp>
        <p:nvSpPr>
          <p:cNvPr id="46089" name="Text Box 9"/>
          <p:cNvSpPr txBox="1"/>
          <p:nvPr/>
        </p:nvSpPr>
        <p:spPr>
          <a:xfrm>
            <a:off x="5969907" y="4087417"/>
            <a:ext cx="756555" cy="131452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7930" dirty="0">
                <a:solidFill>
                  <a:srgbClr val="FF0066"/>
                </a:solidFill>
                <a:latin typeface="Times New Roman" panose="02020603050405020304" charset="0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101817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  <p:bldP spid="46088" grpId="0"/>
      <p:bldP spid="460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3"/>
          <p:cNvSpPr txBox="1"/>
          <p:nvPr/>
        </p:nvSpPr>
        <p:spPr>
          <a:xfrm>
            <a:off x="1339121" y="3262312"/>
            <a:ext cx="6519204" cy="1549416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FF0066"/>
              </a:buClr>
            </a:pPr>
            <a:r>
              <a:rPr lang="zh-CN" altLang="en-US" sz="2095" dirty="0">
                <a:latin typeface="Times New Roman" panose="02020603050405020304" charset="0"/>
              </a:rPr>
              <a:t>进户线有两条一条叫做零线；一条叫端线，俗称火线；</a:t>
            </a:r>
          </a:p>
          <a:p>
            <a:pPr>
              <a:lnSpc>
                <a:spcPct val="150000"/>
              </a:lnSpc>
              <a:buClr>
                <a:srgbClr val="FF0066"/>
              </a:buClr>
            </a:pPr>
            <a:r>
              <a:rPr lang="zh-CN" altLang="en-US" sz="2095" dirty="0">
                <a:solidFill>
                  <a:schemeClr val="accent2"/>
                </a:solidFill>
                <a:latin typeface="Times New Roman" panose="02020603050405020304" charset="0"/>
              </a:rPr>
              <a:t>火线与零线</a:t>
            </a:r>
            <a:r>
              <a:rPr lang="en-US" altLang="zh-CN" sz="2095" dirty="0">
                <a:solidFill>
                  <a:schemeClr val="accent2"/>
                </a:solidFill>
                <a:latin typeface="Times New Roman" panose="02020603050405020304" charset="0"/>
              </a:rPr>
              <a:t>/</a:t>
            </a:r>
            <a:r>
              <a:rPr lang="zh-CN" altLang="en-US" sz="2095" dirty="0">
                <a:solidFill>
                  <a:schemeClr val="accent2"/>
                </a:solidFill>
                <a:latin typeface="Times New Roman" panose="02020603050405020304" charset="0"/>
              </a:rPr>
              <a:t>地线</a:t>
            </a:r>
            <a:r>
              <a:rPr lang="zh-CN" altLang="en-US" sz="2095" dirty="0">
                <a:latin typeface="Times New Roman" panose="02020603050405020304" charset="0"/>
              </a:rPr>
              <a:t>之间的电压为</a:t>
            </a:r>
            <a:r>
              <a:rPr lang="en-US" altLang="zh-CN" sz="2095" dirty="0">
                <a:latin typeface="Times New Roman" panose="02020603050405020304" charset="0"/>
              </a:rPr>
              <a:t>220V</a:t>
            </a:r>
            <a:r>
              <a:rPr lang="zh-CN" altLang="en-US" sz="2095" dirty="0">
                <a:latin typeface="Times New Roman" panose="02020603050405020304" charset="0"/>
              </a:rPr>
              <a:t>，零线与地线之间的电压为</a:t>
            </a:r>
            <a:r>
              <a:rPr lang="en-US" altLang="zh-CN" sz="2095" dirty="0">
                <a:latin typeface="Times New Roman" panose="02020603050405020304" charset="0"/>
              </a:rPr>
              <a:t>0V</a:t>
            </a:r>
            <a:r>
              <a:rPr lang="zh-CN" altLang="en-US" sz="2095" dirty="0">
                <a:latin typeface="Times New Roman" panose="02020603050405020304" charset="0"/>
              </a:rPr>
              <a:t>；正常情况下零线不带电。</a:t>
            </a:r>
          </a:p>
        </p:txBody>
      </p:sp>
      <p:sp>
        <p:nvSpPr>
          <p:cNvPr id="49155" name="Text Box 39"/>
          <p:cNvSpPr txBox="1"/>
          <p:nvPr/>
        </p:nvSpPr>
        <p:spPr>
          <a:xfrm>
            <a:off x="1151468" y="358379"/>
            <a:ext cx="1634255" cy="57737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95" dirty="0">
                <a:latin typeface="Times New Roman" panose="02020603050405020304" charset="0"/>
              </a:rPr>
              <a:t>一、进户线</a:t>
            </a:r>
          </a:p>
        </p:txBody>
      </p:sp>
      <p:pic>
        <p:nvPicPr>
          <p:cNvPr id="49156" name="Picture 4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2119" t="15045" r="6354" b="26158"/>
          <a:stretch>
            <a:fillRect/>
          </a:stretch>
        </p:blipFill>
        <p:spPr>
          <a:xfrm>
            <a:off x="1222729" y="965598"/>
            <a:ext cx="6569087" cy="215979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067271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>
          <a:xfrm>
            <a:off x="1392568" y="634604"/>
            <a:ext cx="6249599" cy="857250"/>
          </a:xfrm>
        </p:spPr>
        <p:txBody>
          <a:bodyPr vert="horz" wrap="square" lIns="68410" tIns="34205" rIns="68410" bIns="34205" anchor="t"/>
          <a:lstStyle/>
          <a:p>
            <a:pPr algn="l"/>
            <a:r>
              <a:rPr lang="zh-CN" altLang="en-US" sz="2395" b="1" dirty="0">
                <a:latin typeface="黑体" panose="02010609060101010101" pitchFamily="49" charset="-122"/>
                <a:ea typeface="黑体" panose="02010609060101010101" pitchFamily="49" charset="-122"/>
              </a:rPr>
              <a:t>二、零线与火线的辨别</a:t>
            </a:r>
            <a:r>
              <a:rPr lang="en-US" altLang="zh-CN" sz="2395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395" b="1" dirty="0">
                <a:latin typeface="黑体" panose="02010609060101010101" pitchFamily="49" charset="-122"/>
                <a:ea typeface="黑体" panose="02010609060101010101" pitchFamily="49" charset="-122"/>
              </a:rPr>
              <a:t>试电笔</a:t>
            </a:r>
          </a:p>
        </p:txBody>
      </p:sp>
      <p:pic>
        <p:nvPicPr>
          <p:cNvPr id="30724" name="Picture 4" descr="c10_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245" y="1168005"/>
            <a:ext cx="2640224" cy="16740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5" descr="c10_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6577" y="2895600"/>
            <a:ext cx="2477511" cy="21597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7" name="Text Box 7"/>
          <p:cNvSpPr txBox="1"/>
          <p:nvPr/>
        </p:nvSpPr>
        <p:spPr>
          <a:xfrm>
            <a:off x="1663360" y="1754982"/>
            <a:ext cx="1453727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FF0066"/>
              </a:buClr>
            </a:pPr>
            <a:r>
              <a:rPr lang="zh-CN" altLang="en-US" sz="2395" dirty="0">
                <a:latin typeface="Times New Roman" panose="02020603050405020304" charset="0"/>
              </a:rPr>
              <a:t>种类：</a:t>
            </a:r>
          </a:p>
        </p:txBody>
      </p:sp>
      <p:sp>
        <p:nvSpPr>
          <p:cNvPr id="30728" name="Text Box 8"/>
          <p:cNvSpPr txBox="1"/>
          <p:nvPr/>
        </p:nvSpPr>
        <p:spPr>
          <a:xfrm>
            <a:off x="1663360" y="3401616"/>
            <a:ext cx="3118861" cy="1572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FF0066"/>
              </a:buClr>
            </a:pPr>
            <a:r>
              <a:rPr lang="zh-CN" altLang="en-US" sz="2395" dirty="0">
                <a:latin typeface="Times New Roman" panose="02020603050405020304" charset="0"/>
              </a:rPr>
              <a:t>结构</a:t>
            </a:r>
            <a:r>
              <a:rPr lang="en-US" altLang="zh-CN" sz="2395" dirty="0">
                <a:latin typeface="Times New Roman" panose="02020603050405020304" charset="0"/>
              </a:rPr>
              <a:t>:</a:t>
            </a:r>
            <a:r>
              <a:rPr lang="zh-CN" altLang="en-US" sz="2395" b="0" dirty="0">
                <a:latin typeface="Times New Roman" panose="02020603050405020304" charset="0"/>
              </a:rPr>
              <a:t>笔尾金属体、弹簧、氖管、大电阻、笔尖金属体</a:t>
            </a:r>
          </a:p>
          <a:p>
            <a:pPr>
              <a:buClr>
                <a:srgbClr val="FF0066"/>
              </a:buClr>
            </a:pPr>
            <a:endParaRPr lang="en-US" altLang="zh-CN" sz="2395" dirty="0">
              <a:latin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722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/>
          </p:cNvSpPr>
          <p:nvPr>
            <p:ph idx="1"/>
          </p:nvPr>
        </p:nvSpPr>
        <p:spPr>
          <a:xfrm>
            <a:off x="1612290" y="519113"/>
            <a:ext cx="5814907" cy="1565672"/>
          </a:xfrm>
        </p:spPr>
        <p:txBody>
          <a:bodyPr vert="horz" wrap="square" lIns="68410" tIns="34205" rIns="68410" bIns="34205" anchor="t"/>
          <a:lstStyle/>
          <a:p>
            <a:pPr marL="0" indent="0">
              <a:lnSpc>
                <a:spcPct val="150000"/>
              </a:lnSpc>
              <a:buClr>
                <a:srgbClr val="FF0066"/>
              </a:buClr>
              <a:buNone/>
            </a:pPr>
            <a:r>
              <a:rPr lang="zh-CN" altLang="en-US" sz="2095" b="1" dirty="0">
                <a:ea typeface="黑体" panose="02010609060101010101" pitchFamily="49" charset="-122"/>
              </a:rPr>
              <a:t>正确使用：</a:t>
            </a:r>
          </a:p>
          <a:p>
            <a:pPr marL="0" indent="0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zh-CN" altLang="en-US" sz="2095" dirty="0">
                <a:ea typeface="黑体" panose="02010609060101010101" pitchFamily="49" charset="-122"/>
              </a:rPr>
              <a:t>手必须接触笔尾金属体，笔尖接触被测导线，如果氖管发光，表示接触的是火线，否则是零线。</a:t>
            </a:r>
          </a:p>
        </p:txBody>
      </p:sp>
      <p:pic>
        <p:nvPicPr>
          <p:cNvPr id="51203" name="Picture 4" descr="k05-05-057fsh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770"/>
          <a:stretch>
            <a:fillRect/>
          </a:stretch>
        </p:blipFill>
        <p:spPr>
          <a:xfrm>
            <a:off x="1393755" y="2031207"/>
            <a:ext cx="2532145" cy="2970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Text Box 5"/>
          <p:cNvSpPr txBox="1"/>
          <p:nvPr/>
        </p:nvSpPr>
        <p:spPr>
          <a:xfrm>
            <a:off x="4140872" y="2733675"/>
            <a:ext cx="3717455" cy="154941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</a:pPr>
            <a:r>
              <a:rPr lang="zh-CN" altLang="en-US" sz="2095" dirty="0">
                <a:latin typeface="Times New Roman" panose="02020603050405020304" charset="0"/>
              </a:rPr>
              <a:t>注意：</a:t>
            </a:r>
            <a:r>
              <a:rPr lang="zh-CN" altLang="en-US" sz="2095" b="0" dirty="0">
                <a:latin typeface="Times New Roman" panose="02020603050405020304" charset="0"/>
              </a:rPr>
              <a:t>使用时，手</a:t>
            </a:r>
            <a:r>
              <a:rPr lang="zh-CN" altLang="en-US" sz="2095" b="0" dirty="0">
                <a:solidFill>
                  <a:srgbClr val="FF0066"/>
                </a:solidFill>
                <a:latin typeface="Times New Roman" panose="02020603050405020304" charset="0"/>
              </a:rPr>
              <a:t>绝不能接触笔尖金属体</a:t>
            </a:r>
            <a:r>
              <a:rPr lang="zh-CN" altLang="en-US" sz="2095" b="0" dirty="0">
                <a:latin typeface="Times New Roman" panose="02020603050405020304" charset="0"/>
              </a:rPr>
              <a:t>，否则会发生触电事故。</a:t>
            </a:r>
          </a:p>
        </p:txBody>
      </p:sp>
    </p:spTree>
    <p:extLst>
      <p:ext uri="{BB962C8B-B14F-4D97-AF65-F5344CB8AC3E}">
        <p14:creationId xmlns:p14="http://schemas.microsoft.com/office/powerpoint/2010/main" val="118142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>
          <a:xfrm>
            <a:off x="309034" y="253662"/>
            <a:ext cx="5814907" cy="627459"/>
          </a:xfrm>
        </p:spPr>
        <p:txBody>
          <a:bodyPr vert="horz" wrap="square" lIns="68410" tIns="34205" rIns="68410" bIns="34205" anchor="t"/>
          <a:lstStyle/>
          <a:p>
            <a:pPr algn="l"/>
            <a:r>
              <a:rPr lang="zh-CN" altLang="en-US" sz="2095" b="1" dirty="0">
                <a:ea typeface="黑体" panose="02010609060101010101" pitchFamily="49" charset="-122"/>
              </a:rPr>
              <a:t>三、保险装置</a:t>
            </a:r>
          </a:p>
        </p:txBody>
      </p:sp>
      <p:sp>
        <p:nvSpPr>
          <p:cNvPr id="33796" name="Text Box 4"/>
          <p:cNvSpPr txBox="1"/>
          <p:nvPr/>
        </p:nvSpPr>
        <p:spPr>
          <a:xfrm>
            <a:off x="601346" y="881016"/>
            <a:ext cx="7811135" cy="1341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5" b="0" dirty="0">
                <a:latin typeface="Times New Roman" panose="02020603050405020304" charset="0"/>
              </a:rPr>
              <a:t>一般安在家庭电路的干路上，火线上必须要接上保险丝，</a:t>
            </a:r>
            <a:r>
              <a:rPr lang="zh-CN" altLang="en-US" sz="1795" b="0" dirty="0">
                <a:latin typeface="黑体" panose="02010609060101010101" pitchFamily="49" charset="-122"/>
              </a:rPr>
              <a:t>老式的保险装置是装有</a:t>
            </a:r>
            <a:r>
              <a:rPr lang="zh-CN" altLang="en-US" sz="1795" b="0" dirty="0">
                <a:solidFill>
                  <a:srgbClr val="FF0066"/>
                </a:solidFill>
                <a:latin typeface="黑体" panose="02010609060101010101" pitchFamily="49" charset="-122"/>
              </a:rPr>
              <a:t>保险丝</a:t>
            </a:r>
            <a:r>
              <a:rPr lang="zh-CN" altLang="en-US" sz="1795" b="0" dirty="0">
                <a:latin typeface="黑体" panose="02010609060101010101" pitchFamily="49" charset="-122"/>
              </a:rPr>
              <a:t>的保险盒。</a:t>
            </a:r>
          </a:p>
          <a:p>
            <a:pPr>
              <a:lnSpc>
                <a:spcPct val="150000"/>
              </a:lnSpc>
            </a:pPr>
            <a:endParaRPr lang="zh-CN" altLang="en-US" sz="1795" b="0" dirty="0">
              <a:latin typeface="Times New Roman" panose="02020603050405020304" charset="0"/>
            </a:endParaRPr>
          </a:p>
        </p:txBody>
      </p:sp>
      <p:sp>
        <p:nvSpPr>
          <p:cNvPr id="33800" name="Rectangle 8"/>
          <p:cNvSpPr/>
          <p:nvPr/>
        </p:nvSpPr>
        <p:spPr>
          <a:xfrm>
            <a:off x="564516" y="2082226"/>
            <a:ext cx="8015605" cy="107962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795" dirty="0">
                <a:latin typeface="黑体" panose="02010609060101010101" pitchFamily="49" charset="-122"/>
              </a:rPr>
              <a:t>原理及作用：</a:t>
            </a:r>
            <a:r>
              <a:rPr lang="zh-CN" altLang="en-US" sz="1795" b="0" dirty="0">
                <a:latin typeface="黑体" panose="02010609060101010101" pitchFamily="49" charset="-122"/>
              </a:rPr>
              <a:t>利用电流的热效应工作的，当电路中的</a:t>
            </a:r>
            <a:r>
              <a:rPr lang="zh-CN" altLang="en-US" sz="1795" b="0" dirty="0">
                <a:solidFill>
                  <a:srgbClr val="FF0066"/>
                </a:solidFill>
                <a:latin typeface="黑体" panose="02010609060101010101" pitchFamily="49" charset="-122"/>
              </a:rPr>
              <a:t>电流过大</a:t>
            </a:r>
            <a:r>
              <a:rPr lang="zh-CN" altLang="en-US" sz="1795" b="0" dirty="0">
                <a:latin typeface="黑体" panose="02010609060101010101" pitchFamily="49" charset="-122"/>
              </a:rPr>
              <a:t>时，保险丝发热功率迅速增大，由于温度的升高而熔断，切断电路，起到</a:t>
            </a:r>
            <a:r>
              <a:rPr lang="zh-CN" altLang="en-US" sz="1795" b="0" dirty="0">
                <a:solidFill>
                  <a:srgbClr val="FF0066"/>
                </a:solidFill>
                <a:latin typeface="黑体" panose="02010609060101010101" pitchFamily="49" charset="-122"/>
              </a:rPr>
              <a:t>保护作用。</a:t>
            </a:r>
          </a:p>
        </p:txBody>
      </p:sp>
      <p:sp>
        <p:nvSpPr>
          <p:cNvPr id="33802" name="Rectangle 10"/>
          <p:cNvSpPr/>
          <p:nvPr/>
        </p:nvSpPr>
        <p:spPr>
          <a:xfrm>
            <a:off x="725806" y="3466134"/>
            <a:ext cx="8018145" cy="1341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5" dirty="0">
                <a:latin typeface="Times New Roman" panose="02020603050405020304" charset="0"/>
              </a:rPr>
              <a:t>注意：</a:t>
            </a:r>
            <a:r>
              <a:rPr lang="zh-CN" altLang="en-US" sz="1795" b="0" dirty="0">
                <a:latin typeface="Times New Roman" panose="02020603050405020304" charset="0"/>
              </a:rPr>
              <a:t>家庭电路中干路上电流过大的原因</a:t>
            </a:r>
            <a:r>
              <a:rPr lang="en-US" altLang="zh-CN" sz="1795" b="0" dirty="0">
                <a:solidFill>
                  <a:srgbClr val="FF0000"/>
                </a:solidFill>
                <a:latin typeface="Times New Roman" panose="02020603050405020304" charset="0"/>
              </a:rPr>
              <a:t>——</a:t>
            </a:r>
            <a:r>
              <a:rPr lang="zh-CN" altLang="en-US" sz="1795" b="0" dirty="0">
                <a:solidFill>
                  <a:srgbClr val="FF0000"/>
                </a:solidFill>
                <a:latin typeface="Times New Roman" panose="02020603050405020304" charset="0"/>
              </a:rPr>
              <a:t>发生短路</a:t>
            </a:r>
            <a:r>
              <a:rPr lang="zh-CN" altLang="en-US" sz="1795" b="0" dirty="0">
                <a:latin typeface="Times New Roman" panose="02020603050405020304" charset="0"/>
              </a:rPr>
              <a:t>和</a:t>
            </a:r>
            <a:r>
              <a:rPr lang="zh-CN" altLang="en-US" sz="1795" b="0" dirty="0">
                <a:solidFill>
                  <a:srgbClr val="FF0000"/>
                </a:solidFill>
                <a:latin typeface="Times New Roman" panose="02020603050405020304" charset="0"/>
              </a:rPr>
              <a:t>用电器的总功率过大</a:t>
            </a:r>
            <a:r>
              <a:rPr lang="zh-CN" altLang="en-US" sz="1795" b="0" dirty="0">
                <a:solidFill>
                  <a:srgbClr val="0099FF"/>
                </a:solidFill>
                <a:latin typeface="Times New Roman" panose="02020603050405020304" charset="0"/>
              </a:rPr>
              <a:t>；</a:t>
            </a:r>
            <a:r>
              <a:rPr lang="zh-CN" altLang="en-US" sz="1795" b="0" dirty="0">
                <a:latin typeface="Times New Roman" panose="02020603050405020304" charset="0"/>
              </a:rPr>
              <a:t>保险丝保护的是电路，不能保证人的安全。</a:t>
            </a:r>
          </a:p>
          <a:p>
            <a:pPr>
              <a:lnSpc>
                <a:spcPct val="150000"/>
              </a:lnSpc>
            </a:pPr>
            <a:endParaRPr lang="zh-CN" altLang="en-US" sz="1795" b="0" dirty="0">
              <a:solidFill>
                <a:srgbClr val="0099FF"/>
              </a:solidFill>
              <a:latin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412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800" grpId="0"/>
      <p:bldP spid="338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/>
          </p:cNvSpPr>
          <p:nvPr>
            <p:ph idx="1"/>
          </p:nvPr>
        </p:nvSpPr>
        <p:spPr>
          <a:xfrm>
            <a:off x="406931" y="179561"/>
            <a:ext cx="5814907" cy="600075"/>
          </a:xfrm>
        </p:spPr>
        <p:txBody>
          <a:bodyPr vert="horz" wrap="square" lIns="68410" tIns="34205" rIns="68410" bIns="34205" anchor="t"/>
          <a:lstStyle/>
          <a:p>
            <a:pPr marL="0" indent="0">
              <a:lnSpc>
                <a:spcPct val="150000"/>
              </a:lnSpc>
              <a:buClr>
                <a:srgbClr val="FF0066"/>
              </a:buClr>
              <a:buNone/>
            </a:pPr>
            <a:r>
              <a:rPr lang="zh-CN" altLang="en-US" sz="1795" dirty="0">
                <a:ea typeface="黑体" panose="02010609060101010101" pitchFamily="49" charset="-122"/>
              </a:rPr>
              <a:t>材料：电阻率大，熔点低的铅锑合金丝。</a:t>
            </a:r>
          </a:p>
        </p:txBody>
      </p:sp>
      <p:sp>
        <p:nvSpPr>
          <p:cNvPr id="34826" name="Rectangle 10"/>
          <p:cNvSpPr/>
          <p:nvPr/>
        </p:nvSpPr>
        <p:spPr>
          <a:xfrm>
            <a:off x="353061" y="1262322"/>
            <a:ext cx="8495665" cy="108726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rgbClr val="FF0066"/>
              </a:buClr>
            </a:pPr>
            <a:r>
              <a:rPr lang="zh-CN" altLang="en-US" sz="1795" b="0" dirty="0">
                <a:latin typeface="Times New Roman" panose="02020603050405020304" charset="0"/>
              </a:rPr>
              <a:t>选择原则：所选保险丝的额定电流应</a:t>
            </a:r>
            <a:r>
              <a:rPr lang="zh-CN" altLang="en-US" sz="1795" b="0" dirty="0">
                <a:solidFill>
                  <a:srgbClr val="FF0000"/>
                </a:solidFill>
                <a:latin typeface="Times New Roman" panose="02020603050405020304" charset="0"/>
              </a:rPr>
              <a:t>等于或稍大于</a:t>
            </a:r>
            <a:r>
              <a:rPr lang="zh-CN" altLang="en-US" sz="1795" b="0" dirty="0">
                <a:latin typeface="Times New Roman" panose="02020603050405020304" charset="0"/>
              </a:rPr>
              <a:t>电路中最大正常工作时的电流。</a:t>
            </a:r>
          </a:p>
        </p:txBody>
      </p:sp>
      <p:sp>
        <p:nvSpPr>
          <p:cNvPr id="34828" name="Rectangle 12"/>
          <p:cNvSpPr/>
          <p:nvPr/>
        </p:nvSpPr>
        <p:spPr>
          <a:xfrm>
            <a:off x="278130" y="2585118"/>
            <a:ext cx="8430260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5" b="0" dirty="0">
                <a:latin typeface="Times New Roman" panose="02020603050405020304" charset="0"/>
              </a:rPr>
              <a:t>注意：一般来说保险丝的熔断电流是其额定电流的</a:t>
            </a:r>
            <a:r>
              <a:rPr lang="en-US" altLang="zh-CN" sz="1795" b="0" dirty="0">
                <a:latin typeface="Times New Roman" panose="02020603050405020304" charset="0"/>
              </a:rPr>
              <a:t>2</a:t>
            </a:r>
            <a:r>
              <a:rPr lang="zh-CN" altLang="en-US" sz="1795" b="0" dirty="0">
                <a:latin typeface="Times New Roman" panose="02020603050405020304" charset="0"/>
              </a:rPr>
              <a:t>倍，更换保险丝时既不能太粗也不能太细，更</a:t>
            </a:r>
            <a:r>
              <a:rPr lang="zh-CN" altLang="en-US" sz="1795" b="0" dirty="0">
                <a:solidFill>
                  <a:srgbClr val="FF0000"/>
                </a:solidFill>
                <a:latin typeface="Times New Roman" panose="02020603050405020304" charset="0"/>
              </a:rPr>
              <a:t>不能用熔点高的铜丝、铁丝代替</a:t>
            </a:r>
            <a:r>
              <a:rPr lang="zh-CN" altLang="en-US" sz="1795" b="0" dirty="0">
                <a:latin typeface="Times New Roman" panose="02020603050405020304" charset="0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795" b="0" dirty="0"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en-US" sz="1795" b="0" dirty="0">
              <a:latin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62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/>
      <p:bldP spid="348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38" y="964135"/>
            <a:ext cx="3582059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Text Box 3"/>
          <p:cNvSpPr txBox="1"/>
          <p:nvPr/>
        </p:nvSpPr>
        <p:spPr>
          <a:xfrm>
            <a:off x="659813" y="4184068"/>
            <a:ext cx="6114203" cy="6467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0" dirty="0">
                <a:latin typeface="Times New Roman" panose="02020603050405020304" charset="0"/>
              </a:rPr>
              <a:t>电流过大时自动断开俗称跳闸，排除故障后，合上开关即可。</a:t>
            </a:r>
          </a:p>
        </p:txBody>
      </p:sp>
      <p:sp>
        <p:nvSpPr>
          <p:cNvPr id="57348" name="Text Box 4"/>
          <p:cNvSpPr txBox="1"/>
          <p:nvPr/>
        </p:nvSpPr>
        <p:spPr>
          <a:xfrm>
            <a:off x="4349022" y="1057204"/>
            <a:ext cx="2425253" cy="1201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0" dirty="0">
                <a:latin typeface="Times New Roman" panose="02020603050405020304" charset="0"/>
              </a:rPr>
              <a:t>如果发生了</a:t>
            </a:r>
            <a:r>
              <a:rPr lang="zh-CN" altLang="en-US" sz="1795" b="0" dirty="0">
                <a:solidFill>
                  <a:srgbClr val="CC0000"/>
                </a:solidFill>
                <a:latin typeface="Times New Roman" panose="02020603050405020304" charset="0"/>
              </a:rPr>
              <a:t>触电事故</a:t>
            </a:r>
            <a:r>
              <a:rPr lang="zh-CN" altLang="en-US" sz="1795" b="0" dirty="0">
                <a:latin typeface="Times New Roman" panose="02020603050405020304" charset="0"/>
              </a:rPr>
              <a:t>，</a:t>
            </a:r>
            <a:r>
              <a:rPr lang="zh-CN" altLang="en-US" sz="1795" b="0" dirty="0">
                <a:solidFill>
                  <a:srgbClr val="FF3300"/>
                </a:solidFill>
                <a:latin typeface="Times New Roman" panose="02020603050405020304" charset="0"/>
              </a:rPr>
              <a:t>漏电保护器</a:t>
            </a:r>
            <a:r>
              <a:rPr lang="zh-CN" altLang="en-US" sz="1795" b="0" dirty="0">
                <a:latin typeface="Times New Roman" panose="02020603050405020304" charset="0"/>
              </a:rPr>
              <a:t>会迅速切断电源，对人起到保护作用。</a:t>
            </a:r>
          </a:p>
        </p:txBody>
      </p:sp>
      <p:sp>
        <p:nvSpPr>
          <p:cNvPr id="57349" name="Text Box 5"/>
          <p:cNvSpPr txBox="1"/>
          <p:nvPr/>
        </p:nvSpPr>
        <p:spPr>
          <a:xfrm>
            <a:off x="4241707" y="2834725"/>
            <a:ext cx="2532145" cy="92430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b="0" dirty="0">
                <a:latin typeface="Times New Roman" panose="02020603050405020304" charset="0"/>
              </a:rPr>
              <a:t>新型的</a:t>
            </a:r>
            <a:r>
              <a:rPr lang="zh-CN" altLang="en-US" sz="1795" b="0" dirty="0">
                <a:solidFill>
                  <a:srgbClr val="FF3300"/>
                </a:solidFill>
                <a:latin typeface="Times New Roman" panose="02020603050405020304" charset="0"/>
              </a:rPr>
              <a:t>保险装置</a:t>
            </a:r>
            <a:r>
              <a:rPr lang="zh-CN" altLang="en-US" sz="1795" b="0" dirty="0">
                <a:latin typeface="Times New Roman" panose="02020603050405020304" charset="0"/>
              </a:rPr>
              <a:t>是附加在总开关上，叫做</a:t>
            </a:r>
            <a:r>
              <a:rPr lang="zh-CN" altLang="en-US" sz="1795" b="0" dirty="0">
                <a:solidFill>
                  <a:srgbClr val="FF3300"/>
                </a:solidFill>
                <a:latin typeface="Times New Roman" panose="02020603050405020304" charset="0"/>
              </a:rPr>
              <a:t>空气开关。</a:t>
            </a:r>
          </a:p>
        </p:txBody>
      </p:sp>
      <p:sp>
        <p:nvSpPr>
          <p:cNvPr id="54278" name="Rectangle 3"/>
          <p:cNvSpPr>
            <a:spLocks noGrp="1"/>
          </p:cNvSpPr>
          <p:nvPr>
            <p:ph idx="1"/>
          </p:nvPr>
        </p:nvSpPr>
        <p:spPr>
          <a:xfrm>
            <a:off x="271756" y="73784"/>
            <a:ext cx="5061914" cy="708421"/>
          </a:xfrm>
        </p:spPr>
        <p:txBody>
          <a:bodyPr vert="horz" wrap="square" lIns="68410" tIns="34205" rIns="68410" bIns="34205" anchor="t"/>
          <a:lstStyle/>
          <a:p>
            <a:pPr>
              <a:buFontTx/>
              <a:buNone/>
            </a:pPr>
            <a:r>
              <a:rPr lang="zh-CN" altLang="en-US" sz="2095" b="1" dirty="0">
                <a:ea typeface="黑体" panose="02010609060101010101" pitchFamily="49" charset="-122"/>
              </a:rPr>
              <a:t>空气开关与漏电保护器</a:t>
            </a:r>
            <a:r>
              <a:rPr lang="en-US" altLang="zh-CN" sz="2095" b="1" dirty="0">
                <a:ea typeface="黑体" panose="02010609060101010101" pitchFamily="49" charset="-122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518043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026" y="1443745"/>
            <a:ext cx="638238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家庭电路的组成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846" y="2574933"/>
            <a:ext cx="854392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火线与零线</a:t>
            </a:r>
          </a:p>
        </p:txBody>
      </p:sp>
    </p:spTree>
    <p:extLst>
      <p:ext uri="{BB962C8B-B14F-4D97-AF65-F5344CB8AC3E}">
        <p14:creationId xmlns:p14="http://schemas.microsoft.com/office/powerpoint/2010/main" val="277028266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8370" name="Text Box 2"/>
          <p:cNvSpPr txBox="1"/>
          <p:nvPr/>
        </p:nvSpPr>
        <p:spPr>
          <a:xfrm>
            <a:off x="184151" y="1038886"/>
            <a:ext cx="8773795" cy="28448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endParaRPr lang="en-US" altLang="zh-CN" sz="2095" b="0" dirty="0">
              <a:solidFill>
                <a:srgbClr val="FF0000"/>
              </a:solidFill>
              <a:latin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黑体" panose="02010609060101010101" pitchFamily="49" charset="-122"/>
              </a:rPr>
              <a:t>1.</a:t>
            </a:r>
            <a:r>
              <a:rPr lang="zh-CN" altLang="en-US" sz="2095" b="0" dirty="0">
                <a:latin typeface="黑体" panose="02010609060101010101" pitchFamily="49" charset="-122"/>
              </a:rPr>
              <a:t>家庭电路由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</a:t>
            </a:r>
            <a:r>
              <a:rPr lang="zh-CN" altLang="en-US" sz="2095" b="0" dirty="0">
                <a:latin typeface="黑体" panose="02010609060101010101" pitchFamily="49" charset="-122"/>
              </a:rPr>
              <a:t>、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 </a:t>
            </a:r>
            <a:r>
              <a:rPr lang="zh-CN" altLang="en-US" sz="2095" b="0" dirty="0">
                <a:latin typeface="黑体" panose="02010609060101010101" pitchFamily="49" charset="-122"/>
              </a:rPr>
              <a:t>、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</a:t>
            </a:r>
            <a:r>
              <a:rPr lang="zh-CN" altLang="en-US" sz="2095" b="0" dirty="0">
                <a:latin typeface="黑体" panose="02010609060101010101" pitchFamily="49" charset="-122"/>
              </a:rPr>
              <a:t>、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         </a:t>
            </a:r>
            <a:r>
              <a:rPr lang="en-US" altLang="zh-CN" sz="2095" b="0" dirty="0">
                <a:latin typeface="黑体" panose="02010609060101010101" pitchFamily="49" charset="-122"/>
              </a:rPr>
              <a:t>       </a:t>
            </a:r>
            <a:r>
              <a:rPr lang="zh-CN" altLang="en-US" sz="2095" b="0" dirty="0">
                <a:latin typeface="黑体" panose="02010609060101010101" pitchFamily="49" charset="-122"/>
              </a:rPr>
              <a:t>＿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</a:t>
            </a:r>
            <a:r>
              <a:rPr lang="zh-CN" altLang="en-US" sz="2095" b="0" dirty="0">
                <a:latin typeface="黑体" panose="02010609060101010101" pitchFamily="49" charset="-122"/>
              </a:rPr>
              <a:t>电灯和插座组成。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黑体" panose="02010609060101010101" pitchFamily="49" charset="-122"/>
              </a:rPr>
              <a:t>2.</a:t>
            </a:r>
            <a:r>
              <a:rPr lang="zh-CN" altLang="en-US" sz="2095" b="0" dirty="0">
                <a:latin typeface="黑体" panose="02010609060101010101" pitchFamily="49" charset="-122"/>
              </a:rPr>
              <a:t>一般家庭电路中有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</a:t>
            </a:r>
            <a:r>
              <a:rPr lang="zh-CN" altLang="en-US" sz="2095" b="0" dirty="0">
                <a:latin typeface="黑体" panose="02010609060101010101" pitchFamily="49" charset="-122"/>
              </a:rPr>
              <a:t>根进户线，一根叫做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</a:t>
            </a:r>
            <a:r>
              <a:rPr lang="zh-CN" altLang="en-US" sz="2095" b="0" dirty="0">
                <a:latin typeface="黑体" panose="02010609060101010101" pitchFamily="49" charset="-122"/>
              </a:rPr>
              <a:t>，一根叫做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</a:t>
            </a:r>
            <a:r>
              <a:rPr lang="zh-CN" altLang="en-US" sz="2095" b="0" dirty="0">
                <a:latin typeface="黑体" panose="02010609060101010101" pitchFamily="49" charset="-122"/>
              </a:rPr>
              <a:t>。它们之间有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</a:t>
            </a:r>
            <a:r>
              <a:rPr lang="zh-CN" altLang="en-US" sz="2095" b="0" dirty="0">
                <a:latin typeface="黑体" panose="02010609060101010101" pitchFamily="49" charset="-122"/>
              </a:rPr>
              <a:t>的电压，辨别它们用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 </a:t>
            </a:r>
            <a:r>
              <a:rPr lang="zh-CN" altLang="en-US" sz="2095" b="0" dirty="0">
                <a:latin typeface="黑体" panose="02010609060101010101" pitchFamily="49" charset="-122"/>
              </a:rPr>
              <a:t>。</a:t>
            </a:r>
            <a:endParaRPr lang="zh-CN" altLang="en-US" sz="2095" b="0" u="sng" dirty="0">
              <a:latin typeface="黑体" panose="02010609060101010101" pitchFamily="49" charset="-122"/>
            </a:endParaRPr>
          </a:p>
        </p:txBody>
      </p:sp>
      <p:sp>
        <p:nvSpPr>
          <p:cNvPr id="121859" name="Text Box 3"/>
          <p:cNvSpPr txBox="1"/>
          <p:nvPr/>
        </p:nvSpPr>
        <p:spPr>
          <a:xfrm>
            <a:off x="1869547" y="1531097"/>
            <a:ext cx="1776777" cy="57737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进户线</a:t>
            </a:r>
          </a:p>
        </p:txBody>
      </p:sp>
      <p:sp>
        <p:nvSpPr>
          <p:cNvPr id="121860" name="Text Box 4"/>
          <p:cNvSpPr txBox="1"/>
          <p:nvPr/>
        </p:nvSpPr>
        <p:spPr>
          <a:xfrm>
            <a:off x="3091205" y="1578627"/>
            <a:ext cx="1776777" cy="57737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电能表</a:t>
            </a:r>
          </a:p>
        </p:txBody>
      </p:sp>
      <p:sp>
        <p:nvSpPr>
          <p:cNvPr id="121861" name="Text Box 5"/>
          <p:cNvSpPr txBox="1"/>
          <p:nvPr/>
        </p:nvSpPr>
        <p:spPr>
          <a:xfrm>
            <a:off x="4481195" y="1578698"/>
            <a:ext cx="1280160" cy="57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总开关</a:t>
            </a:r>
          </a:p>
        </p:txBody>
      </p:sp>
      <p:sp>
        <p:nvSpPr>
          <p:cNvPr id="121862" name="Text Box 6"/>
          <p:cNvSpPr txBox="1"/>
          <p:nvPr/>
        </p:nvSpPr>
        <p:spPr>
          <a:xfrm>
            <a:off x="184150" y="2172620"/>
            <a:ext cx="1295400" cy="57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保险装置</a:t>
            </a:r>
          </a:p>
        </p:txBody>
      </p:sp>
      <p:sp>
        <p:nvSpPr>
          <p:cNvPr id="121863" name="Text Box 7"/>
          <p:cNvSpPr txBox="1"/>
          <p:nvPr/>
        </p:nvSpPr>
        <p:spPr>
          <a:xfrm>
            <a:off x="5564542" y="2733605"/>
            <a:ext cx="861071" cy="57737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两</a:t>
            </a:r>
          </a:p>
        </p:txBody>
      </p:sp>
      <p:sp>
        <p:nvSpPr>
          <p:cNvPr id="121864" name="Text Box 8"/>
          <p:cNvSpPr txBox="1"/>
          <p:nvPr/>
        </p:nvSpPr>
        <p:spPr>
          <a:xfrm>
            <a:off x="7626986" y="2780546"/>
            <a:ext cx="939165" cy="57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火线</a:t>
            </a:r>
          </a:p>
        </p:txBody>
      </p:sp>
      <p:sp>
        <p:nvSpPr>
          <p:cNvPr id="121865" name="Text Box 9"/>
          <p:cNvSpPr txBox="1"/>
          <p:nvPr/>
        </p:nvSpPr>
        <p:spPr>
          <a:xfrm>
            <a:off x="2537461" y="2733440"/>
            <a:ext cx="946785" cy="57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零线</a:t>
            </a:r>
          </a:p>
        </p:txBody>
      </p:sp>
      <p:sp>
        <p:nvSpPr>
          <p:cNvPr id="121866" name="Text Box 10"/>
          <p:cNvSpPr txBox="1"/>
          <p:nvPr/>
        </p:nvSpPr>
        <p:spPr>
          <a:xfrm>
            <a:off x="1645921" y="3310810"/>
            <a:ext cx="1116965" cy="57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dirty="0">
                <a:solidFill>
                  <a:srgbClr val="FF0000"/>
                </a:solidFill>
                <a:latin typeface="Arial" panose="020B0604020202020204" pitchFamily="34" charset="0"/>
              </a:rPr>
              <a:t>220V</a:t>
            </a:r>
          </a:p>
        </p:txBody>
      </p:sp>
      <p:sp>
        <p:nvSpPr>
          <p:cNvPr id="121867" name="Text Box 11"/>
          <p:cNvSpPr txBox="1"/>
          <p:nvPr/>
        </p:nvSpPr>
        <p:spPr>
          <a:xfrm>
            <a:off x="5224145" y="3357916"/>
            <a:ext cx="1021080" cy="57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试电笔</a:t>
            </a:r>
          </a:p>
        </p:txBody>
      </p:sp>
    </p:spTree>
    <p:extLst>
      <p:ext uri="{BB962C8B-B14F-4D97-AF65-F5344CB8AC3E}">
        <p14:creationId xmlns:p14="http://schemas.microsoft.com/office/powerpoint/2010/main" val="29704815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1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1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1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1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1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305236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(1)描述各种各样的能量和生产、生活的联系。</a:t>
            </a:r>
          </a:p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endParaRPr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(2)结合实例，认识功的概念。知道做功的过程就是能量转化或转移的过程。结合实例理解电功。</a:t>
            </a:r>
          </a:p>
        </p:txBody>
      </p:sp>
    </p:spTree>
    <p:extLst>
      <p:ext uri="{BB962C8B-B14F-4D97-AF65-F5344CB8AC3E}">
        <p14:creationId xmlns:p14="http://schemas.microsoft.com/office/powerpoint/2010/main" val="132388537"/>
      </p:ext>
    </p:extLst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/>
          <p:nvPr/>
        </p:nvSpPr>
        <p:spPr>
          <a:xfrm>
            <a:off x="214631" y="615565"/>
            <a:ext cx="8560435" cy="2451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795" b="0" dirty="0">
                <a:latin typeface="黑体" panose="02010609060101010101" pitchFamily="49" charset="-122"/>
              </a:rPr>
              <a:t>3.</a:t>
            </a:r>
            <a:r>
              <a:rPr lang="zh-CN" altLang="en-US" sz="1795" b="0" dirty="0">
                <a:latin typeface="黑体" panose="02010609060101010101" pitchFamily="49" charset="-122"/>
              </a:rPr>
              <a:t>使用试电笔时，手一定要接触</a:t>
            </a:r>
            <a:r>
              <a:rPr lang="zh-CN" altLang="en-US" sz="1795" b="0" u="sng" dirty="0">
                <a:latin typeface="黑体" panose="02010609060101010101" pitchFamily="49" charset="-122"/>
              </a:rPr>
              <a:t>              </a:t>
            </a:r>
            <a:r>
              <a:rPr lang="zh-CN" altLang="en-US" sz="1795" b="0" dirty="0">
                <a:latin typeface="黑体" panose="02010609060101010101" pitchFamily="49" charset="-122"/>
              </a:rPr>
              <a:t>，用笔尖接触</a:t>
            </a:r>
            <a:r>
              <a:rPr lang="zh-CN" altLang="en-US" sz="1795" b="0" u="sng" dirty="0">
                <a:latin typeface="黑体" panose="02010609060101010101" pitchFamily="49" charset="-122"/>
              </a:rPr>
              <a:t>       </a:t>
            </a:r>
            <a:r>
              <a:rPr lang="zh-CN" altLang="en-US" sz="1795" b="0" dirty="0">
                <a:latin typeface="黑体" panose="02010609060101010101" pitchFamily="49" charset="-122"/>
              </a:rPr>
              <a:t>，如果氖管</a:t>
            </a:r>
            <a:r>
              <a:rPr lang="zh-CN" altLang="en-US" sz="1795" b="0" u="sng" dirty="0">
                <a:latin typeface="黑体" panose="02010609060101010101" pitchFamily="49" charset="-122"/>
              </a:rPr>
              <a:t>        </a:t>
            </a:r>
            <a:r>
              <a:rPr lang="zh-CN" altLang="en-US" sz="1795" b="0" dirty="0">
                <a:latin typeface="黑体" panose="02010609060101010101" pitchFamily="49" charset="-122"/>
              </a:rPr>
              <a:t>，说明接触的是火线，否则是零线。手一定不要接触</a:t>
            </a:r>
            <a:r>
              <a:rPr lang="zh-CN" altLang="en-US" sz="1795" b="0" u="sng" dirty="0">
                <a:latin typeface="黑体" panose="02010609060101010101" pitchFamily="49" charset="-122"/>
              </a:rPr>
              <a:t>       </a:t>
            </a:r>
            <a:r>
              <a:rPr lang="zh-CN" altLang="en-US" sz="1795" b="0" dirty="0">
                <a:latin typeface="黑体" panose="02010609060101010101" pitchFamily="49" charset="-122"/>
              </a:rPr>
              <a:t>。试电笔中有一个很大的电阻是为了</a:t>
            </a:r>
            <a:r>
              <a:rPr lang="zh-CN" altLang="en-US" sz="1795" b="0" u="sng" dirty="0">
                <a:latin typeface="黑体" panose="02010609060101010101" pitchFamily="49" charset="-122"/>
              </a:rPr>
              <a:t>                                        </a:t>
            </a:r>
            <a:r>
              <a:rPr lang="zh-CN" altLang="en-US" sz="1795" b="0" dirty="0">
                <a:latin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en-US" altLang="zh-CN" sz="1795" b="0" dirty="0">
              <a:latin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795" b="0" dirty="0">
                <a:latin typeface="黑体" panose="02010609060101010101" pitchFamily="49" charset="-122"/>
              </a:rPr>
              <a:t>4.</a:t>
            </a:r>
            <a:r>
              <a:rPr lang="zh-CN" altLang="en-US" sz="1795" b="0" dirty="0">
                <a:latin typeface="黑体" panose="02010609060101010101" pitchFamily="49" charset="-122"/>
              </a:rPr>
              <a:t>电能表是测量</a:t>
            </a:r>
            <a:r>
              <a:rPr lang="zh-CN" altLang="en-US" sz="1795" b="0" u="sng" dirty="0">
                <a:latin typeface="黑体" panose="02010609060101010101" pitchFamily="49" charset="-122"/>
              </a:rPr>
              <a:t>        </a:t>
            </a:r>
            <a:r>
              <a:rPr lang="zh-CN" altLang="en-US" sz="1795" b="0" dirty="0">
                <a:latin typeface="黑体" panose="02010609060101010101" pitchFamily="49" charset="-122"/>
              </a:rPr>
              <a:t>，要</a:t>
            </a:r>
            <a:r>
              <a:rPr lang="zh-CN" altLang="en-US" sz="1795" b="0" u="sng" dirty="0">
                <a:latin typeface="黑体" panose="02010609060101010101" pitchFamily="49" charset="-122"/>
              </a:rPr>
              <a:t>      </a:t>
            </a:r>
            <a:r>
              <a:rPr lang="zh-CN" altLang="en-US" sz="1795" b="0" dirty="0">
                <a:latin typeface="黑体" panose="02010609060101010101" pitchFamily="49" charset="-122"/>
              </a:rPr>
              <a:t>联在</a:t>
            </a:r>
            <a:r>
              <a:rPr lang="zh-CN" altLang="en-US" sz="1795" b="0" u="sng" dirty="0">
                <a:latin typeface="黑体" panose="02010609060101010101" pitchFamily="49" charset="-122"/>
              </a:rPr>
              <a:t>     </a:t>
            </a:r>
            <a:r>
              <a:rPr lang="zh-CN" altLang="en-US" sz="1795" b="0" dirty="0">
                <a:latin typeface="黑体" panose="02010609060101010101" pitchFamily="49" charset="-122"/>
              </a:rPr>
              <a:t>路上。</a:t>
            </a:r>
            <a:endParaRPr lang="zh-CN" altLang="en-US" sz="1795" b="0" u="sng" dirty="0">
              <a:latin typeface="黑体" panose="02010609060101010101" pitchFamily="49" charset="-122"/>
            </a:endParaRPr>
          </a:p>
        </p:txBody>
      </p:sp>
      <p:sp>
        <p:nvSpPr>
          <p:cNvPr id="122883" name="Text Box 3"/>
          <p:cNvSpPr txBox="1"/>
          <p:nvPr/>
        </p:nvSpPr>
        <p:spPr>
          <a:xfrm>
            <a:off x="3522345" y="615565"/>
            <a:ext cx="153416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dirty="0">
                <a:solidFill>
                  <a:srgbClr val="FF0000"/>
                </a:solidFill>
                <a:latin typeface="Arial" panose="020B0604020202020204" pitchFamily="34" charset="0"/>
              </a:rPr>
              <a:t>笔尾金属体</a:t>
            </a:r>
          </a:p>
        </p:txBody>
      </p:sp>
      <p:sp>
        <p:nvSpPr>
          <p:cNvPr id="122884" name="Text Box 4"/>
          <p:cNvSpPr txBox="1"/>
          <p:nvPr/>
        </p:nvSpPr>
        <p:spPr>
          <a:xfrm>
            <a:off x="6434327" y="722592"/>
            <a:ext cx="1292201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dirty="0">
                <a:solidFill>
                  <a:srgbClr val="FF0000"/>
                </a:solidFill>
                <a:latin typeface="Arial" panose="020B0604020202020204" pitchFamily="34" charset="0"/>
              </a:rPr>
              <a:t>导线</a:t>
            </a:r>
          </a:p>
        </p:txBody>
      </p:sp>
      <p:sp>
        <p:nvSpPr>
          <p:cNvPr id="122885" name="Text Box 5"/>
          <p:cNvSpPr txBox="1"/>
          <p:nvPr/>
        </p:nvSpPr>
        <p:spPr>
          <a:xfrm>
            <a:off x="654756" y="1122996"/>
            <a:ext cx="1023785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dirty="0">
                <a:solidFill>
                  <a:srgbClr val="FF0000"/>
                </a:solidFill>
                <a:latin typeface="Arial" panose="020B0604020202020204" pitchFamily="34" charset="0"/>
              </a:rPr>
              <a:t>发光</a:t>
            </a:r>
          </a:p>
        </p:txBody>
      </p:sp>
      <p:sp>
        <p:nvSpPr>
          <p:cNvPr id="122886" name="Text Box 6"/>
          <p:cNvSpPr txBox="1"/>
          <p:nvPr/>
        </p:nvSpPr>
        <p:spPr>
          <a:xfrm>
            <a:off x="6747511" y="1091720"/>
            <a:ext cx="83121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dirty="0">
                <a:solidFill>
                  <a:srgbClr val="FF0000"/>
                </a:solidFill>
                <a:latin typeface="Arial" panose="020B0604020202020204" pitchFamily="34" charset="0"/>
              </a:rPr>
              <a:t>笔尖</a:t>
            </a:r>
          </a:p>
        </p:txBody>
      </p:sp>
      <p:sp>
        <p:nvSpPr>
          <p:cNvPr id="122887" name="Text Box 7"/>
          <p:cNvSpPr txBox="1"/>
          <p:nvPr/>
        </p:nvSpPr>
        <p:spPr>
          <a:xfrm>
            <a:off x="2634475" y="1416042"/>
            <a:ext cx="5279261" cy="785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dirty="0">
                <a:solidFill>
                  <a:srgbClr val="FF0000"/>
                </a:solidFill>
                <a:latin typeface="Arial" panose="020B0604020202020204" pitchFamily="34" charset="0"/>
              </a:rPr>
              <a:t>减小通过人体的电流，不会对人造成伤害</a:t>
            </a:r>
          </a:p>
          <a:p>
            <a:pPr>
              <a:spcBef>
                <a:spcPct val="50000"/>
              </a:spcBef>
            </a:pPr>
            <a:endParaRPr lang="zh-CN" altLang="en-US" sz="1795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888" name="Text Box 8"/>
          <p:cNvSpPr txBox="1"/>
          <p:nvPr/>
        </p:nvSpPr>
        <p:spPr>
          <a:xfrm>
            <a:off x="1871345" y="2583291"/>
            <a:ext cx="1238756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dirty="0">
                <a:solidFill>
                  <a:srgbClr val="FF0000"/>
                </a:solidFill>
                <a:latin typeface="Arial" panose="020B0604020202020204" pitchFamily="34" charset="0"/>
              </a:rPr>
              <a:t>电能</a:t>
            </a:r>
          </a:p>
        </p:txBody>
      </p:sp>
      <p:sp>
        <p:nvSpPr>
          <p:cNvPr id="122889" name="Text Box 9"/>
          <p:cNvSpPr txBox="1"/>
          <p:nvPr/>
        </p:nvSpPr>
        <p:spPr>
          <a:xfrm>
            <a:off x="3357986" y="2583079"/>
            <a:ext cx="647288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dirty="0">
                <a:solidFill>
                  <a:srgbClr val="FF0000"/>
                </a:solidFill>
                <a:latin typeface="Arial" panose="020B0604020202020204" pitchFamily="34" charset="0"/>
              </a:rPr>
              <a:t>串</a:t>
            </a:r>
          </a:p>
        </p:txBody>
      </p:sp>
      <p:sp>
        <p:nvSpPr>
          <p:cNvPr id="122890" name="Text Box 10"/>
          <p:cNvSpPr txBox="1"/>
          <p:nvPr/>
        </p:nvSpPr>
        <p:spPr>
          <a:xfrm>
            <a:off x="4435134" y="2627639"/>
            <a:ext cx="754180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dirty="0">
                <a:solidFill>
                  <a:srgbClr val="FF0000"/>
                </a:solidFill>
                <a:latin typeface="Arial" panose="020B0604020202020204" pitchFamily="34" charset="0"/>
              </a:rPr>
              <a:t>干</a:t>
            </a:r>
          </a:p>
        </p:txBody>
      </p:sp>
    </p:spTree>
    <p:extLst>
      <p:ext uri="{BB962C8B-B14F-4D97-AF65-F5344CB8AC3E}">
        <p14:creationId xmlns:p14="http://schemas.microsoft.com/office/powerpoint/2010/main" val="1838207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/>
          <p:nvPr/>
        </p:nvSpPr>
        <p:spPr>
          <a:xfrm>
            <a:off x="353060" y="672856"/>
            <a:ext cx="7962900" cy="15494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黑体" panose="02010609060101010101" pitchFamily="49" charset="-122"/>
              </a:rPr>
              <a:t>4.</a:t>
            </a:r>
            <a:r>
              <a:rPr lang="zh-CN" altLang="en-US" sz="2095" b="0" dirty="0">
                <a:latin typeface="黑体" panose="02010609060101010101" pitchFamily="49" charset="-122"/>
              </a:rPr>
              <a:t>插座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</a:t>
            </a:r>
            <a:r>
              <a:rPr lang="zh-CN" altLang="en-US" sz="2095" b="0" dirty="0">
                <a:latin typeface="黑体" panose="02010609060101010101" pitchFamily="49" charset="-122"/>
              </a:rPr>
              <a:t>在电路中，三脚插头插入三孔插座后，除了把用电器的用电部位连入电路外，还把用电器的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＿</a:t>
            </a:r>
            <a:r>
              <a:rPr lang="zh-CN" altLang="en-US" sz="2095" b="0" dirty="0">
                <a:latin typeface="黑体" panose="02010609060101010101" pitchFamily="49" charset="-122"/>
              </a:rPr>
              <a:t>和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</a:t>
            </a:r>
            <a:r>
              <a:rPr lang="zh-CN" altLang="en-US" sz="2095" b="0" dirty="0">
                <a:latin typeface="黑体" panose="02010609060101010101" pitchFamily="49" charset="-122"/>
              </a:rPr>
              <a:t>连接起来，这样可以防止人体触电。</a:t>
            </a:r>
            <a:endParaRPr lang="zh-CN" altLang="en-US" sz="2095" b="0" u="sng" dirty="0">
              <a:latin typeface="黑体" panose="02010609060101010101" pitchFamily="49" charset="-122"/>
            </a:endParaRPr>
          </a:p>
        </p:txBody>
      </p:sp>
      <p:sp>
        <p:nvSpPr>
          <p:cNvPr id="126979" name="Text Box 3"/>
          <p:cNvSpPr txBox="1"/>
          <p:nvPr/>
        </p:nvSpPr>
        <p:spPr>
          <a:xfrm>
            <a:off x="1301821" y="747194"/>
            <a:ext cx="1238756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并联</a:t>
            </a:r>
          </a:p>
        </p:txBody>
      </p:sp>
      <p:sp>
        <p:nvSpPr>
          <p:cNvPr id="126980" name="Text Box 4"/>
          <p:cNvSpPr txBox="1"/>
          <p:nvPr/>
        </p:nvSpPr>
        <p:spPr>
          <a:xfrm>
            <a:off x="5286647" y="1162192"/>
            <a:ext cx="1723331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金属外壳</a:t>
            </a:r>
          </a:p>
        </p:txBody>
      </p:sp>
      <p:sp>
        <p:nvSpPr>
          <p:cNvPr id="126981" name="Text Box 5"/>
          <p:cNvSpPr txBox="1"/>
          <p:nvPr/>
        </p:nvSpPr>
        <p:spPr>
          <a:xfrm>
            <a:off x="6881755" y="1240136"/>
            <a:ext cx="969151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大地</a:t>
            </a:r>
          </a:p>
        </p:txBody>
      </p:sp>
      <p:sp>
        <p:nvSpPr>
          <p:cNvPr id="64514" name="Text Box 2"/>
          <p:cNvSpPr txBox="1"/>
          <p:nvPr/>
        </p:nvSpPr>
        <p:spPr>
          <a:xfrm>
            <a:off x="228601" y="2643046"/>
            <a:ext cx="8687435" cy="1711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黑体" panose="02010609060101010101" pitchFamily="49" charset="-122"/>
              </a:rPr>
              <a:t>5.</a:t>
            </a:r>
            <a:r>
              <a:rPr lang="zh-CN" altLang="en-US" sz="2095" b="0" dirty="0">
                <a:latin typeface="黑体" panose="02010609060101010101" pitchFamily="49" charset="-122"/>
              </a:rPr>
              <a:t>家庭电路中的触电事故是人体直接或间接接触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</a:t>
            </a:r>
            <a:r>
              <a:rPr lang="zh-CN" altLang="en-US" sz="2095" b="0" dirty="0">
                <a:latin typeface="黑体" panose="02010609060101010101" pitchFamily="49" charset="-122"/>
              </a:rPr>
              <a:t>并与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 </a:t>
            </a:r>
            <a:r>
              <a:rPr lang="zh-CN" altLang="en-US" sz="2095" b="0" dirty="0">
                <a:latin typeface="黑体" panose="02010609060101010101" pitchFamily="49" charset="-122"/>
              </a:rPr>
              <a:t>构成闭合电路造成的。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黑体" panose="02010609060101010101" pitchFamily="49" charset="-122"/>
              </a:rPr>
              <a:t>6.</a:t>
            </a:r>
            <a:r>
              <a:rPr lang="zh-CN" altLang="en-US" sz="2095" b="0" dirty="0">
                <a:latin typeface="黑体" panose="02010609060101010101" pitchFamily="49" charset="-122"/>
              </a:rPr>
              <a:t>安全电压是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         </a:t>
            </a:r>
            <a:r>
              <a:rPr lang="zh-CN" altLang="en-US" sz="2095" b="0" dirty="0">
                <a:latin typeface="黑体" panose="02010609060101010101" pitchFamily="49" charset="-122"/>
              </a:rPr>
              <a:t>；螺丝口灯的螺旋外套一定接</a:t>
            </a:r>
            <a:r>
              <a:rPr lang="zh-CN" altLang="en-US" sz="2095" b="0" u="sng" dirty="0">
                <a:latin typeface="黑体" panose="02010609060101010101" pitchFamily="49" charset="-122"/>
              </a:rPr>
              <a:t>     </a:t>
            </a:r>
            <a:r>
              <a:rPr lang="zh-CN" altLang="en-US" sz="2095" b="0" dirty="0">
                <a:latin typeface="黑体" panose="02010609060101010101" pitchFamily="49" charset="-122"/>
              </a:rPr>
              <a:t>线。</a:t>
            </a:r>
          </a:p>
        </p:txBody>
      </p:sp>
      <p:sp>
        <p:nvSpPr>
          <p:cNvPr id="128003" name="Text Box 3"/>
          <p:cNvSpPr txBox="1"/>
          <p:nvPr/>
        </p:nvSpPr>
        <p:spPr>
          <a:xfrm>
            <a:off x="5886450" y="2788184"/>
            <a:ext cx="748030" cy="415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火线</a:t>
            </a:r>
          </a:p>
        </p:txBody>
      </p:sp>
      <p:sp>
        <p:nvSpPr>
          <p:cNvPr id="128004" name="Text Box 4"/>
          <p:cNvSpPr txBox="1"/>
          <p:nvPr/>
        </p:nvSpPr>
        <p:spPr>
          <a:xfrm>
            <a:off x="7009766" y="2643046"/>
            <a:ext cx="1626235" cy="415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零线或大地</a:t>
            </a:r>
          </a:p>
        </p:txBody>
      </p:sp>
      <p:sp>
        <p:nvSpPr>
          <p:cNvPr id="128005" name="Text Box 5"/>
          <p:cNvSpPr txBox="1"/>
          <p:nvPr/>
        </p:nvSpPr>
        <p:spPr>
          <a:xfrm>
            <a:off x="2114175" y="3814491"/>
            <a:ext cx="1776777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不高于</a:t>
            </a:r>
            <a:r>
              <a:rPr lang="en-US" altLang="zh-CN" sz="2095" dirty="0">
                <a:solidFill>
                  <a:srgbClr val="FF0000"/>
                </a:solidFill>
                <a:latin typeface="Arial" panose="020B0604020202020204" pitchFamily="34" charset="0"/>
              </a:rPr>
              <a:t>36V</a:t>
            </a:r>
          </a:p>
        </p:txBody>
      </p:sp>
      <p:sp>
        <p:nvSpPr>
          <p:cNvPr id="128006" name="Text Box 6"/>
          <p:cNvSpPr txBox="1"/>
          <p:nvPr/>
        </p:nvSpPr>
        <p:spPr>
          <a:xfrm>
            <a:off x="7264329" y="3938977"/>
            <a:ext cx="754180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</a:rPr>
              <a:t>零</a:t>
            </a:r>
          </a:p>
        </p:txBody>
      </p:sp>
    </p:spTree>
    <p:extLst>
      <p:ext uri="{BB962C8B-B14F-4D97-AF65-F5344CB8AC3E}">
        <p14:creationId xmlns:p14="http://schemas.microsoft.com/office/powerpoint/2010/main" val="3004913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8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/>
          <p:nvPr/>
        </p:nvSpPr>
        <p:spPr>
          <a:xfrm>
            <a:off x="478790" y="653759"/>
            <a:ext cx="7791450" cy="10630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Arial" panose="020B0604020202020204" pitchFamily="34" charset="0"/>
              </a:rPr>
              <a:t>7.</a:t>
            </a:r>
            <a:r>
              <a:rPr lang="zh-CN" altLang="en-US" sz="2095" b="0" dirty="0">
                <a:latin typeface="Arial" panose="020B0604020202020204" pitchFamily="34" charset="0"/>
              </a:rPr>
              <a:t>某班同学在学了有关家庭电路的知识后安装了四盏电灯，你认为其中正确的是</a:t>
            </a:r>
          </a:p>
        </p:txBody>
      </p:sp>
      <p:pic>
        <p:nvPicPr>
          <p:cNvPr id="68611" name="Picture 3" descr="HWOCRTEMP_ROC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1834" y="1869281"/>
            <a:ext cx="5871916" cy="2700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4" name="Freeform 4"/>
          <p:cNvSpPr/>
          <p:nvPr/>
        </p:nvSpPr>
        <p:spPr>
          <a:xfrm>
            <a:off x="2301146" y="4374357"/>
            <a:ext cx="579590" cy="5048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488" h="424">
                <a:moveTo>
                  <a:pt x="0" y="232"/>
                </a:moveTo>
                <a:cubicBezTo>
                  <a:pt x="21" y="243"/>
                  <a:pt x="43" y="253"/>
                  <a:pt x="64" y="264"/>
                </a:cubicBezTo>
                <a:cubicBezTo>
                  <a:pt x="72" y="268"/>
                  <a:pt x="68" y="280"/>
                  <a:pt x="72" y="288"/>
                </a:cubicBezTo>
                <a:cubicBezTo>
                  <a:pt x="76" y="297"/>
                  <a:pt x="83" y="304"/>
                  <a:pt x="88" y="312"/>
                </a:cubicBezTo>
                <a:cubicBezTo>
                  <a:pt x="115" y="361"/>
                  <a:pt x="122" y="386"/>
                  <a:pt x="160" y="424"/>
                </a:cubicBezTo>
                <a:cubicBezTo>
                  <a:pt x="183" y="394"/>
                  <a:pt x="217" y="357"/>
                  <a:pt x="248" y="336"/>
                </a:cubicBezTo>
                <a:cubicBezTo>
                  <a:pt x="259" y="320"/>
                  <a:pt x="275" y="307"/>
                  <a:pt x="280" y="288"/>
                </a:cubicBezTo>
                <a:cubicBezTo>
                  <a:pt x="283" y="277"/>
                  <a:pt x="283" y="266"/>
                  <a:pt x="288" y="256"/>
                </a:cubicBezTo>
                <a:cubicBezTo>
                  <a:pt x="322" y="188"/>
                  <a:pt x="379" y="133"/>
                  <a:pt x="432" y="80"/>
                </a:cubicBezTo>
                <a:cubicBezTo>
                  <a:pt x="470" y="42"/>
                  <a:pt x="430" y="71"/>
                  <a:pt x="456" y="32"/>
                </a:cubicBezTo>
                <a:cubicBezTo>
                  <a:pt x="456" y="32"/>
                  <a:pt x="481" y="7"/>
                  <a:pt x="488" y="0"/>
                </a:cubicBezTo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50716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/>
          <p:nvPr/>
        </p:nvSpPr>
        <p:spPr>
          <a:xfrm>
            <a:off x="316231" y="760704"/>
            <a:ext cx="8345805" cy="34928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Arial" panose="020B0604020202020204" pitchFamily="34" charset="0"/>
              </a:rPr>
              <a:t>8</a:t>
            </a:r>
            <a:r>
              <a:rPr lang="zh-CN" altLang="en-US" sz="2095" b="0" dirty="0">
                <a:latin typeface="Arial" panose="020B0604020202020204" pitchFamily="34" charset="0"/>
              </a:rPr>
              <a:t>．在下列现象中：（</a:t>
            </a:r>
            <a:r>
              <a:rPr lang="en-US" altLang="zh-CN" sz="2095" b="0" dirty="0">
                <a:latin typeface="Arial" panose="020B0604020202020204" pitchFamily="34" charset="0"/>
              </a:rPr>
              <a:t>1</a:t>
            </a:r>
            <a:r>
              <a:rPr lang="zh-CN" altLang="en-US" sz="2095" b="0" dirty="0">
                <a:latin typeface="Arial" panose="020B0604020202020204" pitchFamily="34" charset="0"/>
              </a:rPr>
              <a:t>）插座中的两个线头相碰；（</a:t>
            </a:r>
            <a:r>
              <a:rPr lang="en-US" altLang="zh-CN" sz="2095" b="0" dirty="0">
                <a:latin typeface="Arial" panose="020B0604020202020204" pitchFamily="34" charset="0"/>
              </a:rPr>
              <a:t>2</a:t>
            </a:r>
            <a:r>
              <a:rPr lang="zh-CN" altLang="en-US" sz="2095" b="0" dirty="0">
                <a:latin typeface="Arial" panose="020B0604020202020204" pitchFamily="34" charset="0"/>
              </a:rPr>
              <a:t>）开关中的两个线头相碰；（</a:t>
            </a:r>
            <a:r>
              <a:rPr lang="en-US" altLang="zh-CN" sz="2095" b="0" dirty="0">
                <a:latin typeface="Arial" panose="020B0604020202020204" pitchFamily="34" charset="0"/>
              </a:rPr>
              <a:t>3</a:t>
            </a:r>
            <a:r>
              <a:rPr lang="zh-CN" altLang="en-US" sz="2095" b="0" dirty="0">
                <a:latin typeface="Arial" panose="020B0604020202020204" pitchFamily="34" charset="0"/>
              </a:rPr>
              <a:t>）电路中增加了大功率用电器；（</a:t>
            </a:r>
            <a:r>
              <a:rPr lang="en-US" altLang="zh-CN" sz="2095" b="0" dirty="0">
                <a:latin typeface="Arial" panose="020B0604020202020204" pitchFamily="34" charset="0"/>
              </a:rPr>
              <a:t>4</a:t>
            </a:r>
            <a:r>
              <a:rPr lang="zh-CN" altLang="en-US" sz="2095" b="0" dirty="0">
                <a:latin typeface="Arial" panose="020B0604020202020204" pitchFamily="34" charset="0"/>
              </a:rPr>
              <a:t>）户外输电线绝缘皮损坏。可能引起家中保险丝熔断的是（    ）</a:t>
            </a:r>
          </a:p>
          <a:p>
            <a:pPr>
              <a:spcBef>
                <a:spcPct val="50000"/>
              </a:spcBef>
            </a:pPr>
            <a:r>
              <a:rPr lang="en-US" altLang="zh-CN" sz="2095" b="0" dirty="0">
                <a:latin typeface="Arial" panose="020B0604020202020204" pitchFamily="34" charset="0"/>
              </a:rPr>
              <a:t>A.</a:t>
            </a:r>
            <a:r>
              <a:rPr lang="zh-CN" altLang="en-US" sz="2095" b="0" dirty="0">
                <a:latin typeface="Arial" panose="020B0604020202020204" pitchFamily="34" charset="0"/>
              </a:rPr>
              <a:t>只有（</a:t>
            </a:r>
            <a:r>
              <a:rPr lang="en-US" altLang="zh-CN" sz="2095" b="0" dirty="0">
                <a:latin typeface="Arial" panose="020B0604020202020204" pitchFamily="34" charset="0"/>
              </a:rPr>
              <a:t>1</a:t>
            </a:r>
            <a:r>
              <a:rPr lang="zh-CN" altLang="en-US" sz="2095" b="0" dirty="0">
                <a:latin typeface="Arial" panose="020B0604020202020204" pitchFamily="34" charset="0"/>
              </a:rPr>
              <a:t>）（</a:t>
            </a:r>
            <a:r>
              <a:rPr lang="en-US" altLang="zh-CN" sz="2095" b="0" dirty="0">
                <a:latin typeface="Arial" panose="020B0604020202020204" pitchFamily="34" charset="0"/>
              </a:rPr>
              <a:t>2</a:t>
            </a:r>
            <a:r>
              <a:rPr lang="zh-CN" altLang="en-US" sz="2095" b="0" dirty="0">
                <a:latin typeface="Arial" panose="020B0604020202020204" pitchFamily="34" charset="0"/>
              </a:rPr>
              <a:t>） </a:t>
            </a:r>
          </a:p>
          <a:p>
            <a:pPr>
              <a:spcBef>
                <a:spcPct val="50000"/>
              </a:spcBef>
            </a:pPr>
            <a:r>
              <a:rPr lang="en-US" altLang="zh-CN" sz="2095" b="0" dirty="0">
                <a:latin typeface="Arial" panose="020B0604020202020204" pitchFamily="34" charset="0"/>
              </a:rPr>
              <a:t>B.</a:t>
            </a:r>
            <a:r>
              <a:rPr lang="zh-CN" altLang="en-US" sz="2095" b="0" dirty="0">
                <a:latin typeface="Arial" panose="020B0604020202020204" pitchFamily="34" charset="0"/>
              </a:rPr>
              <a:t>只有（</a:t>
            </a:r>
            <a:r>
              <a:rPr lang="en-US" altLang="zh-CN" sz="2095" b="0" dirty="0">
                <a:latin typeface="Arial" panose="020B0604020202020204" pitchFamily="34" charset="0"/>
              </a:rPr>
              <a:t>2</a:t>
            </a:r>
            <a:r>
              <a:rPr lang="zh-CN" altLang="en-US" sz="2095" b="0" dirty="0">
                <a:latin typeface="Arial" panose="020B0604020202020204" pitchFamily="34" charset="0"/>
              </a:rPr>
              <a:t>）（</a:t>
            </a:r>
            <a:r>
              <a:rPr lang="en-US" altLang="zh-CN" sz="2095" b="0" dirty="0">
                <a:latin typeface="Arial" panose="020B0604020202020204" pitchFamily="34" charset="0"/>
              </a:rPr>
              <a:t>3</a:t>
            </a:r>
            <a:r>
              <a:rPr lang="zh-CN" altLang="en-US" sz="2095" b="0" dirty="0">
                <a:latin typeface="Arial" panose="020B0604020202020204" pitchFamily="34" charset="0"/>
              </a:rPr>
              <a:t>） </a:t>
            </a:r>
          </a:p>
          <a:p>
            <a:pPr>
              <a:spcBef>
                <a:spcPct val="50000"/>
              </a:spcBef>
            </a:pPr>
            <a:r>
              <a:rPr lang="en-US" altLang="zh-CN" sz="2095" b="0" dirty="0">
                <a:latin typeface="Arial" panose="020B0604020202020204" pitchFamily="34" charset="0"/>
              </a:rPr>
              <a:t>C.</a:t>
            </a:r>
            <a:r>
              <a:rPr lang="zh-CN" altLang="en-US" sz="2095" b="0" dirty="0">
                <a:latin typeface="Arial" panose="020B0604020202020204" pitchFamily="34" charset="0"/>
              </a:rPr>
              <a:t>只有（</a:t>
            </a:r>
            <a:r>
              <a:rPr lang="en-US" altLang="zh-CN" sz="2095" b="0" dirty="0">
                <a:latin typeface="Arial" panose="020B0604020202020204" pitchFamily="34" charset="0"/>
              </a:rPr>
              <a:t>2</a:t>
            </a:r>
            <a:r>
              <a:rPr lang="zh-CN" altLang="en-US" sz="2095" b="0" dirty="0">
                <a:latin typeface="Arial" panose="020B0604020202020204" pitchFamily="34" charset="0"/>
              </a:rPr>
              <a:t>）（</a:t>
            </a:r>
            <a:r>
              <a:rPr lang="en-US" altLang="zh-CN" sz="2095" b="0" dirty="0">
                <a:latin typeface="Arial" panose="020B0604020202020204" pitchFamily="34" charset="0"/>
              </a:rPr>
              <a:t>4</a:t>
            </a:r>
            <a:r>
              <a:rPr lang="zh-CN" altLang="en-US" sz="2095" b="0" dirty="0">
                <a:latin typeface="Arial" panose="020B0604020202020204" pitchFamily="34" charset="0"/>
              </a:rPr>
              <a:t>） </a:t>
            </a:r>
          </a:p>
          <a:p>
            <a:pPr>
              <a:spcBef>
                <a:spcPct val="50000"/>
              </a:spcBef>
            </a:pPr>
            <a:r>
              <a:rPr lang="en-US" altLang="zh-CN" sz="2095" b="0" dirty="0">
                <a:latin typeface="Arial" panose="020B0604020202020204" pitchFamily="34" charset="0"/>
              </a:rPr>
              <a:t>D.</a:t>
            </a:r>
            <a:r>
              <a:rPr lang="zh-CN" altLang="en-US" sz="2095" b="0" dirty="0">
                <a:latin typeface="Arial" panose="020B0604020202020204" pitchFamily="34" charset="0"/>
              </a:rPr>
              <a:t>只有（</a:t>
            </a:r>
            <a:r>
              <a:rPr lang="en-US" altLang="zh-CN" sz="2095" b="0" dirty="0">
                <a:latin typeface="Arial" panose="020B0604020202020204" pitchFamily="34" charset="0"/>
              </a:rPr>
              <a:t>1</a:t>
            </a:r>
            <a:r>
              <a:rPr lang="zh-CN" altLang="en-US" sz="2095" b="0" dirty="0">
                <a:latin typeface="Arial" panose="020B0604020202020204" pitchFamily="34" charset="0"/>
              </a:rPr>
              <a:t>）（</a:t>
            </a:r>
            <a:r>
              <a:rPr lang="en-US" altLang="zh-CN" sz="2095" b="0" dirty="0">
                <a:latin typeface="Arial" panose="020B0604020202020204" pitchFamily="34" charset="0"/>
              </a:rPr>
              <a:t>3</a:t>
            </a:r>
            <a:r>
              <a:rPr lang="zh-CN" altLang="en-US" sz="2095" b="0" dirty="0"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97283" name="Text Box 3"/>
          <p:cNvSpPr txBox="1"/>
          <p:nvPr/>
        </p:nvSpPr>
        <p:spPr>
          <a:xfrm>
            <a:off x="5415515" y="1891420"/>
            <a:ext cx="430530" cy="50798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695" dirty="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327168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/>
          <p:nvPr/>
        </p:nvSpPr>
        <p:spPr>
          <a:xfrm>
            <a:off x="241301" y="867647"/>
            <a:ext cx="8151495" cy="2359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Arial" panose="020B0604020202020204" pitchFamily="34" charset="0"/>
              </a:rPr>
              <a:t>9.</a:t>
            </a:r>
            <a:r>
              <a:rPr lang="zh-CN" altLang="en-US" sz="2095" b="0" dirty="0">
                <a:latin typeface="Arial" panose="020B0604020202020204" pitchFamily="34" charset="0"/>
              </a:rPr>
              <a:t>在小明家的照明电路中，接有规格符合要求的熔丝，当开关一闭合，保险丝就立即熔断，电灯不亮。发生此现象的原因可能是 （    ）                     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Arial" panose="020B0604020202020204" pitchFamily="34" charset="0"/>
              </a:rPr>
              <a:t>A.</a:t>
            </a:r>
            <a:r>
              <a:rPr lang="zh-CN" altLang="en-US" sz="2095" b="0" dirty="0">
                <a:latin typeface="Arial" panose="020B0604020202020204" pitchFamily="34" charset="0"/>
              </a:rPr>
              <a:t>电灯的灯座内短路             </a:t>
            </a:r>
            <a:r>
              <a:rPr lang="en-US" altLang="zh-CN" sz="2095" b="0" dirty="0">
                <a:latin typeface="Arial" panose="020B0604020202020204" pitchFamily="34" charset="0"/>
              </a:rPr>
              <a:t>B.</a:t>
            </a:r>
            <a:r>
              <a:rPr lang="zh-CN" altLang="en-US" sz="2095" b="0" dirty="0">
                <a:latin typeface="Arial" panose="020B0604020202020204" pitchFamily="34" charset="0"/>
              </a:rPr>
              <a:t>电路某处接触不良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95" b="0" dirty="0">
                <a:latin typeface="Arial" panose="020B0604020202020204" pitchFamily="34" charset="0"/>
              </a:rPr>
              <a:t>C.</a:t>
            </a:r>
            <a:r>
              <a:rPr lang="zh-CN" altLang="en-US" sz="2095" b="0" dirty="0">
                <a:latin typeface="Arial" panose="020B0604020202020204" pitchFamily="34" charset="0"/>
              </a:rPr>
              <a:t>将开关接在了零线上了      </a:t>
            </a:r>
            <a:r>
              <a:rPr lang="en-US" altLang="zh-CN" sz="2095" b="0" dirty="0">
                <a:latin typeface="Arial" panose="020B0604020202020204" pitchFamily="34" charset="0"/>
              </a:rPr>
              <a:t>D.</a:t>
            </a:r>
            <a:r>
              <a:rPr lang="zh-CN" altLang="en-US" sz="2095" b="0" dirty="0">
                <a:latin typeface="Arial" panose="020B0604020202020204" pitchFamily="34" charset="0"/>
              </a:rPr>
              <a:t>开关两接线柱间短路</a:t>
            </a:r>
          </a:p>
        </p:txBody>
      </p:sp>
      <p:sp>
        <p:nvSpPr>
          <p:cNvPr id="98307" name="Text Box 3"/>
          <p:cNvSpPr txBox="1"/>
          <p:nvPr/>
        </p:nvSpPr>
        <p:spPr>
          <a:xfrm>
            <a:off x="7313859" y="1467900"/>
            <a:ext cx="411480" cy="507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695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513732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3142" y="9585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3634" y="20963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034" y="209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7954" y="7783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6090" y="924303"/>
            <a:ext cx="761365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同学想在卧室安装一盏电灯，但面对复杂的电路烦了愁，怎么办？聪明的你能否帮她把图中的电灯和开关接入电路？有的学生质疑、有的学生跃跃欲试，此时让学生将其接入电路中，不同接法的再予以展示，那么，哪种接法正确呢？今天我们就来研究一下这个问题。</a:t>
            </a:r>
          </a:p>
        </p:txBody>
      </p:sp>
      <p:pic>
        <p:nvPicPr>
          <p:cNvPr id="37890" name="Picture 14" descr="k05-05-056fr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735" y="2680604"/>
            <a:ext cx="3134360" cy="215606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60424713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94030" y="725692"/>
            <a:ext cx="2863403" cy="764488"/>
            <a:chOff x="0" y="0"/>
            <a:chExt cx="4511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368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家庭电路的组成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pic>
        <p:nvPicPr>
          <p:cNvPr id="4" name="Picture 14" descr="k05-05-056fr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6141" y="1686279"/>
            <a:ext cx="4384675" cy="301607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4456977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432519" y="324075"/>
            <a:ext cx="6841067" cy="857250"/>
          </a:xfrm>
        </p:spPr>
        <p:txBody>
          <a:bodyPr vert="horz" wrap="square" lIns="68410" tIns="34205" rIns="68410" bIns="34205" anchor="t"/>
          <a:lstStyle/>
          <a:p>
            <a:pPr algn="l"/>
            <a:r>
              <a:rPr lang="zh-CN" altLang="en-US" sz="2695" b="1" dirty="0">
                <a:ea typeface="黑体" panose="02010609060101010101" pitchFamily="49" charset="-122"/>
              </a:rPr>
              <a:t>家庭电路的组成</a:t>
            </a:r>
          </a:p>
        </p:txBody>
      </p:sp>
      <p:sp>
        <p:nvSpPr>
          <p:cNvPr id="29708" name="Rectangle 12"/>
          <p:cNvSpPr/>
          <p:nvPr/>
        </p:nvSpPr>
        <p:spPr>
          <a:xfrm>
            <a:off x="294640" y="816722"/>
            <a:ext cx="6719570" cy="46310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2095" b="0" dirty="0">
                <a:latin typeface="Times New Roman" panose="02020603050405020304" charset="0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2095" b="0" dirty="0">
                <a:latin typeface="Times New Roman" panose="02020603050405020304" charset="0"/>
              </a:rPr>
              <a:t>1.</a:t>
            </a:r>
            <a:r>
              <a:rPr lang="zh-CN" altLang="en-US" sz="2095" b="0" dirty="0">
                <a:latin typeface="Times New Roman" panose="02020603050405020304" charset="0"/>
              </a:rPr>
              <a:t>电源：进户线</a:t>
            </a:r>
            <a:r>
              <a:rPr lang="en-US" altLang="zh-CN" sz="2095" b="0" dirty="0">
                <a:latin typeface="Times New Roman" panose="02020603050405020304" charset="0"/>
              </a:rPr>
              <a:t>(</a:t>
            </a:r>
            <a:r>
              <a:rPr lang="zh-CN" altLang="en-US" sz="2095" b="0" dirty="0">
                <a:latin typeface="Times New Roman" panose="02020603050405020304" charset="0"/>
              </a:rPr>
              <a:t>火线和零线</a:t>
            </a:r>
            <a:r>
              <a:rPr lang="en-US" altLang="zh-CN" sz="2095" b="0" dirty="0">
                <a:latin typeface="Times New Roman" panose="0202060305040502030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095" b="0" dirty="0">
                <a:latin typeface="Times New Roman" panose="02020603050405020304" charset="0"/>
              </a:rPr>
              <a:t>2.</a:t>
            </a:r>
            <a:r>
              <a:rPr lang="zh-CN" altLang="en-US" sz="2095" b="0" dirty="0">
                <a:latin typeface="Times New Roman" panose="02020603050405020304" charset="0"/>
              </a:rPr>
              <a:t>电能表：（</a:t>
            </a:r>
            <a:r>
              <a:rPr lang="en-US" altLang="zh-CN" sz="2095" b="0" dirty="0">
                <a:latin typeface="Times New Roman" panose="02020603050405020304" charset="0"/>
              </a:rPr>
              <a:t>1</a:t>
            </a:r>
            <a:r>
              <a:rPr lang="zh-CN" altLang="en-US" sz="2095" b="0" dirty="0">
                <a:latin typeface="Times New Roman" panose="02020603050405020304" charset="0"/>
              </a:rPr>
              <a:t>）记录家庭消耗的全部电能；（</a:t>
            </a:r>
            <a:r>
              <a:rPr lang="en-US" altLang="zh-CN" sz="2095" b="0" dirty="0">
                <a:latin typeface="Times New Roman" panose="02020603050405020304" charset="0"/>
              </a:rPr>
              <a:t>2</a:t>
            </a:r>
            <a:r>
              <a:rPr lang="zh-CN" altLang="en-US" sz="2095" b="0" dirty="0">
                <a:latin typeface="Times New Roman" panose="02020603050405020304" charset="0"/>
              </a:rPr>
              <a:t>）接在家庭电路的干路上，所有用电器的最前面。</a:t>
            </a:r>
            <a:endParaRPr lang="en-US" altLang="zh-CN" sz="2095" b="0" dirty="0"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95" b="0" dirty="0">
                <a:latin typeface="Times New Roman" panose="02020603050405020304" charset="0"/>
              </a:rPr>
              <a:t>3.</a:t>
            </a:r>
            <a:r>
              <a:rPr lang="zh-CN" altLang="en-US" sz="2095" b="0" dirty="0">
                <a:latin typeface="Times New Roman" panose="02020603050405020304" charset="0"/>
              </a:rPr>
              <a:t>总开关：接在电能表后面。</a:t>
            </a:r>
            <a:endParaRPr lang="en-US" altLang="zh-CN" sz="2095" b="0" dirty="0"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95" b="0" dirty="0">
                <a:latin typeface="Times New Roman" panose="02020603050405020304" charset="0"/>
              </a:rPr>
              <a:t>4.</a:t>
            </a:r>
            <a:r>
              <a:rPr lang="zh-CN" altLang="en-US" sz="2095" b="0" dirty="0">
                <a:latin typeface="Times New Roman" panose="02020603050405020304" charset="0"/>
              </a:rPr>
              <a:t>总保险：接在总开关后面。</a:t>
            </a:r>
            <a:endParaRPr lang="en-US" altLang="zh-CN" sz="2095" b="0" dirty="0"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95" b="0" dirty="0">
                <a:latin typeface="Times New Roman" panose="02020603050405020304" charset="0"/>
              </a:rPr>
              <a:t>5.</a:t>
            </a:r>
            <a:r>
              <a:rPr lang="zh-CN" altLang="en-US" sz="2095" b="0" dirty="0">
                <a:latin typeface="Times New Roman" panose="02020603050405020304" charset="0"/>
              </a:rPr>
              <a:t>供照明的电灯：一条支路。</a:t>
            </a:r>
            <a:endParaRPr lang="en-US" altLang="zh-CN" sz="2095" b="0" dirty="0"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95" b="0" dirty="0">
                <a:latin typeface="Times New Roman" panose="02020603050405020304" charset="0"/>
              </a:rPr>
              <a:t>6.</a:t>
            </a:r>
            <a:r>
              <a:rPr lang="zh-CN" altLang="en-US" sz="2095" b="0" dirty="0">
                <a:latin typeface="Times New Roman" panose="02020603050405020304" charset="0"/>
              </a:rPr>
              <a:t>插座。</a:t>
            </a:r>
          </a:p>
          <a:p>
            <a:pPr>
              <a:lnSpc>
                <a:spcPct val="150000"/>
              </a:lnSpc>
            </a:pPr>
            <a:endParaRPr lang="zh-CN" altLang="en-US" sz="2095" b="0" dirty="0"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zh-CN" altLang="en-US" sz="2095" b="0" dirty="0">
              <a:latin typeface="Times New Roman" panose="02020603050405020304" charset="0"/>
            </a:endParaRPr>
          </a:p>
        </p:txBody>
      </p:sp>
      <p:sp>
        <p:nvSpPr>
          <p:cNvPr id="29709" name="Rectangle 13"/>
          <p:cNvSpPr/>
          <p:nvPr/>
        </p:nvSpPr>
        <p:spPr>
          <a:xfrm>
            <a:off x="1151468" y="2524126"/>
            <a:ext cx="7164117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zh-CN" altLang="en-US" sz="2695" dirty="0">
              <a:solidFill>
                <a:srgbClr val="FF0066"/>
              </a:solidFill>
              <a:latin typeface="Times New Roman" panose="02020603050405020304" charset="0"/>
            </a:endParaRPr>
          </a:p>
        </p:txBody>
      </p:sp>
      <p:sp>
        <p:nvSpPr>
          <p:cNvPr id="29710" name="Rectangle 14"/>
          <p:cNvSpPr/>
          <p:nvPr/>
        </p:nvSpPr>
        <p:spPr>
          <a:xfrm>
            <a:off x="2902115" y="2037160"/>
            <a:ext cx="4928894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zh-CN" altLang="en-US" sz="100" dirty="0">
              <a:solidFill>
                <a:srgbClr val="FF0066"/>
              </a:solidFill>
              <a:latin typeface="Times New Roman" panose="02020603050405020304" charset="0"/>
            </a:endParaRPr>
          </a:p>
        </p:txBody>
      </p:sp>
      <p:sp>
        <p:nvSpPr>
          <p:cNvPr id="29715" name="Rectangle 19"/>
          <p:cNvSpPr/>
          <p:nvPr/>
        </p:nvSpPr>
        <p:spPr>
          <a:xfrm>
            <a:off x="2955562" y="1444229"/>
            <a:ext cx="3609375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en-US" altLang="zh-CN" sz="100" dirty="0">
              <a:solidFill>
                <a:srgbClr val="FF0066"/>
              </a:solidFill>
              <a:latin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821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  <p:bldP spid="29709" grpId="0"/>
      <p:bldP spid="29710" grpId="0"/>
      <p:bldP spid="297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676" y="1168005"/>
            <a:ext cx="6303045" cy="292060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Text Box 5"/>
          <p:cNvSpPr txBox="1"/>
          <p:nvPr/>
        </p:nvSpPr>
        <p:spPr>
          <a:xfrm>
            <a:off x="5649232" y="3219450"/>
            <a:ext cx="915705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dirty="0">
                <a:solidFill>
                  <a:srgbClr val="FF3300"/>
                </a:solidFill>
                <a:latin typeface="Times New Roman" panose="02020603050405020304" charset="0"/>
              </a:rPr>
              <a:t>保险</a:t>
            </a:r>
          </a:p>
        </p:txBody>
      </p:sp>
      <p:sp>
        <p:nvSpPr>
          <p:cNvPr id="47110" name="Text Box 6"/>
          <p:cNvSpPr txBox="1"/>
          <p:nvPr/>
        </p:nvSpPr>
        <p:spPr>
          <a:xfrm>
            <a:off x="4033980" y="3975497"/>
            <a:ext cx="1669885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dirty="0">
                <a:solidFill>
                  <a:srgbClr val="FF3300"/>
                </a:solidFill>
                <a:latin typeface="Times New Roman" panose="02020603050405020304" charset="0"/>
              </a:rPr>
              <a:t>拉线开关</a:t>
            </a:r>
          </a:p>
        </p:txBody>
      </p:sp>
      <p:sp>
        <p:nvSpPr>
          <p:cNvPr id="47112" name="Text Box 8"/>
          <p:cNvSpPr txBox="1"/>
          <p:nvPr/>
        </p:nvSpPr>
        <p:spPr>
          <a:xfrm>
            <a:off x="2121807" y="3813572"/>
            <a:ext cx="1965619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dirty="0">
                <a:solidFill>
                  <a:srgbClr val="FF3300"/>
                </a:solidFill>
                <a:latin typeface="Times New Roman" panose="02020603050405020304" charset="0"/>
              </a:rPr>
              <a:t>螺口灯泡</a:t>
            </a:r>
          </a:p>
        </p:txBody>
      </p:sp>
      <p:sp>
        <p:nvSpPr>
          <p:cNvPr id="47113" name="Text Box 9"/>
          <p:cNvSpPr txBox="1"/>
          <p:nvPr/>
        </p:nvSpPr>
        <p:spPr>
          <a:xfrm>
            <a:off x="3010195" y="2409825"/>
            <a:ext cx="1723331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dirty="0">
                <a:solidFill>
                  <a:srgbClr val="FF3300"/>
                </a:solidFill>
                <a:latin typeface="Times New Roman" panose="02020603050405020304" charset="0"/>
              </a:rPr>
              <a:t>接火线</a:t>
            </a:r>
          </a:p>
        </p:txBody>
      </p:sp>
      <p:sp>
        <p:nvSpPr>
          <p:cNvPr id="47115" name="Text Box 11"/>
          <p:cNvSpPr txBox="1"/>
          <p:nvPr/>
        </p:nvSpPr>
        <p:spPr>
          <a:xfrm>
            <a:off x="1285675" y="2571750"/>
            <a:ext cx="1185310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dirty="0">
                <a:solidFill>
                  <a:srgbClr val="FF3300"/>
                </a:solidFill>
                <a:latin typeface="Times New Roman" panose="02020603050405020304" charset="0"/>
              </a:rPr>
              <a:t>接零线</a:t>
            </a:r>
          </a:p>
        </p:txBody>
      </p:sp>
    </p:spTree>
    <p:extLst>
      <p:ext uri="{BB962C8B-B14F-4D97-AF65-F5344CB8AC3E}">
        <p14:creationId xmlns:p14="http://schemas.microsoft.com/office/powerpoint/2010/main" val="114408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/>
      <p:bldP spid="47112" grpId="0"/>
      <p:bldP spid="47113" grpId="0"/>
      <p:bldP spid="471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/>
          <p:nvPr/>
        </p:nvSpPr>
        <p:spPr>
          <a:xfrm>
            <a:off x="177061" y="338716"/>
            <a:ext cx="5814907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095" dirty="0">
                <a:solidFill>
                  <a:srgbClr val="FF0000"/>
                </a:solidFill>
                <a:latin typeface="Times New Roman" panose="02020603050405020304" charset="0"/>
              </a:rPr>
              <a:t>插座用来接可移动的用电器，并联在电路中。</a:t>
            </a:r>
          </a:p>
        </p:txBody>
      </p:sp>
      <p:sp>
        <p:nvSpPr>
          <p:cNvPr id="50180" name="Rectangle 4"/>
          <p:cNvSpPr/>
          <p:nvPr/>
        </p:nvSpPr>
        <p:spPr>
          <a:xfrm>
            <a:off x="1500647" y="1383506"/>
            <a:ext cx="6357679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2095" b="0" dirty="0">
                <a:latin typeface="Times New Roman" panose="02020603050405020304" charset="0"/>
              </a:rPr>
              <a:t>(1)</a:t>
            </a:r>
            <a:r>
              <a:rPr lang="zh-CN" altLang="en-US" sz="2095" b="0" dirty="0">
                <a:latin typeface="Times New Roman" panose="02020603050405020304" charset="0"/>
              </a:rPr>
              <a:t>分类：两孔插座和三孔插座。</a:t>
            </a:r>
          </a:p>
        </p:txBody>
      </p:sp>
      <p:pic>
        <p:nvPicPr>
          <p:cNvPr id="50181" name="Picture 5" descr="1973fbf410154711b5f3178a49072d2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331" y="2247900"/>
            <a:ext cx="1829035" cy="1999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391" y="2193132"/>
            <a:ext cx="2947835" cy="201572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138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89239" y="522685"/>
            <a:ext cx="5814907" cy="8572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68410" tIns="34205" rIns="68410" bIns="34205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+mn-cs"/>
              </a:rPr>
              <a:t>(2)</a:t>
            </a:r>
            <a:r>
              <a:rPr kumimoji="1" lang="zh-CN" altLang="en-US" sz="20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+mn-cs"/>
              </a:rPr>
              <a:t>插座的连接</a:t>
            </a:r>
          </a:p>
        </p:txBody>
      </p:sp>
      <p:pic>
        <p:nvPicPr>
          <p:cNvPr id="44035" name="Picture 3" descr="1973fbf410154711b5f3178a49072d2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015" y="1872853"/>
            <a:ext cx="2768495" cy="30253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Line 4"/>
          <p:cNvSpPr/>
          <p:nvPr/>
        </p:nvSpPr>
        <p:spPr>
          <a:xfrm flipH="1" flipV="1">
            <a:off x="2039855" y="1765698"/>
            <a:ext cx="1293390" cy="9715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7" name="Line 5"/>
          <p:cNvSpPr/>
          <p:nvPr/>
        </p:nvSpPr>
        <p:spPr>
          <a:xfrm flipV="1">
            <a:off x="3871266" y="1225153"/>
            <a:ext cx="1130676" cy="156567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8" name="Text Box 6"/>
          <p:cNvSpPr txBox="1"/>
          <p:nvPr/>
        </p:nvSpPr>
        <p:spPr>
          <a:xfrm>
            <a:off x="1727494" y="1387079"/>
            <a:ext cx="368182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95" dirty="0">
                <a:latin typeface="Times New Roman" panose="02020603050405020304" charset="0"/>
              </a:rPr>
              <a:t>零线</a:t>
            </a:r>
          </a:p>
        </p:txBody>
      </p:sp>
      <p:sp>
        <p:nvSpPr>
          <p:cNvPr id="44039" name="Text Box 7"/>
          <p:cNvSpPr txBox="1"/>
          <p:nvPr/>
        </p:nvSpPr>
        <p:spPr>
          <a:xfrm>
            <a:off x="5335682" y="954882"/>
            <a:ext cx="368182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95" dirty="0">
                <a:latin typeface="Times New Roman" panose="02020603050405020304" charset="0"/>
              </a:rPr>
              <a:t>火线</a:t>
            </a:r>
          </a:p>
        </p:txBody>
      </p:sp>
      <p:sp>
        <p:nvSpPr>
          <p:cNvPr id="44040" name="Line 8"/>
          <p:cNvSpPr/>
          <p:nvPr/>
        </p:nvSpPr>
        <p:spPr>
          <a:xfrm flipH="1">
            <a:off x="1931777" y="3979069"/>
            <a:ext cx="1401469" cy="163116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1" name="Text Box 9"/>
          <p:cNvSpPr txBox="1"/>
          <p:nvPr/>
        </p:nvSpPr>
        <p:spPr>
          <a:xfrm>
            <a:off x="1564781" y="3601641"/>
            <a:ext cx="368182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95" dirty="0">
                <a:latin typeface="Times New Roman" panose="02020603050405020304" charset="0"/>
              </a:rPr>
              <a:t>零线</a:t>
            </a:r>
          </a:p>
        </p:txBody>
      </p:sp>
      <p:sp>
        <p:nvSpPr>
          <p:cNvPr id="44042" name="Line 10"/>
          <p:cNvSpPr/>
          <p:nvPr/>
        </p:nvSpPr>
        <p:spPr>
          <a:xfrm>
            <a:off x="3871267" y="4033837"/>
            <a:ext cx="1346835" cy="54769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3" name="Text Box 11"/>
          <p:cNvSpPr txBox="1"/>
          <p:nvPr/>
        </p:nvSpPr>
        <p:spPr>
          <a:xfrm>
            <a:off x="5443761" y="3709988"/>
            <a:ext cx="368182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95" dirty="0">
                <a:latin typeface="Times New Roman" panose="02020603050405020304" charset="0"/>
              </a:rPr>
              <a:t>火线</a:t>
            </a:r>
          </a:p>
        </p:txBody>
      </p:sp>
      <p:sp>
        <p:nvSpPr>
          <p:cNvPr id="44044" name="Line 12"/>
          <p:cNvSpPr/>
          <p:nvPr/>
        </p:nvSpPr>
        <p:spPr>
          <a:xfrm flipV="1">
            <a:off x="3656296" y="3007519"/>
            <a:ext cx="2047569" cy="540544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5" name="Text Box 13"/>
          <p:cNvSpPr txBox="1"/>
          <p:nvPr/>
        </p:nvSpPr>
        <p:spPr>
          <a:xfrm>
            <a:off x="5982970" y="2674144"/>
            <a:ext cx="368182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95" dirty="0">
                <a:latin typeface="Times New Roman" panose="02020603050405020304" charset="0"/>
              </a:rPr>
              <a:t>地线</a:t>
            </a:r>
          </a:p>
        </p:txBody>
      </p:sp>
      <p:sp>
        <p:nvSpPr>
          <p:cNvPr id="51214" name="Text Box 14"/>
          <p:cNvSpPr txBox="1"/>
          <p:nvPr/>
        </p:nvSpPr>
        <p:spPr>
          <a:xfrm>
            <a:off x="6023351" y="1254918"/>
            <a:ext cx="1781528" cy="10172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95" dirty="0">
                <a:latin typeface="Times New Roman" panose="02020603050405020304" charset="0"/>
              </a:rPr>
              <a:t>两孔插座：</a:t>
            </a:r>
          </a:p>
          <a:p>
            <a:r>
              <a:rPr lang="zh-CN" altLang="en-US" sz="1495" dirty="0">
                <a:latin typeface="Times New Roman" panose="02020603050405020304" charset="0"/>
              </a:rPr>
              <a:t>“左零右火”</a:t>
            </a:r>
            <a:r>
              <a:rPr lang="en-US" altLang="zh-CN" sz="1495" dirty="0">
                <a:latin typeface="Times New Roman" panose="02020603050405020304" charset="0"/>
              </a:rPr>
              <a:t>——</a:t>
            </a:r>
            <a:r>
              <a:rPr lang="zh-CN" altLang="en-US" sz="1495" dirty="0">
                <a:latin typeface="Times New Roman" panose="02020603050405020304" charset="0"/>
              </a:rPr>
              <a:t>让带有双脚插头的用电器使用</a:t>
            </a:r>
          </a:p>
        </p:txBody>
      </p:sp>
      <p:sp>
        <p:nvSpPr>
          <p:cNvPr id="51215" name="Text Box 15"/>
          <p:cNvSpPr txBox="1"/>
          <p:nvPr/>
        </p:nvSpPr>
        <p:spPr>
          <a:xfrm>
            <a:off x="6026916" y="3985023"/>
            <a:ext cx="1776777" cy="5544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95" dirty="0">
                <a:latin typeface="Times New Roman" panose="02020603050405020304" charset="0"/>
              </a:rPr>
              <a:t>三孔插座：</a:t>
            </a:r>
          </a:p>
          <a:p>
            <a:r>
              <a:rPr lang="zh-CN" altLang="en-US" sz="1495" dirty="0">
                <a:latin typeface="Times New Roman" panose="02020603050405020304" charset="0"/>
              </a:rPr>
              <a:t>“左零右火上接地”</a:t>
            </a:r>
          </a:p>
        </p:txBody>
      </p:sp>
    </p:spTree>
    <p:extLst>
      <p:ext uri="{BB962C8B-B14F-4D97-AF65-F5344CB8AC3E}">
        <p14:creationId xmlns:p14="http://schemas.microsoft.com/office/powerpoint/2010/main" val="2371441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512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346" y="520304"/>
            <a:ext cx="3782777" cy="329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8" name="Text Box 4"/>
          <p:cNvSpPr txBox="1"/>
          <p:nvPr/>
        </p:nvSpPr>
        <p:spPr>
          <a:xfrm>
            <a:off x="1447201" y="3946922"/>
            <a:ext cx="6519204" cy="6467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795" dirty="0">
                <a:latin typeface="Times New Roman" panose="02020603050405020304" charset="0"/>
              </a:rPr>
              <a:t>当把用电器上的三脚插头插入三孔插座后，除了把用电器的</a:t>
            </a:r>
            <a:r>
              <a:rPr lang="zh-CN" altLang="en-US" sz="1795" dirty="0">
                <a:solidFill>
                  <a:srgbClr val="CC0000"/>
                </a:solidFill>
                <a:latin typeface="Times New Roman" panose="02020603050405020304" charset="0"/>
              </a:rPr>
              <a:t>用电部位</a:t>
            </a:r>
            <a:r>
              <a:rPr lang="zh-CN" altLang="en-US" sz="1795" dirty="0">
                <a:latin typeface="Times New Roman" panose="02020603050405020304" charset="0"/>
              </a:rPr>
              <a:t>接入电路外，还把用电器的</a:t>
            </a:r>
            <a:r>
              <a:rPr lang="zh-CN" altLang="en-US" sz="1795" dirty="0">
                <a:solidFill>
                  <a:srgbClr val="CC0000"/>
                </a:solidFill>
                <a:latin typeface="Times New Roman" panose="02020603050405020304" charset="0"/>
              </a:rPr>
              <a:t>金属外壳</a:t>
            </a:r>
            <a:r>
              <a:rPr lang="zh-CN" altLang="en-US" sz="1795" dirty="0">
                <a:latin typeface="Times New Roman" panose="02020603050405020304" charset="0"/>
              </a:rPr>
              <a:t>与大地连接起来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289239" y="364332"/>
            <a:ext cx="5814907" cy="8572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68410" tIns="34205" rIns="68410" bIns="34205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+mn-cs"/>
              </a:rPr>
              <a:t>(3)</a:t>
            </a:r>
            <a:r>
              <a:rPr kumimoji="1" lang="zh-CN" altLang="en-US" sz="209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+mn-cs"/>
              </a:rPr>
              <a:t>插头</a:t>
            </a:r>
          </a:p>
        </p:txBody>
      </p:sp>
      <p:pic>
        <p:nvPicPr>
          <p:cNvPr id="45061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1687" y="1329929"/>
            <a:ext cx="2617658" cy="194190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082773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1730</Words>
  <Application>Microsoft Office PowerPoint</Application>
  <PresentationFormat>全屏显示(16:9)</PresentationFormat>
  <Paragraphs>119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家庭电路的组成</vt:lpstr>
      <vt:lpstr>PowerPoint 演示文稿</vt:lpstr>
      <vt:lpstr>PowerPoint 演示文稿</vt:lpstr>
      <vt:lpstr>(2)插座的连接</vt:lpstr>
      <vt:lpstr>(3)插头</vt:lpstr>
      <vt:lpstr>PowerPoint 演示文稿</vt:lpstr>
      <vt:lpstr>注意</vt:lpstr>
      <vt:lpstr>PowerPoint 演示文稿</vt:lpstr>
      <vt:lpstr>二、零线与火线的辨别——试电笔</vt:lpstr>
      <vt:lpstr>PowerPoint 演示文稿</vt:lpstr>
      <vt:lpstr>三、保险装置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2020-08-24T01:03:12Z</dcterms:created>
  <dcterms:modified xsi:type="dcterms:W3CDTF">2020-08-24T07:27:35Z</dcterms:modified>
</cp:coreProperties>
</file>