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FBB0-F083-45DE-B28E-AC139F23A2E5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1B568-E2D5-4A82-814E-32758501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03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767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Microsoft_Word_97_-_2003___1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__9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__1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__12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__13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__14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__15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__16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__17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__18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__19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__20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__21.doc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__1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__2.doc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__3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__4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__5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__6.doc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Microsoft_Word_97_-_2003___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__7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2749" y="1939186"/>
            <a:ext cx="1829733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中物理</a:t>
            </a:r>
            <a:endParaRPr kumimoji="0" lang="zh-CN" altLang="en-US" sz="2400" b="1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5643948" y="2199367"/>
            <a:ext cx="2822575" cy="42062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3200" baseline="-25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第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十八章 电功率</a:t>
            </a:r>
            <a:endParaRPr lang="zh-CN" sz="3200" baseline="-25000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5" name="Shape 40"/>
          <p:cNvSpPr/>
          <p:nvPr/>
        </p:nvSpPr>
        <p:spPr>
          <a:xfrm>
            <a:off x="4860032" y="1275606"/>
            <a:ext cx="4816710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4800" b="1" baseline="-25000" dirty="0">
                <a:solidFill>
                  <a:srgbClr val="007E27"/>
                </a:solidFill>
                <a:latin typeface="方正中倩简体" pitchFamily="65" charset="-122"/>
                <a:ea typeface="方正中倩简体" pitchFamily="65" charset="-122"/>
              </a:rPr>
              <a:t>人教</a:t>
            </a:r>
            <a:r>
              <a:rPr lang="zh-CN" altLang="en-US" sz="4800" b="1" baseline="-25000" dirty="0" smtClean="0">
                <a:solidFill>
                  <a:srgbClr val="007E27"/>
                </a:solidFill>
                <a:latin typeface="方正中倩简体" pitchFamily="65" charset="-122"/>
                <a:ea typeface="方正中倩简体" pitchFamily="65" charset="-122"/>
              </a:rPr>
              <a:t>版物</a:t>
            </a:r>
            <a:r>
              <a:rPr lang="zh-CN" altLang="en-US" sz="4800" b="1" baseline="-25000" dirty="0">
                <a:solidFill>
                  <a:srgbClr val="007E27"/>
                </a:solidFill>
                <a:latin typeface="方正中倩简体" pitchFamily="65" charset="-122"/>
                <a:ea typeface="方正中倩简体" pitchFamily="65" charset="-122"/>
              </a:rPr>
              <a:t>理（初中）</a:t>
            </a:r>
            <a:endParaRPr lang="zh-CN" sz="4800" b="1" baseline="-25000" dirty="0">
              <a:solidFill>
                <a:srgbClr val="007E27"/>
              </a:solidFill>
              <a:latin typeface="方正中倩简体" pitchFamily="65" charset="-122"/>
              <a:ea typeface="方正中倩简体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35055" y="2928223"/>
            <a:ext cx="3240360" cy="7078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vl="0" latinLnBrk="1" hangingPunct="0"/>
            <a:r>
              <a:rPr lang="zh-CN" altLang="en-US" sz="6000" baseline="-25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本章复习</a:t>
            </a:r>
            <a:endParaRPr lang="zh-CN" altLang="en-US" sz="6000" baseline="-250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41479"/>
            <a:ext cx="3638827" cy="3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229825"/>
          <p:cNvGraphicFramePr>
            <a:graphicFrameLocks/>
          </p:cNvGraphicFramePr>
          <p:nvPr/>
        </p:nvGraphicFramePr>
        <p:xfrm>
          <a:off x="283358" y="1139014"/>
          <a:ext cx="8577310" cy="3598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4" imgW="10884614" imgH="4543224" progId="Word.Document.8">
                  <p:embed/>
                </p:oleObj>
              </mc:Choice>
              <mc:Fallback>
                <p:oleObj r:id="rId4" imgW="10884614" imgH="454322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58" y="1139014"/>
                        <a:ext cx="8577310" cy="3598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27" name="矩形 1229826"/>
          <p:cNvSpPr/>
          <p:nvPr/>
        </p:nvSpPr>
        <p:spPr>
          <a:xfrm>
            <a:off x="3276103" y="1138742"/>
            <a:ext cx="94929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charset="0"/>
              </a:rPr>
              <a:t>P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charset="0"/>
              </a:rPr>
              <a:t>UI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graphicFrame>
        <p:nvGraphicFramePr>
          <p:cNvPr id="1229828" name="对象 1229827"/>
          <p:cNvGraphicFramePr>
            <a:graphicFrameLocks/>
          </p:cNvGraphicFramePr>
          <p:nvPr/>
        </p:nvGraphicFramePr>
        <p:xfrm>
          <a:off x="5148932" y="768627"/>
          <a:ext cx="1266988" cy="78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7" imgW="1614162" imgH="993600" progId="Word.Document.8">
                  <p:embed/>
                </p:oleObj>
              </mc:Choice>
              <mc:Fallback>
                <p:oleObj r:id="rId7" imgW="1614162" imgH="9936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932" y="768627"/>
                        <a:ext cx="1266988" cy="78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29" name="矩形 1229828"/>
          <p:cNvSpPr/>
          <p:nvPr/>
        </p:nvSpPr>
        <p:spPr>
          <a:xfrm>
            <a:off x="6583094" y="1068180"/>
            <a:ext cx="101983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charset="0"/>
              </a:rPr>
              <a:t>P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charset="0"/>
              </a:rPr>
              <a:t>I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charset="0"/>
              </a:rPr>
              <a:t>2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charset="0"/>
              </a:rPr>
              <a:t>R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229830" name="矩形 1229829"/>
          <p:cNvSpPr/>
          <p:nvPr/>
        </p:nvSpPr>
        <p:spPr>
          <a:xfrm>
            <a:off x="5220578" y="2711278"/>
            <a:ext cx="128112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额定电压 </a:t>
            </a:r>
          </a:p>
        </p:txBody>
      </p:sp>
    </p:spTree>
    <p:extLst>
      <p:ext uri="{BB962C8B-B14F-4D97-AF65-F5344CB8AC3E}">
        <p14:creationId xmlns:p14="http://schemas.microsoft.com/office/powerpoint/2010/main" val="14920391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7" grpId="0"/>
      <p:bldP spid="1229829" grpId="0"/>
      <p:bldP spid="12298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228801"/>
          <p:cNvGraphicFramePr>
            <a:graphicFrameLocks/>
          </p:cNvGraphicFramePr>
          <p:nvPr/>
        </p:nvGraphicFramePr>
        <p:xfrm>
          <a:off x="278319" y="938734"/>
          <a:ext cx="8587365" cy="326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4" imgW="10846294" imgH="4116373" progId="Word.Document.8">
                  <p:embed/>
                </p:oleObj>
              </mc:Choice>
              <mc:Fallback>
                <p:oleObj r:id="rId4" imgW="10846294" imgH="4116373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19" y="938734"/>
                        <a:ext cx="8587365" cy="3267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70647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227777"/>
          <p:cNvGraphicFramePr>
            <a:graphicFrameLocks/>
          </p:cNvGraphicFramePr>
          <p:nvPr/>
        </p:nvGraphicFramePr>
        <p:xfrm>
          <a:off x="278953" y="856830"/>
          <a:ext cx="8587365" cy="163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4" imgW="10884614" imgH="2059989" progId="Word.Document.8">
                  <p:embed/>
                </p:oleObj>
              </mc:Choice>
              <mc:Fallback>
                <p:oleObj r:id="rId4" imgW="10884614" imgH="205998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53" y="856830"/>
                        <a:ext cx="8587365" cy="1633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7779" name="矩形 1227778"/>
          <p:cNvSpPr/>
          <p:nvPr/>
        </p:nvSpPr>
        <p:spPr>
          <a:xfrm>
            <a:off x="1767784" y="1373648"/>
            <a:ext cx="795411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1600" b="1" i="1" dirty="0">
                <a:solidFill>
                  <a:srgbClr val="FF0000"/>
                </a:solidFill>
                <a:latin typeface="Times New Roman" panose="02020603050405020304" charset="0"/>
              </a:rPr>
              <a:t>P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</a:rPr>
              <a:t>＝</a:t>
            </a:r>
            <a:r>
              <a:rPr lang="en-US" altLang="zh-CN" sz="1600" b="1" i="1" dirty="0">
                <a:solidFill>
                  <a:srgbClr val="FF0000"/>
                </a:solidFill>
                <a:latin typeface="Times New Roman" panose="02020603050405020304" charset="0"/>
              </a:rPr>
              <a:t>UI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pic>
        <p:nvPicPr>
          <p:cNvPr id="1227780" name="图片 122777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412" y="2571750"/>
            <a:ext cx="2601851" cy="16405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656959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226753"/>
          <p:cNvGraphicFramePr>
            <a:graphicFrameLocks/>
          </p:cNvGraphicFramePr>
          <p:nvPr/>
        </p:nvGraphicFramePr>
        <p:xfrm>
          <a:off x="282088" y="504018"/>
          <a:ext cx="8577310" cy="435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4" imgW="10884614" imgH="5497150" progId="Word.Document.8">
                  <p:embed/>
                </p:oleObj>
              </mc:Choice>
              <mc:Fallback>
                <p:oleObj r:id="rId4" imgW="10884614" imgH="549715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88" y="504018"/>
                        <a:ext cx="8577310" cy="435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6755" name="矩形 1226754"/>
          <p:cNvSpPr/>
          <p:nvPr/>
        </p:nvSpPr>
        <p:spPr>
          <a:xfrm>
            <a:off x="7554702" y="1601447"/>
            <a:ext cx="70724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大于 </a:t>
            </a:r>
          </a:p>
        </p:txBody>
      </p:sp>
      <p:sp>
        <p:nvSpPr>
          <p:cNvPr id="1226756" name="矩形 1226755"/>
          <p:cNvSpPr/>
          <p:nvPr/>
        </p:nvSpPr>
        <p:spPr>
          <a:xfrm>
            <a:off x="5362611" y="2125625"/>
            <a:ext cx="70724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大于 </a:t>
            </a:r>
          </a:p>
        </p:txBody>
      </p:sp>
      <p:sp>
        <p:nvSpPr>
          <p:cNvPr id="1226757" name="矩形 1226756"/>
          <p:cNvSpPr/>
          <p:nvPr/>
        </p:nvSpPr>
        <p:spPr>
          <a:xfrm>
            <a:off x="5865384" y="2700205"/>
            <a:ext cx="70724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大于 </a:t>
            </a:r>
          </a:p>
        </p:txBody>
      </p:sp>
      <p:sp>
        <p:nvSpPr>
          <p:cNvPr id="1226758" name="矩形 1226757"/>
          <p:cNvSpPr/>
          <p:nvPr/>
        </p:nvSpPr>
        <p:spPr>
          <a:xfrm>
            <a:off x="3713515" y="3738482"/>
            <a:ext cx="70724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断开 </a:t>
            </a:r>
          </a:p>
        </p:txBody>
      </p:sp>
      <p:sp>
        <p:nvSpPr>
          <p:cNvPr id="1226759" name="矩形 1226758"/>
          <p:cNvSpPr/>
          <p:nvPr/>
        </p:nvSpPr>
        <p:spPr>
          <a:xfrm>
            <a:off x="304713" y="4282821"/>
            <a:ext cx="93968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最大处 </a:t>
            </a:r>
          </a:p>
        </p:txBody>
      </p:sp>
    </p:spTree>
    <p:extLst>
      <p:ext uri="{BB962C8B-B14F-4D97-AF65-F5344CB8AC3E}">
        <p14:creationId xmlns:p14="http://schemas.microsoft.com/office/powerpoint/2010/main" val="20229101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5" grpId="0"/>
      <p:bldP spid="1226756" grpId="0"/>
      <p:bldP spid="1226757" grpId="0"/>
      <p:bldP spid="1226758" grpId="0"/>
      <p:bldP spid="12267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225729"/>
          <p:cNvGraphicFramePr>
            <a:graphicFrameLocks/>
          </p:cNvGraphicFramePr>
          <p:nvPr/>
        </p:nvGraphicFramePr>
        <p:xfrm>
          <a:off x="278319" y="1210903"/>
          <a:ext cx="8587365" cy="272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4" imgW="10884614" imgH="3434998" progId="Word.Document.8">
                  <p:embed/>
                </p:oleObj>
              </mc:Choice>
              <mc:Fallback>
                <p:oleObj r:id="rId4" imgW="10884614" imgH="343499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19" y="1210903"/>
                        <a:ext cx="8587365" cy="2722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5731" name="矩形 1225730"/>
          <p:cNvSpPr/>
          <p:nvPr/>
        </p:nvSpPr>
        <p:spPr>
          <a:xfrm>
            <a:off x="2959355" y="2815861"/>
            <a:ext cx="76495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不能 </a:t>
            </a:r>
          </a:p>
        </p:txBody>
      </p:sp>
    </p:spTree>
    <p:extLst>
      <p:ext uri="{BB962C8B-B14F-4D97-AF65-F5344CB8AC3E}">
        <p14:creationId xmlns:p14="http://schemas.microsoft.com/office/powerpoint/2010/main" val="34590290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224705"/>
          <p:cNvGraphicFramePr>
            <a:graphicFrameLocks/>
          </p:cNvGraphicFramePr>
          <p:nvPr/>
        </p:nvGraphicFramePr>
        <p:xfrm>
          <a:off x="221121" y="1118920"/>
          <a:ext cx="8701747" cy="290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4" imgW="11028493" imgH="3665728" progId="Word.Document.8">
                  <p:embed/>
                </p:oleObj>
              </mc:Choice>
              <mc:Fallback>
                <p:oleObj r:id="rId4" imgW="11028493" imgH="366572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21" y="1118920"/>
                        <a:ext cx="8701747" cy="2905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743714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223681"/>
          <p:cNvGraphicFramePr>
            <a:graphicFrameLocks/>
          </p:cNvGraphicFramePr>
          <p:nvPr/>
        </p:nvGraphicFramePr>
        <p:xfrm>
          <a:off x="278319" y="932433"/>
          <a:ext cx="8587365" cy="381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4" imgW="10884614" imgH="4808564" progId="Word.Document.8">
                  <p:embed/>
                </p:oleObj>
              </mc:Choice>
              <mc:Fallback>
                <p:oleObj r:id="rId4" imgW="10884614" imgH="480856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19" y="932433"/>
                        <a:ext cx="8587365" cy="3811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3683" name="矩形 1223682"/>
          <p:cNvSpPr/>
          <p:nvPr/>
        </p:nvSpPr>
        <p:spPr>
          <a:xfrm>
            <a:off x="4467465" y="1973214"/>
            <a:ext cx="76495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越大 </a:t>
            </a:r>
          </a:p>
        </p:txBody>
      </p:sp>
      <p:sp>
        <p:nvSpPr>
          <p:cNvPr id="1223684" name="矩形 1223683"/>
          <p:cNvSpPr/>
          <p:nvPr/>
        </p:nvSpPr>
        <p:spPr>
          <a:xfrm>
            <a:off x="6629599" y="1972892"/>
            <a:ext cx="76495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越亮 </a:t>
            </a:r>
          </a:p>
        </p:txBody>
      </p:sp>
      <p:sp>
        <p:nvSpPr>
          <p:cNvPr id="1223685" name="矩形 1223684"/>
          <p:cNvSpPr/>
          <p:nvPr/>
        </p:nvSpPr>
        <p:spPr>
          <a:xfrm>
            <a:off x="6447344" y="2537392"/>
            <a:ext cx="128112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额定功率 </a:t>
            </a:r>
          </a:p>
        </p:txBody>
      </p:sp>
      <p:sp>
        <p:nvSpPr>
          <p:cNvPr id="1223686" name="矩形 1223685"/>
          <p:cNvSpPr/>
          <p:nvPr/>
        </p:nvSpPr>
        <p:spPr>
          <a:xfrm>
            <a:off x="6678620" y="3061570"/>
            <a:ext cx="128112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实际功率 </a:t>
            </a:r>
          </a:p>
        </p:txBody>
      </p:sp>
    </p:spTree>
    <p:extLst>
      <p:ext uri="{BB962C8B-B14F-4D97-AF65-F5344CB8AC3E}">
        <p14:creationId xmlns:p14="http://schemas.microsoft.com/office/powerpoint/2010/main" val="13120232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3" grpId="0"/>
      <p:bldP spid="1223684" grpId="0"/>
      <p:bldP spid="1223685" grpId="0"/>
      <p:bldP spid="12236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258499"/>
          <p:cNvGraphicFramePr>
            <a:graphicFrameLocks/>
          </p:cNvGraphicFramePr>
          <p:nvPr/>
        </p:nvGraphicFramePr>
        <p:xfrm>
          <a:off x="278319" y="817769"/>
          <a:ext cx="8587365" cy="381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4" imgW="10884614" imgH="4808564" progId="Word.Document.8">
                  <p:embed/>
                </p:oleObj>
              </mc:Choice>
              <mc:Fallback>
                <p:oleObj r:id="rId4" imgW="10884614" imgH="480856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19" y="817769"/>
                        <a:ext cx="8587365" cy="3811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1" name="矩形 1258500"/>
          <p:cNvSpPr/>
          <p:nvPr/>
        </p:nvSpPr>
        <p:spPr>
          <a:xfrm>
            <a:off x="897985" y="2034662"/>
            <a:ext cx="226344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00" dirty="0">
                <a:latin typeface="Times New Roman" panose="02020603050405020304" charset="0"/>
              </a:rPr>
              <a:t>热效应 </a:t>
            </a:r>
          </a:p>
        </p:txBody>
      </p:sp>
      <p:sp>
        <p:nvSpPr>
          <p:cNvPr id="1258502" name="矩形 1258501"/>
          <p:cNvSpPr/>
          <p:nvPr/>
        </p:nvSpPr>
        <p:spPr>
          <a:xfrm>
            <a:off x="3947304" y="2519780"/>
            <a:ext cx="226344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00" dirty="0">
                <a:latin typeface="Times New Roman" panose="02020603050405020304" charset="0"/>
              </a:rPr>
              <a:t>电烙铁 </a:t>
            </a:r>
          </a:p>
        </p:txBody>
      </p:sp>
      <p:sp>
        <p:nvSpPr>
          <p:cNvPr id="1258503" name="矩形 1258502"/>
          <p:cNvSpPr/>
          <p:nvPr/>
        </p:nvSpPr>
        <p:spPr>
          <a:xfrm>
            <a:off x="6899840" y="2438116"/>
            <a:ext cx="117211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电热水器 </a:t>
            </a:r>
          </a:p>
        </p:txBody>
      </p:sp>
      <p:sp>
        <p:nvSpPr>
          <p:cNvPr id="1258504" name="矩形 1258503"/>
          <p:cNvSpPr/>
          <p:nvPr/>
        </p:nvSpPr>
        <p:spPr>
          <a:xfrm>
            <a:off x="665453" y="3526794"/>
            <a:ext cx="117211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电阻较大 </a:t>
            </a:r>
          </a:p>
        </p:txBody>
      </p:sp>
      <p:sp>
        <p:nvSpPr>
          <p:cNvPr id="1258505" name="矩形 1258504"/>
          <p:cNvSpPr/>
          <p:nvPr/>
        </p:nvSpPr>
        <p:spPr>
          <a:xfrm>
            <a:off x="2596102" y="3516714"/>
            <a:ext cx="117211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熔点较高 </a:t>
            </a:r>
          </a:p>
        </p:txBody>
      </p:sp>
      <p:sp>
        <p:nvSpPr>
          <p:cNvPr id="2" name="矩形 1"/>
          <p:cNvSpPr/>
          <p:nvPr/>
        </p:nvSpPr>
        <p:spPr>
          <a:xfrm>
            <a:off x="898620" y="1901947"/>
            <a:ext cx="93968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热效应 </a:t>
            </a:r>
          </a:p>
        </p:txBody>
      </p:sp>
      <p:sp>
        <p:nvSpPr>
          <p:cNvPr id="3" name="矩形 2"/>
          <p:cNvSpPr/>
          <p:nvPr/>
        </p:nvSpPr>
        <p:spPr>
          <a:xfrm>
            <a:off x="3947939" y="2387065"/>
            <a:ext cx="93968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电烙铁 </a:t>
            </a:r>
          </a:p>
        </p:txBody>
      </p:sp>
    </p:spTree>
    <p:extLst>
      <p:ext uri="{BB962C8B-B14F-4D97-AF65-F5344CB8AC3E}">
        <p14:creationId xmlns:p14="http://schemas.microsoft.com/office/powerpoint/2010/main" val="146670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01" grpId="0"/>
      <p:bldP spid="1258502" grpId="0"/>
      <p:bldP spid="1258503" grpId="0"/>
      <p:bldP spid="1258504" grpId="0"/>
      <p:bldP spid="1258505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264641"/>
          <p:cNvGraphicFramePr>
            <a:graphicFrameLocks/>
          </p:cNvGraphicFramePr>
          <p:nvPr/>
        </p:nvGraphicFramePr>
        <p:xfrm>
          <a:off x="239353" y="1086159"/>
          <a:ext cx="8587365" cy="326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4" imgW="10884614" imgH="4121781" progId="Word.Document.8">
                  <p:embed/>
                </p:oleObj>
              </mc:Choice>
              <mc:Fallback>
                <p:oleObj r:id="rId4" imgW="10884614" imgH="412178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53" y="1086159"/>
                        <a:ext cx="8587365" cy="3267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4643" name="矩形 1264642"/>
          <p:cNvSpPr/>
          <p:nvPr/>
        </p:nvSpPr>
        <p:spPr>
          <a:xfrm>
            <a:off x="5847788" y="1565898"/>
            <a:ext cx="113204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Q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charset="0"/>
              </a:rPr>
              <a:t>I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charset="0"/>
              </a:rPr>
              <a:t>2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charset="0"/>
              </a:rPr>
              <a:t>Rt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264644" name="矩形 1264643"/>
          <p:cNvSpPr/>
          <p:nvPr/>
        </p:nvSpPr>
        <p:spPr>
          <a:xfrm>
            <a:off x="1330370" y="2690125"/>
            <a:ext cx="70724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电阻 </a:t>
            </a:r>
          </a:p>
        </p:txBody>
      </p:sp>
      <p:sp>
        <p:nvSpPr>
          <p:cNvPr id="1264645" name="矩形 1264644"/>
          <p:cNvSpPr/>
          <p:nvPr/>
        </p:nvSpPr>
        <p:spPr>
          <a:xfrm>
            <a:off x="2778357" y="2700205"/>
            <a:ext cx="70724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电流 </a:t>
            </a:r>
          </a:p>
        </p:txBody>
      </p:sp>
      <p:sp>
        <p:nvSpPr>
          <p:cNvPr id="1264646" name="矩形 1264645"/>
          <p:cNvSpPr/>
          <p:nvPr/>
        </p:nvSpPr>
        <p:spPr>
          <a:xfrm>
            <a:off x="5602685" y="2690125"/>
            <a:ext cx="117211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通电时间 </a:t>
            </a:r>
          </a:p>
        </p:txBody>
      </p:sp>
    </p:spTree>
    <p:extLst>
      <p:ext uri="{BB962C8B-B14F-4D97-AF65-F5344CB8AC3E}">
        <p14:creationId xmlns:p14="http://schemas.microsoft.com/office/powerpoint/2010/main" val="207017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3" grpId="0"/>
      <p:bldP spid="1264644" grpId="0"/>
      <p:bldP spid="1264645" grpId="0"/>
      <p:bldP spid="12646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263617"/>
          <p:cNvGraphicFramePr>
            <a:graphicFrameLocks/>
          </p:cNvGraphicFramePr>
          <p:nvPr/>
        </p:nvGraphicFramePr>
        <p:xfrm>
          <a:off x="278319" y="938734"/>
          <a:ext cx="8587365" cy="326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4" imgW="10884614" imgH="4121781" progId="Word.Document.8">
                  <p:embed/>
                </p:oleObj>
              </mc:Choice>
              <mc:Fallback>
                <p:oleObj r:id="rId4" imgW="10884614" imgH="412178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19" y="938734"/>
                        <a:ext cx="8587365" cy="3267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3619" name="矩形 1263618"/>
          <p:cNvSpPr/>
          <p:nvPr/>
        </p:nvSpPr>
        <p:spPr>
          <a:xfrm>
            <a:off x="1320315" y="956842"/>
            <a:ext cx="588623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</a:rPr>
              <a:t>电阻 </a:t>
            </a:r>
          </a:p>
        </p:txBody>
      </p:sp>
      <p:sp>
        <p:nvSpPr>
          <p:cNvPr id="1263620" name="矩形 1263619"/>
          <p:cNvSpPr/>
          <p:nvPr/>
        </p:nvSpPr>
        <p:spPr>
          <a:xfrm>
            <a:off x="2746934" y="956842"/>
            <a:ext cx="947695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</a:rPr>
              <a:t>通电时间 </a:t>
            </a:r>
          </a:p>
        </p:txBody>
      </p:sp>
      <p:sp>
        <p:nvSpPr>
          <p:cNvPr id="1263621" name="矩形 1263620"/>
          <p:cNvSpPr/>
          <p:nvPr/>
        </p:nvSpPr>
        <p:spPr>
          <a:xfrm>
            <a:off x="5996105" y="977002"/>
            <a:ext cx="588623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</a:rPr>
              <a:t>电流 </a:t>
            </a:r>
          </a:p>
        </p:txBody>
      </p:sp>
      <p:sp>
        <p:nvSpPr>
          <p:cNvPr id="1263622" name="矩形 1263621"/>
          <p:cNvSpPr/>
          <p:nvPr/>
        </p:nvSpPr>
        <p:spPr>
          <a:xfrm>
            <a:off x="1330370" y="2599939"/>
            <a:ext cx="588623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</a:rPr>
              <a:t>电流 </a:t>
            </a:r>
          </a:p>
        </p:txBody>
      </p:sp>
      <p:sp>
        <p:nvSpPr>
          <p:cNvPr id="1263623" name="矩形 1263622"/>
          <p:cNvSpPr/>
          <p:nvPr/>
        </p:nvSpPr>
        <p:spPr>
          <a:xfrm>
            <a:off x="2837433" y="2569698"/>
            <a:ext cx="947695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</a:rPr>
              <a:t>通电时间 </a:t>
            </a:r>
          </a:p>
        </p:txBody>
      </p:sp>
      <p:sp>
        <p:nvSpPr>
          <p:cNvPr id="1263624" name="矩形 1263623"/>
          <p:cNvSpPr/>
          <p:nvPr/>
        </p:nvSpPr>
        <p:spPr>
          <a:xfrm>
            <a:off x="6167048" y="2589859"/>
            <a:ext cx="588623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</a:rPr>
              <a:t>电阻 </a:t>
            </a:r>
          </a:p>
        </p:txBody>
      </p:sp>
    </p:spTree>
    <p:extLst>
      <p:ext uri="{BB962C8B-B14F-4D97-AF65-F5344CB8AC3E}">
        <p14:creationId xmlns:p14="http://schemas.microsoft.com/office/powerpoint/2010/main" val="190661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6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6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/>
      <p:bldP spid="1263620" grpId="0"/>
      <p:bldP spid="1263621" grpId="0"/>
      <p:bldP spid="1263622" grpId="0"/>
      <p:bldP spid="1263623" grpId="0"/>
      <p:bldP spid="12636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电功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831" y="1431650"/>
            <a:ext cx="7667625" cy="243488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92475" y="791896"/>
            <a:ext cx="2275840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知识网络</a:t>
            </a:r>
          </a:p>
        </p:txBody>
      </p:sp>
    </p:spTree>
    <p:extLst>
      <p:ext uri="{BB962C8B-B14F-4D97-AF65-F5344CB8AC3E}">
        <p14:creationId xmlns:p14="http://schemas.microsoft.com/office/powerpoint/2010/main" val="2862750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262593"/>
          <p:cNvGraphicFramePr>
            <a:graphicFrameLocks/>
          </p:cNvGraphicFramePr>
          <p:nvPr/>
        </p:nvGraphicFramePr>
        <p:xfrm>
          <a:off x="278319" y="1210903"/>
          <a:ext cx="8587365" cy="272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r:id="rId4" imgW="10846294" imgH="3430311" progId="Word.Document.8">
                  <p:embed/>
                </p:oleObj>
              </mc:Choice>
              <mc:Fallback>
                <p:oleObj r:id="rId4" imgW="10846294" imgH="343031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19" y="1210903"/>
                        <a:ext cx="8587365" cy="2722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96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261569"/>
          <p:cNvGraphicFramePr>
            <a:graphicFrameLocks/>
          </p:cNvGraphicFramePr>
          <p:nvPr/>
        </p:nvGraphicFramePr>
        <p:xfrm>
          <a:off x="221756" y="827849"/>
          <a:ext cx="8701747" cy="368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r:id="rId4" imgW="11028493" imgH="4651379" progId="Word.Document.8">
                  <p:embed/>
                </p:oleObj>
              </mc:Choice>
              <mc:Fallback>
                <p:oleObj r:id="rId4" imgW="11028493" imgH="465137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56" y="827849"/>
                        <a:ext cx="8701747" cy="3686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93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5451" y="845368"/>
            <a:ext cx="8128635" cy="34534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421640" indent="-421640" algn="just">
              <a:lnSpc>
                <a:spcPct val="120000"/>
              </a:lnSpc>
            </a:pPr>
            <a:r>
              <a:rPr lang="en-US" altLang="zh-CN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关于电功和电功率，下列说法正确的是（     ）</a:t>
            </a:r>
          </a:p>
          <a:p>
            <a:pPr marL="421640" indent="-421640" algn="just">
              <a:lnSpc>
                <a:spcPct val="120000"/>
              </a:lnSpc>
            </a:pPr>
            <a:endParaRPr lang="zh-CN" altLang="en-US" sz="20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5875" indent="0" algn="just" defTabSz="914400" eaLnBrk="1" fontAlgn="auto" latinLnBrk="0" hangingPunct="1"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A. 电功率是表示电流做功快慢的物理量         </a:t>
            </a:r>
          </a:p>
          <a:p>
            <a:pPr marL="15875" indent="0" algn="just" defTabSz="914400" eaLnBrk="1" fontAlgn="auto" latinLnBrk="0" hangingPunct="1"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B. 用电器消耗的电能越多，电功率越大</a:t>
            </a:r>
          </a:p>
          <a:p>
            <a:pPr marL="0" indent="0" algn="just" eaLnBrk="1" fontAlgn="auto" latinLnBrk="0" hangingPunct="1"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C. 用电器所消耗的电功率一定等于它的额定功率    </a:t>
            </a:r>
          </a:p>
          <a:p>
            <a:pPr marL="0" indent="0" algn="just" eaLnBrk="1" fontAlgn="auto" latinLnBrk="0" hangingPunct="1"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D. 额定功率越大的用电器，消耗的电能一定越多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48605" y="845368"/>
            <a:ext cx="609600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833820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511" y="591376"/>
            <a:ext cx="7933055" cy="3979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2.甲、乙两只普通照明灯泡的铭牌如图所示，若灯丝电阻不变，则下列说法正确的是（　  　）  </a:t>
            </a:r>
          </a:p>
          <a:p>
            <a:pPr algn="just" eaLnBrk="1" fontAlgn="auto" latinLnBrk="0" hangingPunct="1">
              <a:lnSpc>
                <a:spcPct val="150000"/>
              </a:lnSpc>
            </a:pP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fontAlgn="auto" latinLnBrk="0" hangingPunct="1">
              <a:lnSpc>
                <a:spcPct val="150000"/>
              </a:lnSpc>
            </a:pP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A. 两灯均正常发光时，乙灯消耗的电能较多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B. 甲灯的电阻小于乙灯的电阻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C. 将乙灯接入110V的电路中，它的实际功率为50W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D. 两灯串联在220V的电路中，甲灯比乙灯亮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329" y="1667290"/>
            <a:ext cx="3045225" cy="92868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09374" y="1146970"/>
            <a:ext cx="513282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D  </a:t>
            </a:r>
          </a:p>
        </p:txBody>
      </p:sp>
    </p:spTree>
    <p:extLst>
      <p:ext uri="{BB962C8B-B14F-4D97-AF65-F5344CB8AC3E}">
        <p14:creationId xmlns:p14="http://schemas.microsoft.com/office/powerpoint/2010/main" val="366129933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1114" y="3228975"/>
            <a:ext cx="1571545" cy="15116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3865" y="332291"/>
            <a:ext cx="7035800" cy="3007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3. 如图所示电路，电源电压恒定，L1（4V 1W）、L2（2V 1W）串联，灯丝电阻保持不变，电压表和电流表连接完好. 当闭合开关S时，其中一只灯泡能正常发光，则此时电压表和电流表的示数分别为（　  　）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1V  0.5A				B</a:t>
            </a:r>
            <a:r>
              <a:rPr 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2V  0.25A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4V  0.5A				D</a:t>
            </a: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1V  0.25A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55759" y="1893447"/>
            <a:ext cx="445956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D</a:t>
            </a: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0819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5275" y="3432810"/>
            <a:ext cx="1337334" cy="13673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510" y="782983"/>
            <a:ext cx="8703310" cy="3007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4. 如图是威威家的电能表，由表盘上的信息可知，他家同时使用的用电器总功率不能超过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W. 威威家有一台烤面包机，铭牌上标有“220V 900W”的字样，某次烤面包机单独正常工作时，电能表的转盘转了45转，则此次烤面包机工作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min；若在用电高峰期，实际电压低于220V，烤面包机的实际功率将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（选填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“变大”“变小”或“不变”）.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12075" y="1353498"/>
            <a:ext cx="857927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4400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92177" y="2364440"/>
            <a:ext cx="453970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45531" y="2779164"/>
            <a:ext cx="857927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变小 </a:t>
            </a:r>
          </a:p>
        </p:txBody>
      </p:sp>
    </p:spTree>
    <p:extLst>
      <p:ext uri="{BB962C8B-B14F-4D97-AF65-F5344CB8AC3E}">
        <p14:creationId xmlns:p14="http://schemas.microsoft.com/office/powerpoint/2010/main" val="177882784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1" y="987323"/>
            <a:ext cx="8556625" cy="2521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5.要使质量为50kg的水，温度升高4℃（若不计能量损失），“220V 2000W”的电热水器正常工作时，需要消耗电能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2095" b="1">
                <a:noFill/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               J，需要工作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min，这些电能可使规格为3000revs/（kW·h）的电能表转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转. （c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水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=4.2×10</a:t>
            </a:r>
            <a:r>
              <a:rPr lang="zh-CN" altLang="en-US" sz="2095" b="1" baseline="3000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J/（kg·℃），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ρ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水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=1.0×10</a:t>
            </a:r>
            <a:r>
              <a:rPr lang="zh-CN" altLang="en-US" sz="2095" b="1" baseline="3000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kg/m</a:t>
            </a:r>
            <a:r>
              <a:rPr lang="zh-CN" altLang="en-US" sz="2095" b="1" baseline="3000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34703" y="1552377"/>
            <a:ext cx="1284326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8.4×10</a:t>
            </a:r>
            <a:r>
              <a:rPr lang="zh-CN" altLang="en-US" sz="2095" b="1" baseline="30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5</a:t>
            </a: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10056" y="1967945"/>
            <a:ext cx="453970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7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47282" y="2553591"/>
            <a:ext cx="723275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700  </a:t>
            </a:r>
          </a:p>
        </p:txBody>
      </p:sp>
    </p:spTree>
    <p:extLst>
      <p:ext uri="{BB962C8B-B14F-4D97-AF65-F5344CB8AC3E}">
        <p14:creationId xmlns:p14="http://schemas.microsoft.com/office/powerpoint/2010/main" val="208836386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110" y="982867"/>
            <a:ext cx="7937500" cy="1549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6.有一台电动机，额定电压3V，额定电流1A，电动机线圈电阻0.5Ω.这台电动机正常工作1min，消耗的电能为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J，产生的热量为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J，输出的机械能为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J.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37935" y="1549878"/>
            <a:ext cx="582930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180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64385" y="2038741"/>
            <a:ext cx="449580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30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29409" y="2039081"/>
            <a:ext cx="582930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80268743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8989" y="3634122"/>
            <a:ext cx="3158292" cy="131206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0535" y="818632"/>
            <a:ext cx="8046720" cy="2521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7.图甲是某新型电饭锅的简化电路图. 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为15Ω的定值电阻，其阻值不受温度影响. 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是热敏电阻，其阻值随温度的变化规律如图乙所示. 由图像可知，当RT的温度从30℃升高到130℃的过程中，电路总功率的变化规律是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　                        　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；当R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的温度达到100℃时，R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的功率为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　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W.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33679" y="2224059"/>
            <a:ext cx="1790700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先增大后减小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53432" y="2768304"/>
            <a:ext cx="655950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640</a:t>
            </a: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07250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3740" y="933214"/>
            <a:ext cx="7744460" cy="3007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8.如图所示，L为标有“2.5V 0.625W”的小灯泡，滑动变阻器R2的最大电阻为15Ω，电源电压保持恒定. 闭合开关S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、S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，且R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阻值为0时，灯泡L正常发光，电流表读数I=0.75A. 求：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（1）电源电压U；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（2）电阻R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的阻值；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（3）电路接通时的最小功率.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8899" y="2619375"/>
            <a:ext cx="199721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1425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对象 908308"/>
          <p:cNvGraphicFramePr>
            <a:graphicFrameLocks/>
          </p:cNvGraphicFramePr>
          <p:nvPr/>
        </p:nvGraphicFramePr>
        <p:xfrm>
          <a:off x="269519" y="1481812"/>
          <a:ext cx="8604962" cy="218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0862292" imgH="2749017" progId="Word.Document.8">
                  <p:embed/>
                </p:oleObj>
              </mc:Choice>
              <mc:Fallback>
                <p:oleObj r:id="rId4" imgW="10862292" imgH="2749017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19" y="1481812"/>
                        <a:ext cx="8604962" cy="2182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310" name="矩形 908309"/>
          <p:cNvSpPr/>
          <p:nvPr/>
        </p:nvSpPr>
        <p:spPr>
          <a:xfrm>
            <a:off x="5955883" y="2492753"/>
            <a:ext cx="8771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</a:rPr>
              <a:t>电能 </a:t>
            </a:r>
          </a:p>
        </p:txBody>
      </p:sp>
      <p:sp>
        <p:nvSpPr>
          <p:cNvPr id="908311" name="矩形 908310"/>
          <p:cNvSpPr/>
          <p:nvPr/>
        </p:nvSpPr>
        <p:spPr>
          <a:xfrm>
            <a:off x="282088" y="3027013"/>
            <a:ext cx="210826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</a:rPr>
              <a:t>其他形式的能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1966" y="392128"/>
            <a:ext cx="2402205" cy="52198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知识点梳理</a:t>
            </a:r>
          </a:p>
        </p:txBody>
      </p:sp>
    </p:spTree>
    <p:extLst>
      <p:ext uri="{BB962C8B-B14F-4D97-AF65-F5344CB8AC3E}">
        <p14:creationId xmlns:p14="http://schemas.microsoft.com/office/powerpoint/2010/main" val="27094429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10" grpId="0"/>
      <p:bldP spid="9083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56355" y="525873"/>
            <a:ext cx="7463146" cy="4256612"/>
            <a:chOff x="2928" y="2962"/>
            <a:chExt cx="15710" cy="8938"/>
          </a:xfrm>
        </p:grpSpPr>
        <p:sp>
          <p:nvSpPr>
            <p:cNvPr id="3" name="文本框 2"/>
            <p:cNvSpPr txBox="1"/>
            <p:nvPr/>
          </p:nvSpPr>
          <p:spPr>
            <a:xfrm>
              <a:off x="2928" y="2962"/>
              <a:ext cx="15710" cy="89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解：（1）当S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、S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闭合，R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=0时，L与R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并联，L正常发光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由并联电路的特点可得，电源电压：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U=U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L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=2.5V；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（2）由P=UI得灯的电流：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通过R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的电流：I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=I-I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L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=0.75A-0.25A=0.5A，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由I=</a:t>
              </a:r>
              <a:r>
                <a:rPr lang="en-US"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U/R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得R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的阻值：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（3）由欧姆定律得灯的电阻：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                                     ，R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L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&gt;R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，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当R</a:t>
              </a:r>
              <a:r>
                <a:rPr sz="1800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1800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=15Ω且与L串联时，电路中电阻最大，电功率最小，则                                       .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37" y="9201"/>
              <a:ext cx="4460" cy="1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72" y="5693"/>
              <a:ext cx="3625" cy="10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41" y="7520"/>
              <a:ext cx="3579" cy="87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98" y="10741"/>
              <a:ext cx="5822" cy="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1239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2815" y="702775"/>
            <a:ext cx="7369810" cy="34234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1800" b="1">
                <a:latin typeface="宋体" panose="02010600030101010101" pitchFamily="2" charset="-122"/>
                <a:cs typeface="宋体" panose="02010600030101010101" pitchFamily="2" charset="-122"/>
              </a:rPr>
              <a:t>9. 如图甲所示，电源电压保持不变，R</a:t>
            </a:r>
            <a:r>
              <a:rPr lang="zh-CN" altLang="en-US" sz="1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b="1">
                <a:latin typeface="宋体" panose="02010600030101010101" pitchFamily="2" charset="-122"/>
                <a:cs typeface="宋体" panose="02010600030101010101" pitchFamily="2" charset="-122"/>
              </a:rPr>
              <a:t>为定值电阻，滑动变阻器R</a:t>
            </a:r>
            <a:r>
              <a:rPr lang="zh-CN" altLang="en-US" sz="1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b="1">
                <a:latin typeface="宋体" panose="02010600030101010101" pitchFamily="2" charset="-122"/>
                <a:cs typeface="宋体" panose="02010600030101010101" pitchFamily="2" charset="-122"/>
              </a:rPr>
              <a:t>的最大阻值为30Ω，电压表的量程为0～15V．电压表的示数与滑动变阻器R</a:t>
            </a:r>
            <a:r>
              <a:rPr lang="zh-CN" altLang="en-US" sz="1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b="1">
                <a:latin typeface="宋体" panose="02010600030101010101" pitchFamily="2" charset="-122"/>
                <a:cs typeface="宋体" panose="02010600030101010101" pitchFamily="2" charset="-122"/>
              </a:rPr>
              <a:t>的关系图像如图乙所示. 则下列结果正确的是（　 ）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1800" b="1">
                <a:latin typeface="宋体" panose="02010600030101010101" pitchFamily="2" charset="-122"/>
                <a:cs typeface="宋体" panose="02010600030101010101" pitchFamily="2" charset="-122"/>
              </a:rPr>
              <a:t>A．电源电压为20V	   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1800" b="1">
                <a:latin typeface="宋体" panose="02010600030101010101" pitchFamily="2" charset="-122"/>
                <a:cs typeface="宋体" panose="02010600030101010101" pitchFamily="2" charset="-122"/>
              </a:rPr>
              <a:t>B．R</a:t>
            </a:r>
            <a:r>
              <a:rPr lang="zh-CN" altLang="en-US" sz="1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b="1">
                <a:latin typeface="宋体" panose="02010600030101010101" pitchFamily="2" charset="-122"/>
                <a:cs typeface="宋体" panose="02010600030101010101" pitchFamily="2" charset="-122"/>
              </a:rPr>
              <a:t>的阻值为5Ω	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1800" b="1">
                <a:latin typeface="宋体" panose="02010600030101010101" pitchFamily="2" charset="-122"/>
                <a:cs typeface="宋体" panose="02010600030101010101" pitchFamily="2" charset="-122"/>
              </a:rPr>
              <a:t>C．为了保证电压表不被烧坏，滑动变阻器的阻值变化范围为4Ω～30Ω	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1800" b="1">
                <a:latin typeface="宋体" panose="02010600030101010101" pitchFamily="2" charset="-122"/>
                <a:cs typeface="宋体" panose="02010600030101010101" pitchFamily="2" charset="-122"/>
              </a:rPr>
              <a:t>D．开关S闭合后电路消耗的最小功率为14.4W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2246" y="3725689"/>
            <a:ext cx="2659465" cy="1042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68058" y="1649494"/>
            <a:ext cx="375285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4713362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2426" y="704685"/>
            <a:ext cx="8441055" cy="1549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10. 如图所示，A、B为两盏白炽灯，A灯型号是“110V 25W”，B灯型号是“110V 100W”，R是一个未知电阻. 若把它们接到电压为220V的电路上，下面四种接法中可能让两盏灯都正常发光的电路是（　  　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00050" y="1758668"/>
            <a:ext cx="375285" cy="41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916" y="2775109"/>
            <a:ext cx="2361118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584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2617" y="3589020"/>
            <a:ext cx="2649963" cy="12744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9481" y="879743"/>
            <a:ext cx="7660005" cy="28091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11.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如图甲所示，电源电压保持不变，闭合开关S，滑动变阻器滑片从b点滑到a点过程中，两个电压表示数随电流表示数变化的图像如图乙所示. </a:t>
            </a:r>
          </a:p>
          <a:p>
            <a:pPr algn="just">
              <a:lnSpc>
                <a:spcPct val="12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（1）图乙中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　    　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（选填“dc”或“ec”）表示电压表V2的示数随电流表示数变化的图像. </a:t>
            </a:r>
          </a:p>
          <a:p>
            <a:pPr algn="just">
              <a:lnSpc>
                <a:spcPct val="12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（2）该过程中电路消耗的总功率最大值为　   </a:t>
            </a:r>
          </a:p>
          <a:p>
            <a:pPr algn="just">
              <a:lnSpc>
                <a:spcPct val="120000"/>
              </a:lnSpc>
            </a:pP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W.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70547" y="1987131"/>
            <a:ext cx="587020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dc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85686" y="3173975"/>
            <a:ext cx="449580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18022180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179" y="3443184"/>
            <a:ext cx="1964906" cy="12339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2110" y="549362"/>
            <a:ext cx="6944360" cy="28091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12. 如图所示，电源电压恒为12V，小灯泡上标有“6V 3.6W”字样且灯丝电阻保持不变，当只闭合S、S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时，小灯泡正常发光；当所有开关都闭合，滑动变阻器的滑片滑到最右端时，电流表A的示数是1.8A．求：</a:t>
            </a:r>
          </a:p>
          <a:p>
            <a:pPr algn="just">
              <a:lnSpc>
                <a:spcPct val="12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（1）定值电阻R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的阻值；</a:t>
            </a:r>
          </a:p>
          <a:p>
            <a:pPr algn="just">
              <a:lnSpc>
                <a:spcPct val="12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（2）滑动变阻器R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的最大阻值；</a:t>
            </a:r>
          </a:p>
          <a:p>
            <a:pPr algn="just">
              <a:lnSpc>
                <a:spcPct val="12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（3）小灯泡通电时消耗的最小电功率. </a:t>
            </a:r>
          </a:p>
        </p:txBody>
      </p:sp>
    </p:spTree>
    <p:extLst>
      <p:ext uri="{BB962C8B-B14F-4D97-AF65-F5344CB8AC3E}">
        <p14:creationId xmlns:p14="http://schemas.microsoft.com/office/powerpoint/2010/main" val="70597784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5641" y="633389"/>
            <a:ext cx="7080885" cy="3493582"/>
            <a:chOff x="1745" y="2106"/>
            <a:chExt cx="10933" cy="6227"/>
          </a:xfrm>
        </p:grpSpPr>
        <p:sp>
          <p:nvSpPr>
            <p:cNvPr id="3" name="文本框 2"/>
            <p:cNvSpPr txBox="1"/>
            <p:nvPr/>
          </p:nvSpPr>
          <p:spPr>
            <a:xfrm>
              <a:off x="1745" y="2106"/>
              <a:ext cx="10933" cy="622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解：（1）由图可知，只闭合S、S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时，L与R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串联，小灯泡正常发光，由串联电路电流特点和P=UI可得电路中电流：</a:t>
              </a:r>
            </a:p>
            <a:p>
              <a:pPr algn="l" eaLnBrk="1" fontAlgn="auto" latinLnBrk="0" hangingPunct="1">
                <a:lnSpc>
                  <a:spcPct val="150000"/>
                </a:lnSpc>
              </a:pPr>
              <a:endPara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endParaRPr>
            </a:p>
            <a:p>
              <a:pPr algn="l" eaLnBrk="1" fontAlgn="auto" latinLnBrk="0" hangingPunct="1">
                <a:lnSpc>
                  <a:spcPct val="150000"/>
                </a:lnSpc>
              </a:pPr>
              <a:endPara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endParaRPr>
            </a:p>
            <a:p>
              <a:pPr algn="l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由串联电路的电压特点知，R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两端电压：</a:t>
              </a:r>
            </a:p>
            <a:p>
              <a:pPr algn="l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U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=U-U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额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=12V-6V=6V，</a:t>
              </a:r>
            </a:p>
            <a:p>
              <a:pPr algn="l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所以R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的阻值：</a:t>
              </a:r>
              <a:endPara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2" y="4358"/>
              <a:ext cx="5601" cy="10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91" y="7248"/>
              <a:ext cx="4540" cy="1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59187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05766" y="1271871"/>
            <a:ext cx="7619365" cy="2521461"/>
            <a:chOff x="1745" y="2106"/>
            <a:chExt cx="10933" cy="5294"/>
          </a:xfrm>
        </p:grpSpPr>
        <p:sp>
          <p:nvSpPr>
            <p:cNvPr id="3" name="文本框 2"/>
            <p:cNvSpPr txBox="1"/>
            <p:nvPr/>
          </p:nvSpPr>
          <p:spPr>
            <a:xfrm>
              <a:off x="1745" y="2106"/>
              <a:ext cx="10933" cy="52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（2）由图可知，当所有开关都闭合时，R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和R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并联，电流表测干路电流，滑片在最右端，其连入阻值最大，</a:t>
              </a:r>
            </a:p>
            <a:p>
              <a:pPr algn="l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通过R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的电流：</a:t>
              </a:r>
            </a:p>
            <a:p>
              <a:pPr algn="l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通过R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的电流：</a:t>
              </a:r>
            </a:p>
            <a:p>
              <a:pPr algn="l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所以R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的最大阻值：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40" y="4307"/>
              <a:ext cx="3918" cy="161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2" y="6265"/>
              <a:ext cx="3534" cy="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50964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9901" y="895656"/>
            <a:ext cx="8321675" cy="3296169"/>
            <a:chOff x="1745" y="2106"/>
            <a:chExt cx="10933" cy="6921"/>
          </a:xfrm>
        </p:grpSpPr>
        <p:sp>
          <p:nvSpPr>
            <p:cNvPr id="3" name="文本框 2"/>
            <p:cNvSpPr txBox="1"/>
            <p:nvPr/>
          </p:nvSpPr>
          <p:spPr>
            <a:xfrm>
              <a:off x="1745" y="2106"/>
              <a:ext cx="10933" cy="69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（3）串联电路有分压的特点，且R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＜R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，所以当S、S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闭合且滑片在右端时，灯泡和变阻器R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的最大阻值串联，此时灯泡分得电压最小，灯泡消耗的电功率最小，</a:t>
              </a:r>
            </a:p>
            <a:p>
              <a:pPr algn="just">
                <a:lnSpc>
                  <a:spcPct val="11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灯泡的电阻：</a:t>
              </a:r>
            </a:p>
            <a:p>
              <a:pPr algn="just">
                <a:lnSpc>
                  <a:spcPct val="110000"/>
                </a:lnSpc>
              </a:pPr>
              <a:endPara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endParaRPr>
            </a:p>
            <a:p>
              <a:pPr algn="just">
                <a:lnSpc>
                  <a:spcPct val="11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电路中的最小电流：</a:t>
              </a:r>
            </a:p>
            <a:p>
              <a:pPr algn="just">
                <a:lnSpc>
                  <a:spcPct val="110000"/>
                </a:lnSpc>
              </a:pPr>
              <a:endPara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endParaRPr>
            </a:p>
            <a:p>
              <a:pPr algn="just">
                <a:lnSpc>
                  <a:spcPct val="11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所以灯泡通电消耗的最小电功率：</a:t>
              </a:r>
            </a:p>
            <a:p>
              <a:pPr algn="just">
                <a:lnSpc>
                  <a:spcPct val="11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P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最小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=I′</a:t>
              </a:r>
              <a:r>
                <a:rPr sz="2095" b="1" baseline="30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L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=（0.4A）</a:t>
              </a:r>
              <a:r>
                <a:rPr sz="2095" b="1" baseline="30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×10Ω=1.6W.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43" y="4378"/>
              <a:ext cx="3310" cy="124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40" y="5958"/>
              <a:ext cx="4454" cy="1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5024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5830" y="922392"/>
            <a:ext cx="7305040" cy="1549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latinLnBrk="0" hangingPunct="1">
              <a:lnSpc>
                <a:spcPct val="150000"/>
              </a:lnSpc>
            </a:pP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13.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 下列用电器中，利用电流热效应工作的是（　  　）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计算器				B</a:t>
            </a: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电热水壶	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收音机				D</a:t>
            </a: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电冰箱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30720" y="1033090"/>
            <a:ext cx="431529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B</a:t>
            </a: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5704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5163" y="2961040"/>
            <a:ext cx="1616202" cy="13154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9715" y="595195"/>
            <a:ext cx="7730490" cy="44649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latinLnBrk="0" hangingPunct="1">
              <a:lnSpc>
                <a:spcPct val="150000"/>
              </a:lnSpc>
            </a:pP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14.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 如图为“探究焦耳定律”的实验装置. 两个相同的烧瓶中密封初温相同、质量相等的煤油，通电一段时间后，右侧玻璃管中液面比左侧高. 下列说法正确的是（　  ）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A． 通过玻璃管中液面的高度判断电流产生热量的多少，这种方法是控制变量法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B． 右侧电阻丝的阻值比左侧小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C． 通过右侧电阻丝的电流比左侧小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D． 该装置用于探究电流通过导体产生的热量多少与电阻大小的关系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84374" y="1654375"/>
            <a:ext cx="375285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2726551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907283"/>
          <p:cNvGraphicFramePr>
            <a:graphicFrameLocks/>
          </p:cNvGraphicFramePr>
          <p:nvPr/>
        </p:nvGraphicFramePr>
        <p:xfrm>
          <a:off x="269519" y="1314227"/>
          <a:ext cx="8604962" cy="2516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10900171" imgH="3175216" progId="Word.Document.8">
                  <p:embed/>
                </p:oleObj>
              </mc:Choice>
              <mc:Fallback>
                <p:oleObj r:id="rId4" imgW="10900171" imgH="3175216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19" y="1314227"/>
                        <a:ext cx="8604962" cy="2516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7285" name="矩形 907284"/>
          <p:cNvSpPr/>
          <p:nvPr/>
        </p:nvSpPr>
        <p:spPr>
          <a:xfrm>
            <a:off x="4712778" y="1293728"/>
            <a:ext cx="89639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kW·h </a:t>
            </a:r>
          </a:p>
        </p:txBody>
      </p:sp>
      <p:sp>
        <p:nvSpPr>
          <p:cNvPr id="907286" name="矩形 907285"/>
          <p:cNvSpPr/>
          <p:nvPr/>
        </p:nvSpPr>
        <p:spPr>
          <a:xfrm>
            <a:off x="2105898" y="1817906"/>
            <a:ext cx="348172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J </a:t>
            </a:r>
          </a:p>
        </p:txBody>
      </p:sp>
      <p:sp>
        <p:nvSpPr>
          <p:cNvPr id="907287" name="矩形 907286"/>
          <p:cNvSpPr/>
          <p:nvPr/>
        </p:nvSpPr>
        <p:spPr>
          <a:xfrm>
            <a:off x="5876697" y="1807826"/>
            <a:ext cx="130997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3.6×106J </a:t>
            </a:r>
          </a:p>
        </p:txBody>
      </p:sp>
    </p:spTree>
    <p:extLst>
      <p:ext uri="{BB962C8B-B14F-4D97-AF65-F5344CB8AC3E}">
        <p14:creationId xmlns:p14="http://schemas.microsoft.com/office/powerpoint/2010/main" val="12419941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85" grpId="0"/>
      <p:bldP spid="907286" grpId="0"/>
      <p:bldP spid="90728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" y="879743"/>
            <a:ext cx="8886190" cy="3979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latinLnBrk="0" hangingPunct="1">
              <a:lnSpc>
                <a:spcPct val="150000"/>
              </a:lnSpc>
            </a:pP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.如图为电热水器的简化电路，它有加热和保温功能，R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和R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是两根电热丝，S为温控开关，1、2为开关的两个触点，当水温低于某个下限温度或高于某个上限温度时，S在两个触点间自动切换，使水温维持在设定的范围，已知热水器的加热功率为400W，保温功率为100W（忽略温度对电阻的影响），则电路中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　   　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Ω．在使用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过程中，若热水器连续工作10min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消耗电能1.2×10</a:t>
            </a:r>
            <a:r>
              <a:rPr lang="zh-CN" altLang="en-US" sz="2095" b="1" baseline="3000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J，此过程中热水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器的保温工作时间是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s.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63726" y="2904653"/>
            <a:ext cx="723275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363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293" b="11767"/>
          <a:stretch>
            <a:fillRect/>
          </a:stretch>
        </p:blipFill>
        <p:spPr>
          <a:xfrm>
            <a:off x="5599430" y="3152941"/>
            <a:ext cx="1600200" cy="13030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63373" y="4355994"/>
            <a:ext cx="723275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400  </a:t>
            </a:r>
          </a:p>
        </p:txBody>
      </p:sp>
    </p:spTree>
    <p:extLst>
      <p:ext uri="{BB962C8B-B14F-4D97-AF65-F5344CB8AC3E}">
        <p14:creationId xmlns:p14="http://schemas.microsoft.com/office/powerpoint/2010/main" val="50691845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820" y="758157"/>
            <a:ext cx="8380730" cy="1937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16.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如图甲所示为某型号室内电加热器，有高温和低温两个档位，额定电压为220V，高温档和低温档功率分别为2200W和1000W，简化电路如图乙所示.</a:t>
            </a:r>
          </a:p>
          <a:p>
            <a:pPr algn="just">
              <a:lnSpc>
                <a:spcPct val="120000"/>
              </a:lnSpc>
            </a:pP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4727" y="2337473"/>
            <a:ext cx="4095139" cy="19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261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8290" y="1180205"/>
            <a:ext cx="8567420" cy="3492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（1）使用电加热器时，要插入三孔插座，是为了将金属外壳与</a:t>
            </a:r>
            <a:r>
              <a:rPr lang="en-US" altLang="zh-CN" sz="2095" b="1" u="sng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.     .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  　　　　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相连；当开关S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闭合、S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断开时，电加热器处于</a:t>
            </a:r>
            <a:r>
              <a:rPr lang="zh-CN" altLang="en-US" sz="2095" b="1" u="sng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　　　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温档. </a:t>
            </a: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（2）请计算电阻丝R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的阻值和S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、S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都闭合时，通过电阻丝R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的电流. （结果保留一位小数）</a:t>
            </a: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（3）在额定电压下，使用高温档工作3h，电加热器产生的热量是多少焦耳？</a:t>
            </a: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fontAlgn="auto" latinLnBrk="0" hangingPunct="1">
              <a:lnSpc>
                <a:spcPct val="150000"/>
              </a:lnSpc>
            </a:pPr>
            <a:endParaRPr lang="zh-CN" altLang="en-US" sz="2095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81173" y="1271145"/>
            <a:ext cx="790601" cy="4147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地线</a:t>
            </a:r>
            <a:r>
              <a:rPr lang="en-US" altLang="zh-CN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04736" y="1686279"/>
            <a:ext cx="450850" cy="415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低</a:t>
            </a:r>
          </a:p>
        </p:txBody>
      </p:sp>
    </p:spTree>
    <p:extLst>
      <p:ext uri="{BB962C8B-B14F-4D97-AF65-F5344CB8AC3E}">
        <p14:creationId xmlns:p14="http://schemas.microsoft.com/office/powerpoint/2010/main" val="22192601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51231" y="687497"/>
            <a:ext cx="7497445" cy="4691418"/>
            <a:chOff x="1474" y="1654"/>
            <a:chExt cx="14573" cy="9851"/>
          </a:xfrm>
        </p:grpSpPr>
        <p:sp>
          <p:nvSpPr>
            <p:cNvPr id="3" name="文本框 2"/>
            <p:cNvSpPr txBox="1"/>
            <p:nvPr/>
          </p:nvSpPr>
          <p:spPr>
            <a:xfrm>
              <a:off x="1474" y="1654"/>
              <a:ext cx="14573" cy="98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（2）当开关S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闭合、S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断开时，电路为R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的简单电路，电加热器处于低温档，由P=UI=</a:t>
              </a:r>
              <a:r>
                <a:rPr lang="en-US"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U</a:t>
              </a:r>
              <a:r>
                <a:rPr lang="en-US" sz="2095" b="1" baseline="30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lang="en-US"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/R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可得，电阻丝R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的阻值：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endPara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endParaRP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当开关S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、S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闭合时，R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与R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并联，电路中的总电阻最小，电路的总功率最大，电加热器处于高温档，因电路中总功率等于各用电器功率之和，所以，R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的功率：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P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=P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高温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-P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低温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=2200W-1000W=1200W，</a:t>
              </a:r>
            </a:p>
            <a:p>
              <a:pPr algn="just" eaLnBrk="1" fontAlgn="auto" latinLnBrk="0" hangingPunct="1">
                <a:lnSpc>
                  <a:spcPct val="150000"/>
                </a:lnSpc>
              </a:pP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由P=UI可得，通过电阻丝R</a:t>
              </a:r>
              <a:r>
                <a:rPr sz="2095" b="1" baseline="-25000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2</a:t>
              </a:r>
              <a:r>
                <a:rPr sz="2095" b="1" dirty="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的电流：</a:t>
              </a:r>
            </a:p>
            <a:p>
              <a:pPr algn="just">
                <a:lnSpc>
                  <a:spcPct val="110000"/>
                </a:lnSpc>
              </a:pPr>
              <a:endPara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endParaRPr>
            </a:p>
            <a:p>
              <a:pPr algn="just">
                <a:lnSpc>
                  <a:spcPct val="110000"/>
                </a:lnSpc>
              </a:pPr>
              <a:endPara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4" y="3748"/>
              <a:ext cx="5176" cy="117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59" y="9897"/>
              <a:ext cx="4142" cy="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80151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105" y="906478"/>
            <a:ext cx="6426200" cy="1159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（3）在额定电压下，使用高温档工作3小时，电加热器产生的热量：</a:t>
            </a:r>
          </a:p>
          <a:p>
            <a:pPr algn="just">
              <a:lnSpc>
                <a:spcPct val="110000"/>
              </a:lnSpc>
            </a:pP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Q=W=P</a:t>
            </a:r>
            <a:r>
              <a:rPr sz="2095" b="1" baseline="-25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高温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t=2200W×3×3600s=2.376×10</a:t>
            </a:r>
            <a:r>
              <a:rPr sz="2095" b="1" baseline="30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7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J</a:t>
            </a:r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.</a:t>
            </a:r>
            <a:endParaRPr sz="2095" b="1" dirty="0">
              <a:solidFill>
                <a:srgbClr val="FF0000"/>
              </a:solidFill>
              <a:latin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307000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8575" y="3035773"/>
            <a:ext cx="2146385" cy="18254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9150" y="618112"/>
            <a:ext cx="7979410" cy="2521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fontAlgn="auto" latinLnBrk="0" hangingPunct="1">
              <a:lnSpc>
                <a:spcPct val="150000"/>
              </a:lnSpc>
            </a:pPr>
            <a:r>
              <a:rPr lang="en-US" altLang="zh-CN" sz="2095" b="1">
                <a:latin typeface="宋体" panose="02010600030101010101" pitchFamily="2" charset="-122"/>
                <a:cs typeface="宋体" panose="02010600030101010101" pitchFamily="2" charset="-122"/>
              </a:rPr>
              <a:t>17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. 如图所示的电路中，电源两端电压保持不变，电阻丝R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的阻值为10Ω．当开关S闭合后，电压表的示数为2V，电流表的示数为0.4A． 求：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（1）通电10s电阻丝R</a:t>
            </a:r>
            <a:r>
              <a:rPr lang="zh-CN" altLang="en-US" sz="2095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产生的热量；</a:t>
            </a:r>
          </a:p>
          <a:p>
            <a:pPr algn="just" eaLnBrk="1" fontAlgn="auto" latinLnBrk="0" hangingPunct="1"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cs typeface="宋体" panose="02010600030101010101" pitchFamily="2" charset="-122"/>
              </a:rPr>
              <a:t>（2）电源两端的电压.</a:t>
            </a:r>
            <a:r>
              <a:rPr lang="zh-CN" altLang="en-US" sz="2095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61300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6306" y="1308792"/>
            <a:ext cx="6847205" cy="3007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latinLnBrk="0" hangingPunct="1">
              <a:lnSpc>
                <a:spcPct val="150000"/>
              </a:lnSpc>
            </a:pP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解：（1）通电10s电阻丝R</a:t>
            </a:r>
            <a:r>
              <a:rPr sz="2095" b="1" baseline="-25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产生的热量：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Q=I</a:t>
            </a:r>
            <a:r>
              <a:rPr sz="2095" b="1" baseline="30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2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R</a:t>
            </a:r>
            <a:r>
              <a:rPr sz="2095" b="1" baseline="-25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t=（0.4A）</a:t>
            </a:r>
            <a:r>
              <a:rPr sz="2095" b="1" baseline="30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2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×10Ω×10s=16J.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（2）由I=</a:t>
            </a:r>
            <a:r>
              <a:rPr lang="en-US"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U/R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得，R</a:t>
            </a:r>
            <a:r>
              <a:rPr sz="2095" b="1" baseline="-25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两端的电压：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U</a:t>
            </a:r>
            <a:r>
              <a:rPr sz="2095" b="1" baseline="-25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=IR</a:t>
            </a:r>
            <a:r>
              <a:rPr sz="2095" b="1" baseline="-25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=0.4A×10Ω=4V，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根据串联电路电压规律可知，电源电压：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U=U</a:t>
            </a:r>
            <a:r>
              <a:rPr sz="2095" b="1" baseline="-25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+U</a:t>
            </a:r>
            <a:r>
              <a:rPr sz="2095" b="1" baseline="-25000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2</a:t>
            </a:r>
            <a:r>
              <a:rPr sz="2095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=4V+2V=6V.</a:t>
            </a:r>
          </a:p>
        </p:txBody>
      </p:sp>
    </p:spTree>
    <p:extLst>
      <p:ext uri="{BB962C8B-B14F-4D97-AF65-F5344CB8AC3E}">
        <p14:creationId xmlns:p14="http://schemas.microsoft.com/office/powerpoint/2010/main" val="340637513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203201"/>
          <p:cNvGraphicFramePr>
            <a:graphicFrameLocks/>
          </p:cNvGraphicFramePr>
          <p:nvPr/>
        </p:nvGraphicFramePr>
        <p:xfrm>
          <a:off x="278319" y="1210903"/>
          <a:ext cx="8587365" cy="272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0922572" imgH="3440045" progId="Word.Document.8">
                  <p:embed/>
                </p:oleObj>
              </mc:Choice>
              <mc:Fallback>
                <p:oleObj r:id="rId4" imgW="10922572" imgH="344004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19" y="1210903"/>
                        <a:ext cx="8587365" cy="2722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3203" name="矩形 1203202"/>
          <p:cNvSpPr/>
          <p:nvPr/>
        </p:nvSpPr>
        <p:spPr>
          <a:xfrm>
            <a:off x="4355808" y="1223702"/>
            <a:ext cx="1063112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</a:rPr>
              <a:t>消耗电能 </a:t>
            </a:r>
          </a:p>
        </p:txBody>
      </p:sp>
      <p:sp>
        <p:nvSpPr>
          <p:cNvPr id="1203204" name="矩形 1203203"/>
          <p:cNvSpPr/>
          <p:nvPr/>
        </p:nvSpPr>
        <p:spPr>
          <a:xfrm>
            <a:off x="2718024" y="3335267"/>
            <a:ext cx="284308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电能表的额定电压是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</a:rPr>
              <a:t>220V </a:t>
            </a:r>
          </a:p>
        </p:txBody>
      </p:sp>
    </p:spTree>
    <p:extLst>
      <p:ext uri="{BB962C8B-B14F-4D97-AF65-F5344CB8AC3E}">
        <p14:creationId xmlns:p14="http://schemas.microsoft.com/office/powerpoint/2010/main" val="18724616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3" grpId="0"/>
      <p:bldP spid="1203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202177"/>
          <p:cNvGraphicFramePr>
            <a:graphicFrameLocks/>
          </p:cNvGraphicFramePr>
          <p:nvPr/>
        </p:nvGraphicFramePr>
        <p:xfrm>
          <a:off x="283358" y="1210917"/>
          <a:ext cx="8577310" cy="2721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10884614" imgH="3434998" progId="Word.Document.8">
                  <p:embed/>
                </p:oleObj>
              </mc:Choice>
              <mc:Fallback>
                <p:oleObj r:id="rId4" imgW="10884614" imgH="343499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58" y="1210917"/>
                        <a:ext cx="8577310" cy="2721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2179" name="矩形 1202178"/>
          <p:cNvSpPr/>
          <p:nvPr/>
        </p:nvSpPr>
        <p:spPr>
          <a:xfrm>
            <a:off x="4678853" y="1310150"/>
            <a:ext cx="239168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00" dirty="0">
                <a:latin typeface="Times New Roman" panose="02020603050405020304" charset="0"/>
              </a:rPr>
              <a:t>额定电流 </a:t>
            </a:r>
          </a:p>
        </p:txBody>
      </p:sp>
      <p:sp>
        <p:nvSpPr>
          <p:cNvPr id="1202180" name="矩形 1202179"/>
          <p:cNvSpPr/>
          <p:nvPr/>
        </p:nvSpPr>
        <p:spPr>
          <a:xfrm>
            <a:off x="283358" y="1824248"/>
            <a:ext cx="264816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00" dirty="0">
                <a:latin typeface="Times New Roman" panose="02020603050405020304" charset="0"/>
              </a:rPr>
              <a:t>额定最大电流 </a:t>
            </a:r>
          </a:p>
        </p:txBody>
      </p:sp>
      <p:sp>
        <p:nvSpPr>
          <p:cNvPr id="1202181" name="矩形 1202180"/>
          <p:cNvSpPr/>
          <p:nvPr/>
        </p:nvSpPr>
        <p:spPr>
          <a:xfrm>
            <a:off x="5561206" y="2841330"/>
            <a:ext cx="204254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 每消耗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度电表盘 </a:t>
            </a:r>
          </a:p>
        </p:txBody>
      </p:sp>
      <p:sp>
        <p:nvSpPr>
          <p:cNvPr id="1202182" name="矩形 1202181"/>
          <p:cNvSpPr/>
          <p:nvPr/>
        </p:nvSpPr>
        <p:spPr>
          <a:xfrm>
            <a:off x="304713" y="3355428"/>
            <a:ext cx="105349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转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</a:rPr>
              <a:t>600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转 </a:t>
            </a:r>
          </a:p>
        </p:txBody>
      </p:sp>
      <p:sp>
        <p:nvSpPr>
          <p:cNvPr id="2" name="矩形 1"/>
          <p:cNvSpPr/>
          <p:nvPr/>
        </p:nvSpPr>
        <p:spPr>
          <a:xfrm>
            <a:off x="4701078" y="1179345"/>
            <a:ext cx="117211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额定电流 </a:t>
            </a:r>
          </a:p>
        </p:txBody>
      </p:sp>
      <p:sp>
        <p:nvSpPr>
          <p:cNvPr id="3" name="矩形 2"/>
          <p:cNvSpPr/>
          <p:nvPr/>
        </p:nvSpPr>
        <p:spPr>
          <a:xfrm>
            <a:off x="305583" y="1693443"/>
            <a:ext cx="1636987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额定最大电流 </a:t>
            </a:r>
          </a:p>
        </p:txBody>
      </p:sp>
    </p:spTree>
    <p:extLst>
      <p:ext uri="{BB962C8B-B14F-4D97-AF65-F5344CB8AC3E}">
        <p14:creationId xmlns:p14="http://schemas.microsoft.com/office/powerpoint/2010/main" val="36370633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79" grpId="0"/>
      <p:bldP spid="1202180" grpId="0"/>
      <p:bldP spid="1202181" grpId="0"/>
      <p:bldP spid="1202182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201154"/>
          <p:cNvGraphicFramePr>
            <a:graphicFrameLocks/>
          </p:cNvGraphicFramePr>
          <p:nvPr/>
        </p:nvGraphicFramePr>
        <p:xfrm>
          <a:off x="278319" y="1483073"/>
          <a:ext cx="8587365" cy="217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10884614" imgH="2748214" progId="Word.Document.8">
                  <p:embed/>
                </p:oleObj>
              </mc:Choice>
              <mc:Fallback>
                <p:oleObj r:id="rId4" imgW="10884614" imgH="274821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19" y="1483073"/>
                        <a:ext cx="8587365" cy="2178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1156" name="矩形 1201155"/>
          <p:cNvSpPr/>
          <p:nvPr/>
        </p:nvSpPr>
        <p:spPr>
          <a:xfrm>
            <a:off x="6960173" y="1471662"/>
            <a:ext cx="117211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</a:rPr>
              <a:t>电流做功 </a:t>
            </a:r>
          </a:p>
        </p:txBody>
      </p:sp>
    </p:spTree>
    <p:extLst>
      <p:ext uri="{BB962C8B-B14F-4D97-AF65-F5344CB8AC3E}">
        <p14:creationId xmlns:p14="http://schemas.microsoft.com/office/powerpoint/2010/main" val="42129059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231873"/>
          <p:cNvGraphicFramePr>
            <a:graphicFrameLocks/>
          </p:cNvGraphicFramePr>
          <p:nvPr/>
        </p:nvGraphicFramePr>
        <p:xfrm>
          <a:off x="282088" y="876991"/>
          <a:ext cx="8577310" cy="3739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4" imgW="10884614" imgH="4730693" progId="Word.Document.8">
                  <p:embed/>
                </p:oleObj>
              </mc:Choice>
              <mc:Fallback>
                <p:oleObj r:id="rId4" imgW="10884614" imgH="4730693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88" y="876991"/>
                        <a:ext cx="8577310" cy="3739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875" name="矩形 1231874"/>
          <p:cNvSpPr/>
          <p:nvPr/>
        </p:nvSpPr>
        <p:spPr>
          <a:xfrm>
            <a:off x="4515438" y="1520564"/>
            <a:ext cx="264816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00" dirty="0">
                <a:latin typeface="Times New Roman" panose="02020603050405020304" charset="0"/>
              </a:rPr>
              <a:t>电流做功快慢 </a:t>
            </a:r>
          </a:p>
        </p:txBody>
      </p:sp>
      <p:sp>
        <p:nvSpPr>
          <p:cNvPr id="1231876" name="矩形 1231875"/>
          <p:cNvSpPr/>
          <p:nvPr/>
        </p:nvSpPr>
        <p:spPr>
          <a:xfrm>
            <a:off x="1163198" y="2064904"/>
            <a:ext cx="195887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100" i="1" dirty="0">
                <a:latin typeface="Times New Roman" panose="02020603050405020304" charset="0"/>
              </a:rPr>
              <a:t>P</a:t>
            </a:r>
            <a:r>
              <a:rPr lang="en-US" altLang="zh-CN" sz="100" dirty="0">
                <a:latin typeface="Times New Roman" panose="02020603050405020304" charset="0"/>
              </a:rPr>
              <a:t> </a:t>
            </a:r>
          </a:p>
        </p:txBody>
      </p:sp>
      <p:sp>
        <p:nvSpPr>
          <p:cNvPr id="1231877" name="矩形 1231876"/>
          <p:cNvSpPr/>
          <p:nvPr/>
        </p:nvSpPr>
        <p:spPr>
          <a:xfrm>
            <a:off x="4186122" y="1908629"/>
            <a:ext cx="76495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瓦特 </a:t>
            </a:r>
          </a:p>
        </p:txBody>
      </p:sp>
      <p:sp>
        <p:nvSpPr>
          <p:cNvPr id="1231878" name="矩形 1231877"/>
          <p:cNvSpPr/>
          <p:nvPr/>
        </p:nvSpPr>
        <p:spPr>
          <a:xfrm>
            <a:off x="6282686" y="1918710"/>
            <a:ext cx="50687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瓦 </a:t>
            </a:r>
          </a:p>
        </p:txBody>
      </p:sp>
      <p:sp>
        <p:nvSpPr>
          <p:cNvPr id="1231879" name="矩形 1231878"/>
          <p:cNvSpPr/>
          <p:nvPr/>
        </p:nvSpPr>
        <p:spPr>
          <a:xfrm>
            <a:off x="396470" y="2619322"/>
            <a:ext cx="200696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100" dirty="0">
                <a:latin typeface="Times New Roman" panose="02020603050405020304" charset="0"/>
              </a:rPr>
              <a:t>W </a:t>
            </a:r>
          </a:p>
        </p:txBody>
      </p:sp>
      <p:sp>
        <p:nvSpPr>
          <p:cNvPr id="1231880" name="矩形 1231879"/>
          <p:cNvSpPr/>
          <p:nvPr/>
        </p:nvSpPr>
        <p:spPr>
          <a:xfrm>
            <a:off x="3203200" y="2473129"/>
            <a:ext cx="64331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kW </a:t>
            </a:r>
          </a:p>
        </p:txBody>
      </p:sp>
      <p:sp>
        <p:nvSpPr>
          <p:cNvPr id="1231881" name="矩形 1231880"/>
          <p:cNvSpPr/>
          <p:nvPr/>
        </p:nvSpPr>
        <p:spPr>
          <a:xfrm>
            <a:off x="5514700" y="2493290"/>
            <a:ext cx="101361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1000W </a:t>
            </a:r>
          </a:p>
        </p:txBody>
      </p:sp>
      <p:sp>
        <p:nvSpPr>
          <p:cNvPr id="1231882" name="矩形 1231881"/>
          <p:cNvSpPr/>
          <p:nvPr/>
        </p:nvSpPr>
        <p:spPr>
          <a:xfrm>
            <a:off x="5431742" y="2997307"/>
            <a:ext cx="153920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做功的多少 </a:t>
            </a:r>
          </a:p>
        </p:txBody>
      </p:sp>
      <p:sp>
        <p:nvSpPr>
          <p:cNvPr id="1231883" name="矩形 1231882"/>
          <p:cNvSpPr/>
          <p:nvPr/>
        </p:nvSpPr>
        <p:spPr>
          <a:xfrm>
            <a:off x="2234105" y="3561807"/>
            <a:ext cx="153920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做功的多少 </a:t>
            </a:r>
          </a:p>
        </p:txBody>
      </p:sp>
      <p:sp>
        <p:nvSpPr>
          <p:cNvPr id="2" name="矩形 1"/>
          <p:cNvSpPr/>
          <p:nvPr/>
        </p:nvSpPr>
        <p:spPr>
          <a:xfrm>
            <a:off x="4509088" y="1375008"/>
            <a:ext cx="179728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电流做功快慢 </a:t>
            </a:r>
          </a:p>
        </p:txBody>
      </p:sp>
      <p:sp>
        <p:nvSpPr>
          <p:cNvPr id="3" name="矩形 2"/>
          <p:cNvSpPr/>
          <p:nvPr/>
        </p:nvSpPr>
        <p:spPr>
          <a:xfrm>
            <a:off x="1156848" y="1919347"/>
            <a:ext cx="40588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charset="0"/>
              </a:rPr>
              <a:t>P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390119" y="2473766"/>
            <a:ext cx="50065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W </a:t>
            </a:r>
          </a:p>
        </p:txBody>
      </p:sp>
    </p:spTree>
    <p:extLst>
      <p:ext uri="{BB962C8B-B14F-4D97-AF65-F5344CB8AC3E}">
        <p14:creationId xmlns:p14="http://schemas.microsoft.com/office/powerpoint/2010/main" val="27481528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/>
      <p:bldP spid="1231876" grpId="0"/>
      <p:bldP spid="1231877" grpId="0"/>
      <p:bldP spid="1231878" grpId="0"/>
      <p:bldP spid="1231879" grpId="0"/>
      <p:bldP spid="1231880" grpId="0"/>
      <p:bldP spid="1231881" grpId="0"/>
      <p:bldP spid="1231882" grpId="0"/>
      <p:bldP spid="1231883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230849"/>
          <p:cNvGraphicFramePr>
            <a:graphicFrameLocks/>
          </p:cNvGraphicFramePr>
          <p:nvPr/>
        </p:nvGraphicFramePr>
        <p:xfrm>
          <a:off x="278319" y="1141600"/>
          <a:ext cx="8587365" cy="360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10884614" imgH="4543224" progId="Word.Document.8">
                  <p:embed/>
                </p:oleObj>
              </mc:Choice>
              <mc:Fallback>
                <p:oleObj r:id="rId4" imgW="10884614" imgH="4543224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19" y="1141600"/>
                        <a:ext cx="8587365" cy="3601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51" name="对象 1230850"/>
          <p:cNvGraphicFramePr>
            <a:graphicFrameLocks/>
          </p:cNvGraphicFramePr>
          <p:nvPr/>
        </p:nvGraphicFramePr>
        <p:xfrm>
          <a:off x="3519947" y="742166"/>
          <a:ext cx="4195642" cy="78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7" imgW="5327134" imgH="996489" progId="Word.Document.8">
                  <p:embed/>
                </p:oleObj>
              </mc:Choice>
              <mc:Fallback>
                <p:oleObj r:id="rId7" imgW="5327134" imgH="99648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47" y="742166"/>
                        <a:ext cx="4195642" cy="78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2" name="矩形 1230851"/>
          <p:cNvSpPr/>
          <p:nvPr/>
        </p:nvSpPr>
        <p:spPr>
          <a:xfrm>
            <a:off x="6084490" y="3275778"/>
            <a:ext cx="89319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小时 </a:t>
            </a:r>
          </a:p>
        </p:txBody>
      </p:sp>
    </p:spTree>
    <p:extLst>
      <p:ext uri="{BB962C8B-B14F-4D97-AF65-F5344CB8AC3E}">
        <p14:creationId xmlns:p14="http://schemas.microsoft.com/office/powerpoint/2010/main" val="17158348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48744948"/>
  <p:tag name="KSO_WM_UNIT_PLACING_PICTURE_USER_VIEWPORT" val="{&quot;height&quot;:3825,&quot;width&quot;:12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2018</Words>
  <Application>Microsoft Office PowerPoint</Application>
  <PresentationFormat>全屏显示(16:9)</PresentationFormat>
  <Paragraphs>186</Paragraphs>
  <Slides>46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8" baseType="lpstr">
      <vt:lpstr>Office 主题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</cp:revision>
  <dcterms:created xsi:type="dcterms:W3CDTF">2020-08-24T01:03:12Z</dcterms:created>
  <dcterms:modified xsi:type="dcterms:W3CDTF">2020-08-24T06:53:46Z</dcterms:modified>
</cp:coreProperties>
</file>