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5" r:id="rId2"/>
    <p:sldId id="336" r:id="rId3"/>
    <p:sldId id="288" r:id="rId4"/>
    <p:sldId id="289" r:id="rId5"/>
    <p:sldId id="325" r:id="rId6"/>
    <p:sldId id="290" r:id="rId7"/>
    <p:sldId id="291" r:id="rId8"/>
    <p:sldId id="351" r:id="rId9"/>
    <p:sldId id="346" r:id="rId10"/>
    <p:sldId id="292" r:id="rId11"/>
    <p:sldId id="294" r:id="rId12"/>
    <p:sldId id="295" r:id="rId13"/>
    <p:sldId id="305" r:id="rId14"/>
    <p:sldId id="301" r:id="rId15"/>
    <p:sldId id="302" r:id="rId16"/>
    <p:sldId id="340" r:id="rId17"/>
    <p:sldId id="303" r:id="rId18"/>
    <p:sldId id="304" r:id="rId19"/>
    <p:sldId id="341" r:id="rId20"/>
    <p:sldId id="347" r:id="rId21"/>
    <p:sldId id="326" r:id="rId22"/>
    <p:sldId id="298" r:id="rId23"/>
    <p:sldId id="299" r:id="rId24"/>
    <p:sldId id="344" r:id="rId25"/>
    <p:sldId id="345" r:id="rId26"/>
    <p:sldId id="308" r:id="rId27"/>
    <p:sldId id="349" r:id="rId28"/>
    <p:sldId id="309" r:id="rId29"/>
    <p:sldId id="350" r:id="rId30"/>
    <p:sldId id="310" r:id="rId31"/>
    <p:sldId id="327" r:id="rId32"/>
    <p:sldId id="329" r:id="rId33"/>
    <p:sldId id="330" r:id="rId34"/>
    <p:sldId id="331" r:id="rId35"/>
    <p:sldId id="332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FF"/>
    <a:srgbClr val="1020BC"/>
    <a:srgbClr val="252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3" autoAdjust="0"/>
    <p:restoredTop sz="94660"/>
  </p:normalViewPr>
  <p:slideViewPr>
    <p:cSldViewPr>
      <p:cViewPr varScale="1">
        <p:scale>
          <a:sx n="108" d="100"/>
          <a:sy n="108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5E1DD9FD-DF3F-4B32-AC66-4D164B0C77EE}" type="datetimeFigureOut">
              <a:rPr lang="zh-CN" altLang="en-US"/>
              <a:t>2020/8/15</a:t>
            </a:fld>
            <a:endParaRPr lang="en-US" altLang="zh-CN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D013E2AB-F634-4222-B09E-2A56082BCAB5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6984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8D84012-9850-4904-9580-3448BB2F45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448C83-41C2-4E81-9A38-2682B09922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015454" y="2565400"/>
            <a:ext cx="5472385" cy="135421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节  两种电荷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2218665" y="1372822"/>
            <a:ext cx="4567237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</a:rPr>
              <a:t>第十五章  电流和电路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95736" y="404664"/>
            <a:ext cx="46847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九年级物理上    新课标 </a:t>
            </a:r>
            <a:r>
              <a:rPr lang="en-US" altLang="zh-CN" sz="24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[</a:t>
            </a:r>
            <a:r>
              <a:rPr lang="zh-CN" altLang="en-US" sz="24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人</a:t>
            </a:r>
            <a:r>
              <a:rPr lang="en-US" altLang="zh-CN" sz="24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]</a:t>
            </a:r>
            <a:endParaRPr lang="zh-CN" altLang="en-US" sz="2400" b="1" dirty="0">
              <a:solidFill>
                <a:srgbClr val="7030A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Snap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997200"/>
            <a:ext cx="2854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Snap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068638"/>
            <a:ext cx="26765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Snap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2997200"/>
            <a:ext cx="24638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1692275" y="1773238"/>
            <a:ext cx="50514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DE2E2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描述所观察的现象</a:t>
            </a:r>
          </a:p>
        </p:txBody>
      </p:sp>
      <p:sp>
        <p:nvSpPr>
          <p:cNvPr id="8" name="矩形 7"/>
          <p:cNvSpPr/>
          <p:nvPr/>
        </p:nvSpPr>
        <p:spPr>
          <a:xfrm>
            <a:off x="928662" y="285728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ea typeface="华文楷体" pitchFamily="2" charset="-122"/>
              </a:rPr>
              <a:t>电荷间相互作用的规律：</a:t>
            </a:r>
            <a:endParaRPr lang="zh-CN" altLang="en-US" sz="3600" b="1" dirty="0">
              <a:solidFill>
                <a:srgbClr val="FF0000"/>
              </a:solidFill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29058" y="928670"/>
            <a:ext cx="12239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66"/>
                </a:solidFill>
              </a:rPr>
              <a:t>排斥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000496" y="1701217"/>
            <a:ext cx="12969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66"/>
                </a:solidFill>
              </a:rPr>
              <a:t>吸引</a:t>
            </a:r>
            <a:endParaRPr lang="zh-CN" altLang="en-US" sz="3200" b="1" dirty="0"/>
          </a:p>
        </p:txBody>
      </p:sp>
      <p:pic>
        <p:nvPicPr>
          <p:cNvPr id="38919" name="Picture 7" descr="ballsrepelattract Opposites attract"/>
          <p:cNvPicPr>
            <a:picLocks noChangeAspect="1" noChangeArrowheads="1"/>
          </p:cNvPicPr>
          <p:nvPr/>
        </p:nvPicPr>
        <p:blipFill>
          <a:blip r:embed="rId2" cstate="print"/>
          <a:srcRect t="29745" b="33487"/>
          <a:stretch>
            <a:fillRect/>
          </a:stretch>
        </p:blipFill>
        <p:spPr bwMode="auto">
          <a:xfrm>
            <a:off x="285720" y="3071810"/>
            <a:ext cx="2743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ballsrepelattract Opposites attract"/>
          <p:cNvPicPr>
            <a:picLocks noChangeAspect="1" noChangeArrowheads="1"/>
          </p:cNvPicPr>
          <p:nvPr/>
        </p:nvPicPr>
        <p:blipFill>
          <a:blip r:embed="rId2" cstate="print"/>
          <a:srcRect t="66513"/>
          <a:stretch>
            <a:fillRect/>
          </a:stretch>
        </p:blipFill>
        <p:spPr bwMode="auto">
          <a:xfrm>
            <a:off x="3143240" y="3071810"/>
            <a:ext cx="28876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ballsrepelattract Opposites attract"/>
          <p:cNvPicPr>
            <a:picLocks noChangeAspect="1" noChangeArrowheads="1"/>
          </p:cNvPicPr>
          <p:nvPr/>
        </p:nvPicPr>
        <p:blipFill>
          <a:blip r:embed="rId2" cstate="print"/>
          <a:srcRect b="72026"/>
          <a:stretch>
            <a:fillRect/>
          </a:stretch>
        </p:blipFill>
        <p:spPr bwMode="auto">
          <a:xfrm>
            <a:off x="6143636" y="3071810"/>
            <a:ext cx="28432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928662" y="285728"/>
            <a:ext cx="5647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ea typeface="华文楷体" pitchFamily="2" charset="-122"/>
              </a:rPr>
              <a:t>2.</a:t>
            </a:r>
            <a:r>
              <a:rPr lang="zh-CN" altLang="en-US" sz="3600" b="1" dirty="0" smtClean="0">
                <a:solidFill>
                  <a:srgbClr val="FF0000"/>
                </a:solidFill>
                <a:ea typeface="华文楷体" pitchFamily="2" charset="-122"/>
              </a:rPr>
              <a:t>电荷间相互作用的规律：</a:t>
            </a:r>
            <a:endParaRPr lang="zh-CN" altLang="en-US" sz="3600" b="1" dirty="0">
              <a:solidFill>
                <a:srgbClr val="FF0000"/>
              </a:solidFill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2976" y="1000108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同种电荷相互</a:t>
            </a:r>
            <a:r>
              <a:rPr lang="zh-CN" altLang="en-US" sz="3200" b="1" u="sng" dirty="0" smtClean="0"/>
              <a:t>               </a:t>
            </a:r>
            <a:r>
              <a:rPr lang="zh-CN" altLang="en-US" sz="3200" b="1" dirty="0" smtClean="0"/>
              <a:t> ，</a:t>
            </a:r>
            <a:endParaRPr lang="zh-CN" altLang="en-US" sz="3200" b="1" dirty="0"/>
          </a:p>
        </p:txBody>
      </p:sp>
      <p:sp>
        <p:nvSpPr>
          <p:cNvPr id="10" name="矩形 9"/>
          <p:cNvSpPr/>
          <p:nvPr/>
        </p:nvSpPr>
        <p:spPr>
          <a:xfrm>
            <a:off x="1214414" y="1785926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异种电荷相互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 </a:t>
            </a:r>
            <a:r>
              <a:rPr lang="zh-CN" altLang="en-US" sz="3200" b="1" u="sng" dirty="0" smtClean="0"/>
              <a:t>               </a:t>
            </a: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57200" y="5029200"/>
            <a:ext cx="36576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带电的头发飘起来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971550" y="620713"/>
            <a:ext cx="5638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同种电荷相互排斥的应用</a:t>
            </a: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700213"/>
            <a:ext cx="4038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4427538" y="5029200"/>
            <a:ext cx="4392612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散开的塑料绳越捋越开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4" grpId="0"/>
      <p:bldP spid="972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95536" y="980728"/>
            <a:ext cx="4267200" cy="9144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b="1" dirty="0" smtClean="0">
                <a:solidFill>
                  <a:srgbClr val="0000FF"/>
                </a:solidFill>
                <a:ea typeface="华文新魏" pitchFamily="2" charset="-122"/>
              </a:rPr>
              <a:t>1</a:t>
            </a:r>
            <a:r>
              <a:rPr lang="zh-CN" altLang="en-US" b="1" dirty="0" smtClean="0">
                <a:solidFill>
                  <a:srgbClr val="0000FF"/>
                </a:solidFill>
                <a:ea typeface="华文新魏" pitchFamily="2" charset="-122"/>
              </a:rPr>
              <a:t>．电荷量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916832"/>
            <a:ext cx="8351837" cy="68580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Wingdings 2" pitchFamily="18" charset="2"/>
              <a:buNone/>
            </a:pPr>
            <a:r>
              <a:rPr kumimoji="1" lang="en-US" altLang="zh-CN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zh-CN" altLang="en-US" b="1" dirty="0" smtClean="0">
                <a:latin typeface="Times New Roman" pitchFamily="18" charset="0"/>
                <a:cs typeface="Times New Roman" pitchFamily="18" charset="0"/>
              </a:rPr>
              <a:t>１</a:t>
            </a:r>
            <a:r>
              <a:rPr kumimoji="1" lang="en-US" altLang="zh-CN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zh-CN" altLang="en-US" sz="3600" b="1" dirty="0" smtClean="0"/>
              <a:t>定义：</a:t>
            </a:r>
            <a:r>
              <a:rPr kumimoji="1"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电荷的多少叫做</a:t>
            </a:r>
            <a:r>
              <a:rPr kumimoji="1" lang="zh-CN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电荷量</a:t>
            </a:r>
            <a:r>
              <a:rPr kumimoji="1"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，简称</a:t>
            </a:r>
            <a:r>
              <a:rPr kumimoji="1" lang="zh-CN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电荷</a:t>
            </a:r>
            <a:r>
              <a:rPr kumimoji="1"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。</a:t>
            </a:r>
            <a:endParaRPr kumimoji="1" lang="en-US" altLang="zh-CN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>
              <a:buFont typeface="Wingdings 2" pitchFamily="18" charset="2"/>
              <a:buNone/>
            </a:pPr>
            <a:endParaRPr kumimoji="1" lang="zh-CN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39552" y="4365104"/>
            <a:ext cx="7773988" cy="174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一根摩擦过的玻璃棒或橡胶棒所带的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电荷，大约只有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1" lang="en-US" altLang="zh-CN" sz="32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。一片雷雨云带电的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电荷，大约有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几十库仑</a:t>
            </a: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。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23528" y="3140968"/>
            <a:ext cx="8568952" cy="120032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600" b="1" dirty="0" smtClean="0">
                <a:latin typeface="宋体" pitchFamily="2" charset="-122"/>
                <a:cs typeface="Times New Roman" pitchFamily="18" charset="0"/>
              </a:rPr>
              <a:t>(</a:t>
            </a:r>
            <a:r>
              <a:rPr kumimoji="1" lang="zh-CN" altLang="en-US" sz="3600" b="1" dirty="0" smtClean="0">
                <a:latin typeface="宋体" pitchFamily="2" charset="-122"/>
                <a:cs typeface="Times New Roman" pitchFamily="18" charset="0"/>
              </a:rPr>
              <a:t>２</a:t>
            </a:r>
            <a:r>
              <a:rPr kumimoji="1" lang="en-US" altLang="zh-CN" sz="3600" b="1" dirty="0" smtClean="0">
                <a:latin typeface="宋体" pitchFamily="2" charset="-122"/>
                <a:cs typeface="Times New Roman" pitchFamily="18" charset="0"/>
              </a:rPr>
              <a:t>).</a:t>
            </a:r>
            <a:r>
              <a:rPr lang="zh-CN" altLang="en-US" sz="3600" b="1" dirty="0" smtClean="0"/>
              <a:t>单位：</a:t>
            </a:r>
            <a:r>
              <a:rPr kumimoji="1"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荷的单位为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库仑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，简称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库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，</a:t>
            </a:r>
          </a:p>
          <a:p>
            <a:r>
              <a:rPr kumimoji="1"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   符号是</a:t>
            </a:r>
            <a:r>
              <a:rPr kumimoji="1" lang="en-US" altLang="zh-CN" sz="3600" b="1" dirty="0">
                <a:solidFill>
                  <a:srgbClr val="0000FF"/>
                </a:solidFill>
                <a:latin typeface="宋体" pitchFamily="2" charset="-122"/>
                <a:cs typeface="Times New Roman" pitchFamily="18" charset="0"/>
              </a:rPr>
              <a:t>C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2483768" y="2564904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符号：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Q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827584" y="0"/>
            <a:ext cx="5905276" cy="7651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三、电荷量与验电器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  <p:bldP spid="100355" grpId="0" build="p"/>
      <p:bldP spid="100356" grpId="0"/>
      <p:bldP spid="100357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772816"/>
            <a:ext cx="4608512" cy="392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2484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55576" y="2132856"/>
            <a:ext cx="12668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cs typeface="Times New Roman" pitchFamily="18" charset="0"/>
              </a:rPr>
              <a:t>金属球</a:t>
            </a:r>
            <a:endParaRPr lang="zh-CN" altLang="en-US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55576" y="2636912"/>
            <a:ext cx="12668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cs typeface="Times New Roman" pitchFamily="18" charset="0"/>
              </a:rPr>
              <a:t>金属杆</a:t>
            </a:r>
            <a:endParaRPr lang="zh-CN" altLang="en-US" dirty="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27584" y="3501008"/>
            <a:ext cx="134245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cs typeface="Times New Roman" pitchFamily="18" charset="0"/>
              </a:rPr>
              <a:t>金属箔</a:t>
            </a:r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539552" y="332656"/>
            <a:ext cx="4701208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、验电器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116013" y="5084763"/>
            <a:ext cx="72390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</a:rPr>
              <a:t>原理：</a:t>
            </a:r>
            <a:r>
              <a:rPr lang="zh-CN" altLang="en-US" sz="3200" b="1"/>
              <a:t>同种电荷互相排斥。</a:t>
            </a:r>
            <a:endParaRPr lang="zh-CN" altLang="en-US" sz="3200" b="1">
              <a:solidFill>
                <a:srgbClr val="00CC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3" name="ShockwaveFlash2" r:id="rId2" imgW="7632700" imgH="4221163"/>
        </mc:Choice>
        <mc:Fallback>
          <p:control name="ShockwaveFlash2" r:id="rId2" imgW="7632700" imgH="4221163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765175"/>
                  <a:ext cx="7632700" cy="4221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115616" y="188640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l"/>
            <a:r>
              <a:rPr lang="en-US" altLang="zh-CN" b="1" dirty="0" smtClean="0">
                <a:solidFill>
                  <a:srgbClr val="3333FF"/>
                </a:solidFill>
              </a:rPr>
              <a:t>2</a:t>
            </a:r>
            <a:r>
              <a:rPr lang="zh-CN" altLang="en-US" b="1" dirty="0" smtClean="0">
                <a:solidFill>
                  <a:srgbClr val="3333FF"/>
                </a:solidFill>
              </a:rPr>
              <a:t>、验电器</a:t>
            </a: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755576" y="1600201"/>
            <a:ext cx="7931224" cy="1180728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 smtClean="0"/>
              <a:t>(1)</a:t>
            </a:r>
            <a:r>
              <a:rPr lang="zh-CN" altLang="en-US" b="1" dirty="0" smtClean="0"/>
              <a:t>、构造：金属球、金属箔、金属杆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 smtClean="0"/>
              <a:t>(2)</a:t>
            </a:r>
            <a:r>
              <a:rPr lang="zh-CN" altLang="en-US" b="1" dirty="0" smtClean="0"/>
              <a:t>、作用：检验物体是否带电。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 smtClean="0"/>
              <a:t>(3)</a:t>
            </a:r>
            <a:r>
              <a:rPr lang="zh-CN" altLang="en-US" b="1" dirty="0" smtClean="0"/>
              <a:t>、原理：同种电荷互相排斥。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 smtClean="0"/>
              <a:t>               </a:t>
            </a:r>
            <a:r>
              <a:rPr lang="en-US" altLang="zh-CN" b="1" dirty="0" smtClean="0"/>
              <a:t>(</a:t>
            </a:r>
            <a:r>
              <a:rPr lang="zh-CN" altLang="en-US" b="1" dirty="0" smtClean="0"/>
              <a:t>且所带电荷量越多金属箔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 smtClean="0"/>
              <a:t>                张开的角度越大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 smtClean="0"/>
              <a:t>(4)</a:t>
            </a:r>
            <a:r>
              <a:rPr lang="zh-CN" altLang="en-US" b="1" dirty="0" smtClean="0"/>
              <a:t>、检验方法：让物体接触验电器的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 smtClean="0"/>
              <a:t>              金属球若金属箔片张开，说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 smtClean="0"/>
              <a:t>               明物体 带了电。</a:t>
            </a:r>
            <a:r>
              <a:rPr lang="zh-CN" altLang="en-US" dirty="0" smtClean="0"/>
              <a:t>     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zh-CN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zh-CN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zh-CN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13926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714348" y="642918"/>
            <a:ext cx="3248025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交流与讨论</a:t>
            </a:r>
          </a:p>
        </p:txBody>
      </p:sp>
      <p:pic>
        <p:nvPicPr>
          <p:cNvPr id="15364" name="Picture 4" descr="Sn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196975"/>
            <a:ext cx="41402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3850" y="1052513"/>
            <a:ext cx="4608513" cy="4237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 smtClean="0"/>
              <a:t>（</a:t>
            </a:r>
            <a:r>
              <a:rPr lang="en-US" altLang="zh-CN" sz="4000" b="1" dirty="0" smtClean="0"/>
              <a:t>1</a:t>
            </a:r>
            <a:r>
              <a:rPr lang="zh-CN" altLang="en-US" sz="4000" b="1" dirty="0" smtClean="0"/>
              <a:t>）</a:t>
            </a:r>
            <a:r>
              <a:rPr lang="en-US" altLang="zh-CN" sz="4000" b="1" dirty="0" smtClean="0"/>
              <a:t>.</a:t>
            </a:r>
            <a:r>
              <a:rPr lang="zh-CN" altLang="en-US" sz="4000" b="1" dirty="0">
                <a:solidFill>
                  <a:srgbClr val="FF00FF"/>
                </a:solidFill>
              </a:rPr>
              <a:t>试一试</a:t>
            </a:r>
            <a:r>
              <a:rPr lang="zh-CN" altLang="en-US" sz="4000" b="1" dirty="0"/>
              <a:t>，用验电器怎样检验物体是否带电？</a:t>
            </a:r>
          </a:p>
          <a:p>
            <a:r>
              <a:rPr lang="en-US" altLang="zh-CN" sz="4000" b="1" dirty="0" smtClean="0"/>
              <a:t>(2).</a:t>
            </a:r>
            <a:r>
              <a:rPr lang="zh-CN" altLang="en-US" sz="4000" b="1" dirty="0"/>
              <a:t>用验电器还能粗略比较物体带电的多少吗？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68313" y="4114800"/>
            <a:ext cx="7989887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想一想：从验电器张角的大小我们可以看出什么？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2411413" y="5300663"/>
            <a:ext cx="4897437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所带电荷的多少不同。</a:t>
            </a:r>
          </a:p>
        </p:txBody>
      </p:sp>
      <p:pic>
        <p:nvPicPr>
          <p:cNvPr id="99332" name="Picture 4" descr="rubber_w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36613"/>
            <a:ext cx="373538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572000" y="3500438"/>
            <a:ext cx="38100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箔片张开角度不同</a:t>
            </a:r>
            <a:r>
              <a:rPr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1" charset="-122"/>
              </a:rPr>
              <a:t>  </a:t>
            </a:r>
            <a:endParaRPr lang="zh-CN" alt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楷体_GB2312" pitchFamily="1" charset="-122"/>
            </a:endParaRPr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836613"/>
            <a:ext cx="1822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836613"/>
            <a:ext cx="1741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/>
      <p:bldP spid="993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1447800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 smtClean="0">
                <a:solidFill>
                  <a:srgbClr val="3333FF"/>
                </a:solidFill>
              </a:rPr>
              <a:t>小结：</a:t>
            </a:r>
            <a:r>
              <a:rPr lang="zh-CN" altLang="en-US" b="1" smtClean="0"/>
              <a:t>检验物体是否带电的方法</a:t>
            </a:r>
          </a:p>
        </p:txBody>
      </p:sp>
      <p:sp>
        <p:nvSpPr>
          <p:cNvPr id="23555" name="Rectangle 102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3105150"/>
            <a:ext cx="8540750" cy="2252663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buFontTx/>
              <a:buNone/>
            </a:pPr>
            <a:r>
              <a:rPr lang="en-US" altLang="zh-CN" sz="3600" b="1" smtClean="0"/>
              <a:t>1</a:t>
            </a:r>
            <a:r>
              <a:rPr lang="zh-CN" altLang="en-US" sz="3600" b="1" smtClean="0"/>
              <a:t>、用验电器来检验。</a:t>
            </a:r>
          </a:p>
          <a:p>
            <a:pPr>
              <a:buFontTx/>
              <a:buNone/>
            </a:pPr>
            <a:r>
              <a:rPr lang="en-US" altLang="zh-CN" sz="3600" b="1" smtClean="0"/>
              <a:t>2</a:t>
            </a:r>
            <a:r>
              <a:rPr lang="zh-CN" altLang="en-US" sz="3600" b="1" smtClean="0"/>
              <a:t>、能否吸引轻小物体。</a:t>
            </a:r>
          </a:p>
          <a:p>
            <a:pPr>
              <a:buFontTx/>
              <a:buNone/>
            </a:pPr>
            <a:r>
              <a:rPr lang="en-US" altLang="zh-CN" sz="3600" b="1" smtClean="0"/>
              <a:t>3</a:t>
            </a:r>
            <a:r>
              <a:rPr lang="zh-CN" altLang="en-US" sz="3600" b="1" smtClean="0"/>
              <a:t>、电荷之间相互作用的性质。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47813" y="260350"/>
            <a:ext cx="56388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40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     </a:t>
            </a:r>
            <a:r>
              <a:rPr kumimoji="1" lang="zh-CN" altLang="en-US" sz="36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问题思考</a:t>
            </a:r>
            <a:endParaRPr kumimoji="1" lang="en-US" altLang="zh-CN" sz="360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340768"/>
            <a:ext cx="5544616" cy="2554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zh-CN" sz="3200" dirty="0"/>
              <a:t>【演示实验】如图所示</a:t>
            </a:r>
            <a:r>
              <a:rPr lang="en-US" altLang="zh-CN" sz="3200" dirty="0"/>
              <a:t>,</a:t>
            </a:r>
            <a:r>
              <a:rPr lang="zh-CN" altLang="zh-CN" sz="3200" dirty="0"/>
              <a:t>展示一个塑料捆扎绳</a:t>
            </a:r>
            <a:r>
              <a:rPr lang="en-US" altLang="zh-CN" sz="3200" dirty="0"/>
              <a:t>,</a:t>
            </a:r>
            <a:r>
              <a:rPr lang="zh-CN" altLang="zh-CN" sz="3200" dirty="0"/>
              <a:t>用小刀划成细丝状</a:t>
            </a:r>
            <a:r>
              <a:rPr lang="en-US" altLang="zh-CN" sz="3200" dirty="0"/>
              <a:t>,</a:t>
            </a:r>
            <a:r>
              <a:rPr lang="zh-CN" altLang="zh-CN" sz="3200" dirty="0"/>
              <a:t>用手捋几次</a:t>
            </a:r>
            <a:r>
              <a:rPr lang="en-US" altLang="zh-CN" sz="3200" dirty="0"/>
              <a:t>,</a:t>
            </a:r>
            <a:r>
              <a:rPr lang="zh-CN" altLang="zh-CN" sz="3200" dirty="0"/>
              <a:t>你会发现什么现象</a:t>
            </a:r>
            <a:r>
              <a:rPr lang="en-US" altLang="zh-CN" sz="3200" dirty="0"/>
              <a:t>?</a:t>
            </a:r>
            <a:r>
              <a:rPr lang="zh-CN" altLang="zh-CN" sz="3200" dirty="0"/>
              <a:t>能把塑料捆扎绳梳理整齐吗</a:t>
            </a:r>
            <a:r>
              <a:rPr lang="en-US" altLang="zh-CN" sz="3200" dirty="0"/>
              <a:t>?</a:t>
            </a:r>
            <a:endParaRPr lang="zh-CN" altLang="zh-CN" sz="3200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0113" y="4941888"/>
            <a:ext cx="7704137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200" dirty="0"/>
              <a:t>为什么越理越乱呢</a:t>
            </a:r>
            <a:r>
              <a:rPr lang="en-US" altLang="zh-CN" sz="3200" dirty="0"/>
              <a:t>?</a:t>
            </a:r>
            <a:r>
              <a:rPr lang="zh-CN" altLang="zh-CN" sz="3200" dirty="0"/>
              <a:t>从这节课开始</a:t>
            </a:r>
            <a:r>
              <a:rPr lang="en-US" altLang="zh-CN" sz="3200" dirty="0"/>
              <a:t>,</a:t>
            </a:r>
            <a:r>
              <a:rPr lang="zh-CN" altLang="zh-CN" sz="3200" dirty="0"/>
              <a:t>我们就进入电的世界</a:t>
            </a:r>
            <a:r>
              <a:rPr lang="en-US" altLang="zh-CN" sz="3200" dirty="0"/>
              <a:t>,</a:t>
            </a:r>
            <a:r>
              <a:rPr lang="zh-CN" altLang="zh-CN" sz="3200" dirty="0"/>
              <a:t>认识有关电学的</a:t>
            </a:r>
            <a:r>
              <a:rPr lang="zh-CN" altLang="zh-CN" sz="3200" dirty="0" smtClean="0"/>
              <a:t>知识</a:t>
            </a:r>
            <a:r>
              <a:rPr lang="en-US" altLang="zh-CN" sz="3200" i="1" dirty="0" smtClean="0"/>
              <a:t>.</a:t>
            </a:r>
            <a:endParaRPr lang="zh-CN" altLang="en-US" sz="3200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27088" y="4005263"/>
            <a:ext cx="656782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200" dirty="0"/>
              <a:t>回答</a:t>
            </a:r>
            <a:r>
              <a:rPr lang="en-US" altLang="zh-CN" sz="3200" dirty="0"/>
              <a:t>:</a:t>
            </a:r>
            <a:r>
              <a:rPr lang="zh-CN" altLang="zh-CN" sz="3200" dirty="0"/>
              <a:t>不能</a:t>
            </a:r>
            <a:r>
              <a:rPr lang="zh-CN" altLang="en-US" sz="3200" i="1" dirty="0"/>
              <a:t>，</a:t>
            </a:r>
            <a:r>
              <a:rPr lang="zh-CN" altLang="zh-CN" sz="3200" dirty="0"/>
              <a:t>捋的次数越多反而越</a:t>
            </a:r>
            <a:r>
              <a:rPr lang="zh-CN" altLang="zh-CN" sz="3200" dirty="0" smtClean="0"/>
              <a:t>散</a:t>
            </a:r>
            <a:r>
              <a:rPr lang="en-US" altLang="zh-CN" sz="3200" i="1" dirty="0" smtClean="0"/>
              <a:t>.</a:t>
            </a:r>
            <a:endParaRPr lang="zh-CN" altLang="zh-CN" sz="3200" dirty="0"/>
          </a:p>
        </p:txBody>
      </p:sp>
      <p:pic>
        <p:nvPicPr>
          <p:cNvPr id="6" name="hh131.jpg" descr="id:2147493839;Founder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268413"/>
            <a:ext cx="20875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81" name="Group 4"/>
          <p:cNvGrpSpPr/>
          <p:nvPr/>
        </p:nvGrpSpPr>
        <p:grpSpPr bwMode="auto">
          <a:xfrm>
            <a:off x="6551613" y="188913"/>
            <a:ext cx="2592387" cy="1008062"/>
            <a:chOff x="0" y="0"/>
            <a:chExt cx="1633" cy="635"/>
          </a:xfrm>
        </p:grpSpPr>
        <p:pic>
          <p:nvPicPr>
            <p:cNvPr id="54282" name="Picture 5" descr="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3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03" tIns="45700" rIns="91403" bIns="45700" anchor="ctr"/>
            <a:lstStyle/>
            <a:p>
              <a:pPr algn="r" defTabSz="923925">
                <a:buFont typeface="Arial" charset="0"/>
                <a:buNone/>
              </a:pPr>
              <a:r>
                <a:rPr lang="zh-CN" altLang="en-US" sz="3200" b="1">
                  <a:solidFill>
                    <a:srgbClr val="CC0000"/>
                  </a:solidFill>
                  <a:ea typeface="黑体" pitchFamily="2" charset="-122"/>
                </a:rPr>
                <a:t>学 习 新 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395536" y="1268760"/>
            <a:ext cx="3694113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dirty="0"/>
              <a:t>1</a:t>
            </a:r>
            <a:r>
              <a:rPr lang="zh-CN" altLang="en-US" sz="4000" dirty="0"/>
              <a:t>、</a:t>
            </a:r>
            <a:r>
              <a:rPr lang="zh-CN" altLang="en-US" sz="4000" b="1" dirty="0"/>
              <a:t>原子的结构</a:t>
            </a:r>
            <a:r>
              <a:rPr lang="en-US" altLang="zh-CN" sz="4000" b="1" dirty="0"/>
              <a:t>:</a:t>
            </a:r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1533525" y="0"/>
            <a:ext cx="7610475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ea typeface="方正大黑简体"/>
                <a:cs typeface="方正大黑简体"/>
              </a:rPr>
              <a:t>四、</a:t>
            </a:r>
            <a:r>
              <a:rPr lang="zh-CN" altLang="en-US" sz="6000" dirty="0">
                <a:solidFill>
                  <a:srgbClr val="FF0000"/>
                </a:solidFill>
                <a:ea typeface="方正大黑简体"/>
                <a:cs typeface="方正大黑简体"/>
              </a:rPr>
              <a:t>原</a:t>
            </a:r>
            <a:r>
              <a:rPr lang="zh-CN" altLang="en-US" sz="6000" dirty="0" smtClean="0">
                <a:solidFill>
                  <a:srgbClr val="FF0000"/>
                </a:solidFill>
                <a:ea typeface="方正大黑简体"/>
                <a:cs typeface="方正大黑简体"/>
              </a:rPr>
              <a:t>子及其结</a:t>
            </a:r>
            <a:r>
              <a:rPr lang="zh-CN" altLang="en-US" sz="6000" dirty="0">
                <a:solidFill>
                  <a:srgbClr val="FF0000"/>
                </a:solidFill>
                <a:ea typeface="方正大黑简体"/>
                <a:cs typeface="方正大黑简体"/>
              </a:rPr>
              <a:t>构  </a:t>
            </a:r>
          </a:p>
        </p:txBody>
      </p:sp>
      <p:pic>
        <p:nvPicPr>
          <p:cNvPr id="29701" name="Picture 11" descr="atom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12017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20" name="Picture 12" descr="atom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276872"/>
            <a:ext cx="493204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The At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916832"/>
            <a:ext cx="38519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6101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650" y="980728"/>
            <a:ext cx="38163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原子核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07704" y="476672"/>
            <a:ext cx="504056" cy="2232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19872" y="4766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电子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3491880" y="980728"/>
            <a:ext cx="216024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486916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原子是由原子核（比电子质量大得多不易移动）和核外电子（绕核运动）组成的。原子核带正电，核外电子带负电。（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原子核是由质子和中子组成的，质子带正电，中子不带电。）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042988" y="4292600"/>
            <a:ext cx="6999287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任何带电体所带电荷量都是</a:t>
            </a:r>
            <a:r>
              <a:rPr kumimoji="1"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e</a:t>
            </a: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的整数倍。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68313" y="1676400"/>
            <a:ext cx="8207375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3600" b="1" dirty="0">
                <a:latin typeface="仿宋_GB2312" pitchFamily="49" charset="-122"/>
                <a:ea typeface="仿宋_GB2312" pitchFamily="49" charset="-122"/>
              </a:rPr>
              <a:t>    </a:t>
            </a: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电子是带有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最小</a:t>
            </a: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电荷的粒子。人们把最小电荷叫做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元电荷</a:t>
            </a: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，常用符号</a:t>
            </a:r>
            <a:r>
              <a:rPr kumimoji="1"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e</a:t>
            </a: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表示。   </a:t>
            </a:r>
          </a:p>
          <a:p>
            <a:pPr>
              <a:buFont typeface="Wingdings" pitchFamily="2" charset="2"/>
              <a:buNone/>
            </a:pP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 </a:t>
            </a:r>
            <a:r>
              <a:rPr kumimoji="1"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     </a:t>
            </a:r>
            <a:r>
              <a:rPr kumimoji="1"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e</a:t>
            </a:r>
            <a:r>
              <a:rPr kumimoji="1"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=1.6×10</a:t>
            </a:r>
            <a:r>
              <a:rPr kumimoji="1" lang="en-US" altLang="zh-CN" sz="3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-19</a:t>
            </a:r>
            <a:r>
              <a:rPr kumimoji="1"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C</a:t>
            </a:r>
            <a:endParaRPr kumimoji="1"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539750" y="741363"/>
            <a:ext cx="216277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kumimoji="1" lang="en-US" altLang="zh-CN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2.</a:t>
            </a:r>
            <a:r>
              <a:rPr kumimoji="1" lang="zh-CN" alt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元电荷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1028"/>
          <p:cNvSpPr txBox="1">
            <a:spLocks noChangeArrowheads="1"/>
          </p:cNvSpPr>
          <p:nvPr/>
        </p:nvSpPr>
        <p:spPr bwMode="auto">
          <a:xfrm>
            <a:off x="1043608" y="1341438"/>
            <a:ext cx="7776864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en-US" altLang="zh-CN" sz="3200" b="1" smtClean="0"/>
              <a:t>①</a:t>
            </a:r>
            <a:r>
              <a:rPr kumimoji="1" lang="zh-CN" altLang="en-US" sz="3200" b="1" smtClean="0"/>
              <a:t>不同物质的原子核束缚电子的本领不同．</a:t>
            </a:r>
          </a:p>
          <a:p>
            <a:r>
              <a:rPr kumimoji="1" lang="zh-CN" altLang="en-US" sz="3200" b="1" smtClean="0"/>
              <a:t> </a:t>
            </a:r>
          </a:p>
          <a:p>
            <a:pPr>
              <a:spcBef>
                <a:spcPct val="50000"/>
              </a:spcBef>
            </a:pPr>
            <a:endParaRPr lang="en-US" altLang="zh-CN" sz="3200" b="1" dirty="0"/>
          </a:p>
        </p:txBody>
      </p:sp>
      <p:sp>
        <p:nvSpPr>
          <p:cNvPr id="22531" name="Text Box 1029"/>
          <p:cNvSpPr txBox="1">
            <a:spLocks noChangeArrowheads="1"/>
          </p:cNvSpPr>
          <p:nvPr/>
        </p:nvSpPr>
        <p:spPr bwMode="auto">
          <a:xfrm>
            <a:off x="755650" y="549275"/>
            <a:ext cx="432117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</a:rPr>
              <a:t>3.</a:t>
            </a:r>
            <a:r>
              <a:rPr kumimoji="1" lang="zh-CN" altLang="en-US" sz="4000" b="1">
                <a:solidFill>
                  <a:srgbClr val="FF0000"/>
                </a:solidFill>
              </a:rPr>
              <a:t>摩擦起电的原因：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43014" name="Text Box 1030"/>
          <p:cNvSpPr txBox="1">
            <a:spLocks noChangeArrowheads="1"/>
          </p:cNvSpPr>
          <p:nvPr/>
        </p:nvSpPr>
        <p:spPr bwMode="auto">
          <a:xfrm>
            <a:off x="539750" y="3786190"/>
            <a:ext cx="7777163" cy="2673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66FF33"/>
                </a:solidFill>
              </a:rPr>
              <a:t>  </a:t>
            </a:r>
            <a:r>
              <a:rPr kumimoji="1" lang="zh-CN" altLang="en-US" sz="3600" b="1" dirty="0">
                <a:solidFill>
                  <a:srgbClr val="000000"/>
                </a:solidFill>
              </a:rPr>
              <a:t>摩擦起电的实质是：</a:t>
            </a:r>
          </a:p>
          <a:p>
            <a:pPr algn="ctr">
              <a:spcBef>
                <a:spcPct val="20000"/>
              </a:spcBef>
              <a:buSzPct val="85000"/>
            </a:pPr>
            <a:r>
              <a:rPr kumimoji="1" lang="zh-CN" altLang="en-US" sz="3600" b="1" dirty="0">
                <a:solidFill>
                  <a:srgbClr val="FFCC00"/>
                </a:solidFill>
              </a:rPr>
              <a:t>      </a:t>
            </a:r>
            <a:r>
              <a:rPr kumimoji="1" lang="zh-CN" altLang="en-US" sz="3600" b="1" dirty="0">
                <a:solidFill>
                  <a:srgbClr val="FF0000"/>
                </a:solidFill>
              </a:rPr>
              <a:t>电子从一个物体转移</a:t>
            </a:r>
            <a:r>
              <a:rPr kumimoji="1" lang="zh-CN" altLang="en-US" sz="3600" b="1" dirty="0"/>
              <a:t>到另一个物     体上，并不是摩擦创造了电荷． </a:t>
            </a:r>
          </a:p>
          <a:p>
            <a:pPr>
              <a:spcBef>
                <a:spcPct val="50000"/>
              </a:spcBef>
            </a:pPr>
            <a:endParaRPr kumimoji="1" lang="en-US" altLang="zh-CN" sz="3600" b="1" dirty="0">
              <a:solidFill>
                <a:schemeClr val="tx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249289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</a:rPr>
              <a:t>②束缚能力弱的失去电子：带正电荷</a:t>
            </a:r>
            <a:endParaRPr lang="zh-CN" altLang="en-US" sz="3200" dirty="0" smtClean="0"/>
          </a:p>
          <a:p>
            <a:pPr>
              <a:buFontTx/>
              <a:buNone/>
            </a:pPr>
            <a:r>
              <a:rPr lang="zh-CN" altLang="en-US" sz="3200" b="1" dirty="0" smtClean="0">
                <a:latin typeface="宋体" pitchFamily="2" charset="-122"/>
              </a:rPr>
              <a:t>束缚能力强的得到电子：带负电荷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0026_image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981075"/>
            <a:ext cx="36004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31800" y="1268413"/>
            <a:ext cx="2592388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 dirty="0"/>
              <a:t>1</a:t>
            </a:r>
            <a:r>
              <a:rPr lang="zh-CN" altLang="en-US" sz="2800" b="1" dirty="0">
                <a:latin typeface="Arial" pitchFamily="34" charset="0"/>
              </a:rPr>
              <a:t>．实验研究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431800" y="1808163"/>
            <a:ext cx="266382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800" b="1" dirty="0">
                <a:latin typeface="Arial" pitchFamily="34" charset="0"/>
              </a:rPr>
              <a:t>实验</a:t>
            </a:r>
            <a:r>
              <a:rPr lang="en-US" altLang="zh-CN" sz="2800" b="1" dirty="0"/>
              <a:t>1</a:t>
            </a:r>
            <a:r>
              <a:rPr lang="zh-CN" altLang="en-US" sz="2800" b="1" dirty="0">
                <a:latin typeface="Arial" pitchFamily="34" charset="0"/>
              </a:rPr>
              <a:t>：</a:t>
            </a:r>
          </a:p>
        </p:txBody>
      </p:sp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431800" y="2420938"/>
            <a:ext cx="43926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dirty="0">
                <a:solidFill>
                  <a:schemeClr val="accent2"/>
                </a:solidFill>
                <a:latin typeface="Arial" pitchFamily="34" charset="0"/>
              </a:rPr>
              <a:t>　　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用橡胶棒连接验电器</a:t>
            </a:r>
          </a:p>
        </p:txBody>
      </p:sp>
      <p:sp>
        <p:nvSpPr>
          <p:cNvPr id="161798" name="Rectangle 10"/>
          <p:cNvSpPr>
            <a:spLocks noChangeArrowheads="1"/>
          </p:cNvSpPr>
          <p:nvPr/>
        </p:nvSpPr>
        <p:spPr bwMode="auto">
          <a:xfrm>
            <a:off x="431800" y="3933825"/>
            <a:ext cx="6985000" cy="558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dirty="0">
                <a:solidFill>
                  <a:schemeClr val="accent2"/>
                </a:solidFill>
                <a:latin typeface="Arial" pitchFamily="34" charset="0"/>
              </a:rPr>
              <a:t>　　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验电器</a:t>
            </a:r>
            <a:r>
              <a:rPr lang="en-US" altLang="zh-CN" sz="2800" b="1" dirty="0">
                <a:solidFill>
                  <a:srgbClr val="CC0000"/>
                </a:solidFill>
              </a:rPr>
              <a:t>A</a:t>
            </a:r>
            <a:r>
              <a:rPr lang="zh-CN" altLang="en-US" sz="2800" b="1" dirty="0">
                <a:solidFill>
                  <a:srgbClr val="CC0000"/>
                </a:solidFill>
              </a:rPr>
              <a:t>、</a:t>
            </a:r>
            <a:r>
              <a:rPr lang="en-US" altLang="zh-CN" sz="2800" b="1" dirty="0">
                <a:solidFill>
                  <a:srgbClr val="CC0000"/>
                </a:solidFill>
              </a:rPr>
              <a:t>B</a:t>
            </a:r>
            <a:r>
              <a:rPr lang="zh-CN" altLang="en-US" sz="2800" b="1" dirty="0">
                <a:solidFill>
                  <a:srgbClr val="CC0000"/>
                </a:solidFill>
              </a:rPr>
              <a:t>金属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箔的张角没有变化。</a:t>
            </a:r>
          </a:p>
        </p:txBody>
      </p:sp>
      <p:sp>
        <p:nvSpPr>
          <p:cNvPr id="161799" name="Rectangle 11"/>
          <p:cNvSpPr>
            <a:spLocks noChangeArrowheads="1"/>
          </p:cNvSpPr>
          <p:nvPr/>
        </p:nvSpPr>
        <p:spPr bwMode="auto">
          <a:xfrm>
            <a:off x="431800" y="5408613"/>
            <a:ext cx="81724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dirty="0">
                <a:solidFill>
                  <a:schemeClr val="accent2"/>
                </a:solidFill>
                <a:latin typeface="Arial" pitchFamily="34" charset="0"/>
              </a:rPr>
              <a:t>　　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验电器</a:t>
            </a:r>
            <a:r>
              <a:rPr lang="en-US" altLang="zh-CN" sz="2800" b="1" dirty="0">
                <a:solidFill>
                  <a:srgbClr val="CC0000"/>
                </a:solidFill>
              </a:rPr>
              <a:t>A</a:t>
            </a:r>
            <a:r>
              <a:rPr lang="zh-CN" altLang="en-US" sz="2800" b="1" dirty="0">
                <a:solidFill>
                  <a:srgbClr val="CC0000"/>
                </a:solidFill>
              </a:rPr>
              <a:t>的电荷量没有变化，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验电器</a:t>
            </a:r>
            <a:r>
              <a:rPr lang="en-US" altLang="zh-CN" sz="2800" b="1" dirty="0">
                <a:solidFill>
                  <a:srgbClr val="CC0000"/>
                </a:solidFill>
              </a:rPr>
              <a:t>B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仍不带电。</a:t>
            </a:r>
          </a:p>
        </p:txBody>
      </p:sp>
      <p:sp>
        <p:nvSpPr>
          <p:cNvPr id="35848" name="矩形 4"/>
          <p:cNvSpPr>
            <a:spLocks noChangeArrowheads="1"/>
          </p:cNvSpPr>
          <p:nvPr/>
        </p:nvSpPr>
        <p:spPr bwMode="auto">
          <a:xfrm>
            <a:off x="467544" y="188640"/>
            <a:ext cx="430117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Arial" pitchFamily="34" charset="0"/>
              </a:rPr>
              <a:t>五、导</a:t>
            </a:r>
            <a:r>
              <a:rPr lang="zh-CN" altLang="en-US" sz="4000" b="1" dirty="0">
                <a:solidFill>
                  <a:srgbClr val="FF0000"/>
                </a:solidFill>
                <a:latin typeface="Arial" pitchFamily="34" charset="0"/>
              </a:rPr>
              <a:t>体和绝缘体</a:t>
            </a:r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4643438" y="2997200"/>
            <a:ext cx="611187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/>
              <a:t>A</a:t>
            </a:r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6624638" y="2997200"/>
            <a:ext cx="611187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/>
              <a:t>B</a:t>
            </a:r>
          </a:p>
        </p:txBody>
      </p:sp>
      <p:sp>
        <p:nvSpPr>
          <p:cNvPr id="35851" name="Rectangle 2"/>
          <p:cNvSpPr>
            <a:spLocks noChangeArrowheads="1"/>
          </p:cNvSpPr>
          <p:nvPr/>
        </p:nvSpPr>
        <p:spPr bwMode="auto">
          <a:xfrm>
            <a:off x="431800" y="3284538"/>
            <a:ext cx="2024063" cy="538162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sz="2800" b="1" dirty="0">
                <a:latin typeface="宋体" pitchFamily="2" charset="-122"/>
              </a:rPr>
              <a:t>实验现象</a:t>
            </a:r>
            <a:endParaRPr lang="en-US" sz="2800" b="1" dirty="0"/>
          </a:p>
        </p:txBody>
      </p:sp>
      <p:sp>
        <p:nvSpPr>
          <p:cNvPr id="161805" name="Rectangle 2"/>
          <p:cNvSpPr>
            <a:spLocks noChangeArrowheads="1"/>
          </p:cNvSpPr>
          <p:nvPr/>
        </p:nvSpPr>
        <p:spPr bwMode="auto">
          <a:xfrm>
            <a:off x="467544" y="4653136"/>
            <a:ext cx="2024063" cy="538163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sz="2800" b="1" dirty="0">
                <a:latin typeface="宋体" pitchFamily="2" charset="-122"/>
              </a:rPr>
              <a:t>实验分析</a:t>
            </a:r>
            <a:endParaRPr lang="en-US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utoUpdateAnimBg="0"/>
      <p:bldP spid="161799" grpId="0" autoUpdateAnimBg="0"/>
      <p:bldP spid="1618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0027_image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135" y="1272520"/>
            <a:ext cx="37242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31800" y="749300"/>
            <a:ext cx="17287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800" b="1" dirty="0"/>
              <a:t>实验</a:t>
            </a:r>
            <a:r>
              <a:rPr lang="en-US" altLang="zh-CN" sz="2800" b="1" dirty="0"/>
              <a:t>2</a:t>
            </a:r>
            <a:r>
              <a:rPr lang="zh-CN" altLang="en-US" sz="2800" dirty="0">
                <a:latin typeface="Arial" pitchFamily="34" charset="0"/>
              </a:rPr>
              <a:t>：</a:t>
            </a:r>
          </a:p>
        </p:txBody>
      </p:sp>
      <p:sp>
        <p:nvSpPr>
          <p:cNvPr id="162821" name="Rectangle 7"/>
          <p:cNvSpPr>
            <a:spLocks noChangeArrowheads="1"/>
          </p:cNvSpPr>
          <p:nvPr/>
        </p:nvSpPr>
        <p:spPr bwMode="auto">
          <a:xfrm>
            <a:off x="431800" y="1773238"/>
            <a:ext cx="4464050" cy="1373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dirty="0">
                <a:solidFill>
                  <a:schemeClr val="accent2"/>
                </a:solidFill>
              </a:rPr>
              <a:t>　　</a:t>
            </a:r>
            <a:r>
              <a:rPr lang="zh-CN" altLang="en-US" sz="2800" b="1" dirty="0">
                <a:solidFill>
                  <a:srgbClr val="CC0000"/>
                </a:solidFill>
              </a:rPr>
              <a:t>验电器</a:t>
            </a:r>
            <a:r>
              <a:rPr lang="en-US" altLang="zh-CN" sz="2800" b="1" dirty="0">
                <a:solidFill>
                  <a:srgbClr val="CC0000"/>
                </a:solidFill>
              </a:rPr>
              <a:t>A</a:t>
            </a:r>
            <a:r>
              <a:rPr lang="zh-CN" altLang="en-US" sz="2800" b="1" dirty="0">
                <a:solidFill>
                  <a:srgbClr val="CC0000"/>
                </a:solidFill>
              </a:rPr>
              <a:t>的金属箔张开的角度减小，</a:t>
            </a:r>
            <a:r>
              <a:rPr lang="en-US" altLang="zh-CN" sz="2800" b="1" dirty="0">
                <a:solidFill>
                  <a:srgbClr val="CC0000"/>
                </a:solidFill>
              </a:rPr>
              <a:t>B</a:t>
            </a:r>
            <a:r>
              <a:rPr lang="zh-CN" altLang="en-US" sz="2800" b="1" dirty="0">
                <a:solidFill>
                  <a:srgbClr val="CC0000"/>
                </a:solidFill>
              </a:rPr>
              <a:t>的金属箔由闭合变为张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开。</a:t>
            </a:r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1690688" y="749300"/>
            <a:ext cx="417671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用金属棒连接两验电器</a:t>
            </a:r>
          </a:p>
        </p:txBody>
      </p:sp>
      <p:sp>
        <p:nvSpPr>
          <p:cNvPr id="162823" name="Rectangle 9"/>
          <p:cNvSpPr>
            <a:spLocks noChangeArrowheads="1"/>
          </p:cNvSpPr>
          <p:nvPr/>
        </p:nvSpPr>
        <p:spPr bwMode="auto">
          <a:xfrm>
            <a:off x="431800" y="3752850"/>
            <a:ext cx="8137525" cy="1373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Arial" pitchFamily="34" charset="0"/>
              </a:rPr>
              <a:t>       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验电器</a:t>
            </a:r>
            <a:r>
              <a:rPr lang="en-US" altLang="zh-CN" sz="2800" b="1" dirty="0">
                <a:solidFill>
                  <a:srgbClr val="CC0000"/>
                </a:solidFill>
              </a:rPr>
              <a:t>B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上也带了电。</a:t>
            </a:r>
          </a:p>
          <a:p>
            <a:pPr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有一部分电荷通过金属棒</a:t>
            </a:r>
          </a:p>
          <a:p>
            <a:pPr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从</a:t>
            </a:r>
            <a:r>
              <a:rPr lang="en-US" altLang="zh-CN" sz="2800" b="1" dirty="0">
                <a:solidFill>
                  <a:srgbClr val="CC0000"/>
                </a:solidFill>
              </a:rPr>
              <a:t>A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移动到了</a:t>
            </a:r>
            <a:r>
              <a:rPr lang="en-US" altLang="zh-CN" sz="2800" b="1" dirty="0">
                <a:solidFill>
                  <a:srgbClr val="CC0000"/>
                </a:solidFill>
              </a:rPr>
              <a:t>B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，电荷发生了定向移动。</a:t>
            </a:r>
          </a:p>
        </p:txBody>
      </p:sp>
      <p:sp>
        <p:nvSpPr>
          <p:cNvPr id="162824" name="Rectangle 12"/>
          <p:cNvSpPr>
            <a:spLocks noChangeArrowheads="1"/>
          </p:cNvSpPr>
          <p:nvPr/>
        </p:nvSpPr>
        <p:spPr bwMode="auto">
          <a:xfrm>
            <a:off x="431800" y="5722938"/>
            <a:ext cx="8172450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dirty="0">
                <a:solidFill>
                  <a:schemeClr val="accent2"/>
                </a:solidFill>
                <a:latin typeface="Arial" pitchFamily="34" charset="0"/>
              </a:rPr>
              <a:t>　　</a:t>
            </a: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电荷在金属中可以定向移动， 说明金属是可以导电的。</a:t>
            </a:r>
          </a:p>
        </p:txBody>
      </p:sp>
      <p:sp>
        <p:nvSpPr>
          <p:cNvPr id="36872" name="Rectangle 2"/>
          <p:cNvSpPr>
            <a:spLocks noChangeArrowheads="1"/>
          </p:cNvSpPr>
          <p:nvPr/>
        </p:nvSpPr>
        <p:spPr bwMode="auto">
          <a:xfrm>
            <a:off x="431800" y="1268413"/>
            <a:ext cx="2024063" cy="538162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sz="2800" b="1" dirty="0">
                <a:latin typeface="宋体" pitchFamily="2" charset="-122"/>
              </a:rPr>
              <a:t>实验现象</a:t>
            </a:r>
            <a:endParaRPr lang="en-US" sz="2800" b="1" dirty="0"/>
          </a:p>
        </p:txBody>
      </p:sp>
      <p:sp>
        <p:nvSpPr>
          <p:cNvPr id="162826" name="Rectangle 2"/>
          <p:cNvSpPr>
            <a:spLocks noChangeArrowheads="1"/>
          </p:cNvSpPr>
          <p:nvPr/>
        </p:nvSpPr>
        <p:spPr bwMode="auto">
          <a:xfrm>
            <a:off x="431800" y="3176588"/>
            <a:ext cx="2024063" cy="538162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sz="2800" b="1" dirty="0">
                <a:latin typeface="宋体" pitchFamily="2" charset="-122"/>
              </a:rPr>
              <a:t>实验分析</a:t>
            </a:r>
            <a:endParaRPr lang="en-US" altLang="zh-CN" sz="2800" b="1" dirty="0"/>
          </a:p>
        </p:txBody>
      </p:sp>
      <p:sp>
        <p:nvSpPr>
          <p:cNvPr id="162827" name="Rectangle 2"/>
          <p:cNvSpPr>
            <a:spLocks noChangeArrowheads="1"/>
          </p:cNvSpPr>
          <p:nvPr/>
        </p:nvSpPr>
        <p:spPr bwMode="auto">
          <a:xfrm>
            <a:off x="431800" y="5157788"/>
            <a:ext cx="2024063" cy="538162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sz="2800" b="1" dirty="0">
                <a:latin typeface="宋体" pitchFamily="2" charset="-122"/>
              </a:rPr>
              <a:t>实验结论</a:t>
            </a:r>
            <a:endParaRPr lang="en-US" altLang="zh-CN" sz="2800" b="1" dirty="0"/>
          </a:p>
        </p:txBody>
      </p:sp>
      <p:sp>
        <p:nvSpPr>
          <p:cNvPr id="36875" name="Rectangle 7"/>
          <p:cNvSpPr>
            <a:spLocks noChangeArrowheads="1"/>
          </p:cNvSpPr>
          <p:nvPr/>
        </p:nvSpPr>
        <p:spPr bwMode="auto">
          <a:xfrm>
            <a:off x="4824413" y="3321050"/>
            <a:ext cx="611187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dirty="0"/>
              <a:t>A</a:t>
            </a:r>
          </a:p>
        </p:txBody>
      </p:sp>
      <p:sp>
        <p:nvSpPr>
          <p:cNvPr id="36876" name="Rectangle 7"/>
          <p:cNvSpPr>
            <a:spLocks noChangeArrowheads="1"/>
          </p:cNvSpPr>
          <p:nvPr/>
        </p:nvSpPr>
        <p:spPr bwMode="auto">
          <a:xfrm>
            <a:off x="6804025" y="3321050"/>
            <a:ext cx="6111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autoUpdateAnimBg="0"/>
      <p:bldP spid="162823" grpId="0" autoUpdateAnimBg="0"/>
      <p:bldP spid="162824" grpId="0" autoUpdateAnimBg="0"/>
      <p:bldP spid="162826" grpId="0" animBg="1"/>
      <p:bldP spid="1628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836712"/>
            <a:ext cx="8686800" cy="51816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r>
              <a:rPr lang="en-US" altLang="zh-CN" sz="4800" b="1" dirty="0" smtClean="0">
                <a:solidFill>
                  <a:srgbClr val="000000"/>
                </a:solidFill>
              </a:rPr>
              <a:t>1.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导体：容易导电的物体叫做</a:t>
            </a:r>
            <a:r>
              <a:rPr lang="zh-CN" altLang="en-US" sz="4800" b="1" u="sng" dirty="0" smtClean="0">
                <a:solidFill>
                  <a:srgbClr val="000000"/>
                </a:solidFill>
              </a:rPr>
              <a:t>        </a:t>
            </a:r>
            <a:r>
              <a:rPr lang="zh-CN" altLang="en-US" sz="4800" b="1" dirty="0" smtClean="0">
                <a:solidFill>
                  <a:srgbClr val="000000"/>
                </a:solidFill>
              </a:rPr>
              <a:t>。</a:t>
            </a:r>
          </a:p>
          <a:p>
            <a:pPr>
              <a:buFontTx/>
              <a:buNone/>
            </a:pPr>
            <a:r>
              <a:rPr lang="zh-CN" altLang="en-US" sz="3600" b="1" dirty="0" smtClean="0">
                <a:solidFill>
                  <a:srgbClr val="FF0066"/>
                </a:solidFill>
              </a:rPr>
              <a:t>例如</a:t>
            </a:r>
            <a:r>
              <a:rPr lang="zh-CN" altLang="en-US" sz="4800" b="1" dirty="0" smtClean="0">
                <a:solidFill>
                  <a:srgbClr val="FF0066"/>
                </a:solidFill>
              </a:rPr>
              <a:t>：</a:t>
            </a:r>
          </a:p>
          <a:p>
            <a:pPr>
              <a:buFontTx/>
              <a:buNone/>
            </a:pPr>
            <a:r>
              <a:rPr lang="en-US" altLang="zh-CN" sz="3600" b="1" dirty="0" smtClean="0">
                <a:solidFill>
                  <a:srgbClr val="000000"/>
                </a:solidFill>
              </a:rPr>
              <a:t>2.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绝缘体：不容易导电的物体叫做</a:t>
            </a:r>
            <a:r>
              <a:rPr lang="zh-CN" altLang="en-US" sz="4400" b="1" u="sng" dirty="0" smtClean="0">
                <a:solidFill>
                  <a:srgbClr val="000000"/>
                </a:solidFill>
              </a:rPr>
              <a:t>             </a:t>
            </a:r>
            <a:endParaRPr lang="zh-CN" altLang="en-US" sz="4400" b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zh-CN" altLang="en-US" sz="3600" b="1" dirty="0" smtClean="0">
                <a:solidFill>
                  <a:srgbClr val="FF0066"/>
                </a:solidFill>
              </a:rPr>
              <a:t>例如</a:t>
            </a:r>
            <a:r>
              <a:rPr lang="zh-CN" altLang="en-US" sz="4800" b="1" dirty="0" smtClean="0">
                <a:solidFill>
                  <a:srgbClr val="FF0066"/>
                </a:solidFill>
              </a:rPr>
              <a:t>：</a:t>
            </a:r>
            <a:r>
              <a:rPr lang="zh-CN" altLang="en-US" sz="4800" b="1" u="sng" dirty="0" smtClean="0">
                <a:solidFill>
                  <a:srgbClr val="FF0066"/>
                </a:solidFill>
              </a:rPr>
              <a:t>                                   </a:t>
            </a:r>
            <a:r>
              <a:rPr lang="zh-CN" altLang="en-US" sz="4800" b="1" dirty="0" smtClean="0">
                <a:solidFill>
                  <a:srgbClr val="FF0066"/>
                </a:solidFill>
              </a:rPr>
              <a:t>。</a:t>
            </a:r>
          </a:p>
          <a:p>
            <a:pPr>
              <a:buNone/>
            </a:pPr>
            <a:r>
              <a:rPr lang="en-US" altLang="zh-CN" sz="3600" b="1" dirty="0" smtClean="0">
                <a:solidFill>
                  <a:srgbClr val="000000"/>
                </a:solidFill>
              </a:rPr>
              <a:t>3.</a:t>
            </a:r>
            <a:r>
              <a:rPr lang="zh-CN" altLang="en-US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</a:rPr>
              <a:t>自由电子：</a:t>
            </a:r>
            <a:r>
              <a:rPr lang="zh-CN" altLang="en-US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  <a:sym typeface="Wingdings" pitchFamily="2" charset="2"/>
              </a:rPr>
              <a:t>（</a:t>
            </a:r>
            <a:r>
              <a:rPr lang="en-US" altLang="zh-CN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  <a:sym typeface="Wingdings" pitchFamily="2" charset="2"/>
              </a:rPr>
              <a:t>35</a:t>
            </a:r>
            <a:r>
              <a:rPr lang="zh-CN" altLang="en-US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  <a:sym typeface="Wingdings" pitchFamily="2" charset="2"/>
              </a:rPr>
              <a:t>页）</a:t>
            </a:r>
            <a:endParaRPr lang="zh-CN" altLang="en-US" sz="36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zh-CN" altLang="en-US" sz="3600" b="1" dirty="0" smtClean="0">
                <a:solidFill>
                  <a:srgbClr val="000000"/>
                </a:solidFill>
              </a:rPr>
              <a:t>金属导电靠</a:t>
            </a:r>
            <a:r>
              <a:rPr lang="zh-CN" altLang="en-US" sz="4800" b="1" u="sng" dirty="0" smtClean="0">
                <a:solidFill>
                  <a:srgbClr val="000000"/>
                </a:solidFill>
              </a:rPr>
              <a:t>                  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移动</a:t>
            </a:r>
            <a:r>
              <a:rPr lang="zh-CN" altLang="en-US" sz="4800" b="1" dirty="0" smtClean="0"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660232" y="836712"/>
            <a:ext cx="15208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</a:rPr>
              <a:t>导体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380312" y="2780928"/>
            <a:ext cx="153779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</a:rPr>
              <a:t>绝缘体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543843" y="1916832"/>
            <a:ext cx="760015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</a:rPr>
              <a:t>金属、人体</a:t>
            </a:r>
            <a:r>
              <a:rPr lang="zh-CN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</a:rPr>
              <a:t>、大地、石墨、食</a:t>
            </a:r>
            <a:r>
              <a:rPr lang="zh-CN" alt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</a:rPr>
              <a:t>盐水溶液等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835696" y="3356992"/>
            <a:ext cx="574388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</a:rPr>
              <a:t>橡胶、玻璃、塑</a:t>
            </a:r>
            <a:r>
              <a:rPr lang="zh-CN" alt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</a:rPr>
              <a:t>料、陶瓷等</a:t>
            </a:r>
            <a:endParaRPr lang="zh-CN" alt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楷体_GB2312" pitchFamily="49" charset="-122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203848" y="4869160"/>
            <a:ext cx="2037737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</a:rPr>
              <a:t>自由电子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30723" grpId="0"/>
      <p:bldP spid="45061" grpId="0"/>
      <p:bldP spid="45062" grpId="0"/>
      <p:bldP spid="45063" grpId="0"/>
      <p:bldP spid="450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332656"/>
            <a:ext cx="6880225" cy="868363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l"/>
            <a:r>
              <a:rPr lang="zh-CN" altLang="en-US" sz="4000" b="1" dirty="0" smtClean="0">
                <a:ea typeface="黑体" pitchFamily="49" charset="-122"/>
              </a:rPr>
              <a:t>绝缘体</a:t>
            </a:r>
          </a:p>
        </p:txBody>
      </p:sp>
      <p:pic>
        <p:nvPicPr>
          <p:cNvPr id="154627" name="Picture 3" descr="{4E1FF284-CDF4-4EB4-890A-38CAF051832D}0"/>
          <p:cNvPicPr>
            <a:picLocks noChangeAspect="1" noChangeArrowheads="1"/>
          </p:cNvPicPr>
          <p:nvPr/>
        </p:nvPicPr>
        <p:blipFill>
          <a:blip r:embed="rId2" cstate="print"/>
          <a:srcRect l="2783" r="3972" b="2455"/>
          <a:stretch>
            <a:fillRect/>
          </a:stretch>
        </p:blipFill>
        <p:spPr bwMode="auto">
          <a:xfrm>
            <a:off x="467544" y="1556792"/>
            <a:ext cx="727233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884368" y="1628800"/>
            <a:ext cx="790575" cy="3387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/>
              <a:t>常见的绝缘体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11560" y="1052736"/>
            <a:ext cx="33956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楷体_GB2312" pitchFamily="49" charset="-122"/>
              </a:rPr>
              <a:t>金属导体为例：</a:t>
            </a:r>
          </a:p>
        </p:txBody>
      </p:sp>
      <p:sp>
        <p:nvSpPr>
          <p:cNvPr id="3" name="矩形 2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导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364251" y="324433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导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64251" y="324433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导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364251" y="324433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导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63449" y="324433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导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363449" y="324433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导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782361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导体容易导电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260648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导体容易导电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绝缘体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不容易导电的原因：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7" name="ShockwaveFlash1" r:id="rId2" imgW="8280400" imgH="4319588"/>
        </mc:Choice>
        <mc:Fallback>
          <p:control name="ShockwaveFlash1" r:id="rId2" imgW="8280400" imgH="431958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1844675"/>
                  <a:ext cx="8280400" cy="4319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980728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导体容易导电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是因为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导体内有大量的自由电荷</a:t>
            </a:r>
            <a:r>
              <a:rPr lang="zh-CN" altLang="en-US" sz="4400" b="1" i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zh-CN" sz="4400" b="1" dirty="0" smtClean="0">
                <a:latin typeface="楷体" pitchFamily="49" charset="-122"/>
                <a:ea typeface="楷体" pitchFamily="49" charset="-122"/>
              </a:rPr>
              <a:t>绝缘体</a:t>
            </a:r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不容易导电是因为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绝缘体内几乎没有自由电荷</a:t>
            </a:r>
            <a:r>
              <a:rPr lang="en-US" altLang="zh-CN" sz="4400" b="1" i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77825" y="1295400"/>
            <a:ext cx="8370888" cy="7620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CN" sz="2800" b="1">
                <a:solidFill>
                  <a:srgbClr val="FFFF00"/>
                </a:solidFill>
                <a:ea typeface="黑体" pitchFamily="49" charset="-122"/>
              </a:rPr>
              <a:t>    </a:t>
            </a:r>
            <a:r>
              <a:rPr kumimoji="1" lang="zh-CN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通过摩擦使物体带电的方法叫做摩擦起电。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85800" y="457200"/>
            <a:ext cx="4534272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华文新魏" pitchFamily="2" charset="-122"/>
              </a:rPr>
              <a:t>一、摩</a:t>
            </a:r>
            <a:r>
              <a:rPr lang="zh-CN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华文新魏" pitchFamily="2" charset="-122"/>
              </a:rPr>
              <a:t>擦起电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838" y="2214554"/>
            <a:ext cx="4679950" cy="173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被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丝绸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摩擦的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玻璃棒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能吸轻小物体说明带电；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3886200" y="4500570"/>
            <a:ext cx="4430713" cy="173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被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毛皮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摩擦的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橡胶棒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能吸轻小物体说明带电。</a:t>
            </a:r>
          </a:p>
        </p:txBody>
      </p:sp>
      <p:pic>
        <p:nvPicPr>
          <p:cNvPr id="96262" name="Picture 6" descr="{2ADA718F-30E9-4AD6-B1D4-8AC60A6765E9}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 descr="{EF245CCE-3E56-49EE-A8A3-727E6A69CAB8}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256"/>
            <a:ext cx="21066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p"/>
      <p:bldP spid="96259" grpId="0"/>
      <p:bldP spid="96260" grpId="0"/>
      <p:bldP spid="962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5735638"/>
            <a:ext cx="7945438" cy="5889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2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黑体" pitchFamily="2" charset="-122"/>
              </a:rPr>
              <a:t>注意：导体与绝缘体之间没有绝对的界线。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1" name="ShockwaveFlash1" r:id="rId2" imgW="7345363" imgH="5135563"/>
        </mc:Choice>
        <mc:Fallback>
          <p:control name="ShockwaveFlash1" r:id="rId2" imgW="7345363" imgH="513556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0"/>
                  <a:ext cx="7345363" cy="5135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本课小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403225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8596" y="4429132"/>
            <a:ext cx="8072494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</a:t>
            </a:r>
            <a:r>
              <a:rPr lang="en-US" altLang="zh-CN" sz="3200" i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导体与绝缘体</a:t>
            </a:r>
            <a:r>
              <a:rPr lang="en-US" altLang="zh-CN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zh-CN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善于导电的物体叫导体</a:t>
            </a:r>
            <a:r>
              <a:rPr lang="en-US" altLang="zh-CN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导体内有大量的自由电荷</a:t>
            </a:r>
            <a:r>
              <a:rPr lang="en-US" altLang="zh-CN" sz="3200" i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不善于导电的物体叫绝缘体</a:t>
            </a:r>
            <a:r>
              <a:rPr lang="en-US" altLang="zh-CN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绝缘体内几乎没有自由电荷</a:t>
            </a:r>
            <a:r>
              <a:rPr lang="en-US" altLang="zh-CN" sz="3200" i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endParaRPr lang="zh-CN" altLang="zh-CN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034" y="1000108"/>
            <a:ext cx="244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en-US" altLang="zh-CN" sz="3200" i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摩擦起电</a:t>
            </a:r>
            <a:r>
              <a:rPr lang="en-US" altLang="zh-CN" sz="3200" i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endParaRPr lang="zh-CN" altLang="zh-CN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596" y="164305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en-US" altLang="zh-CN" sz="3200" i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两种电荷</a:t>
            </a:r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正电荷、负电荷</a:t>
            </a:r>
            <a:r>
              <a:rPr lang="en-US" altLang="zh-CN" sz="3200" i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endParaRPr lang="zh-CN" altLang="zh-CN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596" y="2214554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en-US" altLang="zh-CN" sz="3200" i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电荷间的相互作用</a:t>
            </a:r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同种电荷相互排斥</a:t>
            </a:r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异种电荷相互吸引</a:t>
            </a:r>
            <a:r>
              <a:rPr lang="en-US" altLang="zh-CN" sz="3200" i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endParaRPr lang="zh-CN" altLang="zh-CN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58" y="335756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en-US" altLang="zh-CN" sz="3200" i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原子及其结构</a:t>
            </a:r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原子是由原子核</a:t>
            </a:r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带正电荷</a:t>
            </a:r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和核外电子</a:t>
            </a:r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带负电荷</a:t>
            </a:r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组成的</a:t>
            </a:r>
            <a:r>
              <a:rPr lang="en-US" altLang="zh-CN" sz="3200" i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.</a:t>
            </a:r>
            <a:endParaRPr lang="zh-CN" altLang="zh-CN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57158" y="857232"/>
            <a:ext cx="7842250" cy="35548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3200" b="1" dirty="0" smtClean="0">
                <a:solidFill>
                  <a:srgbClr val="1020BC"/>
                </a:solidFill>
                <a:latin typeface="+mn-ea"/>
                <a:ea typeface="+mn-ea"/>
              </a:rPr>
              <a:t>1</a:t>
            </a:r>
            <a:r>
              <a:rPr lang="en-US" altLang="zh-CN" sz="3200" b="1" i="1" dirty="0">
                <a:solidFill>
                  <a:srgbClr val="1020BC"/>
                </a:solidFill>
                <a:latin typeface="+mn-ea"/>
                <a:ea typeface="+mn-ea"/>
              </a:rPr>
              <a:t>.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中央电视台的“三星智力快车”节目介绍说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,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蜜蜂飞行与空气摩擦产生静电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,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因此蜜蜂在飞行中就可以吸引带正电的花粉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,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以下说法正确的是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	(</a:t>
            </a:r>
            <a:r>
              <a:rPr lang="zh-CN" altLang="zh-CN" sz="3200" b="1" i="1" dirty="0">
                <a:solidFill>
                  <a:srgbClr val="1020BC"/>
                </a:solidFill>
                <a:latin typeface="+mn-ea"/>
                <a:ea typeface="+mn-ea"/>
              </a:rPr>
              <a:t>　　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)</a:t>
            </a:r>
            <a:endParaRPr lang="zh-CN" altLang="zh-CN" sz="3200" b="1" dirty="0">
              <a:solidFill>
                <a:srgbClr val="1020BC"/>
              </a:solidFill>
              <a:latin typeface="+mn-ea"/>
              <a:ea typeface="+mn-ea"/>
            </a:endParaRPr>
          </a:p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A.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蜜蜂带负电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	      B.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蜜蜂带正电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C.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空气不带电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	      D.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空气带负电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4429124" y="2571744"/>
            <a:ext cx="5540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latin typeface="宋体" pitchFamily="2" charset="-122"/>
              </a:rPr>
              <a:t>A</a:t>
            </a:r>
          </a:p>
        </p:txBody>
      </p:sp>
      <p:grpSp>
        <p:nvGrpSpPr>
          <p:cNvPr id="32778" name="Group 9"/>
          <p:cNvGrpSpPr/>
          <p:nvPr/>
        </p:nvGrpSpPr>
        <p:grpSpPr bwMode="auto">
          <a:xfrm>
            <a:off x="6659563" y="142852"/>
            <a:ext cx="2484437" cy="1008062"/>
            <a:chOff x="-1951" y="453"/>
            <a:chExt cx="1682" cy="635"/>
          </a:xfrm>
        </p:grpSpPr>
        <p:pic>
          <p:nvPicPr>
            <p:cNvPr id="32779" name="Picture 10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02" y="453"/>
              <a:ext cx="163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0" name="Rectangle 2"/>
            <p:cNvSpPr txBox="1">
              <a:spLocks noChangeArrowheads="1"/>
            </p:cNvSpPr>
            <p:nvPr/>
          </p:nvSpPr>
          <p:spPr bwMode="auto">
            <a:xfrm>
              <a:off x="-1951" y="453"/>
              <a:ext cx="1497" cy="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03" tIns="45700" rIns="91403" bIns="45700" anchor="ctr"/>
            <a:lstStyle/>
            <a:p>
              <a:pPr algn="r" defTabSz="923925">
                <a:buFont typeface="Arial" charset="0"/>
                <a:buNone/>
              </a:pPr>
              <a:r>
                <a:rPr lang="zh-CN" altLang="en-US" sz="3200" b="1">
                  <a:solidFill>
                    <a:srgbClr val="CC0000"/>
                  </a:solidFill>
                  <a:ea typeface="黑体" pitchFamily="2" charset="-122"/>
                </a:rPr>
                <a:t>检测反馈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428596" y="4429132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解析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zh-CN" altLang="en-US" sz="3200" dirty="0" smtClean="0"/>
              <a:t>由于蜜蜂飞行与空气摩擦产生静电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蜜蜂在飞行中就可以吸引带正电的花粉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根据异种电荷互相吸引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同种电荷互相排斥的规律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蜜蜂带负电</a:t>
            </a:r>
            <a:r>
              <a:rPr lang="en-US" sz="3200" i="1" dirty="0" smtClean="0"/>
              <a:t>.</a:t>
            </a:r>
            <a:r>
              <a:rPr lang="zh-CN" altLang="en-US" sz="3200" dirty="0" smtClean="0"/>
              <a:t>故选</a:t>
            </a:r>
            <a:r>
              <a:rPr lang="en-US" sz="3200" dirty="0" smtClean="0"/>
              <a:t>A.</a:t>
            </a:r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48840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28662" y="214290"/>
            <a:ext cx="7129463" cy="3521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200" b="1" dirty="0">
                <a:solidFill>
                  <a:srgbClr val="0000FF"/>
                </a:solidFill>
              </a:rPr>
              <a:t>2</a:t>
            </a:r>
            <a:r>
              <a:rPr lang="en-US" altLang="zh-CN" sz="3200" b="1" i="1" dirty="0">
                <a:solidFill>
                  <a:srgbClr val="0000FF"/>
                </a:solidFill>
              </a:rPr>
              <a:t>.</a:t>
            </a:r>
            <a:r>
              <a:rPr lang="zh-CN" altLang="zh-CN" sz="3200" b="1" dirty="0">
                <a:solidFill>
                  <a:srgbClr val="0000FF"/>
                </a:solidFill>
              </a:rPr>
              <a:t>有一个带正电的物体</a:t>
            </a:r>
            <a:r>
              <a:rPr lang="en-US" altLang="zh-CN" sz="3200" b="1" dirty="0">
                <a:solidFill>
                  <a:srgbClr val="0000FF"/>
                </a:solidFill>
              </a:rPr>
              <a:t>,</a:t>
            </a:r>
            <a:r>
              <a:rPr lang="zh-CN" altLang="zh-CN" sz="3200" b="1" dirty="0">
                <a:solidFill>
                  <a:srgbClr val="0000FF"/>
                </a:solidFill>
              </a:rPr>
              <a:t>吸引一个轻小物体</a:t>
            </a:r>
            <a:r>
              <a:rPr lang="en-US" altLang="zh-CN" sz="3200" b="1" dirty="0">
                <a:solidFill>
                  <a:srgbClr val="0000FF"/>
                </a:solidFill>
              </a:rPr>
              <a:t>,</a:t>
            </a:r>
            <a:r>
              <a:rPr lang="zh-CN" altLang="zh-CN" sz="3200" b="1" dirty="0">
                <a:solidFill>
                  <a:srgbClr val="0000FF"/>
                </a:solidFill>
              </a:rPr>
              <a:t>则该轻小物体</a:t>
            </a:r>
            <a:r>
              <a:rPr lang="en-US" altLang="zh-CN" sz="3200" b="1" dirty="0">
                <a:solidFill>
                  <a:srgbClr val="0000FF"/>
                </a:solidFill>
              </a:rPr>
              <a:t>	(</a:t>
            </a:r>
            <a:r>
              <a:rPr lang="zh-CN" altLang="zh-CN" sz="3200" b="1" i="1" dirty="0">
                <a:solidFill>
                  <a:srgbClr val="0000FF"/>
                </a:solidFill>
              </a:rPr>
              <a:t>　　</a:t>
            </a:r>
            <a:r>
              <a:rPr lang="en-US" altLang="zh-CN" sz="3200" b="1" dirty="0">
                <a:solidFill>
                  <a:srgbClr val="0000FF"/>
                </a:solidFill>
              </a:rPr>
              <a:t>)</a:t>
            </a:r>
            <a:endParaRPr lang="zh-CN" altLang="zh-CN" sz="3200" b="1" dirty="0">
              <a:solidFill>
                <a:srgbClr val="0000FF"/>
              </a:solidFill>
            </a:endParaRPr>
          </a:p>
          <a:p>
            <a:pPr>
              <a:lnSpc>
                <a:spcPts val="4500"/>
              </a:lnSpc>
            </a:pPr>
            <a:r>
              <a:rPr lang="en-US" altLang="zh-CN" sz="3200" b="1" dirty="0">
                <a:solidFill>
                  <a:srgbClr val="0000FF"/>
                </a:solidFill>
              </a:rPr>
              <a:t>A.</a:t>
            </a:r>
            <a:r>
              <a:rPr lang="zh-CN" altLang="zh-CN" sz="3200" b="1" dirty="0">
                <a:solidFill>
                  <a:srgbClr val="0000FF"/>
                </a:solidFill>
              </a:rPr>
              <a:t>一定带正电</a:t>
            </a:r>
          </a:p>
          <a:p>
            <a:pPr>
              <a:lnSpc>
                <a:spcPts val="4500"/>
              </a:lnSpc>
            </a:pPr>
            <a:r>
              <a:rPr lang="en-US" altLang="zh-CN" sz="3200" b="1" dirty="0">
                <a:solidFill>
                  <a:srgbClr val="0000FF"/>
                </a:solidFill>
              </a:rPr>
              <a:t>B.</a:t>
            </a:r>
            <a:r>
              <a:rPr lang="zh-CN" altLang="zh-CN" sz="3200" b="1" dirty="0">
                <a:solidFill>
                  <a:srgbClr val="0000FF"/>
                </a:solidFill>
              </a:rPr>
              <a:t>可能带正电</a:t>
            </a:r>
            <a:r>
              <a:rPr lang="en-US" altLang="zh-CN" sz="3200" b="1" dirty="0">
                <a:solidFill>
                  <a:srgbClr val="0000FF"/>
                </a:solidFill>
              </a:rPr>
              <a:t>,</a:t>
            </a:r>
            <a:r>
              <a:rPr lang="zh-CN" altLang="zh-CN" sz="3200" b="1" dirty="0">
                <a:solidFill>
                  <a:srgbClr val="0000FF"/>
                </a:solidFill>
              </a:rPr>
              <a:t>也可能不带电</a:t>
            </a:r>
          </a:p>
          <a:p>
            <a:pPr>
              <a:lnSpc>
                <a:spcPts val="4500"/>
              </a:lnSpc>
            </a:pPr>
            <a:r>
              <a:rPr lang="en-US" altLang="zh-CN" sz="3200" b="1" dirty="0">
                <a:solidFill>
                  <a:srgbClr val="0000FF"/>
                </a:solidFill>
              </a:rPr>
              <a:t>C.</a:t>
            </a:r>
            <a:r>
              <a:rPr lang="zh-CN" altLang="zh-CN" sz="3200" b="1" dirty="0">
                <a:solidFill>
                  <a:srgbClr val="0000FF"/>
                </a:solidFill>
              </a:rPr>
              <a:t>一定带负电</a:t>
            </a:r>
          </a:p>
          <a:p>
            <a:pPr>
              <a:lnSpc>
                <a:spcPts val="4500"/>
              </a:lnSpc>
            </a:pPr>
            <a:r>
              <a:rPr lang="en-US" altLang="zh-CN" sz="3200" b="1" dirty="0">
                <a:solidFill>
                  <a:srgbClr val="0000FF"/>
                </a:solidFill>
              </a:rPr>
              <a:t>D.</a:t>
            </a:r>
            <a:r>
              <a:rPr lang="zh-CN" altLang="zh-CN" sz="3200" b="1" dirty="0">
                <a:solidFill>
                  <a:srgbClr val="0000FF"/>
                </a:solidFill>
              </a:rPr>
              <a:t>可能带负电</a:t>
            </a:r>
            <a:r>
              <a:rPr lang="en-US" altLang="zh-CN" sz="3200" b="1" dirty="0">
                <a:solidFill>
                  <a:srgbClr val="0000FF"/>
                </a:solidFill>
              </a:rPr>
              <a:t>,</a:t>
            </a:r>
            <a:r>
              <a:rPr lang="zh-CN" altLang="zh-CN" sz="3200" b="1" dirty="0">
                <a:solidFill>
                  <a:srgbClr val="0000FF"/>
                </a:solidFill>
              </a:rPr>
              <a:t>也可能不带电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929190" y="857232"/>
            <a:ext cx="5540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latin typeface="宋体" pitchFamily="2" charset="-122"/>
              </a:rPr>
              <a:t>D</a:t>
            </a:r>
          </a:p>
        </p:txBody>
      </p:sp>
      <p:sp>
        <p:nvSpPr>
          <p:cNvPr id="4" name="矩形 3"/>
          <p:cNvSpPr/>
          <p:nvPr/>
        </p:nvSpPr>
        <p:spPr>
          <a:xfrm>
            <a:off x="714348" y="3929066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解析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zh-CN" altLang="en-US" sz="3200" dirty="0" smtClean="0"/>
              <a:t>带正电的物体靠近带负电的轻小物体时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会出现相互吸引现象</a:t>
            </a:r>
            <a:r>
              <a:rPr lang="en-US" sz="3200" dirty="0" smtClean="0"/>
              <a:t>;</a:t>
            </a:r>
            <a:r>
              <a:rPr lang="zh-CN" altLang="en-US" sz="3200" dirty="0" smtClean="0"/>
              <a:t>带正电的物体靠近不带电的轻小物体时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也能出现吸引现象</a:t>
            </a:r>
            <a:r>
              <a:rPr lang="en-US" sz="3200" i="1" dirty="0" smtClean="0"/>
              <a:t>.</a:t>
            </a:r>
            <a:r>
              <a:rPr lang="zh-CN" altLang="en-US" sz="3200" dirty="0" smtClean="0"/>
              <a:t>所以该轻小物体可能带负电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也可能不带电</a:t>
            </a:r>
            <a:r>
              <a:rPr lang="en-US" sz="3200" i="1" dirty="0" smtClean="0"/>
              <a:t>.</a:t>
            </a:r>
            <a:r>
              <a:rPr lang="zh-CN" altLang="en-US" sz="3200" dirty="0" smtClean="0"/>
              <a:t>故选</a:t>
            </a:r>
            <a:r>
              <a:rPr lang="en-US" sz="3200" dirty="0" smtClean="0"/>
              <a:t>D.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8888" y="1125538"/>
            <a:ext cx="5400675" cy="290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3</a:t>
            </a:r>
            <a:r>
              <a:rPr lang="en-US" altLang="zh-CN" sz="3200" b="1" i="1" dirty="0">
                <a:solidFill>
                  <a:srgbClr val="1020BC"/>
                </a:solidFill>
                <a:latin typeface="+mn-ea"/>
                <a:ea typeface="+mn-ea"/>
              </a:rPr>
              <a:t>.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用丝绸摩擦过的玻璃棒带</a:t>
            </a:r>
            <a:endParaRPr lang="en-US" altLang="zh-CN" sz="3200" b="1" dirty="0">
              <a:solidFill>
                <a:srgbClr val="1020BC"/>
              </a:solidFill>
              <a:latin typeface="+mn-ea"/>
              <a:ea typeface="+mn-ea"/>
            </a:endParaRPr>
          </a:p>
          <a:p>
            <a:pPr>
              <a:lnSpc>
                <a:spcPts val="4500"/>
              </a:lnSpc>
              <a:defRPr/>
            </a:pPr>
            <a:r>
              <a:rPr lang="zh-CN" altLang="zh-CN" sz="3200" b="1" i="1" u="sng" dirty="0">
                <a:solidFill>
                  <a:srgbClr val="1020BC"/>
                </a:solidFill>
                <a:latin typeface="+mn-ea"/>
                <a:ea typeface="+mn-ea"/>
              </a:rPr>
              <a:t>　　　　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电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,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用它去接触轻质小球</a:t>
            </a:r>
            <a:r>
              <a:rPr lang="en-US" altLang="zh-CN" sz="3200" b="1" i="1" dirty="0">
                <a:solidFill>
                  <a:srgbClr val="1020BC"/>
                </a:solidFill>
                <a:latin typeface="+mn-ea"/>
                <a:ea typeface="+mn-ea"/>
              </a:rPr>
              <a:t>A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后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,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小球</a:t>
            </a:r>
            <a:r>
              <a:rPr lang="en-US" altLang="zh-CN" sz="3200" b="1" i="1" dirty="0">
                <a:solidFill>
                  <a:srgbClr val="1020BC"/>
                </a:solidFill>
                <a:latin typeface="+mn-ea"/>
                <a:ea typeface="+mn-ea"/>
              </a:rPr>
              <a:t>A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再与轻质小球</a:t>
            </a:r>
            <a:r>
              <a:rPr lang="en-US" altLang="zh-CN" sz="3200" b="1" i="1" dirty="0">
                <a:solidFill>
                  <a:srgbClr val="1020BC"/>
                </a:solidFill>
                <a:latin typeface="+mn-ea"/>
                <a:ea typeface="+mn-ea"/>
              </a:rPr>
              <a:t>B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靠近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,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出现如图所示的现象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,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则</a:t>
            </a:r>
            <a:r>
              <a:rPr lang="en-US" altLang="zh-CN" sz="3200" b="1" i="1" dirty="0">
                <a:solidFill>
                  <a:srgbClr val="1020BC"/>
                </a:solidFill>
                <a:latin typeface="+mn-ea"/>
                <a:ea typeface="+mn-ea"/>
              </a:rPr>
              <a:t>B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球带</a:t>
            </a:r>
            <a:r>
              <a:rPr lang="zh-CN" altLang="zh-CN" sz="3200" b="1" i="1" u="sng" dirty="0">
                <a:solidFill>
                  <a:srgbClr val="1020BC"/>
                </a:solidFill>
                <a:latin typeface="+mn-ea"/>
                <a:ea typeface="+mn-ea"/>
              </a:rPr>
              <a:t>　　　　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电</a:t>
            </a:r>
            <a:r>
              <a:rPr lang="en-US" altLang="zh-CN" sz="3200" b="1" i="1" dirty="0">
                <a:solidFill>
                  <a:srgbClr val="1020BC"/>
                </a:solidFill>
                <a:latin typeface="+mn-ea"/>
                <a:ea typeface="+mn-ea"/>
              </a:rPr>
              <a:t>. </a:t>
            </a:r>
            <a:endParaRPr lang="zh-CN" altLang="zh-CN" sz="3200" b="1" dirty="0">
              <a:solidFill>
                <a:srgbClr val="1020BC"/>
              </a:solidFill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16" y="1214422"/>
            <a:ext cx="1785950" cy="26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28794" y="1571612"/>
            <a:ext cx="5540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3300"/>
                </a:solidFill>
                <a:latin typeface="宋体" pitchFamily="2" charset="-122"/>
              </a:rPr>
              <a:t>正</a:t>
            </a:r>
            <a:endParaRPr lang="en-US" altLang="zh-CN" sz="3200" b="1" dirty="0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86116" y="3357562"/>
            <a:ext cx="5540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3300"/>
                </a:solidFill>
                <a:latin typeface="宋体" pitchFamily="2" charset="-122"/>
              </a:rPr>
              <a:t>正</a:t>
            </a:r>
            <a:endParaRPr lang="en-US" altLang="zh-CN" sz="3200" b="1" dirty="0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472" y="4071942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解析</a:t>
            </a:r>
            <a:r>
              <a:rPr lang="en-US" sz="3200" b="1" dirty="0" smtClean="0"/>
              <a:t>:</a:t>
            </a:r>
            <a:r>
              <a:rPr lang="zh-CN" altLang="en-US" sz="3200" dirty="0" smtClean="0"/>
              <a:t>用丝绸摩擦过的玻璃棒带正电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用它去接触轻质小球</a:t>
            </a:r>
            <a:r>
              <a:rPr lang="en-US" sz="3200" i="1" dirty="0" smtClean="0"/>
              <a:t>A</a:t>
            </a:r>
            <a:r>
              <a:rPr lang="zh-CN" altLang="en-US" sz="3200" dirty="0" smtClean="0"/>
              <a:t>后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小球</a:t>
            </a:r>
            <a:r>
              <a:rPr lang="en-US" sz="3200" i="1" dirty="0" smtClean="0"/>
              <a:t>A</a:t>
            </a:r>
            <a:r>
              <a:rPr lang="zh-CN" altLang="en-US" sz="3200" dirty="0" smtClean="0"/>
              <a:t>带上正电荷</a:t>
            </a:r>
            <a:r>
              <a:rPr lang="en-US" sz="3200" i="1" dirty="0" smtClean="0"/>
              <a:t>.</a:t>
            </a:r>
            <a:r>
              <a:rPr lang="zh-CN" altLang="en-US" sz="3200" dirty="0" smtClean="0"/>
              <a:t>球</a:t>
            </a:r>
            <a:r>
              <a:rPr lang="en-US" sz="3200" i="1" dirty="0" smtClean="0"/>
              <a:t>A</a:t>
            </a:r>
            <a:r>
              <a:rPr lang="zh-CN" altLang="en-US" sz="3200" dirty="0" smtClean="0"/>
              <a:t>再与轻质小球</a:t>
            </a:r>
            <a:r>
              <a:rPr lang="en-US" sz="3200" i="1" dirty="0" smtClean="0"/>
              <a:t>B</a:t>
            </a:r>
            <a:r>
              <a:rPr lang="zh-CN" altLang="en-US" sz="3200" dirty="0" smtClean="0"/>
              <a:t>靠近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由图可知</a:t>
            </a:r>
            <a:r>
              <a:rPr lang="en-US" sz="3200" dirty="0" smtClean="0"/>
              <a:t>,</a:t>
            </a:r>
            <a:r>
              <a:rPr lang="en-US" sz="3200" i="1" dirty="0" smtClean="0"/>
              <a:t>A</a:t>
            </a:r>
            <a:r>
              <a:rPr lang="en-US" sz="3200" dirty="0" smtClean="0"/>
              <a:t>,</a:t>
            </a:r>
            <a:r>
              <a:rPr lang="en-US" sz="3200" i="1" dirty="0" smtClean="0"/>
              <a:t>B</a:t>
            </a:r>
            <a:r>
              <a:rPr lang="zh-CN" altLang="en-US" sz="3200" dirty="0" smtClean="0"/>
              <a:t>两球相互排斥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它们带同种电荷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由于</a:t>
            </a:r>
            <a:r>
              <a:rPr lang="en-US" sz="3200" i="1" dirty="0" smtClean="0"/>
              <a:t>A</a:t>
            </a:r>
            <a:r>
              <a:rPr lang="zh-CN" altLang="en-US" sz="3200" dirty="0" smtClean="0"/>
              <a:t>带正电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则</a:t>
            </a:r>
            <a:r>
              <a:rPr lang="en-US" sz="3200" i="1" dirty="0" smtClean="0"/>
              <a:t>B</a:t>
            </a:r>
            <a:r>
              <a:rPr lang="zh-CN" altLang="en-US" sz="3200" dirty="0" smtClean="0"/>
              <a:t>球带正电</a:t>
            </a:r>
            <a:r>
              <a:rPr lang="en-US" sz="3200" i="1" dirty="0" smtClean="0"/>
              <a:t>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8662" y="142852"/>
            <a:ext cx="7056438" cy="3041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600"/>
              </a:lnSpc>
              <a:defRPr/>
            </a:pP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4</a:t>
            </a:r>
            <a:r>
              <a:rPr lang="en-US" altLang="zh-CN" sz="3200" b="1" i="1" dirty="0">
                <a:solidFill>
                  <a:srgbClr val="1020BC"/>
                </a:solidFill>
                <a:latin typeface="+mn-ea"/>
                <a:ea typeface="+mn-ea"/>
              </a:rPr>
              <a:t>.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摩擦起电并不是创造了电荷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,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只是电荷从一个物体转移到另一个物体使正负电荷</a:t>
            </a:r>
            <a:r>
              <a:rPr lang="zh-CN" altLang="zh-CN" sz="3200" b="1" i="1" u="sng" dirty="0">
                <a:solidFill>
                  <a:srgbClr val="1020BC"/>
                </a:solidFill>
                <a:latin typeface="+mn-ea"/>
                <a:ea typeface="+mn-ea"/>
              </a:rPr>
              <a:t>　　　　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,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如图所示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,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小女孩用橡胶棒去摩擦动物的皮毛后</a:t>
            </a:r>
            <a:r>
              <a:rPr lang="en-US" altLang="zh-CN" sz="3200" b="1" dirty="0">
                <a:solidFill>
                  <a:srgbClr val="1020BC"/>
                </a:solidFill>
                <a:latin typeface="+mn-ea"/>
                <a:ea typeface="+mn-ea"/>
              </a:rPr>
              <a:t>,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橡胶棒带上了</a:t>
            </a:r>
            <a:r>
              <a:rPr lang="zh-CN" altLang="zh-CN" sz="3200" b="1" i="1" u="sng" dirty="0">
                <a:solidFill>
                  <a:srgbClr val="1020BC"/>
                </a:solidFill>
                <a:latin typeface="+mn-ea"/>
                <a:ea typeface="+mn-ea"/>
              </a:rPr>
              <a:t>　　　</a:t>
            </a:r>
            <a:r>
              <a:rPr lang="zh-CN" altLang="zh-CN" sz="3200" b="1" dirty="0">
                <a:solidFill>
                  <a:srgbClr val="1020BC"/>
                </a:solidFill>
                <a:latin typeface="+mn-ea"/>
                <a:ea typeface="+mn-ea"/>
              </a:rPr>
              <a:t>电</a:t>
            </a:r>
            <a:r>
              <a:rPr lang="en-US" altLang="zh-CN" sz="3200" b="1" i="1" dirty="0">
                <a:solidFill>
                  <a:srgbClr val="1020BC"/>
                </a:solidFill>
                <a:latin typeface="+mn-ea"/>
                <a:ea typeface="+mn-ea"/>
              </a:rPr>
              <a:t>. </a:t>
            </a:r>
            <a:endParaRPr lang="zh-CN" altLang="zh-CN" sz="3200" b="1" dirty="0">
              <a:solidFill>
                <a:srgbClr val="1020BC"/>
              </a:solidFill>
              <a:latin typeface="+mn-ea"/>
              <a:ea typeface="+mn-ea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84425" y="1295377"/>
            <a:ext cx="10810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宋体" pitchFamily="2" charset="-122"/>
              </a:rPr>
              <a:t>分开</a:t>
            </a:r>
            <a:endParaRPr lang="en-US" altLang="zh-CN" sz="3200" b="1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52625" y="2447902"/>
            <a:ext cx="10810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宋体" pitchFamily="2" charset="-122"/>
              </a:rPr>
              <a:t>负</a:t>
            </a:r>
            <a:endParaRPr lang="en-US" altLang="zh-CN" sz="3200" b="1">
              <a:solidFill>
                <a:srgbClr val="FF3300"/>
              </a:solidFill>
              <a:latin typeface="宋体" pitchFamily="2" charset="-122"/>
            </a:endParaRPr>
          </a:p>
        </p:txBody>
      </p:sp>
      <p:pic>
        <p:nvPicPr>
          <p:cNvPr id="5" name="hh154.jpg" descr="id:2147494007;FounderCES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264" y="3357562"/>
            <a:ext cx="2214578" cy="24288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7158" y="3143248"/>
            <a:ext cx="6000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解析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zh-CN" altLang="en-US" sz="2800" dirty="0" smtClean="0"/>
              <a:t>当两种不同的物质相互摩擦时</a:t>
            </a:r>
            <a:r>
              <a:rPr lang="en-US" sz="2800" dirty="0" smtClean="0"/>
              <a:t>,</a:t>
            </a:r>
            <a:r>
              <a:rPr lang="zh-CN" altLang="en-US" sz="2800" dirty="0" smtClean="0"/>
              <a:t>束缚电子能力强的得到电子</a:t>
            </a:r>
            <a:r>
              <a:rPr lang="en-US" sz="2800" dirty="0" smtClean="0"/>
              <a:t>,</a:t>
            </a:r>
            <a:r>
              <a:rPr lang="zh-CN" altLang="en-US" sz="2800" dirty="0" smtClean="0"/>
              <a:t>束缚电子能力弱的失去电子</a:t>
            </a:r>
            <a:r>
              <a:rPr lang="en-US" sz="2800" i="1" dirty="0" smtClean="0"/>
              <a:t>.</a:t>
            </a:r>
            <a:r>
              <a:rPr lang="zh-CN" altLang="en-US" sz="2800" dirty="0" smtClean="0"/>
              <a:t>所以摩擦起电实质上并不是创造了电荷</a:t>
            </a:r>
            <a:r>
              <a:rPr lang="en-US" sz="2800" dirty="0" smtClean="0"/>
              <a:t>,</a:t>
            </a:r>
            <a:r>
              <a:rPr lang="zh-CN" altLang="en-US" sz="2800" dirty="0" smtClean="0"/>
              <a:t>只是电子从一个物体转移到另一个物体</a:t>
            </a:r>
            <a:r>
              <a:rPr lang="en-US" sz="2800" dirty="0" smtClean="0"/>
              <a:t>,</a:t>
            </a:r>
            <a:r>
              <a:rPr lang="zh-CN" altLang="en-US" sz="2800" dirty="0" smtClean="0"/>
              <a:t>使正负电荷分开</a:t>
            </a:r>
            <a:r>
              <a:rPr lang="en-US" sz="2800" i="1" dirty="0" smtClean="0"/>
              <a:t>.</a:t>
            </a:r>
            <a:r>
              <a:rPr lang="zh-CN" altLang="en-US" sz="2800" dirty="0" smtClean="0"/>
              <a:t>小女孩用橡胶棒去摩擦动物的皮毛后</a:t>
            </a:r>
            <a:r>
              <a:rPr lang="en-US" sz="2800" dirty="0" smtClean="0"/>
              <a:t>,</a:t>
            </a:r>
            <a:r>
              <a:rPr lang="zh-CN" altLang="en-US" sz="2800" dirty="0" smtClean="0"/>
              <a:t>橡胶棒得到电子带上了负电</a:t>
            </a:r>
            <a:r>
              <a:rPr lang="en-US" sz="2800" i="1" dirty="0" smtClean="0"/>
              <a:t>.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00113" y="260350"/>
            <a:ext cx="38163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FF"/>
                </a:solidFill>
                <a:ea typeface="华文行楷" pitchFamily="2" charset="-122"/>
              </a:rPr>
              <a:t>结论</a:t>
            </a:r>
            <a:r>
              <a:rPr lang="zh-CN" altLang="en-US" sz="3600" b="1">
                <a:solidFill>
                  <a:srgbClr val="FF00FF"/>
                </a:solidFill>
                <a:ea typeface="华文中宋" pitchFamily="2" charset="-122"/>
              </a:rPr>
              <a:t>：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6303962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SzPct val="60000"/>
              <a:buFont typeface="Wingdings" pitchFamily="2" charset="2"/>
              <a:buNone/>
            </a:pPr>
            <a:r>
              <a:rPr lang="zh-CN" altLang="en-US" sz="3200" b="1">
                <a:solidFill>
                  <a:srgbClr val="1020BC"/>
                </a:solidFill>
              </a:rPr>
              <a:t>    </a:t>
            </a:r>
            <a:r>
              <a:rPr lang="zh-CN" altLang="en-US" sz="3200" b="1"/>
              <a:t>一些物体被摩擦后，能够吸引</a:t>
            </a:r>
          </a:p>
          <a:p>
            <a:r>
              <a:rPr lang="zh-CN" altLang="en-US" sz="3200" b="1"/>
              <a:t>轻小物体，人们把这种现象称为物</a:t>
            </a:r>
          </a:p>
          <a:p>
            <a:r>
              <a:rPr lang="zh-CN" altLang="en-US" sz="3200" b="1"/>
              <a:t>体带了电，或者说带了“电荷”。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3568" y="3068960"/>
            <a:ext cx="792227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3300"/>
              </a:buClr>
              <a:buSzPct val="60000"/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1020BC"/>
                </a:solidFill>
              </a:rPr>
              <a:t>   </a:t>
            </a:r>
            <a:r>
              <a:rPr lang="en-US" altLang="zh-CN" sz="3200" b="1" dirty="0" smtClean="0">
                <a:solidFill>
                  <a:srgbClr val="1020BC"/>
                </a:solidFill>
              </a:rPr>
              <a:t>1.</a:t>
            </a:r>
            <a:r>
              <a:rPr lang="zh-CN" altLang="en-US" sz="3200" b="1" dirty="0" smtClean="0"/>
              <a:t>摩</a:t>
            </a:r>
            <a:r>
              <a:rPr lang="zh-CN" altLang="en-US" sz="3200" b="1" dirty="0"/>
              <a:t>擦起电：用摩擦的方法使物体带电，叫摩擦起电。</a:t>
            </a:r>
          </a:p>
          <a:p>
            <a:pPr>
              <a:spcBef>
                <a:spcPct val="50000"/>
              </a:spcBef>
            </a:pPr>
            <a:endParaRPr lang="en-US" altLang="zh-CN" sz="3200" b="1" dirty="0">
              <a:solidFill>
                <a:srgbClr val="FFFF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11188" y="4365104"/>
            <a:ext cx="8532812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1020BC"/>
                </a:solidFill>
              </a:rPr>
              <a:t>   </a:t>
            </a:r>
            <a:r>
              <a:rPr lang="en-US" altLang="zh-CN" sz="3200" b="1" dirty="0" smtClean="0">
                <a:solidFill>
                  <a:srgbClr val="1020BC"/>
                </a:solidFill>
              </a:rPr>
              <a:t>2.</a:t>
            </a:r>
            <a:r>
              <a:rPr lang="zh-CN" altLang="en-US" sz="3200" b="1" dirty="0" smtClean="0"/>
              <a:t>带</a:t>
            </a:r>
            <a:r>
              <a:rPr lang="zh-CN" altLang="en-US" sz="3200" b="1" dirty="0"/>
              <a:t>电体的性质</a:t>
            </a:r>
            <a:r>
              <a:rPr lang="en-US" altLang="zh-CN" sz="3200" b="1" dirty="0"/>
              <a:t>:</a:t>
            </a:r>
            <a:r>
              <a:rPr lang="zh-CN" altLang="en-US" sz="3200" b="1" dirty="0"/>
              <a:t>带电体能吸引轻小物体。</a:t>
            </a:r>
          </a:p>
          <a:p>
            <a:pPr>
              <a:spcBef>
                <a:spcPct val="50000"/>
              </a:spcBef>
              <a:buSzPct val="90000"/>
              <a:buFont typeface="Wingdings" pitchFamily="2" charset="2"/>
              <a:buNone/>
            </a:pPr>
            <a:endParaRPr lang="en-US" altLang="zh-CN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576" y="5013176"/>
            <a:ext cx="8591872" cy="2133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 smtClean="0">
                <a:latin typeface="宋体" pitchFamily="2" charset="-122"/>
              </a:rPr>
              <a:t>注：使</a:t>
            </a:r>
            <a:r>
              <a:rPr lang="zh-CN" altLang="en-US" sz="2800" b="1" dirty="0">
                <a:latin typeface="宋体" pitchFamily="2" charset="-122"/>
              </a:rPr>
              <a:t>物体带电的方法</a:t>
            </a:r>
            <a:r>
              <a:rPr lang="en-US" altLang="zh-CN" sz="2800" b="1" dirty="0">
                <a:latin typeface="宋体" pitchFamily="2" charset="-122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latin typeface="宋体" pitchFamily="2" charset="-122"/>
              </a:rPr>
              <a:t>1.</a:t>
            </a:r>
            <a:r>
              <a:rPr lang="zh-CN" altLang="en-US" sz="2800" b="1" dirty="0">
                <a:latin typeface="宋体" pitchFamily="2" charset="-122"/>
              </a:rPr>
              <a:t>摩擦起电  </a:t>
            </a:r>
            <a:r>
              <a:rPr lang="en-US" altLang="zh-CN" sz="2800" b="1" dirty="0">
                <a:latin typeface="宋体" pitchFamily="2" charset="-122"/>
              </a:rPr>
              <a:t>2.</a:t>
            </a:r>
            <a:r>
              <a:rPr lang="zh-CN" altLang="en-US" sz="2800" b="1" dirty="0">
                <a:latin typeface="宋体" pitchFamily="2" charset="-122"/>
              </a:rPr>
              <a:t>接触起电  </a:t>
            </a:r>
            <a:r>
              <a:rPr lang="en-US" altLang="zh-CN" sz="2800" b="1" dirty="0">
                <a:latin typeface="宋体" pitchFamily="2" charset="-122"/>
              </a:rPr>
              <a:t>3.</a:t>
            </a:r>
            <a:r>
              <a:rPr lang="zh-CN" altLang="en-US" sz="2800" b="1" dirty="0">
                <a:latin typeface="宋体" pitchFamily="2" charset="-122"/>
              </a:rPr>
              <a:t>感应起电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357290" y="357166"/>
            <a:ext cx="4735998" cy="4508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 dirty="0" smtClean="0">
                <a:ln w="19050">
                  <a:solidFill>
                    <a:srgbClr val="DE2E2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</a:rPr>
              <a:t>3.</a:t>
            </a:r>
            <a:r>
              <a:rPr lang="zh-CN" altLang="en-US" sz="3600" kern="10" dirty="0" smtClean="0">
                <a:ln w="19050">
                  <a:solidFill>
                    <a:srgbClr val="DE2E2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</a:rPr>
              <a:t>生活中的摩</a:t>
            </a:r>
            <a:r>
              <a:rPr lang="zh-CN" altLang="en-US" sz="3600" kern="10" dirty="0">
                <a:ln w="19050">
                  <a:solidFill>
                    <a:srgbClr val="DE2E2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</a:rPr>
              <a:t>擦起电现象</a:t>
            </a:r>
          </a:p>
        </p:txBody>
      </p:sp>
      <p:pic>
        <p:nvPicPr>
          <p:cNvPr id="20482" name="Picture 2" descr="d:\program files\360se6\User Data\temp\t017b717320fe3afe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363696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:\program files\360se6\User Data\temp\t01af7c25d3d7cd7c5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68960"/>
            <a:ext cx="33845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07950" y="1341438"/>
            <a:ext cx="8355013" cy="2789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在干燥的秋冬季节，晚上脱毛衣时会发现一些小火花，并伴有“啪啪”的响声，这是由于脱毛衣时因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起电，发生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的缘故。</a:t>
            </a:r>
            <a:r>
              <a:rPr lang="zh-CN" altLang="en-US" sz="32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571736" y="3071810"/>
            <a:ext cx="13668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摩擦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643570" y="3000372"/>
            <a:ext cx="26638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摩擦起电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05475" grpId="0"/>
      <p:bldP spid="1054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468313" y="1703388"/>
            <a:ext cx="7848600" cy="2927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电视机的荧光屏上经常粘有灰层，这是因为电视机工作时，屏幕上有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而具有了</a:t>
            </a:r>
            <a:r>
              <a:rPr lang="zh-CN" alt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的性质。</a:t>
            </a:r>
            <a:r>
              <a:rPr lang="zh-CN" altLang="en-US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508625" y="2565400"/>
            <a:ext cx="1676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静电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331913" y="3789363"/>
            <a:ext cx="40322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吸引轻小物体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519D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{2ADA718F-30E9-4AD6-B1D4-8AC60A6765E9}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{EF245CCE-3E56-49EE-A8A3-727E6A69CAB8}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2606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二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.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两种电荷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50912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无论用什么方法使物体带电，物体所带电荷，或者与丝绸摩擦过的玻璃棒带的电荷相同，或者与毛皮摩擦过的橡胶棒带的电荷相同。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268760"/>
            <a:ext cx="615553" cy="3024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/>
              <a:t>玻璃棒与丝绸摩擦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34614" y="1412776"/>
            <a:ext cx="615553" cy="2952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/>
              <a:t>橡胶棒与毛皮摩擦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95536" y="548680"/>
            <a:ext cx="8458200" cy="4911725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90000"/>
              </a:lnSpc>
              <a:buNone/>
            </a:pPr>
            <a:r>
              <a:rPr lang="en-US" altLang="zh-CN" sz="3600" b="1" dirty="0" smtClean="0">
                <a:ea typeface="黑体" pitchFamily="49" charset="-122"/>
              </a:rPr>
              <a:t>1.</a:t>
            </a:r>
            <a:r>
              <a:rPr lang="zh-CN" altLang="en-US" sz="3600" b="1" dirty="0" smtClean="0">
                <a:ea typeface="黑体" pitchFamily="49" charset="-122"/>
              </a:rPr>
              <a:t>大量的事实使人们认识到：自然界只有</a:t>
            </a:r>
            <a:r>
              <a:rPr lang="zh-CN" altLang="en-US" sz="3600" b="1" dirty="0" smtClean="0">
                <a:solidFill>
                  <a:srgbClr val="FF0000"/>
                </a:solidFill>
                <a:ea typeface="黑体" pitchFamily="49" charset="-122"/>
              </a:rPr>
              <a:t>两种</a:t>
            </a:r>
            <a:r>
              <a:rPr lang="zh-CN" altLang="en-US" sz="3600" b="1" dirty="0" smtClean="0">
                <a:ea typeface="黑体" pitchFamily="49" charset="-122"/>
              </a:rPr>
              <a:t>电荷。（正电荷、负电荷）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3600" b="1" dirty="0" smtClean="0">
                <a:ea typeface="黑体" pitchFamily="49" charset="-122"/>
              </a:rPr>
              <a:t>（</a:t>
            </a:r>
            <a:r>
              <a:rPr lang="en-US" altLang="zh-CN" sz="3600" b="1" dirty="0" smtClean="0">
                <a:ea typeface="黑体" pitchFamily="49" charset="-122"/>
              </a:rPr>
              <a:t>1</a:t>
            </a:r>
            <a:r>
              <a:rPr lang="zh-CN" altLang="en-US" sz="3600" b="1" dirty="0" smtClean="0">
                <a:ea typeface="黑体" pitchFamily="49" charset="-122"/>
              </a:rPr>
              <a:t>）正电荷：用丝绸摩擦过的玻璃棒上带的电荷叫做</a:t>
            </a:r>
            <a:r>
              <a:rPr lang="zh-CN" altLang="en-US" sz="3600" b="1" dirty="0" smtClean="0">
                <a:solidFill>
                  <a:srgbClr val="FF0000"/>
                </a:solidFill>
                <a:ea typeface="黑体" pitchFamily="49" charset="-122"/>
              </a:rPr>
              <a:t>正</a:t>
            </a:r>
            <a:r>
              <a:rPr lang="zh-CN" altLang="en-US" sz="3600" b="1" dirty="0" smtClean="0">
                <a:ea typeface="黑体" pitchFamily="49" charset="-122"/>
              </a:rPr>
              <a:t>电荷；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3600" b="1" dirty="0" smtClean="0">
                <a:ea typeface="黑体" pitchFamily="49" charset="-122"/>
              </a:rPr>
              <a:t>（</a:t>
            </a:r>
            <a:r>
              <a:rPr lang="en-US" altLang="zh-CN" sz="3600" b="1" dirty="0" smtClean="0">
                <a:ea typeface="黑体" pitchFamily="49" charset="-122"/>
              </a:rPr>
              <a:t>2</a:t>
            </a:r>
            <a:r>
              <a:rPr lang="zh-CN" altLang="en-US" sz="3600" b="1" dirty="0" smtClean="0">
                <a:ea typeface="黑体" pitchFamily="49" charset="-122"/>
              </a:rPr>
              <a:t>）负电荷：用毛皮摩擦过的橡胶棒上带的电荷叫做</a:t>
            </a:r>
            <a:r>
              <a:rPr lang="zh-CN" altLang="en-US" sz="3600" b="1" dirty="0" smtClean="0">
                <a:solidFill>
                  <a:srgbClr val="FF0000"/>
                </a:solidFill>
                <a:ea typeface="黑体" pitchFamily="49" charset="-122"/>
              </a:rPr>
              <a:t>负</a:t>
            </a:r>
            <a:r>
              <a:rPr lang="zh-CN" altLang="en-US" sz="3600" b="1" dirty="0" smtClean="0">
                <a:ea typeface="黑体" pitchFamily="49" charset="-122"/>
              </a:rPr>
              <a:t>电荷。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827584" y="3933056"/>
            <a:ext cx="48006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3333FF"/>
                </a:solidFill>
              </a:rPr>
              <a:t>小结：</a:t>
            </a:r>
            <a:r>
              <a:rPr lang="zh-CN" altLang="en-US" sz="4000" b="1" dirty="0">
                <a:solidFill>
                  <a:srgbClr val="FD3939"/>
                </a:solidFill>
              </a:rPr>
              <a:t>玻 正  橡 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79715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注：</a:t>
            </a:r>
            <a:r>
              <a:rPr lang="en-US" altLang="zh-CN" sz="3200" b="1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sym typeface="Wingdings" pitchFamily="2" charset="2"/>
              </a:rPr>
              <a:t>、同种物质组成的物体摩擦时不会带电</a:t>
            </a:r>
            <a:endParaRPr lang="en-US" altLang="zh-CN" sz="32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sym typeface="Wingdings" pitchFamily="2" charset="2"/>
              </a:rPr>
              <a:t>        2</a:t>
            </a:r>
            <a:r>
              <a:rPr lang="zh-CN" altLang="en-US" sz="3200" b="1" dirty="0" smtClean="0">
                <a:solidFill>
                  <a:srgbClr val="FF0000"/>
                </a:solidFill>
                <a:sym typeface="Wingdings" pitchFamily="2" charset="2"/>
              </a:rPr>
              <a:t>、相互摩擦的两个物体一定带等量的异种电荷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build="p"/>
      <p:bldP spid="131075" grpId="0"/>
      <p:bldP spid="4" grpId="0"/>
    </p:bldLst>
  </p:timing>
</p:sld>
</file>

<file path=ppt/theme/theme1.xml><?xml version="1.0" encoding="utf-8"?>
<a:theme xmlns:a="http://schemas.openxmlformats.org/drawingml/2006/main" name="吉林人民出版社PPT模板（定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吉林人民出版社PPT模板（定）</Template>
  <TotalTime>0</TotalTime>
  <Words>2354</Words>
  <Application>Microsoft Office PowerPoint</Application>
  <PresentationFormat>全屏显示(4:3)</PresentationFormat>
  <Paragraphs>174</Paragraphs>
  <Slides>35</Slides>
  <Notes>0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吉林人民出版社PPT模板（定）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1．电荷量</vt:lpstr>
      <vt:lpstr>PowerPoint 演示文稿</vt:lpstr>
      <vt:lpstr>PowerPoint 演示文稿</vt:lpstr>
      <vt:lpstr>2、验电器</vt:lpstr>
      <vt:lpstr>PowerPoint 演示文稿</vt:lpstr>
      <vt:lpstr>PowerPoint 演示文稿</vt:lpstr>
      <vt:lpstr>小结：检验物体是否带电的方法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绝缘体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</cp:revision>
  <dcterms:created xsi:type="dcterms:W3CDTF">2015-11-21T11:10:00Z</dcterms:created>
  <dcterms:modified xsi:type="dcterms:W3CDTF">2020-08-15T00:12:08Z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