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649" r:id="rId2"/>
    <p:sldId id="572" r:id="rId3"/>
    <p:sldId id="256" r:id="rId4"/>
    <p:sldId id="511" r:id="rId5"/>
    <p:sldId id="514" r:id="rId6"/>
    <p:sldId id="622" r:id="rId7"/>
    <p:sldId id="515" r:id="rId8"/>
    <p:sldId id="623" r:id="rId9"/>
    <p:sldId id="517" r:id="rId10"/>
    <p:sldId id="624" r:id="rId11"/>
    <p:sldId id="518" r:id="rId12"/>
    <p:sldId id="519" r:id="rId13"/>
    <p:sldId id="625" r:id="rId14"/>
    <p:sldId id="626" r:id="rId15"/>
    <p:sldId id="627" r:id="rId16"/>
    <p:sldId id="628" r:id="rId17"/>
    <p:sldId id="526" r:id="rId18"/>
    <p:sldId id="527" r:id="rId19"/>
    <p:sldId id="528" r:id="rId20"/>
    <p:sldId id="529" r:id="rId21"/>
    <p:sldId id="530" r:id="rId22"/>
    <p:sldId id="531" r:id="rId23"/>
    <p:sldId id="532" r:id="rId24"/>
    <p:sldId id="533" r:id="rId25"/>
    <p:sldId id="534" r:id="rId26"/>
    <p:sldId id="535" r:id="rId27"/>
    <p:sldId id="536" r:id="rId28"/>
    <p:sldId id="537" r:id="rId29"/>
  </p:sldIdLst>
  <p:sldSz cx="12190413" cy="6858000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4350F775-1757-470F-BADA-05D3CE98480F}">
          <p14:sldIdLst>
            <p14:sldId id="649"/>
            <p14:sldId id="572"/>
            <p14:sldId id="256"/>
            <p14:sldId id="511"/>
            <p14:sldId id="514"/>
            <p14:sldId id="622"/>
            <p14:sldId id="515"/>
            <p14:sldId id="623"/>
            <p14:sldId id="517"/>
            <p14:sldId id="624"/>
            <p14:sldId id="518"/>
            <p14:sldId id="519"/>
            <p14:sldId id="625"/>
            <p14:sldId id="626"/>
            <p14:sldId id="627"/>
            <p14:sldId id="628"/>
            <p14:sldId id="526"/>
            <p14:sldId id="527"/>
            <p14:sldId id="528"/>
            <p14:sldId id="529"/>
            <p14:sldId id="530"/>
            <p14:sldId id="531"/>
            <p14:sldId id="532"/>
            <p14:sldId id="533"/>
            <p14:sldId id="534"/>
            <p14:sldId id="535"/>
            <p14:sldId id="536"/>
            <p14:sldId id="53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34"/>
  </p:normalViewPr>
  <p:slideViewPr>
    <p:cSldViewPr showGuides="1">
      <p:cViewPr varScale="1">
        <p:scale>
          <a:sx n="108" d="100"/>
          <a:sy n="108" d="100"/>
        </p:scale>
        <p:origin x="-636" y="-78"/>
      </p:cViewPr>
      <p:guideLst>
        <p:guide orient="horz" pos="2269"/>
        <p:guide pos="3918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1999" cy="7199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BFCF405C-F018-4744-BF3A-61A57E5979B3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2020/8/14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480B1C5-A637-4865-8298-C5DA39476C11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2169027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056C4B4A-9E40-4340-885D-8BFCE69C445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2020/8/14</a:t>
            </a:fld>
            <a:endParaRPr lang="zh-CN" altLang="en-US" strike="noStrike" noProof="1"/>
          </a:p>
        </p:txBody>
      </p:sp>
      <p:sp>
        <p:nvSpPr>
          <p:cNvPr id="12292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293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1140987F-6F2F-40F3-A410-499DD921CA4B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281870866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竖向侧栏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竖向侧栏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竖向侧栏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635" y="0"/>
            <a:ext cx="12191365" cy="2159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713855"/>
            <a:ext cx="12190730" cy="179705"/>
          </a:xfrm>
          <a:prstGeom prst="rect">
            <a:avLst/>
          </a:prstGeom>
          <a:solidFill>
            <a:srgbClr val="411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 userDrawn="1"/>
        </p:nvSpPr>
        <p:spPr>
          <a:xfrm>
            <a:off x="8343265" y="6225540"/>
            <a:ext cx="3599815" cy="488315"/>
          </a:xfrm>
          <a:prstGeom prst="parallelogram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00B0F0"/>
                </a:solidFill>
                <a:sym typeface="+mn-ea"/>
              </a:rPr>
              <a:t>八年级物理下册考点梳理</a:t>
            </a:r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19050" y="265795"/>
            <a:ext cx="12192000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>
            <a:off x="19050" y="6717395"/>
            <a:ext cx="12192000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9.xml"/><Relationship Id="rId1" Type="http://schemas.openxmlformats.org/officeDocument/2006/relationships/slideLayout" Target="../slideLayouts/slideLayout5.xml"/><Relationship Id="rId5" Type="http://schemas.openxmlformats.org/officeDocument/2006/relationships/slide" Target="slide7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>
          <a:xfrm>
            <a:off x="1198880" y="2439035"/>
            <a:ext cx="940308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八年级物理下册期末复习考点梳理</a:t>
            </a: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第十一章  功和机械能</a:t>
            </a:r>
            <a:endParaRPr lang="zh-CN" altLang="en-US" sz="4800" b="1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</p:txBody>
      </p:sp>
      <p:sp>
        <p:nvSpPr>
          <p:cNvPr id="45" name="Freeform 5"/>
          <p:cNvSpPr/>
          <p:nvPr/>
        </p:nvSpPr>
        <p:spPr bwMode="auto">
          <a:xfrm>
            <a:off x="5199659" y="196102"/>
            <a:ext cx="1819732" cy="164069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5780359" y="620340"/>
            <a:ext cx="878932" cy="797605"/>
            <a:chOff x="4603750" y="4427538"/>
            <a:chExt cx="446088" cy="404812"/>
          </a:xfrm>
          <a:solidFill>
            <a:schemeClr val="accent2"/>
          </a:solidFill>
        </p:grpSpPr>
        <p:sp>
          <p:nvSpPr>
            <p:cNvPr id="68" name="Freeform 49"/>
            <p:cNvSpPr>
              <a:spLocks noEditPoints="1"/>
            </p:cNvSpPr>
            <p:nvPr/>
          </p:nvSpPr>
          <p:spPr bwMode="auto">
            <a:xfrm>
              <a:off x="4603750" y="4427538"/>
              <a:ext cx="338138" cy="404812"/>
            </a:xfrm>
            <a:custGeom>
              <a:avLst/>
              <a:gdLst>
                <a:gd name="T0" fmla="*/ 86 w 90"/>
                <a:gd name="T1" fmla="*/ 95 h 108"/>
                <a:gd name="T2" fmla="*/ 78 w 90"/>
                <a:gd name="T3" fmla="*/ 104 h 108"/>
                <a:gd name="T4" fmla="*/ 21 w 90"/>
                <a:gd name="T5" fmla="*/ 104 h 108"/>
                <a:gd name="T6" fmla="*/ 12 w 90"/>
                <a:gd name="T7" fmla="*/ 95 h 108"/>
                <a:gd name="T8" fmla="*/ 12 w 90"/>
                <a:gd name="T9" fmla="*/ 12 h 108"/>
                <a:gd name="T10" fmla="*/ 21 w 90"/>
                <a:gd name="T11" fmla="*/ 4 h 108"/>
                <a:gd name="T12" fmla="*/ 78 w 90"/>
                <a:gd name="T13" fmla="*/ 4 h 108"/>
                <a:gd name="T14" fmla="*/ 86 w 90"/>
                <a:gd name="T15" fmla="*/ 12 h 108"/>
                <a:gd name="T16" fmla="*/ 86 w 90"/>
                <a:gd name="T17" fmla="*/ 31 h 108"/>
                <a:gd name="T18" fmla="*/ 90 w 90"/>
                <a:gd name="T19" fmla="*/ 27 h 108"/>
                <a:gd name="T20" fmla="*/ 90 w 90"/>
                <a:gd name="T21" fmla="*/ 12 h 108"/>
                <a:gd name="T22" fmla="*/ 78 w 90"/>
                <a:gd name="T23" fmla="*/ 0 h 108"/>
                <a:gd name="T24" fmla="*/ 21 w 90"/>
                <a:gd name="T25" fmla="*/ 0 h 108"/>
                <a:gd name="T26" fmla="*/ 11 w 90"/>
                <a:gd name="T27" fmla="*/ 4 h 108"/>
                <a:gd name="T28" fmla="*/ 0 w 90"/>
                <a:gd name="T29" fmla="*/ 16 h 108"/>
                <a:gd name="T30" fmla="*/ 0 w 90"/>
                <a:gd name="T31" fmla="*/ 93 h 108"/>
                <a:gd name="T32" fmla="*/ 12 w 90"/>
                <a:gd name="T33" fmla="*/ 104 h 108"/>
                <a:gd name="T34" fmla="*/ 21 w 90"/>
                <a:gd name="T35" fmla="*/ 108 h 108"/>
                <a:gd name="T36" fmla="*/ 78 w 90"/>
                <a:gd name="T37" fmla="*/ 108 h 108"/>
                <a:gd name="T38" fmla="*/ 90 w 90"/>
                <a:gd name="T39" fmla="*/ 95 h 108"/>
                <a:gd name="T40" fmla="*/ 90 w 90"/>
                <a:gd name="T41" fmla="*/ 66 h 108"/>
                <a:gd name="T42" fmla="*/ 86 w 90"/>
                <a:gd name="T43" fmla="*/ 70 h 108"/>
                <a:gd name="T44" fmla="*/ 86 w 90"/>
                <a:gd name="T45" fmla="*/ 95 h 108"/>
                <a:gd name="T46" fmla="*/ 4 w 90"/>
                <a:gd name="T47" fmla="*/ 93 h 108"/>
                <a:gd name="T48" fmla="*/ 4 w 90"/>
                <a:gd name="T49" fmla="*/ 16 h 108"/>
                <a:gd name="T50" fmla="*/ 9 w 90"/>
                <a:gd name="T51" fmla="*/ 9 h 108"/>
                <a:gd name="T52" fmla="*/ 8 w 90"/>
                <a:gd name="T53" fmla="*/ 12 h 108"/>
                <a:gd name="T54" fmla="*/ 8 w 90"/>
                <a:gd name="T55" fmla="*/ 95 h 108"/>
                <a:gd name="T56" fmla="*/ 9 w 90"/>
                <a:gd name="T57" fmla="*/ 100 h 108"/>
                <a:gd name="T58" fmla="*/ 4 w 90"/>
                <a:gd name="T59" fmla="*/ 9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0" h="108">
                  <a:moveTo>
                    <a:pt x="86" y="95"/>
                  </a:moveTo>
                  <a:cubicBezTo>
                    <a:pt x="86" y="100"/>
                    <a:pt x="82" y="104"/>
                    <a:pt x="78" y="10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16" y="104"/>
                    <a:pt x="12" y="100"/>
                    <a:pt x="12" y="95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8"/>
                    <a:pt x="16" y="4"/>
                    <a:pt x="21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82" y="4"/>
                    <a:pt x="86" y="8"/>
                    <a:pt x="86" y="12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5"/>
                    <a:pt x="85" y="0"/>
                    <a:pt x="7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3" y="2"/>
                    <a:pt x="11" y="4"/>
                  </a:cubicBezTo>
                  <a:cubicBezTo>
                    <a:pt x="5" y="5"/>
                    <a:pt x="0" y="10"/>
                    <a:pt x="0" y="1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5" y="104"/>
                    <a:pt x="12" y="104"/>
                  </a:cubicBezTo>
                  <a:cubicBezTo>
                    <a:pt x="14" y="107"/>
                    <a:pt x="17" y="108"/>
                    <a:pt x="21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85" y="108"/>
                    <a:pt x="90" y="102"/>
                    <a:pt x="90" y="95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86" y="70"/>
                    <a:pt x="86" y="70"/>
                    <a:pt x="86" y="70"/>
                  </a:cubicBezTo>
                  <a:lnTo>
                    <a:pt x="86" y="95"/>
                  </a:lnTo>
                  <a:close/>
                  <a:moveTo>
                    <a:pt x="4" y="93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4" y="13"/>
                    <a:pt x="6" y="10"/>
                    <a:pt x="9" y="9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7"/>
                    <a:pt x="8" y="98"/>
                    <a:pt x="9" y="100"/>
                  </a:cubicBezTo>
                  <a:cubicBezTo>
                    <a:pt x="6" y="98"/>
                    <a:pt x="4" y="96"/>
                    <a:pt x="4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Rectangle 50"/>
            <p:cNvSpPr>
              <a:spLocks noChangeArrowheads="1"/>
            </p:cNvSpPr>
            <p:nvPr/>
          </p:nvSpPr>
          <p:spPr bwMode="auto">
            <a:xfrm>
              <a:off x="4683125" y="4513263"/>
              <a:ext cx="212725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Rectangle 51"/>
            <p:cNvSpPr>
              <a:spLocks noChangeArrowheads="1"/>
            </p:cNvSpPr>
            <p:nvPr/>
          </p:nvSpPr>
          <p:spPr bwMode="auto">
            <a:xfrm>
              <a:off x="4683125" y="4573588"/>
              <a:ext cx="212725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52"/>
            <p:cNvSpPr/>
            <p:nvPr/>
          </p:nvSpPr>
          <p:spPr bwMode="auto">
            <a:xfrm>
              <a:off x="4683125" y="4633913"/>
              <a:ext cx="152400" cy="11112"/>
            </a:xfrm>
            <a:custGeom>
              <a:avLst/>
              <a:gdLst>
                <a:gd name="T0" fmla="*/ 0 w 96"/>
                <a:gd name="T1" fmla="*/ 7 h 7"/>
                <a:gd name="T2" fmla="*/ 92 w 96"/>
                <a:gd name="T3" fmla="*/ 7 h 7"/>
                <a:gd name="T4" fmla="*/ 96 w 96"/>
                <a:gd name="T5" fmla="*/ 0 h 7"/>
                <a:gd name="T6" fmla="*/ 0 w 96"/>
                <a:gd name="T7" fmla="*/ 0 h 7"/>
                <a:gd name="T8" fmla="*/ 0 w 9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7">
                  <a:moveTo>
                    <a:pt x="0" y="7"/>
                  </a:moveTo>
                  <a:lnTo>
                    <a:pt x="92" y="7"/>
                  </a:lnTo>
                  <a:lnTo>
                    <a:pt x="96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53"/>
            <p:cNvSpPr/>
            <p:nvPr/>
          </p:nvSpPr>
          <p:spPr bwMode="auto">
            <a:xfrm>
              <a:off x="4683125" y="4694238"/>
              <a:ext cx="119063" cy="11112"/>
            </a:xfrm>
            <a:custGeom>
              <a:avLst/>
              <a:gdLst>
                <a:gd name="T0" fmla="*/ 0 w 75"/>
                <a:gd name="T1" fmla="*/ 7 h 7"/>
                <a:gd name="T2" fmla="*/ 75 w 75"/>
                <a:gd name="T3" fmla="*/ 7 h 7"/>
                <a:gd name="T4" fmla="*/ 75 w 75"/>
                <a:gd name="T5" fmla="*/ 2 h 7"/>
                <a:gd name="T6" fmla="*/ 75 w 75"/>
                <a:gd name="T7" fmla="*/ 0 h 7"/>
                <a:gd name="T8" fmla="*/ 0 w 75"/>
                <a:gd name="T9" fmla="*/ 0 h 7"/>
                <a:gd name="T10" fmla="*/ 0 w 7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7">
                  <a:moveTo>
                    <a:pt x="0" y="7"/>
                  </a:moveTo>
                  <a:lnTo>
                    <a:pt x="75" y="7"/>
                  </a:lnTo>
                  <a:lnTo>
                    <a:pt x="75" y="2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Rectangle 54"/>
            <p:cNvSpPr>
              <a:spLocks noChangeArrowheads="1"/>
            </p:cNvSpPr>
            <p:nvPr/>
          </p:nvSpPr>
          <p:spPr bwMode="auto">
            <a:xfrm>
              <a:off x="4683125" y="4757738"/>
              <a:ext cx="212725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55"/>
            <p:cNvSpPr/>
            <p:nvPr/>
          </p:nvSpPr>
          <p:spPr bwMode="auto">
            <a:xfrm>
              <a:off x="4810125" y="4667250"/>
              <a:ext cx="66675" cy="68262"/>
            </a:xfrm>
            <a:custGeom>
              <a:avLst/>
              <a:gdLst>
                <a:gd name="T0" fmla="*/ 9 w 42"/>
                <a:gd name="T1" fmla="*/ 0 h 43"/>
                <a:gd name="T2" fmla="*/ 5 w 42"/>
                <a:gd name="T3" fmla="*/ 22 h 43"/>
                <a:gd name="T4" fmla="*/ 0 w 42"/>
                <a:gd name="T5" fmla="*/ 43 h 43"/>
                <a:gd name="T6" fmla="*/ 21 w 42"/>
                <a:gd name="T7" fmla="*/ 38 h 43"/>
                <a:gd name="T8" fmla="*/ 42 w 42"/>
                <a:gd name="T9" fmla="*/ 33 h 43"/>
                <a:gd name="T10" fmla="*/ 26 w 42"/>
                <a:gd name="T11" fmla="*/ 17 h 43"/>
                <a:gd name="T12" fmla="*/ 9 w 42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3">
                  <a:moveTo>
                    <a:pt x="9" y="0"/>
                  </a:moveTo>
                  <a:lnTo>
                    <a:pt x="5" y="22"/>
                  </a:lnTo>
                  <a:lnTo>
                    <a:pt x="0" y="43"/>
                  </a:lnTo>
                  <a:lnTo>
                    <a:pt x="21" y="38"/>
                  </a:lnTo>
                  <a:lnTo>
                    <a:pt x="42" y="33"/>
                  </a:lnTo>
                  <a:lnTo>
                    <a:pt x="26" y="17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56"/>
            <p:cNvSpPr/>
            <p:nvPr/>
          </p:nvSpPr>
          <p:spPr bwMode="auto">
            <a:xfrm>
              <a:off x="4832350" y="4543425"/>
              <a:ext cx="123825" cy="123825"/>
            </a:xfrm>
            <a:custGeom>
              <a:avLst/>
              <a:gdLst>
                <a:gd name="T0" fmla="*/ 0 w 78"/>
                <a:gd name="T1" fmla="*/ 74 h 78"/>
                <a:gd name="T2" fmla="*/ 5 w 78"/>
                <a:gd name="T3" fmla="*/ 78 h 78"/>
                <a:gd name="T4" fmla="*/ 78 w 78"/>
                <a:gd name="T5" fmla="*/ 5 h 78"/>
                <a:gd name="T6" fmla="*/ 73 w 78"/>
                <a:gd name="T7" fmla="*/ 0 h 78"/>
                <a:gd name="T8" fmla="*/ 0 w 78"/>
                <a:gd name="T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8">
                  <a:moveTo>
                    <a:pt x="0" y="74"/>
                  </a:moveTo>
                  <a:lnTo>
                    <a:pt x="5" y="78"/>
                  </a:lnTo>
                  <a:lnTo>
                    <a:pt x="78" y="5"/>
                  </a:lnTo>
                  <a:lnTo>
                    <a:pt x="73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57"/>
            <p:cNvSpPr/>
            <p:nvPr/>
          </p:nvSpPr>
          <p:spPr bwMode="auto">
            <a:xfrm>
              <a:off x="4876800" y="4589463"/>
              <a:ext cx="123825" cy="123825"/>
            </a:xfrm>
            <a:custGeom>
              <a:avLst/>
              <a:gdLst>
                <a:gd name="T0" fmla="*/ 0 w 78"/>
                <a:gd name="T1" fmla="*/ 73 h 78"/>
                <a:gd name="T2" fmla="*/ 5 w 78"/>
                <a:gd name="T3" fmla="*/ 78 h 78"/>
                <a:gd name="T4" fmla="*/ 78 w 78"/>
                <a:gd name="T5" fmla="*/ 4 h 78"/>
                <a:gd name="T6" fmla="*/ 74 w 78"/>
                <a:gd name="T7" fmla="*/ 0 h 78"/>
                <a:gd name="T8" fmla="*/ 0 w 78"/>
                <a:gd name="T9" fmla="*/ 7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8">
                  <a:moveTo>
                    <a:pt x="0" y="73"/>
                  </a:moveTo>
                  <a:lnTo>
                    <a:pt x="5" y="78"/>
                  </a:lnTo>
                  <a:lnTo>
                    <a:pt x="78" y="4"/>
                  </a:lnTo>
                  <a:lnTo>
                    <a:pt x="74" y="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58"/>
            <p:cNvSpPr/>
            <p:nvPr/>
          </p:nvSpPr>
          <p:spPr bwMode="auto">
            <a:xfrm>
              <a:off x="4846638" y="4559300"/>
              <a:ext cx="136525" cy="134937"/>
            </a:xfrm>
            <a:custGeom>
              <a:avLst/>
              <a:gdLst>
                <a:gd name="T0" fmla="*/ 76 w 86"/>
                <a:gd name="T1" fmla="*/ 0 h 85"/>
                <a:gd name="T2" fmla="*/ 0 w 86"/>
                <a:gd name="T3" fmla="*/ 75 h 85"/>
                <a:gd name="T4" fmla="*/ 12 w 86"/>
                <a:gd name="T5" fmla="*/ 85 h 85"/>
                <a:gd name="T6" fmla="*/ 86 w 86"/>
                <a:gd name="T7" fmla="*/ 12 h 85"/>
                <a:gd name="T8" fmla="*/ 76 w 8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5">
                  <a:moveTo>
                    <a:pt x="76" y="0"/>
                  </a:moveTo>
                  <a:lnTo>
                    <a:pt x="0" y="75"/>
                  </a:lnTo>
                  <a:lnTo>
                    <a:pt x="12" y="85"/>
                  </a:lnTo>
                  <a:lnTo>
                    <a:pt x="86" y="12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59"/>
            <p:cNvSpPr/>
            <p:nvPr/>
          </p:nvSpPr>
          <p:spPr bwMode="auto">
            <a:xfrm>
              <a:off x="4953000" y="4529138"/>
              <a:ext cx="63500" cy="63500"/>
            </a:xfrm>
            <a:custGeom>
              <a:avLst/>
              <a:gdLst>
                <a:gd name="T0" fmla="*/ 0 w 40"/>
                <a:gd name="T1" fmla="*/ 7 h 40"/>
                <a:gd name="T2" fmla="*/ 33 w 40"/>
                <a:gd name="T3" fmla="*/ 40 h 40"/>
                <a:gd name="T4" fmla="*/ 40 w 40"/>
                <a:gd name="T5" fmla="*/ 33 h 40"/>
                <a:gd name="T6" fmla="*/ 7 w 40"/>
                <a:gd name="T7" fmla="*/ 0 h 40"/>
                <a:gd name="T8" fmla="*/ 0 w 40"/>
                <a:gd name="T9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0" y="7"/>
                  </a:moveTo>
                  <a:lnTo>
                    <a:pt x="33" y="40"/>
                  </a:lnTo>
                  <a:lnTo>
                    <a:pt x="40" y="33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60"/>
            <p:cNvSpPr/>
            <p:nvPr/>
          </p:nvSpPr>
          <p:spPr bwMode="auto">
            <a:xfrm>
              <a:off x="4964113" y="4495800"/>
              <a:ext cx="85725" cy="85725"/>
            </a:xfrm>
            <a:custGeom>
              <a:avLst/>
              <a:gdLst>
                <a:gd name="T0" fmla="*/ 20 w 23"/>
                <a:gd name="T1" fmla="*/ 8 h 23"/>
                <a:gd name="T2" fmla="*/ 15 w 23"/>
                <a:gd name="T3" fmla="*/ 3 h 23"/>
                <a:gd name="T4" fmla="*/ 6 w 23"/>
                <a:gd name="T5" fmla="*/ 3 h 23"/>
                <a:gd name="T6" fmla="*/ 0 w 23"/>
                <a:gd name="T7" fmla="*/ 8 h 23"/>
                <a:gd name="T8" fmla="*/ 15 w 23"/>
                <a:gd name="T9" fmla="*/ 23 h 23"/>
                <a:gd name="T10" fmla="*/ 20 w 23"/>
                <a:gd name="T11" fmla="*/ 17 h 23"/>
                <a:gd name="T12" fmla="*/ 20 w 23"/>
                <a:gd name="T13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20" y="8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2" y="0"/>
                    <a:pt x="8" y="0"/>
                    <a:pt x="6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3" y="15"/>
                    <a:pt x="23" y="11"/>
                    <a:pt x="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PA_矩形: 圆角 5"/>
          <p:cNvSpPr/>
          <p:nvPr>
            <p:custDataLst>
              <p:tags r:id="rId2"/>
            </p:custDataLst>
          </p:nvPr>
        </p:nvSpPr>
        <p:spPr>
          <a:xfrm>
            <a:off x="1189796" y="505382"/>
            <a:ext cx="1404000" cy="1404000"/>
          </a:xfrm>
          <a:prstGeom prst="roundRect">
            <a:avLst>
              <a:gd name="adj" fmla="val 10761"/>
            </a:avLst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4" name="PA_矩形 23"/>
          <p:cNvSpPr/>
          <p:nvPr>
            <p:custDataLst>
              <p:tags r:id="rId3"/>
            </p:custDataLst>
          </p:nvPr>
        </p:nvSpPr>
        <p:spPr>
          <a:xfrm>
            <a:off x="1232596" y="461314"/>
            <a:ext cx="637236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cs typeface="+mn-ea"/>
                <a:sym typeface="+mn-lt"/>
              </a:rPr>
              <a:t>八</a:t>
            </a:r>
          </a:p>
        </p:txBody>
      </p:sp>
      <p:sp>
        <p:nvSpPr>
          <p:cNvPr id="25" name="PA_矩形 24"/>
          <p:cNvSpPr/>
          <p:nvPr>
            <p:custDataLst>
              <p:tags r:id="rId4"/>
            </p:custDataLst>
          </p:nvPr>
        </p:nvSpPr>
        <p:spPr>
          <a:xfrm>
            <a:off x="1907452" y="461314"/>
            <a:ext cx="637236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cs typeface="+mn-ea"/>
                <a:sym typeface="+mn-lt"/>
              </a:rPr>
              <a:t>下</a:t>
            </a:r>
          </a:p>
        </p:txBody>
      </p:sp>
      <p:sp>
        <p:nvSpPr>
          <p:cNvPr id="26" name="PA_矩形 25"/>
          <p:cNvSpPr/>
          <p:nvPr>
            <p:custDataLst>
              <p:tags r:id="rId5"/>
            </p:custDataLst>
          </p:nvPr>
        </p:nvSpPr>
        <p:spPr>
          <a:xfrm>
            <a:off x="1232596" y="1260017"/>
            <a:ext cx="637236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cs typeface="+mn-ea"/>
                <a:sym typeface="+mn-lt"/>
              </a:rPr>
              <a:t>物</a:t>
            </a:r>
          </a:p>
        </p:txBody>
      </p:sp>
      <p:cxnSp>
        <p:nvCxnSpPr>
          <p:cNvPr id="9" name="PA_直接连接符 8"/>
          <p:cNvCxnSpPr/>
          <p:nvPr>
            <p:custDataLst>
              <p:tags r:id="rId6"/>
            </p:custDataLst>
          </p:nvPr>
        </p:nvCxnSpPr>
        <p:spPr>
          <a:xfrm flipH="1" flipV="1">
            <a:off x="1891796" y="505382"/>
            <a:ext cx="0" cy="140400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PA_矩形 21"/>
          <p:cNvSpPr/>
          <p:nvPr>
            <p:custDataLst>
              <p:tags r:id="rId7"/>
            </p:custDataLst>
          </p:nvPr>
        </p:nvSpPr>
        <p:spPr>
          <a:xfrm>
            <a:off x="1907452" y="1290851"/>
            <a:ext cx="637236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cs typeface="+mn-ea"/>
                <a:sym typeface="+mn-lt"/>
              </a:rPr>
              <a:t>理</a:t>
            </a:r>
          </a:p>
        </p:txBody>
      </p:sp>
      <p:cxnSp>
        <p:nvCxnSpPr>
          <p:cNvPr id="28" name="PA_直接连接符 27"/>
          <p:cNvCxnSpPr/>
          <p:nvPr>
            <p:custDataLst>
              <p:tags r:id="rId8"/>
            </p:custDataLst>
          </p:nvPr>
        </p:nvCxnSpPr>
        <p:spPr>
          <a:xfrm rot="5400000" flipH="1" flipV="1">
            <a:off x="1852422" y="534144"/>
            <a:ext cx="0" cy="130575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A_文本框 1"/>
          <p:cNvSpPr txBox="1"/>
          <p:nvPr>
            <p:custDataLst>
              <p:tags r:id="rId9"/>
            </p:custDataLst>
          </p:nvPr>
        </p:nvSpPr>
        <p:spPr>
          <a:xfrm>
            <a:off x="1880849" y="1011225"/>
            <a:ext cx="720000" cy="368300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cs typeface="+mn-ea"/>
                <a:sym typeface="+mn-lt"/>
              </a:rPr>
              <a:t>2020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2"/>
          <p:cNvSpPr/>
          <p:nvPr/>
        </p:nvSpPr>
        <p:spPr>
          <a:xfrm>
            <a:off x="343535" y="264160"/>
            <a:ext cx="10958830" cy="5892165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得分指南</a:t>
            </a:r>
            <a:endParaRPr lang="en-US" altLang="zh-CN" sz="2400" smtClean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graphicFrame>
        <p:nvGraphicFramePr>
          <p:cNvPr id="53" name="表格 5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032521" y="733252"/>
          <a:ext cx="7853083" cy="5232536"/>
        </p:xfrm>
        <a:graphic>
          <a:graphicData uri="http://schemas.openxmlformats.org/drawingml/2006/table">
            <a:tbl>
              <a:tblPr/>
              <a:tblGrid>
                <a:gridCol w="589857"/>
                <a:gridCol w="2540329"/>
                <a:gridCol w="4722897"/>
              </a:tblGrid>
              <a:tr h="522330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常见的能量转化举例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13621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0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滚摆</a:t>
                      </a:r>
                      <a:endParaRPr lang="en-US" sz="2000" kern="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endParaRPr lang="en-US" sz="1800" kern="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上升</a:t>
                      </a:r>
                      <a:r>
                        <a:rPr lang="en-US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:</a:t>
                      </a:r>
                      <a:r>
                        <a:rPr lang="en-US" sz="1800" u="sng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     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能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转化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成  </a:t>
                      </a:r>
                      <a:r>
                        <a:rPr lang="en-US" altLang="zh-CN" sz="1800" u="sng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</a:t>
                      </a:r>
                      <a:r>
                        <a:rPr lang="en-US" sz="1800" u="sng" kern="10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sz="1800" u="sng" kern="100" baseline="0" smtClean="0">
                          <a:solidFill>
                            <a:srgbClr val="FF00FF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     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能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;</a:t>
                      </a:r>
                      <a:endParaRPr lang="zh-CN" sz="1800" kern="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下降</a:t>
                      </a:r>
                      <a:r>
                        <a:rPr lang="en-US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:</a:t>
                      </a:r>
                      <a:r>
                        <a:rPr lang="en-US" altLang="zh-CN" sz="1800" u="sng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</a:t>
                      </a:r>
                      <a:r>
                        <a:rPr lang="en-US" sz="1800" u="sng" kern="10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1800" u="sng" kern="100" smtClean="0">
                          <a:solidFill>
                            <a:srgbClr val="FF00FF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       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能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转化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为</a:t>
                      </a:r>
                      <a:r>
                        <a:rPr lang="en-US" altLang="zh-CN" sz="1800" u="sng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</a:t>
                      </a:r>
                      <a:r>
                        <a:rPr lang="en-US" sz="1800" u="sng" kern="10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1800" u="sng" kern="100" smtClean="0">
                          <a:solidFill>
                            <a:srgbClr val="FF00FF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 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能</a:t>
                      </a:r>
                      <a:endParaRPr lang="zh-CN" sz="1800" kern="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683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0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单摆</a:t>
                      </a:r>
                      <a:endParaRPr lang="en-US" sz="2000" kern="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endParaRPr lang="en-US" sz="1800" kern="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i="1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A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位置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→</a:t>
                      </a:r>
                      <a:r>
                        <a:rPr lang="en-US" sz="1800" i="1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B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位置</a:t>
                      </a:r>
                      <a:r>
                        <a:rPr lang="en-US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:</a:t>
                      </a:r>
                      <a:r>
                        <a:rPr lang="en-US" altLang="zh-CN" sz="1800" u="sng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        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能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转化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为</a:t>
                      </a:r>
                      <a:r>
                        <a:rPr lang="en-US" altLang="zh-CN" sz="1800" u="sng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</a:t>
                      </a:r>
                      <a:r>
                        <a:rPr lang="en-US" sz="1800" u="sng" kern="10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1800" u="sng" kern="100" smtClean="0">
                          <a:solidFill>
                            <a:srgbClr val="FF00FF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  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能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;</a:t>
                      </a:r>
                      <a:endParaRPr lang="zh-CN" sz="1800" kern="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i="1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B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位置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→</a:t>
                      </a:r>
                      <a:r>
                        <a:rPr lang="en-US" sz="1800" i="1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C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位置</a:t>
                      </a:r>
                      <a:r>
                        <a:rPr lang="en-US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:</a:t>
                      </a:r>
                      <a:r>
                        <a:rPr lang="en-US" altLang="zh-CN" sz="1800" u="sng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</a:t>
                      </a:r>
                      <a:r>
                        <a:rPr lang="en-US" sz="1800" u="sng" kern="10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1800" u="sng" kern="100" smtClean="0">
                          <a:solidFill>
                            <a:srgbClr val="FF00FF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   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能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转化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成</a:t>
                      </a:r>
                      <a:r>
                        <a:rPr lang="en-US" altLang="zh-CN" sz="1800" u="sng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</a:t>
                      </a:r>
                      <a:r>
                        <a:rPr lang="en-US" sz="1800" u="sng" kern="10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</a:t>
                      </a:r>
                      <a:r>
                        <a:rPr lang="en-US" altLang="zh-CN" sz="1800" u="sng" kern="100" smtClean="0">
                          <a:solidFill>
                            <a:srgbClr val="FF00FF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   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能</a:t>
                      </a:r>
                      <a:endParaRPr lang="zh-CN" sz="1800" kern="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2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0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人造地球卫星</a:t>
                      </a:r>
                      <a:endParaRPr lang="en-US" sz="2000" kern="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endParaRPr lang="en-US" sz="1800" kern="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近地点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→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远地点</a:t>
                      </a:r>
                      <a:r>
                        <a:rPr lang="en-US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:</a:t>
                      </a:r>
                      <a:r>
                        <a:rPr lang="en-US" alt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</a:t>
                      </a:r>
                      <a:r>
                        <a:rPr lang="en-US" sz="1800" u="sng" kern="10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1800" u="sng" kern="100" smtClean="0">
                          <a:solidFill>
                            <a:srgbClr val="FF00FF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能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转化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为</a:t>
                      </a:r>
                      <a:r>
                        <a:rPr lang="en-US" altLang="zh-CN" sz="1800" u="sng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</a:t>
                      </a:r>
                      <a:r>
                        <a:rPr lang="en-US" sz="1800" u="sng" kern="10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1800" u="sng" kern="100" smtClean="0">
                          <a:solidFill>
                            <a:srgbClr val="FF00FF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    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能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;</a:t>
                      </a:r>
                      <a:endParaRPr lang="zh-CN" sz="1800" kern="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Times New Roman" panose="0202060305040502030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远地点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→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近地点</a:t>
                      </a:r>
                      <a:r>
                        <a:rPr lang="en-US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:</a:t>
                      </a:r>
                      <a:r>
                        <a:rPr lang="en-US" alt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</a:t>
                      </a:r>
                      <a:r>
                        <a:rPr lang="en-US" sz="1800" u="sng" kern="10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     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能转化为</a:t>
                      </a:r>
                      <a:r>
                        <a:rPr lang="en-US" alt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u="sng" kern="10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1800" u="sng" kern="100" smtClean="0">
                          <a:solidFill>
                            <a:srgbClr val="FF00FF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  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能</a:t>
                      </a:r>
                      <a:r>
                        <a:rPr lang="en-US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近地点时</a:t>
                      </a:r>
                      <a:r>
                        <a:rPr lang="en-US" alt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</a:t>
                      </a:r>
                      <a:r>
                        <a:rPr lang="en-US" sz="1800" u="sng" kern="10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1800" u="sng" kern="100" smtClean="0">
                          <a:solidFill>
                            <a:srgbClr val="FF00FF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  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能最大</a:t>
                      </a:r>
                      <a:r>
                        <a:rPr lang="en-US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远地点时</a:t>
                      </a:r>
                      <a:r>
                        <a:rPr lang="en-US" alt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sz="1800" u="sng" kern="10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1800" u="sng" kern="100" smtClean="0">
                          <a:solidFill>
                            <a:srgbClr val="FF00FF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___________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能最大</a:t>
                      </a:r>
                      <a:endParaRPr lang="zh-CN" sz="1800" kern="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6" name="18WHLWJJZKBWL53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510718" y="1420989"/>
            <a:ext cx="856214" cy="1177656"/>
          </a:xfrm>
          <a:prstGeom prst="rect">
            <a:avLst/>
          </a:prstGeom>
        </p:spPr>
      </p:pic>
      <p:pic>
        <p:nvPicPr>
          <p:cNvPr id="67" name="18WHLWJJZKBWL54.jpg"/>
          <p:cNvPicPr/>
          <p:nvPr/>
        </p:nvPicPr>
        <p:blipFill>
          <a:blip r:embed="rId4"/>
          <a:stretch>
            <a:fillRect/>
          </a:stretch>
        </p:blipFill>
        <p:spPr>
          <a:xfrm>
            <a:off x="3329632" y="2832032"/>
            <a:ext cx="972754" cy="1294197"/>
          </a:xfrm>
          <a:prstGeom prst="rect">
            <a:avLst/>
          </a:prstGeom>
        </p:spPr>
      </p:pic>
      <p:pic>
        <p:nvPicPr>
          <p:cNvPr id="68" name="18WHLWJJZKBWL55.jpg"/>
          <p:cNvPicPr/>
          <p:nvPr/>
        </p:nvPicPr>
        <p:blipFill>
          <a:blip r:embed="rId5"/>
          <a:stretch>
            <a:fillRect/>
          </a:stretch>
        </p:blipFill>
        <p:spPr>
          <a:xfrm>
            <a:off x="3094853" y="4509386"/>
            <a:ext cx="1702386" cy="1295037"/>
          </a:xfrm>
          <a:prstGeom prst="rect">
            <a:avLst/>
          </a:prstGeom>
        </p:spPr>
      </p:pic>
      <p:sp>
        <p:nvSpPr>
          <p:cNvPr id="69" name="TextBox 68"/>
          <p:cNvSpPr txBox="1"/>
          <p:nvPr/>
        </p:nvSpPr>
        <p:spPr>
          <a:xfrm>
            <a:off x="6045126" y="156591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kern="1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仿宋" panose="02010609060101010101" charset="-122"/>
                <a:ea typeface="仿宋" panose="02010609060101010101" charset="-122"/>
                <a:cs typeface="Times New Roman" panose="02020603050405020304"/>
              </a:rPr>
              <a:t>动</a:t>
            </a:r>
            <a:endParaRPr lang="zh-CN" altLang="en-US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037544" y="3019985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kern="1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仿宋" panose="02010609060101010101" charset="-122"/>
                <a:ea typeface="仿宋" panose="02010609060101010101" charset="-122"/>
                <a:cs typeface="Times New Roman" panose="02020603050405020304"/>
              </a:rPr>
              <a:t>动</a:t>
            </a:r>
            <a:endParaRPr lang="zh-CN" altLang="en-US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081446" y="3484357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kern="1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仿宋" panose="02010609060101010101" charset="-122"/>
                <a:ea typeface="仿宋" panose="02010609060101010101" charset="-122"/>
                <a:cs typeface="Times New Roman" panose="02020603050405020304"/>
              </a:rPr>
              <a:t>动</a:t>
            </a:r>
            <a:endParaRPr lang="zh-CN" altLang="en-US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180519" y="1980079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kern="1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仿宋" panose="02010609060101010101" charset="-122"/>
                <a:ea typeface="仿宋" panose="02010609060101010101" charset="-122"/>
                <a:cs typeface="Times New Roman" panose="02020603050405020304"/>
              </a:rPr>
              <a:t>动</a:t>
            </a:r>
            <a:endParaRPr lang="zh-CN" altLang="en-US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147785" y="4282216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kern="1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仿宋" panose="02010609060101010101" charset="-122"/>
                <a:ea typeface="仿宋" panose="02010609060101010101" charset="-122"/>
                <a:cs typeface="Times New Roman" panose="02020603050405020304"/>
              </a:rPr>
              <a:t>动</a:t>
            </a:r>
            <a:endParaRPr lang="zh-CN" altLang="en-US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297470" y="5110555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kern="1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仿宋" panose="02010609060101010101" charset="-122"/>
                <a:ea typeface="仿宋" panose="02010609060101010101" charset="-122"/>
                <a:cs typeface="Times New Roman" panose="02020603050405020304"/>
              </a:rPr>
              <a:t>动</a:t>
            </a:r>
            <a:endParaRPr lang="zh-CN" altLang="en-US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373695" y="5089039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kern="1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仿宋" panose="02010609060101010101" charset="-122"/>
                <a:ea typeface="仿宋" panose="02010609060101010101" charset="-122"/>
                <a:cs typeface="Times New Roman" panose="02020603050405020304"/>
              </a:rPr>
              <a:t>动</a:t>
            </a:r>
            <a:endParaRPr lang="zh-CN" altLang="en-US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750213" y="152825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重力势</a:t>
            </a:r>
            <a:endParaRPr lang="zh-CN" altLang="en-US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052297" y="199262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重力势</a:t>
            </a:r>
            <a:endParaRPr lang="zh-CN" altLang="en-US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955941" y="298233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重力势</a:t>
            </a:r>
            <a:endParaRPr lang="zh-CN" altLang="en-US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8808050" y="339291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重力势</a:t>
            </a:r>
            <a:endParaRPr lang="zh-CN" altLang="en-US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8668200" y="429655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重力势</a:t>
            </a:r>
            <a:endParaRPr lang="zh-CN" altLang="en-US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140614" y="46838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重力势</a:t>
            </a:r>
            <a:endParaRPr lang="zh-CN" altLang="en-US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464214" y="550320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重力势</a:t>
            </a:r>
            <a:endParaRPr lang="zh-CN" altLang="en-US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69" grpId="0"/>
      <p:bldP spid="70" grpId="0"/>
      <p:bldP spid="71" grpId="0"/>
      <p:bldP spid="73" grpId="0"/>
      <p:bldP spid="74" grpId="0"/>
      <p:bldP spid="75" grpId="0"/>
      <p:bldP spid="76" grpId="0"/>
      <p:bldP spid="78" grpId="0"/>
      <p:bldP spid="79" grpId="0"/>
      <p:bldP spid="80" grpId="0"/>
      <p:bldP spid="81" grpId="0"/>
      <p:bldP spid="82" grpId="0"/>
      <p:bldP spid="83" grpId="0"/>
      <p:bldP spid="8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20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2328" y="1759585"/>
            <a:ext cx="2706370" cy="27743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612505" y="4751070"/>
            <a:ext cx="24060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八下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P68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11.2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1)</a:t>
            </a:r>
            <a:endParaRPr lang="en-US" altLang="en-US" sz="1800">
              <a:latin typeface="Times New Roman" panose="02020603050405020304" pitchFamily="18" charset="0"/>
              <a:cs typeface="仿宋_GB231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2505" y="2071370"/>
            <a:ext cx="713994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命题点：功、功率大小的判断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如图所示，大人与小孩同时从一楼爬到五楼，若所用时间相同，则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大人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小孩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做功较多，小孩做功的功率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大于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等于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小于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大人做功的功率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3703320" y="3291840"/>
            <a:ext cx="880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大人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584065" y="3820160"/>
            <a:ext cx="980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小于</a:t>
            </a:r>
            <a:endParaRPr lang="zh-CN" altLang="en-US"/>
          </a:p>
        </p:txBody>
      </p:sp>
      <p:grpSp>
        <p:nvGrpSpPr>
          <p:cNvPr id="18440" name="组合 4"/>
          <p:cNvGrpSpPr/>
          <p:nvPr/>
        </p:nvGrpSpPr>
        <p:grpSpPr>
          <a:xfrm>
            <a:off x="837365" y="596900"/>
            <a:ext cx="10515147" cy="645159"/>
            <a:chOff x="1211" y="1190"/>
            <a:chExt cx="16640" cy="1018"/>
          </a:xfrm>
        </p:grpSpPr>
        <p:pic>
          <p:nvPicPr>
            <p:cNvPr id="18441" name="图片 1" descr="I:\00图.png00图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1" y="1231"/>
              <a:ext cx="16640" cy="8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教材图片解读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20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4045" y="2352675"/>
            <a:ext cx="2181860" cy="264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742170" y="5106670"/>
            <a:ext cx="20878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八下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P71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11.4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1800">
                <a:cs typeface="仿宋_GB2312" charset="0"/>
              </a:rPr>
              <a:t>乙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)
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491490" y="972185"/>
            <a:ext cx="895223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宋体" panose="02010600030101010101" pitchFamily="2" charset="-122"/>
              </a:rPr>
              <a:t>如图所示为单摆的运动过程．</a:t>
            </a:r>
            <a:r>
              <a:rPr lang="zh-CN" sz="2400">
                <a:ea typeface="黑体" panose="02010609060101010101" pitchFamily="49" charset="-122"/>
              </a:rPr>
              <a:t>命题点：机械能及其转化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小球从最高处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点向最低处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点运动的过程中，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能，在此过程中如果只有这两种能量相互转化，机械能的总和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zh-CN" sz="2400">
                <a:ea typeface="黑体" panose="02010609060101010101" pitchFamily="49" charset="-122"/>
              </a:rPr>
              <a:t>命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</a:rPr>
              <a:t>题点：牛顿第一定律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若小球运动到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ea typeface="宋体" panose="02010600030101010101" pitchFamily="2" charset="-122"/>
              </a:rPr>
              <a:t>点时所有力消失，小球将保持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状态．</a:t>
            </a:r>
            <a:r>
              <a:rPr lang="zh-CN" sz="2400">
                <a:ea typeface="黑体" panose="02010609060101010101" pitchFamily="49" charset="-122"/>
              </a:rPr>
              <a:t>命题点：受力分析作图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请在图中画出小球运动到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点时的受力示意图．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忽略空气阻力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
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7159625" y="2178050"/>
            <a:ext cx="1199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重力势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89990" y="2721610"/>
            <a:ext cx="610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动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927860" y="3280410"/>
            <a:ext cx="10401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096125" y="4390390"/>
            <a:ext cx="890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静止</a:t>
            </a:r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9752330" y="4231640"/>
            <a:ext cx="0" cy="108013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9752330" y="3291840"/>
            <a:ext cx="408940" cy="93980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9190990" y="4958715"/>
            <a:ext cx="523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730105" y="3077210"/>
            <a:ext cx="490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 animBg="1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文本框 107"/>
          <p:cNvSpPr txBox="1"/>
          <p:nvPr/>
        </p:nvSpPr>
        <p:spPr>
          <a:xfrm>
            <a:off x="225910" y="2525732"/>
            <a:ext cx="379745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zh-CN" sz="2400" smtClean="0"/>
              <a:t>人教八下</a:t>
            </a:r>
            <a:r>
              <a:rPr lang="en-US" altLang="zh-CN" sz="2400" smtClean="0"/>
              <a:t>,P74</a:t>
            </a:r>
            <a:r>
              <a:rPr lang="zh-CN" altLang="zh-CN" sz="2400" smtClean="0"/>
              <a:t>图</a:t>
            </a:r>
            <a:r>
              <a:rPr lang="en-US" altLang="zh-CN" sz="2400" smtClean="0"/>
              <a:t>11.4-7 </a:t>
            </a:r>
          </a:p>
          <a:p>
            <a:pPr algn="ctr">
              <a:lnSpc>
                <a:spcPct val="200000"/>
              </a:lnSpc>
            </a:pPr>
            <a:r>
              <a:rPr lang="en-US" altLang="zh-CN" sz="2400" smtClean="0">
                <a:latin typeface="+mj-ea"/>
                <a:ea typeface="+mj-ea"/>
              </a:rPr>
              <a:t>【</a:t>
            </a:r>
            <a:r>
              <a:rPr lang="zh-CN" altLang="en-US" sz="2400" smtClean="0">
                <a:latin typeface="+mj-ea"/>
                <a:ea typeface="+mj-ea"/>
              </a:rPr>
              <a:t>命题总结</a:t>
            </a:r>
            <a:r>
              <a:rPr lang="en-US" altLang="zh-CN" sz="2400" smtClean="0">
                <a:latin typeface="+mj-ea"/>
                <a:ea typeface="+mj-ea"/>
              </a:rPr>
              <a:t>】</a:t>
            </a:r>
          </a:p>
          <a:p>
            <a:pPr algn="ctr">
              <a:lnSpc>
                <a:spcPct val="20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机械能的相互转化</a:t>
            </a:r>
          </a:p>
          <a:p>
            <a:pPr algn="ctr">
              <a:lnSpc>
                <a:spcPct val="20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能量转化</a:t>
            </a:r>
          </a:p>
        </p:txBody>
      </p:sp>
      <p:sp>
        <p:nvSpPr>
          <p:cNvPr id="12" name="文本框 107"/>
          <p:cNvSpPr txBox="1"/>
          <p:nvPr/>
        </p:nvSpPr>
        <p:spPr>
          <a:xfrm>
            <a:off x="4132162" y="440572"/>
            <a:ext cx="7647462" cy="5405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</a:pPr>
            <a:endParaRPr lang="en-US" altLang="zh-CN" sz="24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如图所示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在一个罐子的盖和底各开两个小洞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将小铁块用细绳绑在橡皮筋的中部穿入罐中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橡皮筋两端穿过小洞用竹签固定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做好后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将它从不太陡的斜坡滚下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观察现象并回答下列问题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</a:p>
          <a:p>
            <a:pPr>
              <a:lnSpc>
                <a:spcPct val="18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将罐子从不太陡的斜面上滚下后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发现罐子又自动地滚回斜面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产生此现象的原因是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_____________________</a:t>
            </a:r>
          </a:p>
          <a:p>
            <a:pPr>
              <a:lnSpc>
                <a:spcPct val="18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__________________________.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315661" y="4551910"/>
            <a:ext cx="36181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重力势能、动能和弹性势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255056" y="5158654"/>
            <a:ext cx="34904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能之间发生了相互转化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3" name="2019-9-1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802679" y="780707"/>
            <a:ext cx="2460139" cy="157877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文本框 107"/>
          <p:cNvSpPr txBox="1"/>
          <p:nvPr/>
        </p:nvSpPr>
        <p:spPr>
          <a:xfrm>
            <a:off x="225910" y="2887682"/>
            <a:ext cx="3797450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400" smtClean="0"/>
              <a:t>人教八下</a:t>
            </a:r>
            <a:r>
              <a:rPr lang="en-US" altLang="zh-CN" sz="2400" smtClean="0"/>
              <a:t>,P74</a:t>
            </a:r>
            <a:r>
              <a:rPr lang="zh-CN" altLang="zh-CN" sz="2400" smtClean="0"/>
              <a:t>图</a:t>
            </a:r>
            <a:r>
              <a:rPr lang="en-US" altLang="zh-CN" sz="2400" smtClean="0"/>
              <a:t>11.4-7 </a:t>
            </a:r>
            <a:r>
              <a:rPr lang="en-US" altLang="zh-CN" sz="2400" smtClean="0">
                <a:latin typeface="+mj-ea"/>
                <a:ea typeface="+mj-ea"/>
              </a:rPr>
              <a:t>【</a:t>
            </a:r>
            <a:r>
              <a:rPr lang="zh-CN" altLang="en-US" sz="2400" smtClean="0">
                <a:latin typeface="+mj-ea"/>
                <a:ea typeface="+mj-ea"/>
              </a:rPr>
              <a:t>命题总结</a:t>
            </a:r>
            <a:r>
              <a:rPr lang="en-US" altLang="zh-CN" sz="2400" smtClean="0">
                <a:latin typeface="+mj-ea"/>
                <a:ea typeface="+mj-ea"/>
              </a:rPr>
              <a:t>】</a:t>
            </a:r>
          </a:p>
          <a:p>
            <a:pPr>
              <a:lnSpc>
                <a:spcPct val="20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机械能的相互转化</a:t>
            </a:r>
          </a:p>
          <a:p>
            <a:pPr>
              <a:lnSpc>
                <a:spcPct val="20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能量转化</a:t>
            </a:r>
          </a:p>
        </p:txBody>
      </p:sp>
      <p:sp>
        <p:nvSpPr>
          <p:cNvPr id="12" name="文本框 107"/>
          <p:cNvSpPr txBox="1"/>
          <p:nvPr/>
        </p:nvSpPr>
        <p:spPr>
          <a:xfrm>
            <a:off x="4132162" y="802522"/>
            <a:ext cx="7647462" cy="54107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将罐子从斜面的最高点滚下后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它能自动滚回斜面的原因是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能转化为罐子的动能和重力势能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8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制作该实验装置时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橡皮筋的松紧程度要适当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若橡皮筋过松会导致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8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(4)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罐子从斜面滚下后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不能滚回原来出发点的位置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主要原因是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________________________________________</a:t>
            </a:r>
          </a:p>
          <a:p>
            <a:pPr>
              <a:lnSpc>
                <a:spcPct val="180000"/>
              </a:lnSpc>
            </a:pPr>
            <a:r>
              <a:rPr lang="en-US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230668" y="1557474"/>
            <a:ext cx="36181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橡皮筋的弹性势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376763" y="3562713"/>
            <a:ext cx="34904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罐子不能滚回斜面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3" name="2019-9-1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802679" y="1142657"/>
            <a:ext cx="2460139" cy="1578772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4256849" y="5479368"/>
            <a:ext cx="4779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机械能</a:t>
            </a:r>
            <a:r>
              <a:rPr lang="en-US" altLang="zh-CN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使机械能总量减小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445820" y="4792670"/>
            <a:ext cx="6357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罐子滚动过程中克服摩擦做功消耗了一部分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27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文本框 107"/>
          <p:cNvSpPr txBox="1"/>
          <p:nvPr/>
        </p:nvSpPr>
        <p:spPr>
          <a:xfrm>
            <a:off x="244960" y="2449532"/>
            <a:ext cx="3797450" cy="3883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smtClean="0"/>
              <a:t>人教八下</a:t>
            </a:r>
            <a:r>
              <a:rPr lang="en-US" altLang="zh-CN" sz="2400" smtClean="0"/>
              <a:t>,P72</a:t>
            </a:r>
            <a:r>
              <a:rPr lang="zh-CN" altLang="zh-CN" sz="2400" smtClean="0"/>
              <a:t>图</a:t>
            </a:r>
            <a:r>
              <a:rPr lang="en-US" altLang="zh-CN" sz="2400" smtClean="0"/>
              <a:t>11.4-3 </a:t>
            </a:r>
            <a:r>
              <a:rPr lang="en-US" altLang="zh-CN" sz="2400" smtClean="0">
                <a:latin typeface="+mj-ea"/>
                <a:ea typeface="+mj-ea"/>
              </a:rPr>
              <a:t>【</a:t>
            </a:r>
            <a:r>
              <a:rPr lang="zh-CN" altLang="en-US" sz="2400" smtClean="0">
                <a:latin typeface="+mj-ea"/>
                <a:ea typeface="+mj-ea"/>
              </a:rPr>
              <a:t>命题总结</a:t>
            </a:r>
            <a:r>
              <a:rPr lang="en-US" altLang="zh-CN" sz="2400" smtClean="0">
                <a:latin typeface="+mj-ea"/>
                <a:ea typeface="+mj-ea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能量守恒定律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动能和势能之间的相互转化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力与运动的关系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(4)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力的示意图</a:t>
            </a:r>
          </a:p>
        </p:txBody>
      </p:sp>
      <p:sp>
        <p:nvSpPr>
          <p:cNvPr id="12" name="文本框 107"/>
          <p:cNvSpPr txBox="1"/>
          <p:nvPr/>
        </p:nvSpPr>
        <p:spPr>
          <a:xfrm>
            <a:off x="4151212" y="364372"/>
            <a:ext cx="7647462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endParaRPr lang="zh-CN" altLang="zh-CN" sz="2400" smtClean="0">
              <a:latin typeface="宋体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如图所示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把一个铁锁用绳子悬挂起来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将铁锁拉到鼻子附近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稳定后松手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铁锁向前摆去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zh-CN" sz="24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铁锁再次摆回时</a:t>
            </a:r>
            <a:r>
              <a:rPr lang="en-US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选填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会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或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不会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”)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打到鼻子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zh-CN" sz="24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若不计空气阻力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铁锁从最高点向最低点摆动的过程中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能转化为</a:t>
            </a:r>
            <a:r>
              <a:rPr lang="en-US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能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687869" y="4916773"/>
            <a:ext cx="12048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重力势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834426" y="2726530"/>
            <a:ext cx="897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不会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248189" y="4913918"/>
            <a:ext cx="570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1" name="2019-9-2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719836" y="823109"/>
            <a:ext cx="2132604" cy="157875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5910" y="2487632"/>
            <a:ext cx="3797450" cy="3883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smtClean="0"/>
              <a:t>人教八下</a:t>
            </a:r>
            <a:r>
              <a:rPr lang="en-US" altLang="zh-CN" sz="2400" smtClean="0"/>
              <a:t>,P72</a:t>
            </a:r>
            <a:r>
              <a:rPr lang="zh-CN" altLang="zh-CN" sz="2400" smtClean="0"/>
              <a:t>图</a:t>
            </a:r>
            <a:r>
              <a:rPr lang="en-US" altLang="zh-CN" sz="2400" smtClean="0"/>
              <a:t>11.4-3 </a:t>
            </a:r>
            <a:r>
              <a:rPr lang="en-US" altLang="zh-CN" sz="2400" smtClean="0">
                <a:latin typeface="+mj-ea"/>
                <a:ea typeface="+mj-ea"/>
              </a:rPr>
              <a:t>【</a:t>
            </a:r>
            <a:r>
              <a:rPr lang="zh-CN" altLang="en-US" sz="2400" smtClean="0">
                <a:latin typeface="+mj-ea"/>
                <a:ea typeface="+mj-ea"/>
              </a:rPr>
              <a:t>命题总结</a:t>
            </a:r>
            <a:r>
              <a:rPr lang="en-US" altLang="zh-CN" sz="2400" smtClean="0">
                <a:latin typeface="+mj-ea"/>
                <a:ea typeface="+mj-ea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能量守恒定律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动能和势能之间的相互转化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力与运动的关系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(4)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力的示意图</a:t>
            </a:r>
          </a:p>
        </p:txBody>
      </p:sp>
      <p:sp>
        <p:nvSpPr>
          <p:cNvPr id="3" name="文本框 107"/>
          <p:cNvSpPr txBox="1"/>
          <p:nvPr/>
        </p:nvSpPr>
        <p:spPr>
          <a:xfrm>
            <a:off x="4132162" y="402472"/>
            <a:ext cx="7647462" cy="39668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铁锁在摆动过程中受到的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选填“是”或“不是”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平衡力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若铁锁运动到最高点时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绳子突然断裂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则铁锁将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若铁锁摆到最低点时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绳子恰好断开且此时铁锁所受的力全部消失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则铁锁将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8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(4)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请画出铁锁在左侧最高点时的受力示意图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4" name="TextBox 29"/>
          <p:cNvSpPr txBox="1"/>
          <p:nvPr/>
        </p:nvSpPr>
        <p:spPr>
          <a:xfrm>
            <a:off x="5152913" y="1856671"/>
            <a:ext cx="52712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沿竖直方向向下做加速直线运动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31"/>
          <p:cNvSpPr txBox="1"/>
          <p:nvPr/>
        </p:nvSpPr>
        <p:spPr>
          <a:xfrm>
            <a:off x="7966444" y="570070"/>
            <a:ext cx="897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不是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28"/>
          <p:cNvSpPr txBox="1"/>
          <p:nvPr/>
        </p:nvSpPr>
        <p:spPr>
          <a:xfrm>
            <a:off x="5260489" y="3144733"/>
            <a:ext cx="4475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沿水平方向做匀速直线运动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2019-9-2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700786" y="861209"/>
            <a:ext cx="2132604" cy="1578759"/>
          </a:xfrm>
          <a:prstGeom prst="rect">
            <a:avLst/>
          </a:prstGeom>
        </p:spPr>
      </p:pic>
      <p:pic>
        <p:nvPicPr>
          <p:cNvPr id="27" name="2019-9-2da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5961276" y="4432748"/>
            <a:ext cx="2472720" cy="18305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84" name="组合 4"/>
          <p:cNvGrpSpPr/>
          <p:nvPr/>
        </p:nvGrpSpPr>
        <p:grpSpPr>
          <a:xfrm>
            <a:off x="1151599" y="502920"/>
            <a:ext cx="9889112" cy="645159"/>
            <a:chOff x="1594" y="1190"/>
            <a:chExt cx="15573" cy="1017"/>
          </a:xfrm>
        </p:grpSpPr>
        <p:pic>
          <p:nvPicPr>
            <p:cNvPr id="24585" name="图片 1" descr="I:\00图.png00图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94" y="1298"/>
              <a:ext cx="15573" cy="80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59155" y="1678305"/>
            <a:ext cx="9773920" cy="532765"/>
            <a:chOff x="950" y="6035"/>
            <a:chExt cx="15392" cy="839"/>
          </a:xfrm>
        </p:grpSpPr>
        <p:sp>
          <p:nvSpPr>
            <p:cNvPr id="17" name="文本框 10"/>
            <p:cNvSpPr txBox="1"/>
            <p:nvPr/>
          </p:nvSpPr>
          <p:spPr>
            <a:xfrm>
              <a:off x="950" y="6035"/>
              <a:ext cx="144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实验</a:t>
              </a:r>
            </a:p>
          </p:txBody>
        </p:sp>
        <p:sp>
          <p:nvSpPr>
            <p:cNvPr id="18" name="文本框 4"/>
            <p:cNvSpPr txBox="1"/>
            <p:nvPr/>
          </p:nvSpPr>
          <p:spPr>
            <a:xfrm>
              <a:off x="3262" y="6052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探究物体的动能跟哪些因素有关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15645" y="2211070"/>
            <a:ext cx="103251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【设计与进行实验】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主要实验器材：质量相同的钢球、质量不同的钢球、木块、斜面等；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宋体" panose="02010600030101010101" pitchFamily="2" charset="-122"/>
              </a:rPr>
              <a:t>使钢球获得动能的方法：将钢球由斜面某一高度静止释放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重力势能转化为动能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；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宋体" panose="02010600030101010101" pitchFamily="2" charset="-122"/>
              </a:rPr>
              <a:t>将质量不同的钢球从同一位置处释放的目的：控制钢球到达水平面的</a:t>
            </a:r>
            <a:r>
              <a:rPr lang="zh-CN" sz="2400" u="sng">
                <a:ea typeface="宋体" panose="02010600030101010101" pitchFamily="2" charset="-122"/>
              </a:rPr>
              <a:t>速度相同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钢球的运动速度与质量无关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；</a:t>
            </a:r>
            <a:endParaRPr lang="zh-CN" altLang="en-US"/>
          </a:p>
        </p:txBody>
      </p:sp>
      <p:sp>
        <p:nvSpPr>
          <p:cNvPr id="4" name="剪去对角的矩形 3"/>
          <p:cNvSpPr/>
          <p:nvPr/>
        </p:nvSpPr>
        <p:spPr>
          <a:xfrm>
            <a:off x="288925" y="1605915"/>
            <a:ext cx="2056765" cy="666115"/>
          </a:xfrm>
          <a:prstGeom prst="snip2Diag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  验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68350" y="1307465"/>
            <a:ext cx="108007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>
                <a:ea typeface="宋体" panose="02010600030101010101" pitchFamily="2" charset="-122"/>
              </a:rPr>
              <a:t>将质量相同的钢球从不同高度静止释放的目的：</a:t>
            </a:r>
            <a:r>
              <a:rPr lang="zh-CN" sz="2400" u="sng">
                <a:ea typeface="宋体" panose="02010600030101010101" pitchFamily="2" charset="-122"/>
              </a:rPr>
              <a:t>改变钢球到达水平面的速度</a:t>
            </a:r>
            <a:r>
              <a:rPr lang="zh-CN" sz="2400">
                <a:ea typeface="宋体" panose="02010600030101010101" pitchFamily="2" charset="-122"/>
              </a:rPr>
              <a:t>；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zh-CN" sz="2400">
                <a:ea typeface="宋体" panose="02010600030101010101" pitchFamily="2" charset="-122"/>
              </a:rPr>
              <a:t>实验方法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转换法：通过</a:t>
            </a:r>
            <a:r>
              <a:rPr lang="zh-CN" sz="2400" u="sng">
                <a:ea typeface="宋体" panose="02010600030101010101" pitchFamily="2" charset="-122"/>
              </a:rPr>
              <a:t>木块被撞击后移动的距离</a:t>
            </a:r>
            <a:r>
              <a:rPr lang="zh-CN" sz="2400">
                <a:ea typeface="宋体" panose="02010600030101010101" pitchFamily="2" charset="-122"/>
              </a:rPr>
              <a:t>反映钢球动能的大小；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控制变量法：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探究动能大小与速度的关系：控制钢球的质量不变，改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变钢球的速度，即让两个质量相同的钢球从斜面上的不同高度由静止释放；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探究动能大小与质量的关系：控制钢球的速度相同，改变钢球的质量，即让质量不同的钢球从斜面上同一高度由静止释放；
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62355" y="1249680"/>
            <a:ext cx="102857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zh-CN" sz="2400">
                <a:ea typeface="宋体" panose="02010600030101010101" pitchFamily="2" charset="-122"/>
              </a:rPr>
              <a:t>利用控制变量法设计、补充实验步骤．</a:t>
            </a:r>
            <a:r>
              <a:rPr lang="zh-CN" sz="2400">
                <a:ea typeface="黑体" panose="02010609060101010101" pitchFamily="49" charset="-122"/>
              </a:rPr>
              <a:t>【分析数据和现象，总结结论】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zh-CN" sz="2400">
                <a:ea typeface="宋体" panose="02010600030101010101" pitchFamily="2" charset="-122"/>
              </a:rPr>
              <a:t>根据实验现象和表格数据，总结实验结论；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zh-CN" sz="2400">
                <a:ea typeface="宋体" panose="02010600030101010101" pitchFamily="2" charset="-122"/>
              </a:rPr>
              <a:t>实验推理：</a:t>
            </a:r>
            <a:r>
              <a:rPr lang="zh-CN" sz="2400" u="sng">
                <a:ea typeface="宋体" panose="02010600030101010101" pitchFamily="2" charset="-122"/>
              </a:rPr>
              <a:t>当水平面绝对光滑时，木块将一直做匀速直线运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</a:rPr>
              <a:t>动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黑体" panose="02010609060101010101" pitchFamily="49" charset="-122"/>
              </a:rPr>
              <a:t>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9. </a:t>
            </a:r>
            <a:r>
              <a:rPr lang="zh-CN" sz="2400">
                <a:ea typeface="宋体" panose="02010600030101010101" pitchFamily="2" charset="-122"/>
              </a:rPr>
              <a:t>实验操作评估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利用控制变量法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10. </a:t>
            </a:r>
            <a:r>
              <a:rPr lang="zh-CN" sz="2400">
                <a:ea typeface="宋体" panose="02010600030101010101" pitchFamily="2" charset="-122"/>
              </a:rPr>
              <a:t>钢球在水平面上不能立即停下的原因：钢球具有</a:t>
            </a:r>
            <a:r>
              <a:rPr lang="zh-CN" sz="2400" u="sng">
                <a:ea typeface="宋体" panose="02010600030101010101" pitchFamily="2" charset="-122"/>
              </a:rPr>
              <a:t>惯性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11. </a:t>
            </a:r>
            <a:r>
              <a:rPr lang="zh-CN" sz="2400">
                <a:ea typeface="宋体" panose="02010600030101010101" pitchFamily="2" charset="-122"/>
              </a:rPr>
              <a:t>木块在水平面上最终会停下来的原因：受到</a:t>
            </a:r>
            <a:r>
              <a:rPr lang="zh-CN" sz="2400" u="sng">
                <a:ea typeface="宋体" panose="02010600030101010101" pitchFamily="2" charset="-122"/>
              </a:rPr>
              <a:t>摩擦力</a:t>
            </a:r>
            <a:r>
              <a:rPr lang="en-US" sz="2400" u="sng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u="sng">
                <a:ea typeface="宋体" panose="02010600030101010101" pitchFamily="2" charset="-122"/>
              </a:rPr>
              <a:t>阻力</a:t>
            </a:r>
            <a:r>
              <a:rPr lang="en-US" sz="2400" u="sng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的作用；
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MainIdea"/>
          <p:cNvSpPr/>
          <p:nvPr/>
        </p:nvSpPr>
        <p:spPr>
          <a:xfrm>
            <a:off x="4267200" y="3472180"/>
            <a:ext cx="1657985" cy="1325245"/>
          </a:xfrm>
          <a:custGeom>
            <a:avLst/>
            <a:gdLst>
              <a:gd name="rtl" fmla="*/ 224960 w 1699360"/>
              <a:gd name="rtt" fmla="*/ 132240 h 547200"/>
              <a:gd name="rtr" fmla="*/ 1471360 w 1699360"/>
              <a:gd name="rtb" fmla="*/ 428640 h 547200"/>
            </a:gdLst>
            <a:ahLst/>
            <a:cxnLst/>
            <a:rect l="rtl" t="rtt" r="rtr" b="rtb"/>
            <a:pathLst>
              <a:path w="1699360" h="547200">
                <a:moveTo>
                  <a:pt x="273600" y="0"/>
                </a:moveTo>
                <a:lnTo>
                  <a:pt x="1425760" y="0"/>
                </a:lnTo>
                <a:cubicBezTo>
                  <a:pt x="1576869" y="0"/>
                  <a:pt x="1699360" y="122491"/>
                  <a:pt x="1699360" y="273600"/>
                </a:cubicBezTo>
                <a:cubicBezTo>
                  <a:pt x="1699360" y="424709"/>
                  <a:pt x="1576869" y="547200"/>
                  <a:pt x="14257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chemeClr val="tx1"/>
            </a:solidFill>
            <a:round/>
          </a:ln>
        </p:spPr>
        <p:txBody>
          <a:bodyPr wrap="none" lIns="0" tIns="0" rIns="0" bIns="22500" rtlCol="0" anchor="ctr"/>
          <a:lstStyle/>
          <a:p>
            <a:pPr algn="ctr"/>
            <a:r>
              <a:rPr sz="2400" b="1">
                <a:solidFill>
                  <a:schemeClr val="tx1"/>
                </a:solidFill>
                <a:latin typeface="方正粗黑宋简体" panose="02000000000000000000" charset="-122"/>
              </a:rPr>
              <a:t>功和机</a:t>
            </a:r>
          </a:p>
          <a:p>
            <a:pPr algn="ctr"/>
            <a:r>
              <a:rPr sz="2400" b="1">
                <a:solidFill>
                  <a:schemeClr val="tx1"/>
                </a:solidFill>
                <a:latin typeface="方正粗黑宋简体" panose="02000000000000000000" charset="-122"/>
              </a:rPr>
              <a:t>械能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975985" y="4751705"/>
            <a:ext cx="2518410" cy="1168400"/>
            <a:chOff x="9411" y="7144"/>
            <a:chExt cx="3966" cy="1840"/>
          </a:xfrm>
        </p:grpSpPr>
        <p:sp>
          <p:nvSpPr>
            <p:cNvPr id="4" name="MMConnector"/>
            <p:cNvSpPr/>
            <p:nvPr/>
          </p:nvSpPr>
          <p:spPr>
            <a:xfrm>
              <a:off x="9411" y="7144"/>
              <a:ext cx="1587" cy="1142"/>
            </a:xfrm>
            <a:custGeom>
              <a:avLst/>
              <a:gdLst/>
              <a:ahLst/>
              <a:cxnLst/>
              <a:rect l="0" t="0" r="0" b="0"/>
              <a:pathLst>
                <a:path w="887202" h="299470">
                  <a:moveTo>
                    <a:pt x="-51506" y="-72481"/>
                  </a:moveTo>
                  <a:cubicBezTo>
                    <a:pt x="-68411" y="-81482"/>
                    <a:pt x="-85415" y="-75994"/>
                    <a:pt x="-91936" y="-62897"/>
                  </a:cubicBezTo>
                  <a:cubicBezTo>
                    <a:pt x="-98457" y="-49801"/>
                    <a:pt x="-92537" y="-33035"/>
                    <a:pt x="-75219" y="-24858"/>
                  </a:cubicBezTo>
                  <a:cubicBezTo>
                    <a:pt x="-59259" y="-17323"/>
                    <a:pt x="-43300" y="-9788"/>
                    <a:pt x="-27355" y="-2159"/>
                  </a:cubicBezTo>
                  <a:cubicBezTo>
                    <a:pt x="-11411" y="5469"/>
                    <a:pt x="4519" y="13191"/>
                    <a:pt x="20458" y="20934"/>
                  </a:cubicBezTo>
                  <a:cubicBezTo>
                    <a:pt x="36397" y="28676"/>
                    <a:pt x="52345" y="36440"/>
                    <a:pt x="68318" y="44195"/>
                  </a:cubicBezTo>
                  <a:cubicBezTo>
                    <a:pt x="84291" y="51950"/>
                    <a:pt x="100289" y="59696"/>
                    <a:pt x="116329" y="67392"/>
                  </a:cubicBezTo>
                  <a:cubicBezTo>
                    <a:pt x="132369" y="75087"/>
                    <a:pt x="148451" y="82731"/>
                    <a:pt x="164592" y="90283"/>
                  </a:cubicBezTo>
                  <a:cubicBezTo>
                    <a:pt x="180732" y="97836"/>
                    <a:pt x="196932" y="105296"/>
                    <a:pt x="213205" y="112623"/>
                  </a:cubicBezTo>
                  <a:cubicBezTo>
                    <a:pt x="229478" y="119949"/>
                    <a:pt x="245825" y="127142"/>
                    <a:pt x="262258" y="134157"/>
                  </a:cubicBezTo>
                  <a:cubicBezTo>
                    <a:pt x="278691" y="141173"/>
                    <a:pt x="295210" y="148012"/>
                    <a:pt x="311824" y="154631"/>
                  </a:cubicBezTo>
                  <a:cubicBezTo>
                    <a:pt x="328438" y="161250"/>
                    <a:pt x="345148" y="167649"/>
                    <a:pt x="361957" y="173788"/>
                  </a:cubicBezTo>
                  <a:cubicBezTo>
                    <a:pt x="378767" y="179926"/>
                    <a:pt x="395677" y="185803"/>
                    <a:pt x="412687" y="191380"/>
                  </a:cubicBezTo>
                  <a:cubicBezTo>
                    <a:pt x="429698" y="196956"/>
                    <a:pt x="446808" y="202232"/>
                    <a:pt x="464014" y="207172"/>
                  </a:cubicBezTo>
                  <a:cubicBezTo>
                    <a:pt x="481219" y="212112"/>
                    <a:pt x="498519" y="216716"/>
                    <a:pt x="515907" y="220953"/>
                  </a:cubicBezTo>
                  <a:cubicBezTo>
                    <a:pt x="533296" y="225191"/>
                    <a:pt x="550775" y="229061"/>
                    <a:pt x="568309" y="232542"/>
                  </a:cubicBezTo>
                  <a:cubicBezTo>
                    <a:pt x="585844" y="236023"/>
                    <a:pt x="603435" y="239113"/>
                    <a:pt x="621134" y="241798"/>
                  </a:cubicBezTo>
                  <a:cubicBezTo>
                    <a:pt x="638834" y="244483"/>
                    <a:pt x="656641" y="246763"/>
                    <a:pt x="674278" y="248626"/>
                  </a:cubicBezTo>
                  <a:cubicBezTo>
                    <a:pt x="691915" y="250490"/>
                    <a:pt x="709382" y="251938"/>
                    <a:pt x="727625" y="252979"/>
                  </a:cubicBezTo>
                  <a:cubicBezTo>
                    <a:pt x="745868" y="254020"/>
                    <a:pt x="764889" y="254654"/>
                    <a:pt x="781054" y="254856"/>
                  </a:cubicBezTo>
                  <a:cubicBezTo>
                    <a:pt x="797220" y="255058"/>
                    <a:pt x="810530" y="254829"/>
                    <a:pt x="823840" y="254600"/>
                  </a:cubicBezTo>
                  <a:cubicBezTo>
                    <a:pt x="826576" y="254553"/>
                    <a:pt x="828400" y="252890"/>
                    <a:pt x="828400" y="250800"/>
                  </a:cubicBezTo>
                  <a:cubicBezTo>
                    <a:pt x="828400" y="248710"/>
                    <a:pt x="826575" y="247085"/>
                    <a:pt x="823840" y="247000"/>
                  </a:cubicBezTo>
                  <a:cubicBezTo>
                    <a:pt x="810623" y="246591"/>
                    <a:pt x="797407" y="246182"/>
                    <a:pt x="781403" y="245210"/>
                  </a:cubicBezTo>
                  <a:cubicBezTo>
                    <a:pt x="765399" y="244238"/>
                    <a:pt x="746608" y="242704"/>
                    <a:pt x="728627" y="240807"/>
                  </a:cubicBezTo>
                  <a:cubicBezTo>
                    <a:pt x="710646" y="238909"/>
                    <a:pt x="693475" y="236649"/>
                    <a:pt x="676173" y="233973"/>
                  </a:cubicBezTo>
                  <a:cubicBezTo>
                    <a:pt x="658871" y="231297"/>
                    <a:pt x="641438" y="228206"/>
                    <a:pt x="624148" y="224725"/>
                  </a:cubicBezTo>
                  <a:cubicBezTo>
                    <a:pt x="606857" y="221244"/>
                    <a:pt x="589709" y="217372"/>
                    <a:pt x="572647" y="213122"/>
                  </a:cubicBezTo>
                  <a:cubicBezTo>
                    <a:pt x="555584" y="208872"/>
                    <a:pt x="538608" y="204245"/>
                    <a:pt x="521745" y="199265"/>
                  </a:cubicBezTo>
                  <a:cubicBezTo>
                    <a:pt x="504881" y="194284"/>
                    <a:pt x="488130" y="188951"/>
                    <a:pt x="471490" y="183293"/>
                  </a:cubicBezTo>
                  <a:cubicBezTo>
                    <a:pt x="454850" y="177636"/>
                    <a:pt x="438322" y="171654"/>
                    <a:pt x="421903" y="165381"/>
                  </a:cubicBezTo>
                  <a:cubicBezTo>
                    <a:pt x="405484" y="159108"/>
                    <a:pt x="389176" y="152545"/>
                    <a:pt x="372970" y="145726"/>
                  </a:cubicBezTo>
                  <a:cubicBezTo>
                    <a:pt x="356765" y="138908"/>
                    <a:pt x="340662" y="131834"/>
                    <a:pt x="324651" y="124544"/>
                  </a:cubicBezTo>
                  <a:cubicBezTo>
                    <a:pt x="308640" y="117254"/>
                    <a:pt x="292720" y="109747"/>
                    <a:pt x="276877" y="102061"/>
                  </a:cubicBezTo>
                  <a:cubicBezTo>
                    <a:pt x="261033" y="94376"/>
                    <a:pt x="245266" y="86512"/>
                    <a:pt x="229556" y="78509"/>
                  </a:cubicBezTo>
                  <a:cubicBezTo>
                    <a:pt x="213847" y="70506"/>
                    <a:pt x="198196" y="62363"/>
                    <a:pt x="182582" y="54119"/>
                  </a:cubicBezTo>
                  <a:cubicBezTo>
                    <a:pt x="166968" y="45875"/>
                    <a:pt x="151392" y="37530"/>
                    <a:pt x="135832" y="29121"/>
                  </a:cubicBezTo>
                  <a:cubicBezTo>
                    <a:pt x="120272" y="20712"/>
                    <a:pt x="104729" y="12239"/>
                    <a:pt x="89178" y="3741"/>
                  </a:cubicBezTo>
                  <a:cubicBezTo>
                    <a:pt x="73628" y="-4756"/>
                    <a:pt x="58070" y="-13279"/>
                    <a:pt x="42490" y="-21798"/>
                  </a:cubicBezTo>
                  <a:cubicBezTo>
                    <a:pt x="26910" y="-30316"/>
                    <a:pt x="11306" y="-38830"/>
                    <a:pt x="-4363" y="-47277"/>
                  </a:cubicBezTo>
                  <a:cubicBezTo>
                    <a:pt x="-20033" y="-55724"/>
                    <a:pt x="-35770" y="-64102"/>
                    <a:pt x="-51506" y="-72481"/>
                  </a:cubicBezTo>
                  <a:close/>
                </a:path>
              </a:pathLst>
            </a:custGeom>
            <a:solidFill>
              <a:schemeClr val="tx1"/>
            </a:solidFill>
            <a:ln w="76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" name="MainTopic"/>
            <p:cNvSpPr/>
            <p:nvPr/>
          </p:nvSpPr>
          <p:spPr>
            <a:xfrm>
              <a:off x="10872" y="7216"/>
              <a:ext cx="2505" cy="1768"/>
            </a:xfrm>
            <a:custGeom>
              <a:avLst/>
              <a:gdLst>
                <a:gd name="rtl" fmla="*/ 135280 w 881600"/>
                <a:gd name="rtt" fmla="*/ 71440 h 463600"/>
                <a:gd name="rtr" fmla="*/ 743280 w 881600"/>
                <a:gd name="rtb" fmla="*/ 405840 h 463600"/>
              </a:gdLst>
              <a:ahLst/>
              <a:cxnLst/>
              <a:rect l="rtl" t="rtt" r="rtr" b="rtb"/>
              <a:pathLst>
                <a:path w="881600" h="4636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433200"/>
                  </a:lnTo>
                  <a:cubicBezTo>
                    <a:pt x="881600" y="449981"/>
                    <a:pt x="867981" y="463600"/>
                    <a:pt x="851200" y="463600"/>
                  </a:cubicBezTo>
                  <a:lnTo>
                    <a:pt x="30400" y="463600"/>
                  </a:lnTo>
                  <a:cubicBezTo>
                    <a:pt x="13619" y="463600"/>
                    <a:pt x="0" y="449981"/>
                    <a:pt x="0" y="4332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squar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机械能及其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转化</a:t>
              </a:r>
              <a:endParaRPr lang="zh-CN" sz="2400">
                <a:solidFill>
                  <a:srgbClr val="303030"/>
                </a:solidFill>
                <a:latin typeface="宋体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280285" y="4026535"/>
            <a:ext cx="3067050" cy="718185"/>
            <a:chOff x="3557" y="6038"/>
            <a:chExt cx="4830" cy="1131"/>
          </a:xfrm>
        </p:grpSpPr>
        <p:sp>
          <p:nvSpPr>
            <p:cNvPr id="115" name="MMConnector"/>
            <p:cNvSpPr/>
            <p:nvPr/>
          </p:nvSpPr>
          <p:spPr>
            <a:xfrm>
              <a:off x="6686" y="6395"/>
              <a:ext cx="1701" cy="224"/>
            </a:xfrm>
            <a:custGeom>
              <a:avLst/>
              <a:gdLst/>
              <a:ahLst/>
              <a:cxnLst/>
              <a:rect l="0" t="0" r="0" b="0"/>
              <a:pathLst>
                <a:path w="802651" h="58747">
                  <a:moveTo>
                    <a:pt x="-18517" y="22344"/>
                  </a:moveTo>
                  <a:cubicBezTo>
                    <a:pt x="584" y="20951"/>
                    <a:pt x="12039" y="7228"/>
                    <a:pt x="10570" y="-7328"/>
                  </a:cubicBezTo>
                  <a:cubicBezTo>
                    <a:pt x="9100" y="-21884"/>
                    <a:pt x="-4868" y="-33058"/>
                    <a:pt x="-23860" y="-30587"/>
                  </a:cubicBezTo>
                  <a:cubicBezTo>
                    <a:pt x="-41465" y="-28297"/>
                    <a:pt x="-59070" y="-26006"/>
                    <a:pt x="-76668" y="-23705"/>
                  </a:cubicBezTo>
                  <a:cubicBezTo>
                    <a:pt x="-94266" y="-21403"/>
                    <a:pt x="-111857" y="-19091"/>
                    <a:pt x="-129445" y="-16782"/>
                  </a:cubicBezTo>
                  <a:cubicBezTo>
                    <a:pt x="-147033" y="-14472"/>
                    <a:pt x="-164618" y="-12166"/>
                    <a:pt x="-182201" y="-9869"/>
                  </a:cubicBezTo>
                  <a:cubicBezTo>
                    <a:pt x="-199784" y="-7573"/>
                    <a:pt x="-217364" y="-5287"/>
                    <a:pt x="-234944" y="-3020"/>
                  </a:cubicBezTo>
                  <a:cubicBezTo>
                    <a:pt x="-252523" y="-754"/>
                    <a:pt x="-270103" y="1492"/>
                    <a:pt x="-287683" y="3709"/>
                  </a:cubicBezTo>
                  <a:cubicBezTo>
                    <a:pt x="-305263" y="5926"/>
                    <a:pt x="-322844" y="8114"/>
                    <a:pt x="-340427" y="10261"/>
                  </a:cubicBezTo>
                  <a:cubicBezTo>
                    <a:pt x="-358010" y="12409"/>
                    <a:pt x="-375597" y="14517"/>
                    <a:pt x="-393186" y="16574"/>
                  </a:cubicBezTo>
                  <a:cubicBezTo>
                    <a:pt x="-410776" y="18632"/>
                    <a:pt x="-428370" y="20639"/>
                    <a:pt x="-445970" y="22585"/>
                  </a:cubicBezTo>
                  <a:cubicBezTo>
                    <a:pt x="-463570" y="24532"/>
                    <a:pt x="-481176" y="26417"/>
                    <a:pt x="-498786" y="28230"/>
                  </a:cubicBezTo>
                  <a:cubicBezTo>
                    <a:pt x="-516397" y="30043"/>
                    <a:pt x="-534011" y="31783"/>
                    <a:pt x="-551643" y="33440"/>
                  </a:cubicBezTo>
                  <a:cubicBezTo>
                    <a:pt x="-569275" y="35097"/>
                    <a:pt x="-586925" y="36670"/>
                    <a:pt x="-604546" y="38149"/>
                  </a:cubicBezTo>
                  <a:cubicBezTo>
                    <a:pt x="-622167" y="39628"/>
                    <a:pt x="-639760" y="41013"/>
                    <a:pt x="-657500" y="42289"/>
                  </a:cubicBezTo>
                  <a:cubicBezTo>
                    <a:pt x="-675239" y="43565"/>
                    <a:pt x="-693126" y="44732"/>
                    <a:pt x="-710507" y="45791"/>
                  </a:cubicBezTo>
                  <a:cubicBezTo>
                    <a:pt x="-727888" y="46850"/>
                    <a:pt x="-744763" y="47801"/>
                    <a:pt x="-763567" y="48588"/>
                  </a:cubicBezTo>
                  <a:cubicBezTo>
                    <a:pt x="-782372" y="49375"/>
                    <a:pt x="-803106" y="49999"/>
                    <a:pt x="-823840" y="50622"/>
                  </a:cubicBezTo>
                  <a:cubicBezTo>
                    <a:pt x="-826575" y="50704"/>
                    <a:pt x="-828400" y="52535"/>
                    <a:pt x="-828400" y="54625"/>
                  </a:cubicBezTo>
                  <a:cubicBezTo>
                    <a:pt x="-828400" y="56715"/>
                    <a:pt x="-826576" y="58578"/>
                    <a:pt x="-823840" y="58628"/>
                  </a:cubicBezTo>
                  <a:cubicBezTo>
                    <a:pt x="-803046" y="59009"/>
                    <a:pt x="-782253" y="59389"/>
                    <a:pt x="-763377" y="59605"/>
                  </a:cubicBezTo>
                  <a:cubicBezTo>
                    <a:pt x="-744501" y="59822"/>
                    <a:pt x="-727544" y="59873"/>
                    <a:pt x="-710070" y="59816"/>
                  </a:cubicBezTo>
                  <a:cubicBezTo>
                    <a:pt x="-692595" y="59759"/>
                    <a:pt x="-674605" y="59593"/>
                    <a:pt x="-656753" y="59318"/>
                  </a:cubicBezTo>
                  <a:cubicBezTo>
                    <a:pt x="-638901" y="59042"/>
                    <a:pt x="-621187" y="58657"/>
                    <a:pt x="-603438" y="58177"/>
                  </a:cubicBezTo>
                  <a:cubicBezTo>
                    <a:pt x="-585690" y="57696"/>
                    <a:pt x="-567906" y="57121"/>
                    <a:pt x="-550136" y="56462"/>
                  </a:cubicBezTo>
                  <a:cubicBezTo>
                    <a:pt x="-532366" y="55802"/>
                    <a:pt x="-514608" y="55058"/>
                    <a:pt x="-496853" y="54242"/>
                  </a:cubicBezTo>
                  <a:cubicBezTo>
                    <a:pt x="-479097" y="53425"/>
                    <a:pt x="-461342" y="52536"/>
                    <a:pt x="-443593" y="51585"/>
                  </a:cubicBezTo>
                  <a:cubicBezTo>
                    <a:pt x="-425844" y="50634"/>
                    <a:pt x="-408101" y="49622"/>
                    <a:pt x="-390362" y="48559"/>
                  </a:cubicBezTo>
                  <a:cubicBezTo>
                    <a:pt x="-372623" y="47497"/>
                    <a:pt x="-354888" y="46384"/>
                    <a:pt x="-337159" y="45231"/>
                  </a:cubicBezTo>
                  <a:cubicBezTo>
                    <a:pt x="-319429" y="44079"/>
                    <a:pt x="-301705" y="42886"/>
                    <a:pt x="-283986" y="41665"/>
                  </a:cubicBezTo>
                  <a:cubicBezTo>
                    <a:pt x="-266266" y="40444"/>
                    <a:pt x="-248551" y="39193"/>
                    <a:pt x="-230841" y="37923"/>
                  </a:cubicBezTo>
                  <a:cubicBezTo>
                    <a:pt x="-213131" y="36653"/>
                    <a:pt x="-195425" y="35363"/>
                    <a:pt x="-177724" y="34064"/>
                  </a:cubicBezTo>
                  <a:cubicBezTo>
                    <a:pt x="-160022" y="32765"/>
                    <a:pt x="-142326" y="31457"/>
                    <a:pt x="-124632" y="30146"/>
                  </a:cubicBezTo>
                  <a:cubicBezTo>
                    <a:pt x="-106939" y="28836"/>
                    <a:pt x="-89249" y="27523"/>
                    <a:pt x="-71564" y="26222"/>
                  </a:cubicBezTo>
                  <a:cubicBezTo>
                    <a:pt x="-53879" y="24922"/>
                    <a:pt x="-36198" y="23633"/>
                    <a:pt x="-18517" y="22344"/>
                  </a:cubicBezTo>
                  <a:close/>
                </a:path>
              </a:pathLst>
            </a:custGeom>
            <a:solidFill>
              <a:schemeClr val="tx1"/>
            </a:solidFill>
            <a:ln w="76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14" name="MainTopic"/>
            <p:cNvSpPr/>
            <p:nvPr/>
          </p:nvSpPr>
          <p:spPr>
            <a:xfrm>
              <a:off x="3557" y="6038"/>
              <a:ext cx="1357" cy="1131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功率</a:t>
              </a:r>
              <a:endParaRPr sz="2400">
                <a:solidFill>
                  <a:srgbClr val="303030"/>
                </a:solidFill>
                <a:latin typeface="宋体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468245" y="2148840"/>
            <a:ext cx="2967990" cy="2231390"/>
            <a:chOff x="3887" y="3045"/>
            <a:chExt cx="4674" cy="3514"/>
          </a:xfrm>
        </p:grpSpPr>
        <p:sp>
          <p:nvSpPr>
            <p:cNvPr id="117" name="MMConnector"/>
            <p:cNvSpPr/>
            <p:nvPr/>
          </p:nvSpPr>
          <p:spPr>
            <a:xfrm>
              <a:off x="6633" y="4899"/>
              <a:ext cx="1928" cy="1660"/>
            </a:xfrm>
            <a:custGeom>
              <a:avLst/>
              <a:gdLst/>
              <a:ahLst/>
              <a:cxnLst/>
              <a:rect l="0" t="0" r="0" b="0"/>
              <a:pathLst>
                <a:path w="940609" h="435184">
                  <a:moveTo>
                    <a:pt x="101950" y="119549"/>
                  </a:moveTo>
                  <a:cubicBezTo>
                    <a:pt x="117564" y="130641"/>
                    <a:pt x="135126" y="127392"/>
                    <a:pt x="143277" y="115242"/>
                  </a:cubicBezTo>
                  <a:cubicBezTo>
                    <a:pt x="151427" y="103093"/>
                    <a:pt x="147666" y="85777"/>
                    <a:pt x="131588" y="75370"/>
                  </a:cubicBezTo>
                  <a:cubicBezTo>
                    <a:pt x="116823" y="65812"/>
                    <a:pt x="102058" y="56255"/>
                    <a:pt x="87356" y="46544"/>
                  </a:cubicBezTo>
                  <a:cubicBezTo>
                    <a:pt x="72654" y="36833"/>
                    <a:pt x="58015" y="26970"/>
                    <a:pt x="43393" y="17044"/>
                  </a:cubicBezTo>
                  <a:cubicBezTo>
                    <a:pt x="28771" y="7118"/>
                    <a:pt x="14167" y="-2870"/>
                    <a:pt x="-440" y="-12894"/>
                  </a:cubicBezTo>
                  <a:cubicBezTo>
                    <a:pt x="-15046" y="-22918"/>
                    <a:pt x="-29654" y="-32979"/>
                    <a:pt x="-44290" y="-43031"/>
                  </a:cubicBezTo>
                  <a:cubicBezTo>
                    <a:pt x="-58927" y="-53083"/>
                    <a:pt x="-73593" y="-63128"/>
                    <a:pt x="-88313" y="-73123"/>
                  </a:cubicBezTo>
                  <a:cubicBezTo>
                    <a:pt x="-103033" y="-83119"/>
                    <a:pt x="-117808" y="-93067"/>
                    <a:pt x="-132662" y="-102922"/>
                  </a:cubicBezTo>
                  <a:cubicBezTo>
                    <a:pt x="-147517" y="-112778"/>
                    <a:pt x="-162451" y="-122542"/>
                    <a:pt x="-177490" y="-132169"/>
                  </a:cubicBezTo>
                  <a:cubicBezTo>
                    <a:pt x="-192529" y="-141796"/>
                    <a:pt x="-207672" y="-151287"/>
                    <a:pt x="-222941" y="-160594"/>
                  </a:cubicBezTo>
                  <a:cubicBezTo>
                    <a:pt x="-238210" y="-169901"/>
                    <a:pt x="-253605" y="-179024"/>
                    <a:pt x="-269144" y="-187916"/>
                  </a:cubicBezTo>
                  <a:cubicBezTo>
                    <a:pt x="-284683" y="-196807"/>
                    <a:pt x="-300367" y="-205466"/>
                    <a:pt x="-316207" y="-213842"/>
                  </a:cubicBezTo>
                  <a:cubicBezTo>
                    <a:pt x="-332048" y="-222219"/>
                    <a:pt x="-348046" y="-230313"/>
                    <a:pt x="-364209" y="-238075"/>
                  </a:cubicBezTo>
                  <a:cubicBezTo>
                    <a:pt x="-380371" y="-245838"/>
                    <a:pt x="-396698" y="-253268"/>
                    <a:pt x="-413188" y="-260318"/>
                  </a:cubicBezTo>
                  <a:cubicBezTo>
                    <a:pt x="-429679" y="-267368"/>
                    <a:pt x="-446333" y="-274039"/>
                    <a:pt x="-463142" y="-280286"/>
                  </a:cubicBezTo>
                  <a:cubicBezTo>
                    <a:pt x="-479952" y="-286533"/>
                    <a:pt x="-496915" y="-292356"/>
                    <a:pt x="-514021" y="-297720"/>
                  </a:cubicBezTo>
                  <a:cubicBezTo>
                    <a:pt x="-531126" y="-303084"/>
                    <a:pt x="-548373" y="-307988"/>
                    <a:pt x="-565725" y="-312405"/>
                  </a:cubicBezTo>
                  <a:cubicBezTo>
                    <a:pt x="-583078" y="-316823"/>
                    <a:pt x="-600536" y="-320753"/>
                    <a:pt x="-618120" y="-324182"/>
                  </a:cubicBezTo>
                  <a:cubicBezTo>
                    <a:pt x="-635703" y="-327611"/>
                    <a:pt x="-653413" y="-330540"/>
                    <a:pt x="-671038" y="-332957"/>
                  </a:cubicBezTo>
                  <a:cubicBezTo>
                    <a:pt x="-688664" y="-335373"/>
                    <a:pt x="-706206" y="-337279"/>
                    <a:pt x="-724302" y="-338705"/>
                  </a:cubicBezTo>
                  <a:cubicBezTo>
                    <a:pt x="-742398" y="-340131"/>
                    <a:pt x="-761049" y="-341077"/>
                    <a:pt x="-777731" y="-341467"/>
                  </a:cubicBezTo>
                  <a:cubicBezTo>
                    <a:pt x="-794414" y="-341858"/>
                    <a:pt x="-809127" y="-341691"/>
                    <a:pt x="-823840" y="-341525"/>
                  </a:cubicBezTo>
                  <a:cubicBezTo>
                    <a:pt x="-826576" y="-341494"/>
                    <a:pt x="-828400" y="-339815"/>
                    <a:pt x="-828400" y="-337725"/>
                  </a:cubicBezTo>
                  <a:cubicBezTo>
                    <a:pt x="-828400" y="-335635"/>
                    <a:pt x="-826575" y="-334012"/>
                    <a:pt x="-823840" y="-333925"/>
                  </a:cubicBezTo>
                  <a:cubicBezTo>
                    <a:pt x="-809250" y="-333460"/>
                    <a:pt x="-794659" y="-332995"/>
                    <a:pt x="-778170" y="-331897"/>
                  </a:cubicBezTo>
                  <a:cubicBezTo>
                    <a:pt x="-761680" y="-330798"/>
                    <a:pt x="-743292" y="-329066"/>
                    <a:pt x="-725497" y="-326888"/>
                  </a:cubicBezTo>
                  <a:cubicBezTo>
                    <a:pt x="-707701" y="-324710"/>
                    <a:pt x="-690499" y="-322086"/>
                    <a:pt x="-673258" y="-318959"/>
                  </a:cubicBezTo>
                  <a:cubicBezTo>
                    <a:pt x="-656016" y="-315832"/>
                    <a:pt x="-638736" y="-312202"/>
                    <a:pt x="-621620" y="-308090"/>
                  </a:cubicBezTo>
                  <a:cubicBezTo>
                    <a:pt x="-604504" y="-303978"/>
                    <a:pt x="-587552" y="-299385"/>
                    <a:pt x="-570740" y="-294324"/>
                  </a:cubicBezTo>
                  <a:cubicBezTo>
                    <a:pt x="-553928" y="-289263"/>
                    <a:pt x="-537255" y="-283734"/>
                    <a:pt x="-520750" y="-277764"/>
                  </a:cubicBezTo>
                  <a:cubicBezTo>
                    <a:pt x="-504245" y="-271795"/>
                    <a:pt x="-487908" y="-265386"/>
                    <a:pt x="-471744" y="-258572"/>
                  </a:cubicBezTo>
                  <a:cubicBezTo>
                    <a:pt x="-455580" y="-251757"/>
                    <a:pt x="-439589" y="-244537"/>
                    <a:pt x="-423773" y="-236953"/>
                  </a:cubicBezTo>
                  <a:cubicBezTo>
                    <a:pt x="-407957" y="-229368"/>
                    <a:pt x="-392316" y="-221418"/>
                    <a:pt x="-376842" y="-213147"/>
                  </a:cubicBezTo>
                  <a:cubicBezTo>
                    <a:pt x="-361369" y="-204876"/>
                    <a:pt x="-346064" y="-196284"/>
                    <a:pt x="-330913" y="-187415"/>
                  </a:cubicBezTo>
                  <a:cubicBezTo>
                    <a:pt x="-315761" y="-178547"/>
                    <a:pt x="-300765" y="-169402"/>
                    <a:pt x="-285904" y="-160025"/>
                  </a:cubicBezTo>
                  <a:cubicBezTo>
                    <a:pt x="-271043" y="-150649"/>
                    <a:pt x="-256317" y="-141041"/>
                    <a:pt x="-241704" y="-131245"/>
                  </a:cubicBezTo>
                  <a:cubicBezTo>
                    <a:pt x="-227090" y="-121448"/>
                    <a:pt x="-212589" y="-111464"/>
                    <a:pt x="-198174" y="-101334"/>
                  </a:cubicBezTo>
                  <a:cubicBezTo>
                    <a:pt x="-183759" y="-91204"/>
                    <a:pt x="-169430" y="-80928"/>
                    <a:pt x="-155159" y="-70545"/>
                  </a:cubicBezTo>
                  <a:cubicBezTo>
                    <a:pt x="-140888" y="-60163"/>
                    <a:pt x="-126674" y="-49675"/>
                    <a:pt x="-112488" y="-39120"/>
                  </a:cubicBezTo>
                  <a:cubicBezTo>
                    <a:pt x="-98302" y="-28565"/>
                    <a:pt x="-84144" y="-17943"/>
                    <a:pt x="-69985" y="-7292"/>
                  </a:cubicBezTo>
                  <a:cubicBezTo>
                    <a:pt x="-55825" y="3360"/>
                    <a:pt x="-41664" y="14042"/>
                    <a:pt x="-27468" y="24713"/>
                  </a:cubicBezTo>
                  <a:cubicBezTo>
                    <a:pt x="-13272" y="35385"/>
                    <a:pt x="958" y="46046"/>
                    <a:pt x="15243" y="56671"/>
                  </a:cubicBezTo>
                  <a:cubicBezTo>
                    <a:pt x="29527" y="67296"/>
                    <a:pt x="43865" y="77885"/>
                    <a:pt x="58326" y="88359"/>
                  </a:cubicBezTo>
                  <a:cubicBezTo>
                    <a:pt x="72786" y="98832"/>
                    <a:pt x="87368" y="109191"/>
                    <a:pt x="101950" y="119549"/>
                  </a:cubicBezTo>
                  <a:close/>
                </a:path>
              </a:pathLst>
            </a:custGeom>
            <a:solidFill>
              <a:schemeClr val="tx1"/>
            </a:solidFill>
            <a:ln w="76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16" name="MainTopic"/>
            <p:cNvSpPr/>
            <p:nvPr/>
          </p:nvSpPr>
          <p:spPr>
            <a:xfrm>
              <a:off x="3887" y="3045"/>
              <a:ext cx="1026" cy="1131"/>
            </a:xfrm>
            <a:custGeom>
              <a:avLst/>
              <a:gdLst>
                <a:gd name="rtl" fmla="*/ 135280 w 448400"/>
                <a:gd name="rtt" fmla="*/ 71440 h 296400"/>
                <a:gd name="rtr" fmla="*/ 310080 w 448400"/>
                <a:gd name="rtb" fmla="*/ 238640 h 296400"/>
              </a:gdLst>
              <a:ahLst/>
              <a:cxnLst/>
              <a:rect l="rtl" t="rtt" r="rtr" b="rtb"/>
              <a:pathLst>
                <a:path w="448400" h="296400">
                  <a:moveTo>
                    <a:pt x="30400" y="0"/>
                  </a:moveTo>
                  <a:lnTo>
                    <a:pt x="418000" y="0"/>
                  </a:lnTo>
                  <a:cubicBezTo>
                    <a:pt x="434781" y="0"/>
                    <a:pt x="448400" y="13619"/>
                    <a:pt x="448400" y="30400"/>
                  </a:cubicBezTo>
                  <a:lnTo>
                    <a:pt x="448400" y="266000"/>
                  </a:lnTo>
                  <a:cubicBezTo>
                    <a:pt x="448400" y="282781"/>
                    <a:pt x="434781" y="296400"/>
                    <a:pt x="4180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功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258695" y="5166360"/>
            <a:ext cx="3473450" cy="1237615"/>
            <a:chOff x="3557" y="7797"/>
            <a:chExt cx="5470" cy="1949"/>
          </a:xfrm>
        </p:grpSpPr>
        <p:sp>
          <p:nvSpPr>
            <p:cNvPr id="201" name="MMConnector"/>
            <p:cNvSpPr/>
            <p:nvPr/>
          </p:nvSpPr>
          <p:spPr>
            <a:xfrm>
              <a:off x="6799" y="7797"/>
              <a:ext cx="2228" cy="1848"/>
            </a:xfrm>
            <a:custGeom>
              <a:avLst/>
              <a:gdLst/>
              <a:ahLst/>
              <a:cxnLst/>
              <a:rect l="0" t="0" r="0" b="0"/>
              <a:pathLst>
                <a:path w="973721" h="529127">
                  <a:moveTo>
                    <a:pt x="166149" y="-115731"/>
                  </a:moveTo>
                  <a:cubicBezTo>
                    <a:pt x="181460" y="-127237"/>
                    <a:pt x="184083" y="-144723"/>
                    <a:pt x="175135" y="-156298"/>
                  </a:cubicBezTo>
                  <a:cubicBezTo>
                    <a:pt x="166188" y="-167873"/>
                    <a:pt x="148450" y="-169933"/>
                    <a:pt x="133613" y="-157822"/>
                  </a:cubicBezTo>
                  <a:cubicBezTo>
                    <a:pt x="119726" y="-146487"/>
                    <a:pt x="105839" y="-135152"/>
                    <a:pt x="92116" y="-123674"/>
                  </a:cubicBezTo>
                  <a:cubicBezTo>
                    <a:pt x="78392" y="-112196"/>
                    <a:pt x="64831" y="-100574"/>
                    <a:pt x="51349" y="-88896"/>
                  </a:cubicBezTo>
                  <a:cubicBezTo>
                    <a:pt x="37868" y="-77217"/>
                    <a:pt x="24466" y="-65481"/>
                    <a:pt x="11125" y="-53710"/>
                  </a:cubicBezTo>
                  <a:cubicBezTo>
                    <a:pt x="-2216" y="-41940"/>
                    <a:pt x="-15496" y="-30134"/>
                    <a:pt x="-28752" y="-18333"/>
                  </a:cubicBezTo>
                  <a:cubicBezTo>
                    <a:pt x="-42008" y="-6531"/>
                    <a:pt x="-55241" y="5266"/>
                    <a:pt x="-68482" y="17026"/>
                  </a:cubicBezTo>
                  <a:cubicBezTo>
                    <a:pt x="-81723" y="28786"/>
                    <a:pt x="-94972" y="40509"/>
                    <a:pt x="-108263" y="52158"/>
                  </a:cubicBezTo>
                  <a:cubicBezTo>
                    <a:pt x="-121555" y="63807"/>
                    <a:pt x="-134888" y="75382"/>
                    <a:pt x="-148295" y="86847"/>
                  </a:cubicBezTo>
                  <a:cubicBezTo>
                    <a:pt x="-161703" y="98312"/>
                    <a:pt x="-175184" y="109667"/>
                    <a:pt x="-188772" y="120872"/>
                  </a:cubicBezTo>
                  <a:cubicBezTo>
                    <a:pt x="-202360" y="132078"/>
                    <a:pt x="-216053" y="143133"/>
                    <a:pt x="-229881" y="153998"/>
                  </a:cubicBezTo>
                  <a:cubicBezTo>
                    <a:pt x="-243710" y="164863"/>
                    <a:pt x="-257674" y="175537"/>
                    <a:pt x="-271800" y="185975"/>
                  </a:cubicBezTo>
                  <a:cubicBezTo>
                    <a:pt x="-285926" y="196414"/>
                    <a:pt x="-300214" y="206617"/>
                    <a:pt x="-314687" y="216538"/>
                  </a:cubicBezTo>
                  <a:cubicBezTo>
                    <a:pt x="-329159" y="226459"/>
                    <a:pt x="-343817" y="236098"/>
                    <a:pt x="-358676" y="245407"/>
                  </a:cubicBezTo>
                  <a:cubicBezTo>
                    <a:pt x="-373535" y="254716"/>
                    <a:pt x="-388596" y="263694"/>
                    <a:pt x="-403868" y="272294"/>
                  </a:cubicBezTo>
                  <a:cubicBezTo>
                    <a:pt x="-419141" y="280893"/>
                    <a:pt x="-434624" y="289114"/>
                    <a:pt x="-450323" y="296908"/>
                  </a:cubicBezTo>
                  <a:cubicBezTo>
                    <a:pt x="-466021" y="304703"/>
                    <a:pt x="-481933" y="312073"/>
                    <a:pt x="-498047" y="318975"/>
                  </a:cubicBezTo>
                  <a:cubicBezTo>
                    <a:pt x="-514161" y="325877"/>
                    <a:pt x="-530477" y="332311"/>
                    <a:pt x="-546995" y="338245"/>
                  </a:cubicBezTo>
                  <a:cubicBezTo>
                    <a:pt x="-563512" y="344180"/>
                    <a:pt x="-580230" y="349613"/>
                    <a:pt x="-597064" y="354521"/>
                  </a:cubicBezTo>
                  <a:cubicBezTo>
                    <a:pt x="-613898" y="359429"/>
                    <a:pt x="-630847" y="363813"/>
                    <a:pt x="-648106" y="367663"/>
                  </a:cubicBezTo>
                  <a:cubicBezTo>
                    <a:pt x="-665365" y="371514"/>
                    <a:pt x="-682933" y="374832"/>
                    <a:pt x="-699938" y="377606"/>
                  </a:cubicBezTo>
                  <a:cubicBezTo>
                    <a:pt x="-716943" y="380380"/>
                    <a:pt x="-733387" y="382609"/>
                    <a:pt x="-752358" y="384357"/>
                  </a:cubicBezTo>
                  <a:cubicBezTo>
                    <a:pt x="-771329" y="386105"/>
                    <a:pt x="-792828" y="387371"/>
                    <a:pt x="-805163" y="387990"/>
                  </a:cubicBezTo>
                  <a:cubicBezTo>
                    <a:pt x="-817498" y="388608"/>
                    <a:pt x="-820669" y="388579"/>
                    <a:pt x="-823840" y="388550"/>
                  </a:cubicBezTo>
                  <a:cubicBezTo>
                    <a:pt x="-826576" y="388525"/>
                    <a:pt x="-828400" y="390260"/>
                    <a:pt x="-828400" y="392350"/>
                  </a:cubicBezTo>
                  <a:cubicBezTo>
                    <a:pt x="-828400" y="394440"/>
                    <a:pt x="-826573" y="396015"/>
                    <a:pt x="-823840" y="396150"/>
                  </a:cubicBezTo>
                  <a:cubicBezTo>
                    <a:pt x="-820652" y="396308"/>
                    <a:pt x="-817464" y="396465"/>
                    <a:pt x="-804998" y="396341"/>
                  </a:cubicBezTo>
                  <a:cubicBezTo>
                    <a:pt x="-792531" y="396217"/>
                    <a:pt x="-770787" y="395811"/>
                    <a:pt x="-751543" y="394814"/>
                  </a:cubicBezTo>
                  <a:cubicBezTo>
                    <a:pt x="-732298" y="393817"/>
                    <a:pt x="-715554" y="392230"/>
                    <a:pt x="-698197" y="390110"/>
                  </a:cubicBezTo>
                  <a:cubicBezTo>
                    <a:pt x="-680840" y="387990"/>
                    <a:pt x="-662870" y="385338"/>
                    <a:pt x="-645167" y="382128"/>
                  </a:cubicBezTo>
                  <a:cubicBezTo>
                    <a:pt x="-627464" y="378917"/>
                    <a:pt x="-610029" y="375149"/>
                    <a:pt x="-592671" y="370835"/>
                  </a:cubicBezTo>
                  <a:cubicBezTo>
                    <a:pt x="-575313" y="366522"/>
                    <a:pt x="-558033" y="361664"/>
                    <a:pt x="-540922" y="356282"/>
                  </a:cubicBezTo>
                  <a:cubicBezTo>
                    <a:pt x="-523812" y="350899"/>
                    <a:pt x="-506872" y="344993"/>
                    <a:pt x="-490111" y="338597"/>
                  </a:cubicBezTo>
                  <a:cubicBezTo>
                    <a:pt x="-473350" y="332201"/>
                    <a:pt x="-456767" y="325316"/>
                    <a:pt x="-440385" y="317985"/>
                  </a:cubicBezTo>
                  <a:cubicBezTo>
                    <a:pt x="-424002" y="310655"/>
                    <a:pt x="-407819" y="302879"/>
                    <a:pt x="-391840" y="294708"/>
                  </a:cubicBezTo>
                  <a:cubicBezTo>
                    <a:pt x="-375861" y="286538"/>
                    <a:pt x="-360087" y="277972"/>
                    <a:pt x="-344514" y="269066"/>
                  </a:cubicBezTo>
                  <a:cubicBezTo>
                    <a:pt x="-328942" y="260160"/>
                    <a:pt x="-313570" y="250912"/>
                    <a:pt x="-298389" y="241378"/>
                  </a:cubicBezTo>
                  <a:cubicBezTo>
                    <a:pt x="-283208" y="231843"/>
                    <a:pt x="-268217" y="222021"/>
                    <a:pt x="-253398" y="211964"/>
                  </a:cubicBezTo>
                  <a:cubicBezTo>
                    <a:pt x="-238579" y="201907"/>
                    <a:pt x="-223931" y="191615"/>
                    <a:pt x="-209434" y="181137"/>
                  </a:cubicBezTo>
                  <a:cubicBezTo>
                    <a:pt x="-194936" y="170659"/>
                    <a:pt x="-180587" y="159996"/>
                    <a:pt x="-166362" y="149194"/>
                  </a:cubicBezTo>
                  <a:cubicBezTo>
                    <a:pt x="-152137" y="138392"/>
                    <a:pt x="-138034" y="127451"/>
                    <a:pt x="-124027" y="116414"/>
                  </a:cubicBezTo>
                  <a:cubicBezTo>
                    <a:pt x="-110020" y="105378"/>
                    <a:pt x="-96108" y="94246"/>
                    <a:pt x="-82261" y="83060"/>
                  </a:cubicBezTo>
                  <a:cubicBezTo>
                    <a:pt x="-68414" y="71874"/>
                    <a:pt x="-54634" y="60634"/>
                    <a:pt x="-40889" y="49380"/>
                  </a:cubicBezTo>
                  <a:cubicBezTo>
                    <a:pt x="-27144" y="38126"/>
                    <a:pt x="-13435" y="26857"/>
                    <a:pt x="266" y="15612"/>
                  </a:cubicBezTo>
                  <a:cubicBezTo>
                    <a:pt x="13968" y="4366"/>
                    <a:pt x="27662" y="-6856"/>
                    <a:pt x="41380" y="-18013"/>
                  </a:cubicBezTo>
                  <a:cubicBezTo>
                    <a:pt x="55098" y="-29170"/>
                    <a:pt x="68840" y="-40262"/>
                    <a:pt x="82624" y="-51267"/>
                  </a:cubicBezTo>
                  <a:cubicBezTo>
                    <a:pt x="96408" y="-62271"/>
                    <a:pt x="110234" y="-73188"/>
                    <a:pt x="124162" y="-83917"/>
                  </a:cubicBezTo>
                  <a:cubicBezTo>
                    <a:pt x="138090" y="-94647"/>
                    <a:pt x="152119" y="-105189"/>
                    <a:pt x="166149" y="-115731"/>
                  </a:cubicBezTo>
                  <a:close/>
                </a:path>
              </a:pathLst>
            </a:custGeom>
            <a:solidFill>
              <a:schemeClr val="tx1"/>
            </a:solidFill>
            <a:ln w="76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80" name="MainTopic"/>
            <p:cNvSpPr/>
            <p:nvPr/>
          </p:nvSpPr>
          <p:spPr>
            <a:xfrm>
              <a:off x="3557" y="8615"/>
              <a:ext cx="1357" cy="1131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5" action="ppaction://hlinksldjump"/>
                </a:rPr>
                <a:t>动能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975985" y="2834640"/>
            <a:ext cx="2004695" cy="1376680"/>
            <a:chOff x="9411" y="4125"/>
            <a:chExt cx="3157" cy="2168"/>
          </a:xfrm>
        </p:grpSpPr>
        <p:sp>
          <p:nvSpPr>
            <p:cNvPr id="18" name="MMConnector"/>
            <p:cNvSpPr/>
            <p:nvPr/>
          </p:nvSpPr>
          <p:spPr>
            <a:xfrm>
              <a:off x="9411" y="5439"/>
              <a:ext cx="1871" cy="854"/>
            </a:xfrm>
            <a:custGeom>
              <a:avLst/>
              <a:gdLst/>
              <a:ahLst/>
              <a:cxnLst/>
              <a:rect l="0" t="0" r="0" b="0"/>
              <a:pathLst>
                <a:path w="855988" h="223896">
                  <a:moveTo>
                    <a:pt x="-41733" y="2909"/>
                  </a:moveTo>
                  <a:cubicBezTo>
                    <a:pt x="-59756" y="9390"/>
                    <a:pt x="-67196" y="25577"/>
                    <a:pt x="-61924" y="39224"/>
                  </a:cubicBezTo>
                  <a:cubicBezTo>
                    <a:pt x="-56652" y="52871"/>
                    <a:pt x="-40230" y="59929"/>
                    <a:pt x="-22563" y="52535"/>
                  </a:cubicBezTo>
                  <a:cubicBezTo>
                    <a:pt x="-6146" y="45664"/>
                    <a:pt x="10272" y="38792"/>
                    <a:pt x="26648" y="31879"/>
                  </a:cubicBezTo>
                  <a:cubicBezTo>
                    <a:pt x="43024" y="24965"/>
                    <a:pt x="59359" y="18009"/>
                    <a:pt x="75681" y="11063"/>
                  </a:cubicBezTo>
                  <a:cubicBezTo>
                    <a:pt x="92004" y="4116"/>
                    <a:pt x="108314" y="-2822"/>
                    <a:pt x="124624" y="-9723"/>
                  </a:cubicBezTo>
                  <a:cubicBezTo>
                    <a:pt x="140934" y="-16624"/>
                    <a:pt x="157243" y="-23489"/>
                    <a:pt x="173568" y="-30283"/>
                  </a:cubicBezTo>
                  <a:cubicBezTo>
                    <a:pt x="189892" y="-37077"/>
                    <a:pt x="206233" y="-43800"/>
                    <a:pt x="222604" y="-50419"/>
                  </a:cubicBezTo>
                  <a:cubicBezTo>
                    <a:pt x="238975" y="-57038"/>
                    <a:pt x="255376" y="-63554"/>
                    <a:pt x="271821" y="-69931"/>
                  </a:cubicBezTo>
                  <a:cubicBezTo>
                    <a:pt x="288266" y="-76309"/>
                    <a:pt x="304756" y="-82549"/>
                    <a:pt x="321301" y="-88619"/>
                  </a:cubicBezTo>
                  <a:cubicBezTo>
                    <a:pt x="337846" y="-94688"/>
                    <a:pt x="354447" y="-100587"/>
                    <a:pt x="371113" y="-106283"/>
                  </a:cubicBezTo>
                  <a:cubicBezTo>
                    <a:pt x="387779" y="-111979"/>
                    <a:pt x="404510" y="-117472"/>
                    <a:pt x="421313" y="-122731"/>
                  </a:cubicBezTo>
                  <a:cubicBezTo>
                    <a:pt x="438116" y="-127990"/>
                    <a:pt x="454991" y="-133015"/>
                    <a:pt x="471939" y="-137778"/>
                  </a:cubicBezTo>
                  <a:cubicBezTo>
                    <a:pt x="488887" y="-142542"/>
                    <a:pt x="505908" y="-147043"/>
                    <a:pt x="523008" y="-151257"/>
                  </a:cubicBezTo>
                  <a:cubicBezTo>
                    <a:pt x="540108" y="-155472"/>
                    <a:pt x="557287" y="-159399"/>
                    <a:pt x="574517" y="-163017"/>
                  </a:cubicBezTo>
                  <a:cubicBezTo>
                    <a:pt x="591748" y="-166636"/>
                    <a:pt x="609029" y="-169945"/>
                    <a:pt x="626442" y="-172933"/>
                  </a:cubicBezTo>
                  <a:cubicBezTo>
                    <a:pt x="643856" y="-175920"/>
                    <a:pt x="661400" y="-178587"/>
                    <a:pt x="678740" y="-180905"/>
                  </a:cubicBezTo>
                  <a:cubicBezTo>
                    <a:pt x="696080" y="-183224"/>
                    <a:pt x="713216" y="-185195"/>
                    <a:pt x="731352" y="-186868"/>
                  </a:cubicBezTo>
                  <a:cubicBezTo>
                    <a:pt x="749489" y="-188542"/>
                    <a:pt x="768626" y="-189918"/>
                    <a:pt x="784207" y="-190786"/>
                  </a:cubicBezTo>
                  <a:cubicBezTo>
                    <a:pt x="799789" y="-191654"/>
                    <a:pt x="811814" y="-192015"/>
                    <a:pt x="823840" y="-192375"/>
                  </a:cubicBezTo>
                  <a:cubicBezTo>
                    <a:pt x="826575" y="-192457"/>
                    <a:pt x="828400" y="-194085"/>
                    <a:pt x="828400" y="-196175"/>
                  </a:cubicBezTo>
                  <a:cubicBezTo>
                    <a:pt x="828400" y="-198265"/>
                    <a:pt x="826575" y="-199917"/>
                    <a:pt x="823840" y="-199975"/>
                  </a:cubicBezTo>
                  <a:cubicBezTo>
                    <a:pt x="811743" y="-200232"/>
                    <a:pt x="799646" y="-200488"/>
                    <a:pt x="783929" y="-200418"/>
                  </a:cubicBezTo>
                  <a:cubicBezTo>
                    <a:pt x="768213" y="-200347"/>
                    <a:pt x="748877" y="-199949"/>
                    <a:pt x="730515" y="-199198"/>
                  </a:cubicBezTo>
                  <a:cubicBezTo>
                    <a:pt x="712153" y="-198448"/>
                    <a:pt x="694765" y="-197345"/>
                    <a:pt x="677138" y="-195901"/>
                  </a:cubicBezTo>
                  <a:cubicBezTo>
                    <a:pt x="659510" y="-194457"/>
                    <a:pt x="641643" y="-192671"/>
                    <a:pt x="623879" y="-190551"/>
                  </a:cubicBezTo>
                  <a:cubicBezTo>
                    <a:pt x="606115" y="-188432"/>
                    <a:pt x="588454" y="-185979"/>
                    <a:pt x="570820" y="-183208"/>
                  </a:cubicBezTo>
                  <a:cubicBezTo>
                    <a:pt x="553185" y="-180438"/>
                    <a:pt x="535576" y="-177351"/>
                    <a:pt x="518027" y="-173967"/>
                  </a:cubicBezTo>
                  <a:cubicBezTo>
                    <a:pt x="500478" y="-170584"/>
                    <a:pt x="482989" y="-166904"/>
                    <a:pt x="465558" y="-162955"/>
                  </a:cubicBezTo>
                  <a:cubicBezTo>
                    <a:pt x="448128" y="-159006"/>
                    <a:pt x="430757" y="-154786"/>
                    <a:pt x="413450" y="-150328"/>
                  </a:cubicBezTo>
                  <a:cubicBezTo>
                    <a:pt x="396144" y="-145869"/>
                    <a:pt x="378901" y="-141170"/>
                    <a:pt x="361722" y="-136264"/>
                  </a:cubicBezTo>
                  <a:cubicBezTo>
                    <a:pt x="344543" y="-131359"/>
                    <a:pt x="327427" y="-126247"/>
                    <a:pt x="310372" y="-120963"/>
                  </a:cubicBezTo>
                  <a:cubicBezTo>
                    <a:pt x="293317" y="-115679"/>
                    <a:pt x="276322" y="-110224"/>
                    <a:pt x="259381" y="-104632"/>
                  </a:cubicBezTo>
                  <a:cubicBezTo>
                    <a:pt x="242440" y="-99041"/>
                    <a:pt x="225554" y="-93314"/>
                    <a:pt x="208713" y="-87488"/>
                  </a:cubicBezTo>
                  <a:cubicBezTo>
                    <a:pt x="191872" y="-81662"/>
                    <a:pt x="175078" y="-75737"/>
                    <a:pt x="158320" y="-69749"/>
                  </a:cubicBezTo>
                  <a:cubicBezTo>
                    <a:pt x="141561" y="-63760"/>
                    <a:pt x="124839" y="-57708"/>
                    <a:pt x="108142" y="-51630"/>
                  </a:cubicBezTo>
                  <a:cubicBezTo>
                    <a:pt x="91446" y="-45552"/>
                    <a:pt x="74775" y="-39447"/>
                    <a:pt x="58118" y="-33345"/>
                  </a:cubicBezTo>
                  <a:cubicBezTo>
                    <a:pt x="41462" y="-27242"/>
                    <a:pt x="24820" y="-21141"/>
                    <a:pt x="8181" y="-15099"/>
                  </a:cubicBezTo>
                  <a:cubicBezTo>
                    <a:pt x="-8458" y="-9057"/>
                    <a:pt x="-25096" y="-3074"/>
                    <a:pt x="-41733" y="2909"/>
                  </a:cubicBezTo>
                  <a:close/>
                </a:path>
              </a:pathLst>
            </a:custGeom>
            <a:solidFill>
              <a:schemeClr val="tx1"/>
            </a:solidFill>
            <a:ln w="76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9" name="MainTopic"/>
            <p:cNvSpPr/>
            <p:nvPr/>
          </p:nvSpPr>
          <p:spPr>
            <a:xfrm>
              <a:off x="11211" y="4125"/>
              <a:ext cx="1357" cy="1131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5" action="ppaction://hlinksldjump"/>
                </a:rPr>
                <a:t>势能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341755" y="3660775"/>
            <a:ext cx="1099185" cy="902335"/>
            <a:chOff x="2113" y="5426"/>
            <a:chExt cx="1731" cy="1421"/>
          </a:xfrm>
        </p:grpSpPr>
        <p:sp>
          <p:nvSpPr>
            <p:cNvPr id="297" name="MMConnector"/>
            <p:cNvSpPr/>
            <p:nvPr/>
          </p:nvSpPr>
          <p:spPr>
            <a:xfrm>
              <a:off x="3270" y="6359"/>
              <a:ext cx="574" cy="489"/>
            </a:xfrm>
            <a:custGeom>
              <a:avLst/>
              <a:gdLst/>
              <a:ahLst/>
              <a:cxnLst/>
              <a:rect l="0" t="0" r="0" b="0"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76" name="SubTopic"/>
            <p:cNvSpPr/>
            <p:nvPr/>
          </p:nvSpPr>
          <p:spPr>
            <a:xfrm>
              <a:off x="2113" y="5426"/>
              <a:ext cx="870" cy="688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551940" y="1760220"/>
            <a:ext cx="1098550" cy="902335"/>
            <a:chOff x="2444" y="2433"/>
            <a:chExt cx="1730" cy="1421"/>
          </a:xfrm>
        </p:grpSpPr>
        <p:sp>
          <p:nvSpPr>
            <p:cNvPr id="23" name="MMConnector"/>
            <p:cNvSpPr/>
            <p:nvPr/>
          </p:nvSpPr>
          <p:spPr>
            <a:xfrm>
              <a:off x="3600" y="3366"/>
              <a:ext cx="574" cy="489"/>
            </a:xfrm>
            <a:custGeom>
              <a:avLst/>
              <a:gdLst/>
              <a:ahLst/>
              <a:cxnLst/>
              <a:rect l="0" t="0" r="0" b="0"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4" name="SubTopic"/>
            <p:cNvSpPr/>
            <p:nvPr/>
          </p:nvSpPr>
          <p:spPr>
            <a:xfrm>
              <a:off x="2444" y="2433"/>
              <a:ext cx="870" cy="688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33070" y="2289175"/>
            <a:ext cx="2217420" cy="546735"/>
            <a:chOff x="682" y="3266"/>
            <a:chExt cx="3492" cy="861"/>
          </a:xfrm>
        </p:grpSpPr>
        <p:sp>
          <p:nvSpPr>
            <p:cNvPr id="26" name="MMConnector"/>
            <p:cNvSpPr/>
            <p:nvPr/>
          </p:nvSpPr>
          <p:spPr>
            <a:xfrm>
              <a:off x="3600" y="3783"/>
              <a:ext cx="574" cy="344"/>
            </a:xfrm>
            <a:custGeom>
              <a:avLst/>
              <a:gdLst/>
              <a:ahLst/>
              <a:cxnLst/>
              <a:rect l="0" t="0" r="0" b="0"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7" name="SubTopic"/>
            <p:cNvSpPr/>
            <p:nvPr/>
          </p:nvSpPr>
          <p:spPr>
            <a:xfrm>
              <a:off x="682" y="3266"/>
              <a:ext cx="2632" cy="688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做功的两要素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32435" y="2818765"/>
            <a:ext cx="2218055" cy="810895"/>
            <a:chOff x="681" y="4100"/>
            <a:chExt cx="3493" cy="1277"/>
          </a:xfrm>
        </p:grpSpPr>
        <p:sp>
          <p:nvSpPr>
            <p:cNvPr id="29" name="MMConnector"/>
            <p:cNvSpPr/>
            <p:nvPr/>
          </p:nvSpPr>
          <p:spPr>
            <a:xfrm>
              <a:off x="3600" y="4199"/>
              <a:ext cx="574" cy="1178"/>
            </a:xfrm>
            <a:custGeom>
              <a:avLst/>
              <a:gdLst/>
              <a:ahLst/>
              <a:cxnLst/>
              <a:rect l="0" t="0" r="0" b="0"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0" name="SubTopic"/>
            <p:cNvSpPr/>
            <p:nvPr/>
          </p:nvSpPr>
          <p:spPr>
            <a:xfrm>
              <a:off x="681" y="4100"/>
              <a:ext cx="2633" cy="688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功的计算公式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341755" y="4189730"/>
            <a:ext cx="1099185" cy="546735"/>
            <a:chOff x="2113" y="6259"/>
            <a:chExt cx="1731" cy="861"/>
          </a:xfrm>
        </p:grpSpPr>
        <p:sp>
          <p:nvSpPr>
            <p:cNvPr id="392" name="MMConnector"/>
            <p:cNvSpPr/>
            <p:nvPr/>
          </p:nvSpPr>
          <p:spPr>
            <a:xfrm>
              <a:off x="3270" y="6776"/>
              <a:ext cx="574" cy="344"/>
            </a:xfrm>
            <a:custGeom>
              <a:avLst/>
              <a:gdLst/>
              <a:ahLst/>
              <a:cxnLst/>
              <a:rect l="0" t="0" r="0" b="0"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91" name="SubTopic"/>
            <p:cNvSpPr/>
            <p:nvPr/>
          </p:nvSpPr>
          <p:spPr>
            <a:xfrm>
              <a:off x="2113" y="6259"/>
              <a:ext cx="870" cy="688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公式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02945" y="4719320"/>
            <a:ext cx="1737995" cy="811530"/>
            <a:chOff x="1107" y="7093"/>
            <a:chExt cx="2737" cy="1278"/>
          </a:xfrm>
        </p:grpSpPr>
        <p:sp>
          <p:nvSpPr>
            <p:cNvPr id="151" name="MMConnector"/>
            <p:cNvSpPr/>
            <p:nvPr/>
          </p:nvSpPr>
          <p:spPr>
            <a:xfrm>
              <a:off x="3270" y="7193"/>
              <a:ext cx="574" cy="1178"/>
            </a:xfrm>
            <a:custGeom>
              <a:avLst/>
              <a:gdLst/>
              <a:ahLst/>
              <a:cxnLst/>
              <a:rect l="0" t="0" r="0" b="0"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50" name="SubTopic"/>
            <p:cNvSpPr/>
            <p:nvPr/>
          </p:nvSpPr>
          <p:spPr>
            <a:xfrm>
              <a:off x="1107" y="7093"/>
              <a:ext cx="1876" cy="688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物理意义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162925" y="2446020"/>
            <a:ext cx="1230630" cy="902335"/>
            <a:chOff x="12855" y="3513"/>
            <a:chExt cx="1938" cy="1421"/>
          </a:xfrm>
        </p:grpSpPr>
        <p:sp>
          <p:nvSpPr>
            <p:cNvPr id="163" name="MMConnector"/>
            <p:cNvSpPr/>
            <p:nvPr/>
          </p:nvSpPr>
          <p:spPr>
            <a:xfrm>
              <a:off x="12855" y="4446"/>
              <a:ext cx="574" cy="489"/>
            </a:xfrm>
            <a:custGeom>
              <a:avLst/>
              <a:gdLst/>
              <a:ahLst/>
              <a:cxnLst/>
              <a:rect l="0" t="0" r="0" b="0"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62" name="SubTopic"/>
            <p:cNvSpPr/>
            <p:nvPr/>
          </p:nvSpPr>
          <p:spPr>
            <a:xfrm>
              <a:off x="13069" y="3513"/>
              <a:ext cx="1725" cy="688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重力势能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162925" y="3504565"/>
            <a:ext cx="1230630" cy="810895"/>
            <a:chOff x="12855" y="5180"/>
            <a:chExt cx="1938" cy="1277"/>
          </a:xfrm>
        </p:grpSpPr>
        <p:sp>
          <p:nvSpPr>
            <p:cNvPr id="166" name="MMConnector"/>
            <p:cNvSpPr/>
            <p:nvPr/>
          </p:nvSpPr>
          <p:spPr>
            <a:xfrm>
              <a:off x="12855" y="5279"/>
              <a:ext cx="574" cy="1178"/>
            </a:xfrm>
            <a:custGeom>
              <a:avLst/>
              <a:gdLst/>
              <a:ahLst/>
              <a:cxnLst/>
              <a:rect l="0" t="0" r="0" b="0"/>
              <a:pathLst>
                <a:path w="250800" h="308750" fill="none">
                  <a:moveTo>
                    <a:pt x="-125400" y="-154375"/>
                  </a:moveTo>
                  <a:cubicBezTo>
                    <a:pt x="9893" y="-154375"/>
                    <a:pt x="-31445" y="154375"/>
                    <a:pt x="125400" y="154375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65" name="SubTopic"/>
            <p:cNvSpPr/>
            <p:nvPr/>
          </p:nvSpPr>
          <p:spPr>
            <a:xfrm>
              <a:off x="13069" y="5180"/>
              <a:ext cx="1725" cy="688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弹性势能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341755" y="5561330"/>
            <a:ext cx="1099185" cy="506095"/>
            <a:chOff x="2113" y="8419"/>
            <a:chExt cx="1731" cy="797"/>
          </a:xfrm>
        </p:grpSpPr>
        <p:sp>
          <p:nvSpPr>
            <p:cNvPr id="168" name="MMConnector"/>
            <p:cNvSpPr/>
            <p:nvPr/>
          </p:nvSpPr>
          <p:spPr>
            <a:xfrm>
              <a:off x="3270" y="9144"/>
              <a:ext cx="574" cy="72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67" name="SubTopic"/>
            <p:cNvSpPr/>
            <p:nvPr/>
          </p:nvSpPr>
          <p:spPr>
            <a:xfrm>
              <a:off x="2113" y="8419"/>
              <a:ext cx="870" cy="688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概念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02945" y="6090920"/>
            <a:ext cx="1737995" cy="678180"/>
            <a:chOff x="1107" y="9253"/>
            <a:chExt cx="2737" cy="1068"/>
          </a:xfrm>
        </p:grpSpPr>
        <p:sp>
          <p:nvSpPr>
            <p:cNvPr id="170" name="MMConnector"/>
            <p:cNvSpPr/>
            <p:nvPr/>
          </p:nvSpPr>
          <p:spPr>
            <a:xfrm>
              <a:off x="3270" y="9561"/>
              <a:ext cx="574" cy="761"/>
            </a:xfrm>
            <a:custGeom>
              <a:avLst/>
              <a:gdLst/>
              <a:ahLst/>
              <a:cxnLst/>
              <a:rect l="0" t="0" r="0" b="0"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69" name="SubTopic"/>
            <p:cNvSpPr/>
            <p:nvPr/>
          </p:nvSpPr>
          <p:spPr>
            <a:xfrm>
              <a:off x="1107" y="9253"/>
              <a:ext cx="1876" cy="688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576435" y="2181225"/>
            <a:ext cx="734060" cy="833755"/>
            <a:chOff x="15081" y="3096"/>
            <a:chExt cx="1156" cy="1313"/>
          </a:xfrm>
        </p:grpSpPr>
        <p:sp>
          <p:nvSpPr>
            <p:cNvPr id="174" name="MMConnector"/>
            <p:cNvSpPr/>
            <p:nvPr/>
          </p:nvSpPr>
          <p:spPr>
            <a:xfrm>
              <a:off x="15081" y="3993"/>
              <a:ext cx="574" cy="417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73" name="SubTopic"/>
            <p:cNvSpPr/>
            <p:nvPr/>
          </p:nvSpPr>
          <p:spPr>
            <a:xfrm>
              <a:off x="15367" y="3096"/>
              <a:ext cx="870" cy="688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概念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648190" y="2710815"/>
            <a:ext cx="1230630" cy="568960"/>
            <a:chOff x="15194" y="3930"/>
            <a:chExt cx="1938" cy="896"/>
          </a:xfrm>
        </p:grpSpPr>
        <p:sp>
          <p:nvSpPr>
            <p:cNvPr id="176" name="MMConnector"/>
            <p:cNvSpPr/>
            <p:nvPr/>
          </p:nvSpPr>
          <p:spPr>
            <a:xfrm>
              <a:off x="15194" y="4410"/>
              <a:ext cx="574" cy="417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-125400" y="-54625"/>
                  </a:moveTo>
                  <a:cubicBezTo>
                    <a:pt x="-12272" y="-54625"/>
                    <a:pt x="20275" y="54625"/>
                    <a:pt x="125400" y="54625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75" name="SubTopic"/>
            <p:cNvSpPr/>
            <p:nvPr/>
          </p:nvSpPr>
          <p:spPr>
            <a:xfrm>
              <a:off x="15420" y="3930"/>
              <a:ext cx="1713" cy="688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576435" y="3239770"/>
            <a:ext cx="734060" cy="833755"/>
            <a:chOff x="15081" y="4763"/>
            <a:chExt cx="1156" cy="1313"/>
          </a:xfrm>
        </p:grpSpPr>
        <p:sp>
          <p:nvSpPr>
            <p:cNvPr id="184" name="MMConnector"/>
            <p:cNvSpPr/>
            <p:nvPr/>
          </p:nvSpPr>
          <p:spPr>
            <a:xfrm>
              <a:off x="15081" y="5660"/>
              <a:ext cx="574" cy="417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82" name="SubTopic"/>
            <p:cNvSpPr/>
            <p:nvPr/>
          </p:nvSpPr>
          <p:spPr>
            <a:xfrm>
              <a:off x="15367" y="4763"/>
              <a:ext cx="870" cy="688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概念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576435" y="3768725"/>
            <a:ext cx="1303020" cy="568960"/>
            <a:chOff x="15081" y="5596"/>
            <a:chExt cx="2052" cy="896"/>
          </a:xfrm>
        </p:grpSpPr>
        <p:sp>
          <p:nvSpPr>
            <p:cNvPr id="185" name="MMConnector"/>
            <p:cNvSpPr/>
            <p:nvPr/>
          </p:nvSpPr>
          <p:spPr>
            <a:xfrm>
              <a:off x="15081" y="6076"/>
              <a:ext cx="574" cy="417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-125400" y="-54625"/>
                  </a:moveTo>
                  <a:cubicBezTo>
                    <a:pt x="-12272" y="-54625"/>
                    <a:pt x="20275" y="54625"/>
                    <a:pt x="125400" y="54625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83" name="SubTopic"/>
            <p:cNvSpPr/>
            <p:nvPr/>
          </p:nvSpPr>
          <p:spPr>
            <a:xfrm>
              <a:off x="15383" y="5596"/>
              <a:ext cx="1750" cy="688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653780" y="4611370"/>
            <a:ext cx="3042920" cy="902335"/>
            <a:chOff x="13628" y="6923"/>
            <a:chExt cx="4792" cy="1421"/>
          </a:xfrm>
        </p:grpSpPr>
        <p:sp>
          <p:nvSpPr>
            <p:cNvPr id="187" name="MMConnector"/>
            <p:cNvSpPr/>
            <p:nvPr/>
          </p:nvSpPr>
          <p:spPr>
            <a:xfrm>
              <a:off x="13628" y="7856"/>
              <a:ext cx="574" cy="489"/>
            </a:xfrm>
            <a:custGeom>
              <a:avLst/>
              <a:gdLst/>
              <a:ahLst/>
              <a:cxnLst/>
              <a:rect l="0" t="0" r="0" b="0"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86" name="SubTopic"/>
            <p:cNvSpPr/>
            <p:nvPr/>
          </p:nvSpPr>
          <p:spPr>
            <a:xfrm>
              <a:off x="13796" y="6923"/>
              <a:ext cx="4624" cy="688"/>
            </a:xfrm>
            <a:custGeom>
              <a:avLst/>
              <a:gdLst>
                <a:gd name="rtl" fmla="*/ 54150 w 1474400"/>
                <a:gd name="rtt" fmla="*/ 26030 h 180500"/>
                <a:gd name="rtr" fmla="*/ 1422150 w 1474400"/>
                <a:gd name="rtb" fmla="*/ 162830 h 180500"/>
              </a:gdLst>
              <a:ahLst/>
              <a:cxnLst/>
              <a:rect l="rtl" t="rtt" r="rtr" b="rtb"/>
              <a:pathLst>
                <a:path w="1474400" h="180500" stroke="0">
                  <a:moveTo>
                    <a:pt x="0" y="0"/>
                  </a:moveTo>
                  <a:lnTo>
                    <a:pt x="1474400" y="0"/>
                  </a:lnTo>
                  <a:lnTo>
                    <a:pt x="1474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474400" h="180500" fill="none">
                  <a:moveTo>
                    <a:pt x="0" y="180500"/>
                  </a:moveTo>
                  <a:lnTo>
                    <a:pt x="14744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动能和势能统称为机械能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653780" y="5140325"/>
            <a:ext cx="2159635" cy="546100"/>
            <a:chOff x="13628" y="7756"/>
            <a:chExt cx="3401" cy="860"/>
          </a:xfrm>
        </p:grpSpPr>
        <p:sp>
          <p:nvSpPr>
            <p:cNvPr id="190" name="MMConnector"/>
            <p:cNvSpPr/>
            <p:nvPr/>
          </p:nvSpPr>
          <p:spPr>
            <a:xfrm>
              <a:off x="13628" y="8272"/>
              <a:ext cx="574" cy="344"/>
            </a:xfrm>
            <a:custGeom>
              <a:avLst/>
              <a:gdLst/>
              <a:ahLst/>
              <a:cxnLst/>
              <a:rect l="0" t="0" r="0" b="0"/>
              <a:pathLst>
                <a:path w="250800" h="90250" fill="none">
                  <a:moveTo>
                    <a:pt x="-125400" y="-45125"/>
                  </a:moveTo>
                  <a:cubicBezTo>
                    <a:pt x="-14483" y="-45125"/>
                    <a:pt x="25434" y="45125"/>
                    <a:pt x="125400" y="45125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89" name="SubTopic"/>
            <p:cNvSpPr/>
            <p:nvPr/>
          </p:nvSpPr>
          <p:spPr>
            <a:xfrm>
              <a:off x="13797" y="7756"/>
              <a:ext cx="3232" cy="688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机械能的转化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653780" y="5669280"/>
            <a:ext cx="1551940" cy="811530"/>
            <a:chOff x="13628" y="8589"/>
            <a:chExt cx="2444" cy="1278"/>
          </a:xfrm>
        </p:grpSpPr>
        <p:sp>
          <p:nvSpPr>
            <p:cNvPr id="192" name="MMConnector"/>
            <p:cNvSpPr/>
            <p:nvPr/>
          </p:nvSpPr>
          <p:spPr>
            <a:xfrm>
              <a:off x="13628" y="8689"/>
              <a:ext cx="574" cy="1178"/>
            </a:xfrm>
            <a:custGeom>
              <a:avLst/>
              <a:gdLst/>
              <a:ahLst/>
              <a:cxnLst/>
              <a:rect l="0" t="0" r="0" b="0"/>
              <a:pathLst>
                <a:path w="250800" h="308750" fill="none">
                  <a:moveTo>
                    <a:pt x="-125400" y="-154375"/>
                  </a:moveTo>
                  <a:cubicBezTo>
                    <a:pt x="9893" y="-154375"/>
                    <a:pt x="-31445" y="154375"/>
                    <a:pt x="125400" y="154375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91" name="SubTopic"/>
            <p:cNvSpPr/>
            <p:nvPr/>
          </p:nvSpPr>
          <p:spPr>
            <a:xfrm>
              <a:off x="13844" y="8589"/>
              <a:ext cx="2228" cy="688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机械能守恒</a:t>
              </a:r>
            </a:p>
          </p:txBody>
        </p:sp>
      </p:grpSp>
      <p:sp>
        <p:nvSpPr>
          <p:cNvPr id="46" name="云形标注 45"/>
          <p:cNvSpPr/>
          <p:nvPr/>
        </p:nvSpPr>
        <p:spPr>
          <a:xfrm>
            <a:off x="2650490" y="747395"/>
            <a:ext cx="6110605" cy="1433830"/>
          </a:xfrm>
          <a:prstGeom prst="cloudCallout">
            <a:avLst>
              <a:gd name="adj1" fmla="val -39649"/>
              <a:gd name="adj2" fmla="val 59388"/>
            </a:avLst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  <a:sym typeface="+mn-ea"/>
              </a:rPr>
              <a:t>不做功的三种情况：踢出去的足球；搬而未起；人提水桶水平前进</a:t>
            </a:r>
          </a:p>
        </p:txBody>
      </p:sp>
      <p:sp>
        <p:nvSpPr>
          <p:cNvPr id="2" name="剪去对角的矩形 1"/>
          <p:cNvSpPr/>
          <p:nvPr/>
        </p:nvSpPr>
        <p:spPr>
          <a:xfrm>
            <a:off x="477520" y="550545"/>
            <a:ext cx="2056765" cy="666115"/>
          </a:xfrm>
          <a:prstGeom prst="snip2Diag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考点导航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70865" y="1299845"/>
            <a:ext cx="1110996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12. </a:t>
            </a:r>
            <a:r>
              <a:rPr lang="zh-CN" sz="2400">
                <a:ea typeface="宋体" panose="02010600030101010101" pitchFamily="2" charset="-122"/>
              </a:rPr>
              <a:t>水平面绝对光滑时对实验的影响：钢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球撞击木块移动的距离无法确定，钢球动能的大小无法比较；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13. </a:t>
            </a:r>
            <a:r>
              <a:rPr lang="zh-CN" sz="2400">
                <a:ea typeface="宋体" panose="02010600030101010101" pitchFamily="2" charset="-122"/>
              </a:rPr>
              <a:t>实验过程中的能量转化：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钢球从斜面由静止滚下时重力势能转化为动能；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木块在水平面运动的过程中动能转化为内能；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若斜面光滑，钢球从斜面顶端由静止滚到斜面底部的过程中，其机械能不变．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14. </a:t>
            </a:r>
            <a:r>
              <a:rPr lang="zh-CN" sz="2400">
                <a:ea typeface="宋体" panose="02010600030101010101" pitchFamily="2" charset="-122"/>
              </a:rPr>
              <a:t>木块在水平面运动时滑动摩擦力大小的判断：接触面粗糙程度相同，摩擦力大小</a:t>
            </a:r>
            <a:r>
              <a:rPr lang="zh-CN" sz="2400" u="sng">
                <a:ea typeface="宋体" panose="02010600030101010101" pitchFamily="2" charset="-122"/>
              </a:rPr>
              <a:t>不变</a:t>
            </a:r>
            <a:r>
              <a:rPr lang="zh-CN" sz="2400">
                <a:ea typeface="宋体" panose="02010600030101010101" pitchFamily="2" charset="-122"/>
              </a:rPr>
              <a:t>；
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43280" y="734695"/>
            <a:ext cx="1065530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15. </a:t>
            </a:r>
            <a:r>
              <a:rPr lang="zh-CN" sz="2400">
                <a:ea typeface="宋体" panose="02010600030101010101" pitchFamily="2" charset="-122"/>
              </a:rPr>
              <a:t>实验改进：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木块被撞后滑出木板的解决办法：换质量更大的木块，换质量较小的钢球，换较长的木板；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木块质量较大，确保实验仍有较明显的现象的方法：增大钢球滚下的高度；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不用木块的实验改进：在桌面上铺一条毛巾，用钢球在毛巾表面滚动的距离来反映动能的大小．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16. </a:t>
            </a:r>
            <a:r>
              <a:rPr lang="zh-CN" sz="2400">
                <a:ea typeface="宋体" panose="02010600030101010101" pitchFamily="2" charset="-122"/>
              </a:rPr>
              <a:t>实验结论的应用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超速、超载分析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zh-CN" sz="2400">
                <a:ea typeface="黑体" panose="02010609060101010101" pitchFamily="49" charset="-122"/>
              </a:rPr>
              <a:t>实验结论：</a:t>
            </a:r>
            <a:r>
              <a:rPr lang="zh-CN" sz="2400">
                <a:ea typeface="宋体" panose="02010600030101010101" pitchFamily="2" charset="-122"/>
              </a:rPr>
              <a:t>物体动能的大小与物体的质量和运动速度有关：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质量相同的物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体，运动的速度越大，它的动能越大；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运动速度相同的物体，质量越大，它的动能越大．
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066165" y="332105"/>
            <a:ext cx="9739630" cy="644525"/>
            <a:chOff x="1566" y="1626"/>
            <a:chExt cx="15338" cy="1015"/>
          </a:xfrm>
        </p:grpSpPr>
        <p:pic>
          <p:nvPicPr>
            <p:cNvPr id="4" name="图片 3" descr="C:\Users\Administrator\Desktop\图片13.png图片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66" y="1626"/>
              <a:ext cx="15338" cy="989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一题学会一实验</a:t>
              </a:r>
            </a:p>
          </p:txBody>
        </p:sp>
      </p:grpSp>
      <p:sp>
        <p:nvSpPr>
          <p:cNvPr id="107" name="文本框 106"/>
          <p:cNvSpPr txBox="1"/>
          <p:nvPr/>
        </p:nvSpPr>
        <p:spPr>
          <a:xfrm>
            <a:off x="854149" y="1241612"/>
            <a:ext cx="11076082" cy="4745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smtClean="0">
                <a:latin typeface="+mj-ea"/>
                <a:ea typeface="+mj-ea"/>
              </a:rPr>
              <a:t>例</a:t>
            </a:r>
            <a:r>
              <a:rPr lang="en-US" altLang="zh-CN" sz="2400" smtClean="0">
                <a:latin typeface="+mj-ea"/>
                <a:ea typeface="+mj-ea"/>
              </a:rPr>
              <a:t>.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如图所示是“探究物体的动能跟哪些因素有关”的实验装置图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40000"/>
              </a:lnSpc>
            </a:pPr>
            <a:endParaRPr lang="en-US" altLang="zh-CN" sz="24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endParaRPr lang="en-US" altLang="zh-CN" sz="24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endParaRPr lang="en-US" altLang="zh-CN" sz="24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endParaRPr lang="en-US" altLang="zh-CN" sz="24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本实验使钢球获得动能的操作方法是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4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实验中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是通过观察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来比较钢球动能大小的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4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让同一钢球分别从同一斜槽的不同高度由静止开始滚下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是为了探究动能的大小与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的关系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000" smtClean="0">
              <a:latin typeface="宋体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79407" y="5384912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速度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87441" y="3848361"/>
            <a:ext cx="54168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让钢球从斜面上的某一高度处自由滚下</a:t>
            </a:r>
            <a:endParaRPr lang="zh-CN" altLang="en-US" sz="2400">
              <a:solidFill>
                <a:srgbClr val="FF0000"/>
              </a:solidFill>
            </a:endParaRPr>
          </a:p>
        </p:txBody>
      </p:sp>
      <p:pic>
        <p:nvPicPr>
          <p:cNvPr id="18" name="18WHLWJJZKBWL253.jpg" descr="id:214749293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885795" y="1968663"/>
            <a:ext cx="5731081" cy="164965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003637" y="4343213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木块被撞出的距离的远近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框 106"/>
          <p:cNvSpPr txBox="1"/>
          <p:nvPr/>
        </p:nvSpPr>
        <p:spPr>
          <a:xfrm>
            <a:off x="854149" y="841562"/>
            <a:ext cx="11076082" cy="31947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(4)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让不同质量的钢球从同一斜槽的同一高度由静止开始滚下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为了探究动能的大小与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的关系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(5)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让同一钢球从斜槽上的不同高度由静止开始滚下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记录的实验数据如表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所示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分析表中数据可得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当质量相同时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钢球下落的高度越高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钢球运动到水平面时的速度越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木块被撞得越远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这反映出物体的动能与物体的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选填“质量”或“速度”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有关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表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939605" y="2600212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速度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8321" y="128957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质量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52107" y="264503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</a:t>
            </a:r>
            <a:endParaRPr lang="zh-CN" altLang="en-US" sz="2400">
              <a:solidFill>
                <a:srgbClr val="FF0000"/>
              </a:solidFill>
            </a:endParaRPr>
          </a:p>
        </p:txBody>
      </p:sp>
      <p:graphicFrame>
        <p:nvGraphicFramePr>
          <p:cNvPr id="20" name="表格 19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334460" y="4014842"/>
          <a:ext cx="8853544" cy="2011680"/>
        </p:xfrm>
        <a:graphic>
          <a:graphicData uri="http://schemas.openxmlformats.org/drawingml/2006/table">
            <a:tbl>
              <a:tblPr/>
              <a:tblGrid>
                <a:gridCol w="2301875"/>
                <a:gridCol w="3001646"/>
                <a:gridCol w="3550023"/>
              </a:tblGrid>
              <a:tr h="39235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实验次数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钢球下落</a:t>
                      </a:r>
                      <a:r>
                        <a:rPr lang="zh-CN" sz="22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的高度</a:t>
                      </a:r>
                      <a:r>
                        <a:rPr lang="en-US" sz="2200" i="1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h</a:t>
                      </a:r>
                      <a:r>
                        <a:rPr lang="en-US" sz="22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/cm</a:t>
                      </a:r>
                      <a:endParaRPr lang="zh-CN" sz="2200" kern="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木块被撞</a:t>
                      </a:r>
                      <a:r>
                        <a:rPr lang="zh-CN" sz="22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出的</a:t>
                      </a:r>
                      <a:r>
                        <a:rPr lang="zh-CN" sz="22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距离</a:t>
                      </a:r>
                      <a:r>
                        <a:rPr lang="en-US" sz="2200" i="1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</a:t>
                      </a:r>
                      <a:r>
                        <a:rPr lang="en-US" sz="22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/cm</a:t>
                      </a:r>
                      <a:endParaRPr lang="zh-CN" sz="2200" kern="100">
                        <a:solidFill>
                          <a:srgbClr val="000000"/>
                        </a:solidFill>
                        <a:latin typeface="宋体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3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32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72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框 106"/>
          <p:cNvSpPr txBox="1"/>
          <p:nvPr/>
        </p:nvSpPr>
        <p:spPr>
          <a:xfrm>
            <a:off x="613484" y="593912"/>
            <a:ext cx="11076082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(6)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让质量不同的钢球从斜槽上的同一高度由静止开始滚下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记录的实验数据如表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所示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分析表中数据可得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当钢球从斜槽上滚下的高度相同时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质量越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的钢球将木块撞得越远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这反映出物体的动能与物体的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选填“质量”或“速度”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有关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表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36480" y="145071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质量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927103" y="96662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</a:t>
            </a:r>
            <a:endParaRPr lang="zh-CN" altLang="en-US" sz="2400">
              <a:solidFill>
                <a:srgbClr val="FF0000"/>
              </a:solidFill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760719" y="2982183"/>
          <a:ext cx="7820810" cy="2056983"/>
        </p:xfrm>
        <a:graphic>
          <a:graphicData uri="http://schemas.openxmlformats.org/drawingml/2006/table">
            <a:tbl>
              <a:tblPr/>
              <a:tblGrid>
                <a:gridCol w="1564162"/>
                <a:gridCol w="3128324"/>
                <a:gridCol w="3128324"/>
              </a:tblGrid>
              <a:tr h="5106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实验次数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钢球的</a:t>
                      </a:r>
                      <a:r>
                        <a:rPr lang="zh-CN" sz="22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质量</a:t>
                      </a:r>
                      <a:r>
                        <a:rPr lang="en-US" sz="2200" i="1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</a:t>
                      </a:r>
                      <a:r>
                        <a:rPr lang="en-US" sz="22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/g</a:t>
                      </a:r>
                      <a:endParaRPr lang="zh-CN" sz="2200" kern="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木块被撞</a:t>
                      </a:r>
                      <a:r>
                        <a:rPr lang="zh-CN" sz="22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出的</a:t>
                      </a:r>
                      <a:r>
                        <a:rPr lang="zh-CN" sz="22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距离</a:t>
                      </a:r>
                      <a:r>
                        <a:rPr lang="en-US" sz="2200" i="1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</a:t>
                      </a:r>
                      <a:r>
                        <a:rPr lang="en-US" sz="22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/cm</a:t>
                      </a:r>
                      <a:endParaRPr lang="zh-CN" sz="2200" kern="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7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6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6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300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框 106"/>
          <p:cNvSpPr txBox="1"/>
          <p:nvPr/>
        </p:nvSpPr>
        <p:spPr>
          <a:xfrm>
            <a:off x="612849" y="574862"/>
            <a:ext cx="11076082" cy="4819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(7)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若斜槽光滑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钢球从斜槽顶端由静止滚到底部的过程中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其机械能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选填“变大”“不变”或“变小”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).</a:t>
            </a:r>
          </a:p>
          <a:p>
            <a:pPr>
              <a:lnSpc>
                <a:spcPct val="16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(8)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在某次实验过程中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木块被撞后滑出木板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此时需要重做实验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甲同学建议换用同样的较长的木板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乙同学建议换一个较大的木块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丙同学建议降低钢球下落的高度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你认为应当采用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同学的建议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6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(9)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根据实验现象可知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钢球撞击木块后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最终会静止在长木板上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有同学认为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这是因为钢球的机械能凭空消失了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你认为该同学的观点正确吗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r>
              <a:rPr lang="en-US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    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原因是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     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0655" y="4745018"/>
            <a:ext cx="52629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机械能不会凭空消失</a:t>
            </a:r>
            <a:r>
              <a:rPr lang="en-US" altLang="zh-CN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是转化成了内能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804586" y="70735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不变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605074" y="417665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不正确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72399" y="303459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甲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0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框 106"/>
          <p:cNvSpPr txBox="1"/>
          <p:nvPr/>
        </p:nvSpPr>
        <p:spPr>
          <a:xfrm>
            <a:off x="796999" y="651062"/>
            <a:ext cx="11076082" cy="496751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(a)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是探究“物体动能的大小与哪些因素有关”的实验装置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实验中让同一钢球从同一斜面上的不同高度由静止滚下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碰撞放于水平木板上同一位置的同一木块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(b)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是探究“牛顿第一定律”的实验装置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实验中让同一小车从斜面上相同的高度由静止滑下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在粗糙程度不同的水平木板上运动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请回答以下问题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</a:p>
          <a:p>
            <a:pPr>
              <a:lnSpc>
                <a:spcPct val="180000"/>
              </a:lnSpc>
            </a:pPr>
            <a:endParaRPr lang="en-US" altLang="zh-CN" sz="20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endParaRPr lang="en-US" altLang="zh-CN" sz="20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endParaRPr lang="en-US" altLang="zh-CN" sz="20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00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（</a:t>
            </a:r>
            <a:r>
              <a:rPr lang="en-US" altLang="zh-CN" sz="2000" smtClean="0">
                <a:latin typeface="宋体" panose="02010600030101010101" pitchFamily="2" charset="-122"/>
                <a:ea typeface="宋体" panose="02010600030101010101" pitchFamily="2" charset="-122"/>
              </a:rPr>
              <a:t> a </a:t>
            </a:r>
            <a:r>
              <a:rPr lang="zh-CN" altLang="en-US" sz="2000" smtClean="0">
                <a:latin typeface="宋体" panose="02010600030101010101" pitchFamily="2" charset="-122"/>
                <a:ea typeface="宋体" panose="02010600030101010101" pitchFamily="2" charset="-122"/>
              </a:rPr>
              <a:t>）             （ </a:t>
            </a:r>
            <a:r>
              <a:rPr lang="en-US" altLang="zh-CN" sz="2000" smtClean="0">
                <a:latin typeface="宋体" panose="02010600030101010101" pitchFamily="2" charset="-122"/>
                <a:ea typeface="宋体" panose="02010600030101010101" pitchFamily="2" charset="-122"/>
              </a:rPr>
              <a:t>b </a:t>
            </a:r>
            <a:r>
              <a:rPr lang="zh-CN" altLang="en-US" sz="2000" smtClean="0">
                <a:latin typeface="宋体" panose="02010600030101010101" pitchFamily="2" charset="-122"/>
                <a:ea typeface="宋体" panose="02010600030101010101" pitchFamily="2" charset="-122"/>
              </a:rPr>
              <a:t>）　　　</a:t>
            </a:r>
            <a:endParaRPr lang="en-US" altLang="zh-CN" sz="200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" name="18WHLWJJZKBWL255.jpg" descr="id:214749296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224073" y="3728297"/>
            <a:ext cx="5514305" cy="100506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框 106"/>
          <p:cNvSpPr txBox="1"/>
          <p:nvPr/>
        </p:nvSpPr>
        <p:spPr>
          <a:xfrm>
            <a:off x="720799" y="593912"/>
            <a:ext cx="11076082" cy="43915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(a)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实验的目的是探究钢球动能的大小与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的关系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通过木块被推动距离的远近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从而判断钢球动能的大小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这种常用的实验方法是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法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(b)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实验中让同一小车从斜面上相同的高度由静止滑下的目的是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:__________</a:t>
            </a:r>
          </a:p>
          <a:p>
            <a:pPr>
              <a:lnSpc>
                <a:spcPct val="200000"/>
              </a:lnSpc>
            </a:pPr>
            <a:r>
              <a:rPr lang="en-US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水平木板粗糙程度越小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小车受到的摩擦力越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选填“大”或“小”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),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根据小车运动距离的远近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推理得出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运动的物体如果不受外力作用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将永远做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817013" y="157801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转换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36218" y="84828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速度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33451" y="2902995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到达水平面时的速度一样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111518" y="225933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保证小车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81799" y="438755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匀速直线运动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670915" y="303388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/>
      <p:bldP spid="18" grpId="0"/>
      <p:bldP spid="19" grpId="0"/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框 106"/>
          <p:cNvSpPr txBox="1"/>
          <p:nvPr/>
        </p:nvSpPr>
        <p:spPr>
          <a:xfrm>
            <a:off x="612849" y="612962"/>
            <a:ext cx="11076082" cy="37856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小明同学想在图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(a)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的基础上继续探究物体动能的大小与质量的关系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请你帮他设计实验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写出简要的实验步骤及论证方法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:________________________________</a:t>
            </a:r>
          </a:p>
          <a:p>
            <a:pPr>
              <a:lnSpc>
                <a:spcPct val="20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______________________________________________________________________</a:t>
            </a:r>
          </a:p>
          <a:p>
            <a:pPr>
              <a:lnSpc>
                <a:spcPct val="20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______________________________________________________________________</a:t>
            </a:r>
          </a:p>
          <a:p>
            <a:pPr>
              <a:lnSpc>
                <a:spcPct val="20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__________________.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73265" y="1534309"/>
            <a:ext cx="5109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步骤</a:t>
            </a:r>
            <a:r>
              <a:rPr lang="en-US" altLang="zh-CN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取两个质量不同的小球</a:t>
            </a:r>
            <a:r>
              <a:rPr lang="en-US" altLang="zh-CN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让两个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1864" y="2997349"/>
            <a:ext cx="111107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一木块</a:t>
            </a:r>
            <a:r>
              <a:rPr lang="en-US" altLang="zh-CN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论证方法</a:t>
            </a:r>
            <a:r>
              <a:rPr lang="en-US" altLang="zh-CN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通过观察和比较两个小球推动木块距离的远近</a:t>
            </a:r>
            <a:r>
              <a:rPr lang="en-US" altLang="zh-CN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判断物体的动能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5571" y="2202051"/>
            <a:ext cx="111107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小球分别从同一斜面的同一高度处由静止滚下</a:t>
            </a:r>
            <a:r>
              <a:rPr lang="en-US" altLang="zh-CN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碰撞位于水平木板上同一位置的同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71713" y="366432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与质量的关系</a:t>
            </a:r>
            <a:endParaRPr lang="zh-CN" altLang="en-US" sz="2400">
              <a:solidFill>
                <a:srgbClr val="FF0000"/>
              </a:solidFill>
            </a:endParaRPr>
          </a:p>
        </p:txBody>
      </p:sp>
      <p:pic>
        <p:nvPicPr>
          <p:cNvPr id="108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2687300" y="11214100"/>
            <a:ext cx="495300" cy="355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14350" y="887095"/>
            <a:ext cx="2056130" cy="665480"/>
            <a:chOff x="11221" y="929"/>
            <a:chExt cx="3238" cy="1246"/>
          </a:xfrm>
        </p:grpSpPr>
        <p:sp>
          <p:nvSpPr>
            <p:cNvPr id="10" name="剪去对角的矩形 9"/>
            <p:cNvSpPr/>
            <p:nvPr/>
          </p:nvSpPr>
          <p:spPr>
            <a:xfrm>
              <a:off x="11221" y="929"/>
              <a:ext cx="3239" cy="1247"/>
            </a:xfrm>
            <a:prstGeom prst="snip2Diag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3102" y="979"/>
              <a:ext cx="1146" cy="11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09295" y="95885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功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489" cy="820"/>
              <a:chOff x="6686" y="8865"/>
              <a:chExt cx="2649" cy="875"/>
            </a:xfrm>
          </p:grpSpPr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</a:p>
            </p:txBody>
          </p:sp>
        </p:grpSp>
      </p:grpSp>
      <p:grpSp>
        <p:nvGrpSpPr>
          <p:cNvPr id="18440" name="组合 4"/>
          <p:cNvGrpSpPr/>
          <p:nvPr/>
        </p:nvGrpSpPr>
        <p:grpSpPr>
          <a:xfrm>
            <a:off x="835469" y="273050"/>
            <a:ext cx="10515147" cy="645159"/>
            <a:chOff x="1208" y="1190"/>
            <a:chExt cx="16640" cy="1018"/>
          </a:xfrm>
        </p:grpSpPr>
        <p:pic>
          <p:nvPicPr>
            <p:cNvPr id="18441" name="图片 1" descr="I:\00图.png00图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08" y="1255"/>
              <a:ext cx="16640" cy="8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考点过关</a:t>
              </a:r>
            </a:p>
          </p:txBody>
        </p:sp>
      </p:grpSp>
      <p:sp>
        <p:nvSpPr>
          <p:cNvPr id="45" name="矩形 44"/>
          <p:cNvSpPr/>
          <p:nvPr/>
        </p:nvSpPr>
        <p:spPr>
          <a:xfrm>
            <a:off x="444500" y="1487805"/>
            <a:ext cx="11104245" cy="5631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1.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定义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: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如果一个力作用在物体上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且这个物体在</a:t>
            </a:r>
            <a:r>
              <a:rPr lang="zh-CN" altLang="en-US" sz="2400" u="sng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               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移动了一段距离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就说这个力对物体做了功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.</a:t>
            </a:r>
          </a:p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2.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公式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:</a:t>
            </a:r>
          </a:p>
          <a:p>
            <a:pPr>
              <a:lnSpc>
                <a:spcPct val="150000"/>
              </a:lnSpc>
              <a:spcAft>
                <a:spcPct val="0"/>
              </a:spcAft>
            </a:pPr>
            <a:endParaRPr lang="en-US" altLang="zh-CN" sz="240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ct val="0"/>
              </a:spcAft>
            </a:pPr>
            <a:endParaRPr lang="en-US" altLang="zh-CN" sz="240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3.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单位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: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在国际单位制中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功的单位是</a:t>
            </a:r>
            <a:r>
              <a:rPr lang="zh-CN" altLang="en-US" sz="2400" u="sng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                 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简称</a:t>
            </a:r>
            <a:r>
              <a:rPr lang="zh-CN" altLang="en-US" sz="2400" u="sng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             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符号</a:t>
            </a:r>
            <a:r>
              <a:rPr lang="zh-CN" altLang="en-US" sz="2400" u="sng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           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.1</a:t>
            </a:r>
            <a:r>
              <a:rPr lang="en-US" altLang="zh-CN" sz="2400" u="sng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        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=1 N·m.</a:t>
            </a:r>
          </a:p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4.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做功的两个必要条件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: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一是有</a:t>
            </a:r>
            <a:r>
              <a:rPr lang="zh-CN" altLang="en-US" sz="2400" u="sng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                   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二是物体在该力的方向上</a:t>
            </a:r>
            <a:r>
              <a:rPr lang="zh-CN" altLang="en-US" sz="2400" u="sng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             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.(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必须同时满足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缺一不可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)</a:t>
            </a:r>
          </a:p>
          <a:p>
            <a:pPr>
              <a:lnSpc>
                <a:spcPct val="150000"/>
              </a:lnSpc>
              <a:spcAft>
                <a:spcPct val="0"/>
              </a:spcAft>
            </a:pPr>
            <a:endParaRPr lang="en-US" altLang="zh-CN" sz="240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2" name="TextBox 34"/>
          <p:cNvSpPr txBox="1"/>
          <p:nvPr/>
        </p:nvSpPr>
        <p:spPr>
          <a:xfrm flipH="1">
            <a:off x="1511038" y="4809004"/>
            <a:ext cx="546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J</a:t>
            </a:r>
            <a:endParaRPr lang="zh-CN" altLang="en-US" sz="2400">
              <a:solidFill>
                <a:srgbClr val="FF0000"/>
              </a:solidFill>
              <a:latin typeface="宋体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 flipH="1">
            <a:off x="6062420" y="4271532"/>
            <a:ext cx="9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焦耳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 flipH="1">
            <a:off x="7186107" y="1606176"/>
            <a:ext cx="20562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该力的方向上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 flipH="1">
            <a:off x="9564480" y="4272841"/>
            <a:ext cx="641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焦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7" name="18WHLWJJZKBWL49.jpg" descr="id:2147492615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290376" y="2721303"/>
            <a:ext cx="3439614" cy="1460658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 flipH="1">
            <a:off x="835548" y="6013524"/>
            <a:ext cx="1997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移动了距离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 flipH="1">
            <a:off x="4941866" y="5403775"/>
            <a:ext cx="2361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力作用在物体上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 flipH="1">
            <a:off x="3247689" y="4809116"/>
            <a:ext cx="596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J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2" grpId="0"/>
      <p:bldP spid="39" grpId="0"/>
      <p:bldP spid="41" grpId="0"/>
      <p:bldP spid="43" grpId="0"/>
      <p:bldP spid="44" grpId="0"/>
      <p:bldP spid="48" grpId="0"/>
      <p:bldP spid="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表格 39"/>
          <p:cNvGraphicFramePr>
            <a:graphicFrameLocks noGrp="1"/>
          </p:cNvGraphicFramePr>
          <p:nvPr/>
        </p:nvGraphicFramePr>
        <p:xfrm>
          <a:off x="860387" y="809440"/>
          <a:ext cx="9929309" cy="5290278"/>
        </p:xfrm>
        <a:graphic>
          <a:graphicData uri="http://schemas.openxmlformats.org/drawingml/2006/table">
            <a:tbl>
              <a:tblPr/>
              <a:tblGrid>
                <a:gridCol w="344245"/>
                <a:gridCol w="3238051"/>
                <a:gridCol w="3238052"/>
                <a:gridCol w="3108961"/>
              </a:tblGrid>
              <a:tr h="27214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示意图</a:t>
                      </a:r>
                      <a:endParaRPr lang="en-US" sz="1800" kern="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不劳无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功</a:t>
                      </a:r>
                      <a:endParaRPr lang="en-US" altLang="zh-CN" sz="1800" kern="10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altLang="zh-CN" sz="1800" kern="10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altLang="zh-CN" sz="1800" kern="10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1800" kern="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altLang="zh-CN" sz="1800" kern="10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箭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射出后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不动无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功</a:t>
                      </a:r>
                      <a:endParaRPr lang="en-US" altLang="zh-CN" sz="1800" kern="10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altLang="zh-CN" sz="1800" kern="10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altLang="zh-CN" sz="1800" kern="10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1800" kern="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altLang="zh-CN" sz="1800" kern="10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搬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而未动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垂直无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功</a:t>
                      </a:r>
                      <a:endParaRPr lang="en-US" altLang="zh-CN" sz="1800" kern="100" smtClean="0">
                        <a:solidFill>
                          <a:srgbClr val="000000"/>
                        </a:solidFill>
                        <a:latin typeface="宋体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altLang="zh-CN" sz="1800" kern="100" smtClean="0">
                        <a:solidFill>
                          <a:srgbClr val="000000"/>
                        </a:solidFill>
                        <a:latin typeface="宋体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altLang="zh-CN" sz="1800" kern="100" smtClean="0">
                        <a:solidFill>
                          <a:srgbClr val="000000"/>
                        </a:solidFill>
                        <a:latin typeface="宋体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altLang="zh-CN" sz="1800" kern="100" smtClean="0">
                        <a:solidFill>
                          <a:srgbClr val="000000"/>
                        </a:solidFill>
                        <a:latin typeface="宋体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1800" kern="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提着滑板在水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平路面上前行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74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特点</a:t>
                      </a:r>
                      <a:endParaRPr lang="en-US" sz="1800" kern="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物体在水平方向上不受力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因惯性而动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物体受力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但未动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有力且运动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但力的方向与物体运动的方向垂直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24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举例</a:t>
                      </a:r>
                      <a:endParaRPr lang="en-US" sz="1800" kern="100">
                        <a:solidFill>
                          <a:srgbClr val="000000"/>
                        </a:solidFill>
                        <a:latin typeface="宋体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踢出去的足球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推而未动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人提水桶水平前进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提水桶的力和重力不做功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5" name="矩形 44"/>
          <p:cNvSpPr/>
          <p:nvPr/>
        </p:nvSpPr>
        <p:spPr>
          <a:xfrm>
            <a:off x="638063" y="303404"/>
            <a:ext cx="9656782" cy="929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5.</a:t>
            </a:r>
            <a:r>
              <a:rPr lang="zh-CN" altLang="zh-CN" sz="2400" smtClean="0"/>
              <a:t>不做功的三种情况</a:t>
            </a:r>
          </a:p>
          <a:p>
            <a:pPr>
              <a:lnSpc>
                <a:spcPct val="150000"/>
              </a:lnSpc>
              <a:spcAft>
                <a:spcPct val="0"/>
              </a:spcAft>
            </a:pPr>
            <a:endParaRPr lang="en-US" altLang="zh-CN" sz="240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</p:txBody>
      </p:sp>
      <p:pic>
        <p:nvPicPr>
          <p:cNvPr id="50" name="18WHLWJJZKBWL50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2007521" y="1704154"/>
            <a:ext cx="1944682" cy="1256814"/>
          </a:xfrm>
          <a:prstGeom prst="rect">
            <a:avLst/>
          </a:prstGeom>
        </p:spPr>
      </p:pic>
      <p:pic>
        <p:nvPicPr>
          <p:cNvPr id="51" name="18WHLWJJZKBWL51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5409297" y="1817405"/>
            <a:ext cx="1312339" cy="1186593"/>
          </a:xfrm>
          <a:prstGeom prst="rect">
            <a:avLst/>
          </a:prstGeom>
        </p:spPr>
      </p:pic>
      <p:pic>
        <p:nvPicPr>
          <p:cNvPr id="52" name="18WHLWJJZKBWL52.jpg"/>
          <p:cNvPicPr/>
          <p:nvPr/>
        </p:nvPicPr>
        <p:blipFill>
          <a:blip r:embed="rId4"/>
          <a:stretch>
            <a:fillRect/>
          </a:stretch>
        </p:blipFill>
        <p:spPr>
          <a:xfrm>
            <a:off x="8625049" y="1233719"/>
            <a:ext cx="1088882" cy="16075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96925" y="514350"/>
            <a:ext cx="2056130" cy="665480"/>
            <a:chOff x="11221" y="929"/>
            <a:chExt cx="3238" cy="1246"/>
          </a:xfrm>
        </p:grpSpPr>
        <p:sp>
          <p:nvSpPr>
            <p:cNvPr id="12" name="剪去对角的矩形 11"/>
            <p:cNvSpPr/>
            <p:nvPr/>
          </p:nvSpPr>
          <p:spPr>
            <a:xfrm>
              <a:off x="11221" y="929"/>
              <a:ext cx="3239" cy="1247"/>
            </a:xfrm>
            <a:prstGeom prst="snip2Diag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3102" y="979"/>
              <a:ext cx="1146" cy="11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73455" y="556895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功率</a:t>
              </a:r>
              <a:endPara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489" cy="822"/>
              <a:chOff x="6686" y="8865"/>
              <a:chExt cx="2649" cy="877"/>
            </a:xfrm>
          </p:grpSpPr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</a:p>
            </p:txBody>
          </p:sp>
        </p:grp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r="85399" b="-3459"/>
          <a:stretch>
            <a:fillRect/>
          </a:stretch>
        </p:blipFill>
        <p:spPr>
          <a:xfrm>
            <a:off x="2981325" y="4975225"/>
            <a:ext cx="1854835" cy="10045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867660" y="1315085"/>
            <a:ext cx="2316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物体做功的时间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704070" y="1315085"/>
            <a:ext cx="1788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单位时间内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13960" y="2433955"/>
            <a:ext cx="840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快慢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r="93564" b="-3968"/>
          <a:stretch>
            <a:fillRect/>
          </a:stretch>
        </p:blipFill>
        <p:spPr>
          <a:xfrm>
            <a:off x="1670685" y="3714750"/>
            <a:ext cx="348615" cy="85344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84860" y="1216025"/>
            <a:ext cx="10868660" cy="4523105"/>
            <a:chOff x="1236" y="2706"/>
            <a:chExt cx="17116" cy="7123"/>
          </a:xfrm>
        </p:grpSpPr>
        <p:sp>
          <p:nvSpPr>
            <p:cNvPr id="100" name="文本框 99"/>
            <p:cNvSpPr txBox="1"/>
            <p:nvPr/>
          </p:nvSpPr>
          <p:spPr>
            <a:xfrm>
              <a:off x="1236" y="2706"/>
              <a:ext cx="17116" cy="71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1.</a:t>
              </a:r>
              <a:r>
                <a:rPr 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r>
                <a:rPr lang="zh-CN" sz="2400">
                  <a:ea typeface="黑体" panose="02010609060101010101" pitchFamily="49" charset="-122"/>
                </a:rPr>
                <a:t>定义：</a:t>
              </a:r>
              <a:r>
                <a:rPr lang="zh-CN" sz="2400">
                  <a:ea typeface="宋体" panose="02010600030101010101" pitchFamily="2" charset="-122"/>
                </a:rPr>
                <a:t>功与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_____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____________</a:t>
              </a:r>
              <a:r>
                <a:rPr lang="zh-CN" sz="2400">
                  <a:ea typeface="宋体" panose="02010600030101010101" pitchFamily="2" charset="-122"/>
                </a:rPr>
                <a:t>之比叫做功率，它在数值上等于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____________</a:t>
              </a:r>
              <a:r>
                <a:rPr lang="zh-CN" sz="2400">
                  <a:ea typeface="宋体" panose="02010600030101010101" pitchFamily="2" charset="-122"/>
                </a:rPr>
                <a:t>所做的功．</a:t>
              </a:r>
              <a:endParaRPr lang="en-US" sz="2400" b="1">
                <a:latin typeface="Times New Roman" panose="02020603050405020304" pitchFamily="18" charset="0"/>
                <a:ea typeface="黑体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2.</a:t>
              </a:r>
              <a:r>
                <a:rPr 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r>
                <a:rPr lang="zh-CN" sz="2400">
                  <a:ea typeface="黑体" panose="02010609060101010101" pitchFamily="49" charset="-122"/>
                </a:rPr>
                <a:t>物理意义：</a:t>
              </a:r>
              <a:r>
                <a:rPr lang="zh-CN" sz="2400">
                  <a:ea typeface="宋体" panose="02010600030101010101" pitchFamily="2" charset="-122"/>
                </a:rPr>
                <a:t>表示物体做功的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</a:t>
              </a:r>
              <a:r>
                <a:rPr lang="zh-CN" sz="2400">
                  <a:ea typeface="宋体" panose="02010600030101010101" pitchFamily="2" charset="-122"/>
                </a:rPr>
                <a:t>．</a:t>
              </a:r>
              <a:endParaRPr lang="en-US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3. </a:t>
              </a:r>
              <a:r>
                <a:rPr lang="zh-CN" sz="2400">
                  <a:ea typeface="黑体" panose="02010609060101010101" pitchFamily="49" charset="-122"/>
                </a:rPr>
                <a:t>计算公式</a:t>
              </a:r>
            </a:p>
            <a:p>
              <a:pPr>
                <a:lnSpc>
                  <a:spcPct val="150000"/>
                </a:lnSpc>
              </a:pP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
</a:t>
              </a:r>
            </a:p>
            <a:p>
              <a:pPr>
                <a:lnSpc>
                  <a:spcPct val="150000"/>
                </a:lnSpc>
              </a:pPr>
              <a:endParaRPr lang="zh-CN" sz="2400"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sz="2400">
                  <a:ea typeface="黑体" panose="02010609060101010101" pitchFamily="49" charset="-122"/>
                </a:rPr>
                <a:t>推导公式：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         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.(</a:t>
              </a:r>
              <a:r>
                <a:rPr lang="zh-CN" sz="2400">
                  <a:ea typeface="宋体" panose="02010600030101010101" pitchFamily="2" charset="-122"/>
                </a:rPr>
                <a:t>适用于做匀速直线运动的物体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endParaRPr lang="zh-CN" altLang="en-US" sz="240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112" y="6147"/>
              <a:ext cx="6057" cy="2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W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表示功，单位是</a:t>
              </a:r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J</a:t>
              </a:r>
            </a:p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表示时间，单位是</a:t>
              </a:r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</a:p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表示功率，单位是</a:t>
              </a:r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W</a:t>
              </a:r>
            </a:p>
          </p:txBody>
        </p:sp>
        <p:sp>
          <p:nvSpPr>
            <p:cNvPr id="10" name="左大括号 9"/>
            <p:cNvSpPr/>
            <p:nvPr/>
          </p:nvSpPr>
          <p:spPr>
            <a:xfrm>
              <a:off x="3874" y="6457"/>
              <a:ext cx="259" cy="1873"/>
            </a:xfrm>
            <a:prstGeom prst="leftBrace">
              <a:avLst/>
            </a:prstGeom>
            <a:ln w="28575">
              <a:solidFill>
                <a:schemeClr val="tx1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圆角矩形 39"/>
          <p:cNvSpPr/>
          <p:nvPr/>
        </p:nvSpPr>
        <p:spPr>
          <a:xfrm>
            <a:off x="346075" y="687070"/>
            <a:ext cx="11241405" cy="4970145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30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得分指南</a:t>
            </a:r>
            <a:endParaRPr lang="en-US" altLang="zh-CN" sz="240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功率的公式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P=   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是指在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t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时间内的平均功率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而不是某一时刻的瞬时功率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;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当物体在力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F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的作用下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以速度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v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匀速运动时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由推导公式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P=        =Fv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可知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在功率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P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一定时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力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F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与速度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v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成反比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.</a:t>
            </a:r>
          </a:p>
        </p:txBody>
      </p:sp>
      <p:pic>
        <p:nvPicPr>
          <p:cNvPr id="83969" name="Picture 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604471" y="2432274"/>
            <a:ext cx="329117" cy="71807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748756" y="3620378"/>
            <a:ext cx="933450" cy="75247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3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3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34315" y="443230"/>
            <a:ext cx="2056130" cy="665480"/>
            <a:chOff x="11221" y="929"/>
            <a:chExt cx="3238" cy="1246"/>
          </a:xfrm>
        </p:grpSpPr>
        <p:sp>
          <p:nvSpPr>
            <p:cNvPr id="10" name="剪去对角的矩形 9"/>
            <p:cNvSpPr/>
            <p:nvPr/>
          </p:nvSpPr>
          <p:spPr>
            <a:xfrm>
              <a:off x="11221" y="929"/>
              <a:ext cx="3239" cy="1247"/>
            </a:xfrm>
            <a:prstGeom prst="snip2Diag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3102" y="979"/>
              <a:ext cx="1146" cy="11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12445" y="469900"/>
            <a:ext cx="5761990" cy="521970"/>
            <a:chOff x="894" y="3246"/>
            <a:chExt cx="9074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6074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动能和势能</a:t>
              </a:r>
              <a:endPara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489" cy="822"/>
              <a:chOff x="6686" y="8865"/>
              <a:chExt cx="2649" cy="877"/>
            </a:xfrm>
          </p:grpSpPr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</a:p>
            </p:txBody>
          </p:sp>
        </p:grpSp>
      </p:grpSp>
      <p:sp>
        <p:nvSpPr>
          <p:cNvPr id="36" name="圆角矩形 35"/>
          <p:cNvSpPr/>
          <p:nvPr/>
        </p:nvSpPr>
        <p:spPr>
          <a:xfrm>
            <a:off x="272415" y="2248535"/>
            <a:ext cx="11698605" cy="386842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4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得分指南</a:t>
            </a:r>
            <a:endParaRPr lang="en-US" altLang="zh-CN" sz="24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(1)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能量是表示物体做功本领的物理量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.</a:t>
            </a:r>
          </a:p>
          <a:p>
            <a:pPr>
              <a:lnSpc>
                <a:spcPct val="140000"/>
              </a:lnSpc>
            </a:pP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(2)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能量的大小可以用能够做功的多少来衡量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.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一个物体能够做的功越多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它具有的能量就</a:t>
            </a:r>
            <a:r>
              <a:rPr lang="zh-CN" altLang="en-US" sz="2400" u="sng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         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.</a:t>
            </a:r>
          </a:p>
          <a:p>
            <a:pPr>
              <a:lnSpc>
                <a:spcPct val="140000"/>
              </a:lnSpc>
            </a:pP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(3)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物体做功的过程就是能的转化过程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.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物体做的功越多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说明某种能转化为其他形式的能</a:t>
            </a:r>
            <a:r>
              <a:rPr lang="zh-CN" altLang="en-US" sz="2400" u="sng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        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.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但是一个物体“能够做功”并不是一定“要做功”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也不是“正在做功”或“已经做功”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.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如山上静止石头具有能量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但它没有做功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也不一定要做功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.</a:t>
            </a:r>
          </a:p>
        </p:txBody>
      </p:sp>
      <p:sp>
        <p:nvSpPr>
          <p:cNvPr id="49" name="矩形 48"/>
          <p:cNvSpPr/>
          <p:nvPr/>
        </p:nvSpPr>
        <p:spPr>
          <a:xfrm>
            <a:off x="273050" y="1285875"/>
            <a:ext cx="1151763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能量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物体能够对外做功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我们就说这个物体具有能量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简称能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能量的单位是焦耳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简称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符号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endParaRPr lang="zh-CN" altLang="zh-CN" sz="2400">
              <a:latin typeface="宋体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Box 34"/>
          <p:cNvSpPr txBox="1"/>
          <p:nvPr/>
        </p:nvSpPr>
        <p:spPr>
          <a:xfrm>
            <a:off x="1500768" y="3899869"/>
            <a:ext cx="930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越大</a:t>
            </a:r>
            <a:endParaRPr lang="zh-CN" altLang="en-US" sz="240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541931" y="4977427"/>
            <a:ext cx="930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越多</a:t>
            </a:r>
            <a:endParaRPr lang="zh-CN" altLang="en-US" sz="240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282130" y="1616672"/>
            <a:ext cx="1140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ea typeface="宋体" panose="02010600030101010101" pitchFamily="2" charset="-122"/>
              </a:rPr>
              <a:t>瓦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261485" y="1616672"/>
            <a:ext cx="1140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ea typeface="宋体" panose="02010600030101010101" pitchFamily="2" charset="-122"/>
              </a:rPr>
              <a:t>焦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8" grpId="0"/>
      <p:bldP spid="37" grpId="0"/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表格 39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62440" y="1022910"/>
          <a:ext cx="10935223" cy="4811897"/>
        </p:xfrm>
        <a:graphic>
          <a:graphicData uri="http://schemas.openxmlformats.org/drawingml/2006/table">
            <a:tbl>
              <a:tblPr/>
              <a:tblGrid>
                <a:gridCol w="663575"/>
                <a:gridCol w="965835"/>
                <a:gridCol w="2564018"/>
                <a:gridCol w="3155950"/>
                <a:gridCol w="3585845"/>
              </a:tblGrid>
              <a:tr h="476564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sz="2400" kern="100">
                        <a:solidFill>
                          <a:srgbClr val="000000"/>
                        </a:solidFill>
                        <a:latin typeface="宋体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动能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势能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476564"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重力势能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弹性势能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628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区别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定义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物体由于运动而具有的能叫动能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物体由于高度所决定的能叫重力势能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物体由于发生弹性形变而具有的能叫弹性势能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9692"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影响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因素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24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物体的质量和</a:t>
                      </a:r>
                      <a:r>
                        <a:rPr lang="en-US" sz="2400" u="sng" kern="10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  </a:t>
                      </a:r>
                      <a:r>
                        <a:rPr lang="en-US" sz="2400" u="none" kern="10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_________</a:t>
                      </a:r>
                      <a:endParaRPr lang="zh-CN" sz="2400" u="none" kern="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物体的质量</a:t>
                      </a:r>
                      <a:r>
                        <a:rPr lang="zh-CN" sz="24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和</a:t>
                      </a:r>
                      <a:r>
                        <a:rPr lang="en-US" altLang="zh-CN" sz="24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______________</a:t>
                      </a:r>
                      <a:endParaRPr lang="zh-CN" sz="2400" kern="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物体的材料和</a:t>
                      </a:r>
                      <a:r>
                        <a:rPr lang="en-US" sz="2400" u="sng" kern="1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sz="2400" u="none" kern="10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____________</a:t>
                      </a:r>
                      <a:endParaRPr lang="zh-CN" sz="2400" u="none" kern="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590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联系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动能和势能在一定条件下可以</a:t>
                      </a:r>
                      <a:r>
                        <a:rPr lang="zh-CN" sz="24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相互</a:t>
                      </a:r>
                      <a:r>
                        <a:rPr lang="en-US" altLang="zh-CN" sz="2400" u="none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___________</a:t>
                      </a:r>
                      <a:r>
                        <a:rPr lang="zh-CN" altLang="en-US" sz="2400" u="none" kern="100" baseline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      </a:t>
                      </a:r>
                      <a:endParaRPr lang="zh-CN" sz="2400" u="none" kern="100">
                        <a:solidFill>
                          <a:srgbClr val="000000"/>
                        </a:solidFill>
                        <a:latin typeface="宋体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640527" y="471145"/>
            <a:ext cx="99687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2.</a:t>
            </a:r>
            <a:r>
              <a:rPr lang="zh-CN" altLang="zh-CN" sz="2400" smtClean="0"/>
              <a:t>动能和势能</a:t>
            </a:r>
          </a:p>
          <a:p>
            <a:endParaRPr lang="zh-CN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7887823" y="4519146"/>
            <a:ext cx="2022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ea typeface="宋体" panose="02010600030101010101" pitchFamily="2" charset="-122"/>
              </a:rPr>
              <a:t>弹性形变程度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38"/>
          <p:cNvSpPr txBox="1"/>
          <p:nvPr/>
        </p:nvSpPr>
        <p:spPr>
          <a:xfrm>
            <a:off x="1975151" y="4488629"/>
            <a:ext cx="1999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ea typeface="宋体" panose="02010600030101010101" pitchFamily="2" charset="-122"/>
              </a:rPr>
              <a:t>运动速度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746625" y="4519146"/>
            <a:ext cx="19668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ea typeface="宋体" panose="02010600030101010101" pitchFamily="2" charset="-122"/>
              </a:rPr>
              <a:t>所处高度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328475" y="5373520"/>
            <a:ext cx="1140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ea typeface="宋体" panose="02010600030101010101" pitchFamily="2" charset="-122"/>
              </a:rPr>
              <a:t>转化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41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91210" y="393065"/>
            <a:ext cx="2056130" cy="665480"/>
            <a:chOff x="11221" y="929"/>
            <a:chExt cx="3238" cy="1246"/>
          </a:xfrm>
        </p:grpSpPr>
        <p:sp>
          <p:nvSpPr>
            <p:cNvPr id="10" name="剪去对角的矩形 9"/>
            <p:cNvSpPr/>
            <p:nvPr/>
          </p:nvSpPr>
          <p:spPr>
            <a:xfrm>
              <a:off x="11221" y="929"/>
              <a:ext cx="3239" cy="1247"/>
            </a:xfrm>
            <a:prstGeom prst="snip2Diag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3102" y="979"/>
              <a:ext cx="1146" cy="11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97585" y="46228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机械能及其转化</a:t>
              </a:r>
              <a:endPara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489" cy="822"/>
              <a:chOff x="6686" y="8865"/>
              <a:chExt cx="2649" cy="877"/>
            </a:xfrm>
          </p:grpSpPr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</a:p>
            </p:txBody>
          </p:sp>
        </p:grpSp>
      </p:grpSp>
      <p:graphicFrame>
        <p:nvGraphicFramePr>
          <p:cNvPr id="39" name="表格 38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05504" y="1130899"/>
          <a:ext cx="11621770" cy="4932442"/>
        </p:xfrm>
        <a:graphic>
          <a:graphicData uri="http://schemas.openxmlformats.org/drawingml/2006/table">
            <a:tbl>
              <a:tblPr/>
              <a:tblGrid>
                <a:gridCol w="1419860"/>
                <a:gridCol w="10201910"/>
              </a:tblGrid>
              <a:tr h="6282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概念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动能、重力势能和弹性势能统称</a:t>
                      </a:r>
                      <a:r>
                        <a:rPr lang="zh-CN" sz="24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为</a:t>
                      </a:r>
                      <a:r>
                        <a:rPr lang="zh-CN" altLang="en-US" sz="2400" u="sng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sz="2400" u="sng" kern="10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        </a:t>
                      </a:r>
                      <a:r>
                        <a:rPr lang="zh-CN" sz="24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能</a:t>
                      </a:r>
                      <a:endParaRPr lang="zh-CN" sz="2400" kern="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207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机械能转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化过程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动能与重力势能的转化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质量不变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):</a:t>
                      </a:r>
                      <a:endParaRPr lang="zh-CN" sz="2400" kern="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动能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→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重力势能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速度变小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24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高度</a:t>
                      </a:r>
                      <a:r>
                        <a:rPr lang="zh-CN" altLang="en-US" sz="2400" u="sng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2400" u="none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___________</a:t>
                      </a:r>
                      <a:r>
                        <a:rPr lang="zh-CN" altLang="en-US" sz="2400" u="none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altLang="en-US" sz="2400" u="sng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       </a:t>
                      </a:r>
                      <a:endParaRPr lang="zh-CN" sz="2400" u="sng" kern="100">
                        <a:solidFill>
                          <a:srgbClr val="000000"/>
                        </a:solidFill>
                        <a:latin typeface="宋体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重力势能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→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动能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速度增大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24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高度</a:t>
                      </a:r>
                      <a:r>
                        <a:rPr lang="zh-CN" altLang="en-US" sz="2400" u="sng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24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__________</a:t>
                      </a:r>
                      <a:endParaRPr lang="zh-CN" sz="2400" kern="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4819"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动能与弹性势能的转化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质量不变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):</a:t>
                      </a:r>
                      <a:endParaRPr lang="zh-CN" sz="2400" kern="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动能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→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弹性势能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速度减小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形变</a:t>
                      </a:r>
                      <a:r>
                        <a:rPr lang="zh-CN" sz="24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量</a:t>
                      </a:r>
                      <a:r>
                        <a:rPr lang="en-US" altLang="zh-CN" sz="24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__________</a:t>
                      </a:r>
                      <a:endParaRPr lang="zh-CN" sz="2400" kern="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弹性势能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→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动能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速度增大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形变</a:t>
                      </a:r>
                      <a:r>
                        <a:rPr lang="zh-CN" sz="24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量</a:t>
                      </a:r>
                      <a:r>
                        <a:rPr lang="en-US" altLang="zh-CN" sz="24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__________</a:t>
                      </a:r>
                      <a:endParaRPr lang="zh-CN" sz="2400" kern="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3184"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机械能守恒定律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如果只有动能和势能的相互转化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机械能的总和</a:t>
                      </a:r>
                      <a:r>
                        <a:rPr lang="zh-CN" sz="24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保持</a:t>
                      </a:r>
                      <a:r>
                        <a:rPr lang="en-US" altLang="zh-CN" sz="24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__________</a:t>
                      </a:r>
                      <a:endParaRPr lang="zh-CN" sz="2400" kern="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4" name="TextBox 43"/>
          <p:cNvSpPr txBox="1"/>
          <p:nvPr/>
        </p:nvSpPr>
        <p:spPr>
          <a:xfrm>
            <a:off x="2072903" y="5587104"/>
            <a:ext cx="1999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72644" y="4132506"/>
            <a:ext cx="1999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820649" y="3698316"/>
            <a:ext cx="1999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431507" y="2514787"/>
            <a:ext cx="1999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ea typeface="宋体" panose="02010600030101010101" pitchFamily="2" charset="-122"/>
              </a:rPr>
              <a:t>降低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609083" y="2097481"/>
            <a:ext cx="1999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ea typeface="宋体" panose="02010600030101010101" pitchFamily="2" charset="-122"/>
              </a:rPr>
              <a:t>升高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643036" y="1255097"/>
            <a:ext cx="1999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ea typeface="宋体" panose="02010600030101010101" pitchFamily="2" charset="-122"/>
              </a:rPr>
              <a:t>机械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8" grpId="0"/>
      <p:bldP spid="50" grpId="0"/>
      <p:bldP spid="51" grpId="0"/>
      <p:bldP spid="5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  <p:tag name="KSO_WM_DOC_GUID" val="{7c98234e-252d-4894-86df-c67ef64b4968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c6246fa-0ae4-44b9-94d9-7ad67739090e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7b0a06f-7b15-46a9-af2b-e8edf72f6ef6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7647e78-bec9-4556-b95a-ae6fa8e24b3c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bd647d2-5b53-4df5-9282-f3dc093770a3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a37f626-8b3d-4248-8ecc-6a278c21be73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heme/theme1.xml><?xml version="1.0" encoding="utf-8"?>
<a:theme xmlns:a="http://schemas.openxmlformats.org/drawingml/2006/main" name="Office 主题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accent2">
              <a:lumMod val="60000"/>
              <a:lumOff val="40000"/>
            </a:schemeClr>
          </a:solidFill>
          <a:prstDash val="lgDashDot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4401</Words>
  <Application>Microsoft Office PowerPoint</Application>
  <PresentationFormat>自定义</PresentationFormat>
  <Paragraphs>327</Paragraphs>
  <Slides>28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684</cp:revision>
  <dcterms:created xsi:type="dcterms:W3CDTF">2018-06-26T07:00:00Z</dcterms:created>
  <dcterms:modified xsi:type="dcterms:W3CDTF">2020-08-13T23:15:40Z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