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856" r:id="rId2"/>
    <p:sldId id="756" r:id="rId3"/>
    <p:sldId id="511" r:id="rId4"/>
    <p:sldId id="647" r:id="rId5"/>
    <p:sldId id="819" r:id="rId6"/>
    <p:sldId id="648" r:id="rId7"/>
    <p:sldId id="820" r:id="rId8"/>
    <p:sldId id="650" r:id="rId9"/>
    <p:sldId id="651" r:id="rId10"/>
    <p:sldId id="652" r:id="rId11"/>
    <p:sldId id="653" r:id="rId12"/>
    <p:sldId id="829" r:id="rId13"/>
    <p:sldId id="830" r:id="rId14"/>
    <p:sldId id="823" r:id="rId15"/>
    <p:sldId id="824" r:id="rId16"/>
    <p:sldId id="825" r:id="rId17"/>
    <p:sldId id="520" r:id="rId18"/>
    <p:sldId id="655" r:id="rId19"/>
    <p:sldId id="704" r:id="rId20"/>
    <p:sldId id="656" r:id="rId21"/>
    <p:sldId id="657" r:id="rId22"/>
    <p:sldId id="658" r:id="rId23"/>
    <p:sldId id="826" r:id="rId24"/>
    <p:sldId id="827" r:id="rId25"/>
    <p:sldId id="834" r:id="rId26"/>
    <p:sldId id="835" r:id="rId27"/>
    <p:sldId id="534" r:id="rId28"/>
    <p:sldId id="671" r:id="rId29"/>
    <p:sldId id="831" r:id="rId30"/>
    <p:sldId id="538" r:id="rId31"/>
    <p:sldId id="674" r:id="rId32"/>
    <p:sldId id="676" r:id="rId33"/>
    <p:sldId id="677" r:id="rId34"/>
    <p:sldId id="678" r:id="rId35"/>
    <p:sldId id="679" r:id="rId36"/>
    <p:sldId id="680" r:id="rId37"/>
    <p:sldId id="681" r:id="rId38"/>
    <p:sldId id="682" r:id="rId39"/>
  </p:sldIdLst>
  <p:sldSz cx="12190413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4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192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2020/8/14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667007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2020/8/14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6287345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635" y="0"/>
            <a:ext cx="12191365" cy="2159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13855"/>
            <a:ext cx="12190730" cy="179705"/>
          </a:xfrm>
          <a:prstGeom prst="rect">
            <a:avLst/>
          </a:prstGeom>
          <a:solidFill>
            <a:srgbClr val="411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8343265" y="6225540"/>
            <a:ext cx="3599815" cy="488315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00B0F0"/>
                </a:solidFill>
                <a:sym typeface="+mn-ea"/>
              </a:rPr>
              <a:t>八年级物理下册考点梳理</a:t>
            </a:r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9050" y="2657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9050" y="67173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198880" y="2439035"/>
            <a:ext cx="940308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八年级物理下册期末复习考点梳理</a:t>
            </a: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第九章  压 强</a:t>
            </a:r>
            <a:endParaRPr lang="zh-CN" altLang="en-US" sz="48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5199659" y="196102"/>
            <a:ext cx="1819732" cy="164069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780359" y="620340"/>
            <a:ext cx="878932" cy="797605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1189796" y="505382"/>
            <a:ext cx="1404000" cy="1404000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4" name="PA_矩形 23"/>
          <p:cNvSpPr/>
          <p:nvPr>
            <p:custDataLst>
              <p:tags r:id="rId3"/>
            </p:custDataLst>
          </p:nvPr>
        </p:nvSpPr>
        <p:spPr>
          <a:xfrm>
            <a:off x="1232596" y="461314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八</a:t>
            </a:r>
          </a:p>
        </p:txBody>
      </p:sp>
      <p:sp>
        <p:nvSpPr>
          <p:cNvPr id="25" name="PA_矩形 24"/>
          <p:cNvSpPr/>
          <p:nvPr>
            <p:custDataLst>
              <p:tags r:id="rId4"/>
            </p:custDataLst>
          </p:nvPr>
        </p:nvSpPr>
        <p:spPr>
          <a:xfrm>
            <a:off x="1907452" y="461314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下</a:t>
            </a:r>
          </a:p>
        </p:txBody>
      </p:sp>
      <p:sp>
        <p:nvSpPr>
          <p:cNvPr id="26" name="PA_矩形 25"/>
          <p:cNvSpPr/>
          <p:nvPr>
            <p:custDataLst>
              <p:tags r:id="rId5"/>
            </p:custDataLst>
          </p:nvPr>
        </p:nvSpPr>
        <p:spPr>
          <a:xfrm>
            <a:off x="1232596" y="1260017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891796" y="505382"/>
            <a:ext cx="0" cy="1404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1907452" y="1290851"/>
            <a:ext cx="6372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852422" y="534144"/>
            <a:ext cx="0" cy="130575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A_文本框 1"/>
          <p:cNvSpPr txBox="1"/>
          <p:nvPr>
            <p:custDataLst>
              <p:tags r:id="rId9"/>
            </p:custDataLst>
          </p:nvPr>
        </p:nvSpPr>
        <p:spPr>
          <a:xfrm>
            <a:off x="1880849" y="1011225"/>
            <a:ext cx="72000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2775" y="44386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0905" y="5162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液体压强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90793" y="894589"/>
            <a:ext cx="9656782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产生原因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由于液体受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⑲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的作用且具有流动性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所以液体内部向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⑳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都有压强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 </a:t>
            </a:r>
          </a:p>
          <a:p>
            <a:pPr>
              <a:lnSpc>
                <a:spcPct val="25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特点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在液体内部的同一深度处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液体向各个方向的压强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㉑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同种液体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深度增大时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㉒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液体内部向各个方向都有压强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;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在深度相同时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液体的密度越大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压强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㉓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5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公式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p=</a:t>
            </a:r>
            <a:r>
              <a:rPr lang="zh-CN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㉔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30314" y="5829225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2400" i="1" smtClean="0">
                <a:solidFill>
                  <a:srgbClr val="FF0000"/>
                </a:solidFill>
                <a:ea typeface="宋体" panose="02010600030101010101" pitchFamily="2" charset="-122"/>
              </a:rPr>
              <a:t>ρ</a:t>
            </a:r>
            <a:r>
              <a:rPr lang="zh-CN" altLang="en-US" sz="2400" i="1" baseline="-250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</a:t>
            </a:r>
            <a:r>
              <a:rPr lang="en-US" altLang="zh-CN" sz="2400" i="1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gh</a:t>
            </a:r>
            <a:endParaRPr lang="zh-CN" altLang="en-US" sz="2400" i="1">
              <a:solidFill>
                <a:srgbClr val="FF0000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34"/>
          <p:cNvSpPr txBox="1"/>
          <p:nvPr/>
        </p:nvSpPr>
        <p:spPr>
          <a:xfrm>
            <a:off x="4487396" y="127156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重力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27655" y="21770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各个方向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55406" y="314698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相等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85312" y="4938133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越大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51188" y="4004011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增大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/>
      <p:bldP spid="7" grpId="0"/>
      <p:bldP spid="36" grpId="0"/>
      <p:bldP spid="43" grpId="0"/>
      <p:bldP spid="41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71755" y="372110"/>
            <a:ext cx="12020550" cy="574484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易失分点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p=ρ</a:t>
            </a:r>
            <a:r>
              <a:rPr lang="zh-CN" altLang="en-US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液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gh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中的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表示液体的深度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而不是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高度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深度是指液体的液面到计算压强的那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个点之间的距离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如图所示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zh-CN" altLang="en-US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zh-CN" altLang="en-US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en-US" altLang="zh-CN" sz="2400" i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三点的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深度分别为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A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en-US" altLang="zh-CN" sz="24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cm,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cm,</a:t>
            </a:r>
            <a:r>
              <a:rPr lang="en-US" altLang="zh-CN" sz="2400" i="1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h</a:t>
            </a:r>
            <a:r>
              <a:rPr lang="en-US" altLang="zh-CN" sz="2400" i="1" baseline="-25000" err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=</a:t>
            </a:r>
            <a:r>
              <a:rPr lang="en-US" altLang="zh-CN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cm.</a:t>
            </a:r>
          </a:p>
          <a:p>
            <a:pPr>
              <a:lnSpc>
                <a:spcPct val="100000"/>
              </a:lnSpc>
            </a:pPr>
            <a:endParaRPr lang="en-US" altLang="zh-CN" sz="2400" u="sng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</a:t>
            </a: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20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96390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5777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50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39789" y="323723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40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49" name="18WHLWJJZKBWL40.jpg" descr="id:21474915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63090" y="3895090"/>
            <a:ext cx="8046720" cy="1802130"/>
          </a:xfrm>
          <a:prstGeom prst="rect">
            <a:avLst/>
          </a:prstGeom>
        </p:spPr>
      </p:pic>
      <p:pic>
        <p:nvPicPr>
          <p:cNvPr id="5" name="图片 -2147482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185" y="1675130"/>
            <a:ext cx="5475605" cy="1490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4" grpId="0"/>
      <p:bldP spid="41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00735" y="718820"/>
          <a:ext cx="10302240" cy="4929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5560"/>
                <a:gridCol w="2575560"/>
                <a:gridCol w="2575560"/>
                <a:gridCol w="2575560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容器形状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圆柱形容器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上窄下宽的容器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上宽下窄的容器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19119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图示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7499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(容器底部受到液体的压强)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71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(液体对容器底部的压力)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图片 -2147482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30" y="1650365"/>
            <a:ext cx="1315085" cy="1395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565" y="1675130"/>
            <a:ext cx="1370965" cy="1370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1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4480" y="1687830"/>
            <a:ext cx="1358265" cy="1358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98550" y="1537970"/>
          <a:ext cx="10238740" cy="4166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9685"/>
                <a:gridCol w="2816860"/>
                <a:gridCol w="2519680"/>
                <a:gridCol w="2342515"/>
              </a:tblGrid>
              <a:tr h="770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容器形状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圆柱形容器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上窄下宽的容器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上宽下窄的容器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770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13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(容器对水平面的压力)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容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12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(容器对水平面的压强)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53230" b="-4048"/>
          <a:stretch>
            <a:fillRect/>
          </a:stretch>
        </p:blipFill>
        <p:spPr>
          <a:xfrm>
            <a:off x="6405245" y="4618355"/>
            <a:ext cx="2473325" cy="8324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1010" y="302704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7540" y="309499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大气压强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83870" y="3797935"/>
          <a:ext cx="1101852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195"/>
                <a:gridCol w="9458325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产生原因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.空气受到重力作用；</a:t>
                      </a:r>
                      <a:r>
                        <a:rPr lang="en-US" altLang="zh-CN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.空气具有流动性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验证实验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.历史上最早证明大气压存在的实验是马德堡半球实验；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．生活中可以证明大气压存在的事例：瓶吞蛋实验、吸管吸饮料、吸墨水、带吸盘的挂衣钩等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矩形 48"/>
          <p:cNvSpPr/>
          <p:nvPr/>
        </p:nvSpPr>
        <p:spPr>
          <a:xfrm>
            <a:off x="202565" y="151765"/>
            <a:ext cx="114922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+mj-ea"/>
                <a:ea typeface="+mj-ea"/>
              </a:rPr>
              <a:t>4.</a:t>
            </a:r>
            <a:r>
              <a:rPr lang="zh-CN" altLang="zh-CN" sz="2400" smtClean="0">
                <a:latin typeface="+mj-ea"/>
                <a:ea typeface="+mj-ea"/>
              </a:rPr>
              <a:t>应用</a:t>
            </a:r>
            <a:r>
              <a:rPr lang="en-US" altLang="zh-CN" sz="2400" smtClean="0">
                <a:latin typeface="+mj-ea"/>
                <a:ea typeface="+mj-ea"/>
              </a:rPr>
              <a:t>:</a:t>
            </a:r>
            <a:r>
              <a:rPr lang="zh-CN" altLang="zh-CN" sz="2400" smtClean="0">
                <a:latin typeface="+mj-ea"/>
                <a:ea typeface="+mj-ea"/>
              </a:rPr>
              <a:t>连通器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定义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上端开口、下端连通的容器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当连通器中装相同液体且连通器中的液体不流动时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连通器各部分中的液面高度总是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㉚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茶壶、锅炉水位计、三峡船闸、排水管的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形“反水弯”、地漏等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26596" y="1736687"/>
            <a:ext cx="10650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67690" y="605155"/>
          <a:ext cx="11062335" cy="5431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900"/>
                <a:gridCol w="1751965"/>
                <a:gridCol w="7189470"/>
              </a:tblGrid>
              <a:tr h="104140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测量实验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意大利科学家____________利用实验测出了大气压的数值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测量仪器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气压计——水银气压计和金属盒气压计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414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一标准大气压的数值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4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，相当于_______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高水银柱产生的压强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与高度的关系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海拔越高， 大气压越________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与沸点的关系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液体的沸点随气压的减小而________， 随气压的增大而________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与体积的关系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温度不变时，一定质量的气体，压强随体积的增大而________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活塞式抽水机、离心水泵、高压锅等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525260" y="685165"/>
            <a:ext cx="1478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托里拆利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22240" y="2444115"/>
            <a:ext cx="178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1.013</a:t>
            </a:r>
            <a:r>
              <a:rPr lang="en-US" sz="2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44255" y="2444115"/>
            <a:ext cx="710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760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28665" y="3590925"/>
            <a:ext cx="53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97015" y="4207510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58120" y="421767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59645" y="483171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9125" y="64008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2635" y="66167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流体压强与流速的关系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19125" y="1250315"/>
            <a:ext cx="111499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流体压强与流速的关系：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在流体中，流速越大的位置，压强越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1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飞机的升力：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如图所示，飞机机翼横截面的上表面弯曲，下表面比较平，飞机前进时，机翼上方的空气流速较大，压强较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；下方的空气流速较小，压强较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，这样机翼上、下表面就存在着压强差，因而有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差，这就是产生升力的原因．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525" y="3856990"/>
            <a:ext cx="2785745" cy="159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03410" y="1369695"/>
            <a:ext cx="610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30035" y="245110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64590" y="3015615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525510" y="3015615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513" y="1192530"/>
            <a:ext cx="2398395" cy="1983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64195" y="3276600"/>
            <a:ext cx="265303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P38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9.2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9770" y="1804035"/>
            <a:ext cx="68554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如图所示，一个空的塑料瓶，瓶口扎上橡皮膜，竖直地浸入水中，第一次瓶口朝上，第二次瓶口朝下，这两次塑料瓶在水中位置相同．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命题点：液体压强的特点
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650" y="3967480"/>
            <a:ext cx="10969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实验中观察到两次橡皮膜都向内凹，这是因为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第一次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第二次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橡皮膜向瓶内凹陷得更多，说明液体压强大小与液体的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有关，所以生活中的拦河大坝做得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上窄下宽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上宽下窄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200265" y="4056380"/>
            <a:ext cx="425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液体内部向各个方向都有压强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200" y="4645660"/>
            <a:ext cx="1229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第二次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8795" y="5178425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4740" y="5152390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上窄下宽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8440" name="组合 4"/>
          <p:cNvGrpSpPr/>
          <p:nvPr/>
        </p:nvGrpSpPr>
        <p:grpSpPr>
          <a:xfrm>
            <a:off x="548449" y="444500"/>
            <a:ext cx="10515147" cy="645159"/>
            <a:chOff x="1208" y="1190"/>
            <a:chExt cx="16640" cy="1018"/>
          </a:xfrm>
        </p:grpSpPr>
        <p:pic>
          <p:nvPicPr>
            <p:cNvPr id="18441" name="图片 1" descr="I:\00图.png00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8" y="1255"/>
              <a:ext cx="16640" cy="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zh-CN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教材图片解读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9990" y="1593215"/>
            <a:ext cx="99656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命题点：液体压强的计算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若第一次中水的深度为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，则容器底所受的水的压强为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________Pa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；若容器的底面积为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，容器、水和扎有橡皮膜的塑料瓶的总质量为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kg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，则容器对水平桌面的压强为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________Pa.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命题点：密度、压强大小的判断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两图中塑料瓶内密闭气体的压强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；塑料瓶内密闭气体的密度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
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9244" y="2232562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800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3272" y="3336778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3 000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1188" y="3860994"/>
            <a:ext cx="541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9254" y="3860994"/>
            <a:ext cx="501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3455" y="2150745"/>
            <a:ext cx="102438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命题点：大气压强与高度的关系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若拿着第二次的装置从山下走到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山上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使塑料瓶在水中的位置不变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，则橡皮膜的凹陷程度将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，原因是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
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455" y="3736975"/>
            <a:ext cx="102444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大气压强随高度的增加而减小，将该装置从山下拿到山上，水面的大气压减小，作用在橡皮膜上的水的压强变小，所以橡皮膜的凹陷程度变小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9040" y="3350895"/>
            <a:ext cx="920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615815" y="2859405"/>
            <a:ext cx="1483360" cy="129857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tx1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压强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77770" y="3974465"/>
            <a:ext cx="2712085" cy="817245"/>
            <a:chOff x="4015" y="6711"/>
            <a:chExt cx="4271" cy="1287"/>
          </a:xfrm>
        </p:grpSpPr>
        <p:sp>
          <p:nvSpPr>
            <p:cNvPr id="103" name="MMConnector"/>
            <p:cNvSpPr/>
            <p:nvPr/>
          </p:nvSpPr>
          <p:spPr>
            <a:xfrm>
              <a:off x="7118" y="6711"/>
              <a:ext cx="1168" cy="1095"/>
            </a:xfrm>
            <a:custGeom>
              <a:avLst/>
              <a:gdLst/>
              <a:ahLst/>
              <a:cxnLst/>
              <a:rect l="0" t="0" r="0" b="0"/>
              <a:pathLst>
                <a:path w="816610" h="292961">
                  <a:moveTo>
                    <a:pt x="185581" y="-72308"/>
                  </a:moveTo>
                  <a:cubicBezTo>
                    <a:pt x="203332" y="-79500"/>
                    <a:pt x="210270" y="-95817"/>
                    <a:pt x="204544" y="-109280"/>
                  </a:cubicBezTo>
                  <a:cubicBezTo>
                    <a:pt x="198818" y="-122742"/>
                    <a:pt x="182112" y="-129370"/>
                    <a:pt x="164760" y="-121264"/>
                  </a:cubicBezTo>
                  <a:cubicBezTo>
                    <a:pt x="148448" y="-113645"/>
                    <a:pt x="132136" y="-106025"/>
                    <a:pt x="115997" y="-98144"/>
                  </a:cubicBezTo>
                  <a:cubicBezTo>
                    <a:pt x="99858" y="-90263"/>
                    <a:pt x="83892" y="-82120"/>
                    <a:pt x="68023" y="-73857"/>
                  </a:cubicBezTo>
                  <a:cubicBezTo>
                    <a:pt x="52155" y="-65594"/>
                    <a:pt x="36384" y="-57210"/>
                    <a:pt x="20695" y="-48742"/>
                  </a:cubicBezTo>
                  <a:cubicBezTo>
                    <a:pt x="5005" y="-40273"/>
                    <a:pt x="-10603" y="-31719"/>
                    <a:pt x="-26168" y="-23145"/>
                  </a:cubicBezTo>
                  <a:cubicBezTo>
                    <a:pt x="-41733" y="-14571"/>
                    <a:pt x="-57255" y="-5977"/>
                    <a:pt x="-72768" y="2579"/>
                  </a:cubicBezTo>
                  <a:cubicBezTo>
                    <a:pt x="-88282" y="11135"/>
                    <a:pt x="-103787" y="19653"/>
                    <a:pt x="-119322" y="28071"/>
                  </a:cubicBezTo>
                  <a:cubicBezTo>
                    <a:pt x="-134857" y="36488"/>
                    <a:pt x="-150421" y="44806"/>
                    <a:pt x="-166049" y="52962"/>
                  </a:cubicBezTo>
                  <a:cubicBezTo>
                    <a:pt x="-181677" y="61117"/>
                    <a:pt x="-197369" y="69110"/>
                    <a:pt x="-213157" y="76877"/>
                  </a:cubicBezTo>
                  <a:cubicBezTo>
                    <a:pt x="-228945" y="84644"/>
                    <a:pt x="-244828" y="92185"/>
                    <a:pt x="-260834" y="99437"/>
                  </a:cubicBezTo>
                  <a:cubicBezTo>
                    <a:pt x="-276839" y="106688"/>
                    <a:pt x="-292966" y="113650"/>
                    <a:pt x="-309229" y="120261"/>
                  </a:cubicBezTo>
                  <a:cubicBezTo>
                    <a:pt x="-325492" y="126872"/>
                    <a:pt x="-341891" y="133132"/>
                    <a:pt x="-358445" y="138983"/>
                  </a:cubicBezTo>
                  <a:cubicBezTo>
                    <a:pt x="-375000" y="144835"/>
                    <a:pt x="-391710" y="150280"/>
                    <a:pt x="-408523" y="155266"/>
                  </a:cubicBezTo>
                  <a:cubicBezTo>
                    <a:pt x="-425336" y="160253"/>
                    <a:pt x="-442253" y="164781"/>
                    <a:pt x="-459438" y="168821"/>
                  </a:cubicBezTo>
                  <a:cubicBezTo>
                    <a:pt x="-476624" y="172861"/>
                    <a:pt x="-494079" y="176411"/>
                    <a:pt x="-511105" y="179430"/>
                  </a:cubicBezTo>
                  <a:cubicBezTo>
                    <a:pt x="-528132" y="182448"/>
                    <a:pt x="-544729" y="184936"/>
                    <a:pt x="-563385" y="186958"/>
                  </a:cubicBezTo>
                  <a:cubicBezTo>
                    <a:pt x="-582041" y="188980"/>
                    <a:pt x="-602755" y="190537"/>
                    <a:pt x="-616107" y="191363"/>
                  </a:cubicBezTo>
                  <a:cubicBezTo>
                    <a:pt x="-629459" y="192188"/>
                    <a:pt x="-635449" y="192282"/>
                    <a:pt x="-641440" y="192375"/>
                  </a:cubicBezTo>
                  <a:cubicBezTo>
                    <a:pt x="-644176" y="192418"/>
                    <a:pt x="-646000" y="194085"/>
                    <a:pt x="-646000" y="196175"/>
                  </a:cubicBezTo>
                  <a:cubicBezTo>
                    <a:pt x="-646000" y="198265"/>
                    <a:pt x="-644174" y="199875"/>
                    <a:pt x="-641440" y="199975"/>
                  </a:cubicBezTo>
                  <a:cubicBezTo>
                    <a:pt x="-635407" y="200195"/>
                    <a:pt x="-629374" y="200415"/>
                    <a:pt x="-615859" y="200284"/>
                  </a:cubicBezTo>
                  <a:cubicBezTo>
                    <a:pt x="-602345" y="200152"/>
                    <a:pt x="-581348" y="199669"/>
                    <a:pt x="-562370" y="198605"/>
                  </a:cubicBezTo>
                  <a:cubicBezTo>
                    <a:pt x="-543393" y="197542"/>
                    <a:pt x="-526434" y="195897"/>
                    <a:pt x="-508991" y="193733"/>
                  </a:cubicBezTo>
                  <a:cubicBezTo>
                    <a:pt x="-491549" y="191569"/>
                    <a:pt x="-473622" y="188884"/>
                    <a:pt x="-455922" y="185684"/>
                  </a:cubicBezTo>
                  <a:cubicBezTo>
                    <a:pt x="-438223" y="182484"/>
                    <a:pt x="-420751" y="178769"/>
                    <a:pt x="-403350" y="174578"/>
                  </a:cubicBezTo>
                  <a:cubicBezTo>
                    <a:pt x="-385948" y="170388"/>
                    <a:pt x="-368618" y="165723"/>
                    <a:pt x="-351424" y="160634"/>
                  </a:cubicBezTo>
                  <a:cubicBezTo>
                    <a:pt x="-334229" y="155544"/>
                    <a:pt x="-317171" y="150030"/>
                    <a:pt x="-300242" y="144154"/>
                  </a:cubicBezTo>
                  <a:cubicBezTo>
                    <a:pt x="-283312" y="138278"/>
                    <a:pt x="-266511" y="132040"/>
                    <a:pt x="-249837" y="125507"/>
                  </a:cubicBezTo>
                  <a:cubicBezTo>
                    <a:pt x="-233163" y="118975"/>
                    <a:pt x="-216616" y="112148"/>
                    <a:pt x="-200180" y="105099"/>
                  </a:cubicBezTo>
                  <a:cubicBezTo>
                    <a:pt x="-183745" y="98049"/>
                    <a:pt x="-167421" y="90777"/>
                    <a:pt x="-151188" y="83352"/>
                  </a:cubicBezTo>
                  <a:cubicBezTo>
                    <a:pt x="-134954" y="75927"/>
                    <a:pt x="-118811" y="68351"/>
                    <a:pt x="-102733" y="60691"/>
                  </a:cubicBezTo>
                  <a:cubicBezTo>
                    <a:pt x="-86654" y="53032"/>
                    <a:pt x="-70640" y="45289"/>
                    <a:pt x="-54661" y="37531"/>
                  </a:cubicBezTo>
                  <a:cubicBezTo>
                    <a:pt x="-38683" y="29773"/>
                    <a:pt x="-22741" y="22000"/>
                    <a:pt x="-6806" y="14274"/>
                  </a:cubicBezTo>
                  <a:cubicBezTo>
                    <a:pt x="9128" y="6547"/>
                    <a:pt x="25053" y="-1132"/>
                    <a:pt x="40999" y="-8697"/>
                  </a:cubicBezTo>
                  <a:cubicBezTo>
                    <a:pt x="56945" y="-16261"/>
                    <a:pt x="72911" y="-23711"/>
                    <a:pt x="88912" y="-31013"/>
                  </a:cubicBezTo>
                  <a:cubicBezTo>
                    <a:pt x="104914" y="-38314"/>
                    <a:pt x="120953" y="-45467"/>
                    <a:pt x="137070" y="-52325"/>
                  </a:cubicBezTo>
                  <a:cubicBezTo>
                    <a:pt x="153188" y="-59183"/>
                    <a:pt x="169385" y="-65746"/>
                    <a:pt x="185581" y="-72308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2" name="MainTopic"/>
            <p:cNvSpPr/>
            <p:nvPr/>
          </p:nvSpPr>
          <p:spPr>
            <a:xfrm>
              <a:off x="4015" y="6890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液体压强</a:t>
              </a:r>
              <a:endParaRPr sz="2400">
                <a:solidFill>
                  <a:srgbClr val="303030"/>
                </a:solidFill>
                <a:latin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4425" y="4569460"/>
            <a:ext cx="3653790" cy="1694180"/>
            <a:chOff x="9868" y="7648"/>
            <a:chExt cx="5754" cy="2668"/>
          </a:xfrm>
        </p:grpSpPr>
        <p:sp>
          <p:nvSpPr>
            <p:cNvPr id="107" name="MMConnector"/>
            <p:cNvSpPr/>
            <p:nvPr/>
          </p:nvSpPr>
          <p:spPr>
            <a:xfrm>
              <a:off x="9868" y="7648"/>
              <a:ext cx="1069" cy="2668"/>
            </a:xfrm>
            <a:custGeom>
              <a:avLst/>
              <a:gdLst/>
              <a:ahLst/>
              <a:cxnLst/>
              <a:rect l="0" t="0" r="0" b="0"/>
              <a:pathLst>
                <a:path w="865540" h="713951">
                  <a:moveTo>
                    <a:pt x="-205638" y="-286126"/>
                  </a:moveTo>
                  <a:cubicBezTo>
                    <a:pt x="-218949" y="-299895"/>
                    <a:pt x="-236925" y="-299663"/>
                    <a:pt x="-247080" y="-289131"/>
                  </a:cubicBezTo>
                  <a:cubicBezTo>
                    <a:pt x="-257234" y="-278598"/>
                    <a:pt x="-256403" y="-261065"/>
                    <a:pt x="-242563" y="-247826"/>
                  </a:cubicBezTo>
                  <a:cubicBezTo>
                    <a:pt x="-230079" y="-235885"/>
                    <a:pt x="-217595" y="-223944"/>
                    <a:pt x="-205435" y="-211586"/>
                  </a:cubicBezTo>
                  <a:cubicBezTo>
                    <a:pt x="-193276" y="-199227"/>
                    <a:pt x="-181442" y="-186452"/>
                    <a:pt x="-169790" y="-173463"/>
                  </a:cubicBezTo>
                  <a:cubicBezTo>
                    <a:pt x="-158138" y="-160475"/>
                    <a:pt x="-146669" y="-147274"/>
                    <a:pt x="-135360" y="-133885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2"/>
                    <a:pt x="-79882" y="-65683"/>
                    <a:pt x="-69003" y="-51772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3"/>
                    <a:pt x="-14868" y="18262"/>
                    <a:pt x="-4020" y="32328"/>
                  </a:cubicBezTo>
                  <a:cubicBezTo>
                    <a:pt x="6828" y="46393"/>
                    <a:pt x="17718" y="60455"/>
                    <a:pt x="28701" y="74471"/>
                  </a:cubicBezTo>
                  <a:cubicBezTo>
                    <a:pt x="39684" y="88487"/>
                    <a:pt x="50761" y="102457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5"/>
                    <a:pt x="119460" y="184785"/>
                    <a:pt x="131474" y="198080"/>
                  </a:cubicBezTo>
                  <a:cubicBezTo>
                    <a:pt x="143488" y="211376"/>
                    <a:pt x="155754" y="224468"/>
                    <a:pt x="168322" y="237285"/>
                  </a:cubicBezTo>
                  <a:cubicBezTo>
                    <a:pt x="180891" y="250103"/>
                    <a:pt x="193764" y="262645"/>
                    <a:pt x="206986" y="274829"/>
                  </a:cubicBezTo>
                  <a:cubicBezTo>
                    <a:pt x="220209" y="287013"/>
                    <a:pt x="233781" y="298838"/>
                    <a:pt x="247741" y="310207"/>
                  </a:cubicBezTo>
                  <a:cubicBezTo>
                    <a:pt x="261700" y="321576"/>
                    <a:pt x="276046" y="332489"/>
                    <a:pt x="290795" y="342839"/>
                  </a:cubicBezTo>
                  <a:cubicBezTo>
                    <a:pt x="305545" y="353188"/>
                    <a:pt x="320698" y="362974"/>
                    <a:pt x="336248" y="372089"/>
                  </a:cubicBezTo>
                  <a:cubicBezTo>
                    <a:pt x="351797" y="381203"/>
                    <a:pt x="367743" y="389645"/>
                    <a:pt x="384039" y="397319"/>
                  </a:cubicBezTo>
                  <a:cubicBezTo>
                    <a:pt x="400334" y="404993"/>
                    <a:pt x="416978" y="411898"/>
                    <a:pt x="433927" y="417972"/>
                  </a:cubicBezTo>
                  <a:cubicBezTo>
                    <a:pt x="450875" y="424046"/>
                    <a:pt x="468127" y="429290"/>
                    <a:pt x="485502" y="433662"/>
                  </a:cubicBezTo>
                  <a:cubicBezTo>
                    <a:pt x="502878" y="438035"/>
                    <a:pt x="520376" y="441536"/>
                    <a:pt x="538249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4" y="441917"/>
                    <a:pt x="592379" y="440313"/>
                  </a:cubicBezTo>
                  <a:cubicBezTo>
                    <a:pt x="575434" y="438709"/>
                    <a:pt x="557602" y="436130"/>
                    <a:pt x="540208" y="432796"/>
                  </a:cubicBezTo>
                  <a:cubicBezTo>
                    <a:pt x="522815" y="429462"/>
                    <a:pt x="505862" y="425372"/>
                    <a:pt x="489097" y="420450"/>
                  </a:cubicBezTo>
                  <a:cubicBezTo>
                    <a:pt x="472333" y="415527"/>
                    <a:pt x="455757" y="409771"/>
                    <a:pt x="439535" y="403231"/>
                  </a:cubicBezTo>
                  <a:cubicBezTo>
                    <a:pt x="423312" y="396690"/>
                    <a:pt x="407442" y="389366"/>
                    <a:pt x="391953" y="381318"/>
                  </a:cubicBezTo>
                  <a:cubicBezTo>
                    <a:pt x="376463" y="373270"/>
                    <a:pt x="361354" y="364497"/>
                    <a:pt x="346655" y="355091"/>
                  </a:cubicBezTo>
                  <a:cubicBezTo>
                    <a:pt x="331956" y="345685"/>
                    <a:pt x="317667" y="335645"/>
                    <a:pt x="303782" y="325068"/>
                  </a:cubicBezTo>
                  <a:cubicBezTo>
                    <a:pt x="289896" y="314492"/>
                    <a:pt x="276415" y="303379"/>
                    <a:pt x="263310" y="291825"/>
                  </a:cubicBezTo>
                  <a:cubicBezTo>
                    <a:pt x="250205" y="280272"/>
                    <a:pt x="237478" y="268278"/>
                    <a:pt x="225087" y="255930"/>
                  </a:cubicBezTo>
                  <a:cubicBezTo>
                    <a:pt x="212695" y="243582"/>
                    <a:pt x="200639" y="230881"/>
                    <a:pt x="188869" y="217900"/>
                  </a:cubicBezTo>
                  <a:cubicBezTo>
                    <a:pt x="177100" y="204920"/>
                    <a:pt x="165616" y="191661"/>
                    <a:pt x="154365" y="178186"/>
                  </a:cubicBezTo>
                  <a:cubicBezTo>
                    <a:pt x="143114" y="164712"/>
                    <a:pt x="132096" y="151022"/>
                    <a:pt x="121255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8"/>
                    <a:pt x="68261" y="66803"/>
                    <a:pt x="57916" y="52482"/>
                  </a:cubicBezTo>
                  <a:cubicBezTo>
                    <a:pt x="47571" y="38161"/>
                    <a:pt x="37295" y="23764"/>
                    <a:pt x="27035" y="9328"/>
                  </a:cubicBezTo>
                  <a:cubicBezTo>
                    <a:pt x="16775" y="-5108"/>
                    <a:pt x="6531" y="-19583"/>
                    <a:pt x="-3752" y="-34062"/>
                  </a:cubicBezTo>
                  <a:cubicBezTo>
                    <a:pt x="-14036" y="-48541"/>
                    <a:pt x="-24357" y="-63024"/>
                    <a:pt x="-34775" y="-77473"/>
                  </a:cubicBezTo>
                  <a:cubicBezTo>
                    <a:pt x="-45192" y="-91923"/>
                    <a:pt x="-55705" y="-106340"/>
                    <a:pt x="-66368" y="-120686"/>
                  </a:cubicBezTo>
                  <a:cubicBezTo>
                    <a:pt x="-77032" y="-135032"/>
                    <a:pt x="-87846" y="-149308"/>
                    <a:pt x="-98882" y="-163461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3" y="-219403"/>
                    <a:pt x="-155935" y="-233135"/>
                    <a:pt x="-168136" y="-246544"/>
                  </a:cubicBezTo>
                  <a:cubicBezTo>
                    <a:pt x="-180337" y="-259953"/>
                    <a:pt x="-192988" y="-273039"/>
                    <a:pt x="-205638" y="-286126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6" name="MainTopic"/>
            <p:cNvSpPr/>
            <p:nvPr/>
          </p:nvSpPr>
          <p:spPr>
            <a:xfrm>
              <a:off x="10664" y="8764"/>
              <a:ext cx="4958" cy="1108"/>
            </a:xfrm>
            <a:custGeom>
              <a:avLst/>
              <a:gdLst>
                <a:gd name="rtl" fmla="*/ 135280 w 1748000"/>
                <a:gd name="rtt" fmla="*/ 71440 h 296400"/>
                <a:gd name="rtr" fmla="*/ 1609680 w 1748000"/>
                <a:gd name="rtb" fmla="*/ 238640 h 296400"/>
              </a:gdLst>
              <a:ahLst/>
              <a:cxnLst/>
              <a:rect l="rtl" t="rtt" r="rtr" b="rtb"/>
              <a:pathLst>
                <a:path w="1748000" h="296400">
                  <a:moveTo>
                    <a:pt x="30400" y="0"/>
                  </a:moveTo>
                  <a:lnTo>
                    <a:pt x="1717600" y="0"/>
                  </a:lnTo>
                  <a:cubicBezTo>
                    <a:pt x="1734381" y="0"/>
                    <a:pt x="1748000" y="13619"/>
                    <a:pt x="1748000" y="30400"/>
                  </a:cubicBezTo>
                  <a:lnTo>
                    <a:pt x="1748000" y="266000"/>
                  </a:lnTo>
                  <a:cubicBezTo>
                    <a:pt x="1748000" y="282781"/>
                    <a:pt x="1734381" y="296400"/>
                    <a:pt x="1717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流体压强与流速的关系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19095" y="1707515"/>
            <a:ext cx="2366010" cy="2190115"/>
            <a:chOff x="4710" y="3141"/>
            <a:chExt cx="3726" cy="3449"/>
          </a:xfrm>
        </p:grpSpPr>
        <p:sp>
          <p:nvSpPr>
            <p:cNvPr id="117" name="MMConnector"/>
            <p:cNvSpPr/>
            <p:nvPr/>
          </p:nvSpPr>
          <p:spPr>
            <a:xfrm>
              <a:off x="7118" y="4836"/>
              <a:ext cx="1318" cy="1754"/>
            </a:xfrm>
            <a:custGeom>
              <a:avLst/>
              <a:gdLst/>
              <a:ahLst/>
              <a:cxnLst/>
              <a:rect l="0" t="0" r="0" b="0"/>
              <a:pathLst>
                <a:path w="837461" h="469220">
                  <a:moveTo>
                    <a:pt x="181253" y="185919"/>
                  </a:moveTo>
                  <a:cubicBezTo>
                    <a:pt x="196790" y="197117"/>
                    <a:pt x="214447" y="193685"/>
                    <a:pt x="222570" y="181517"/>
                  </a:cubicBezTo>
                  <a:cubicBezTo>
                    <a:pt x="230692" y="169349"/>
                    <a:pt x="226830" y="152136"/>
                    <a:pt x="210789" y="141672"/>
                  </a:cubicBezTo>
                  <a:cubicBezTo>
                    <a:pt x="196248" y="132185"/>
                    <a:pt x="181707" y="122699"/>
                    <a:pt x="167361" y="112825"/>
                  </a:cubicBezTo>
                  <a:cubicBezTo>
                    <a:pt x="153015" y="102951"/>
                    <a:pt x="138864" y="92689"/>
                    <a:pt x="124816" y="82229"/>
                  </a:cubicBezTo>
                  <a:cubicBezTo>
                    <a:pt x="110768" y="71770"/>
                    <a:pt x="96822" y="61113"/>
                    <a:pt x="82955" y="50291"/>
                  </a:cubicBezTo>
                  <a:cubicBezTo>
                    <a:pt x="69089" y="39469"/>
                    <a:pt x="55302" y="28482"/>
                    <a:pt x="41545" y="17403"/>
                  </a:cubicBezTo>
                  <a:cubicBezTo>
                    <a:pt x="27789" y="6325"/>
                    <a:pt x="14064" y="-4847"/>
                    <a:pt x="325" y="-16049"/>
                  </a:cubicBezTo>
                  <a:cubicBezTo>
                    <a:pt x="-13414" y="-27252"/>
                    <a:pt x="-27167" y="-38486"/>
                    <a:pt x="-40983" y="-49686"/>
                  </a:cubicBezTo>
                  <a:cubicBezTo>
                    <a:pt x="-54798" y="-60887"/>
                    <a:pt x="-68677" y="-72054"/>
                    <a:pt x="-82666" y="-83121"/>
                  </a:cubicBezTo>
                  <a:cubicBezTo>
                    <a:pt x="-96655" y="-94188"/>
                    <a:pt x="-110755" y="-105155"/>
                    <a:pt x="-125012" y="-115950"/>
                  </a:cubicBezTo>
                  <a:cubicBezTo>
                    <a:pt x="-139269" y="-126746"/>
                    <a:pt x="-153684" y="-137369"/>
                    <a:pt x="-168299" y="-147743"/>
                  </a:cubicBezTo>
                  <a:cubicBezTo>
                    <a:pt x="-182913" y="-158117"/>
                    <a:pt x="-197728" y="-168241"/>
                    <a:pt x="-212777" y="-178032"/>
                  </a:cubicBezTo>
                  <a:cubicBezTo>
                    <a:pt x="-227827" y="-187823"/>
                    <a:pt x="-243110" y="-197280"/>
                    <a:pt x="-258652" y="-206314"/>
                  </a:cubicBezTo>
                  <a:cubicBezTo>
                    <a:pt x="-274194" y="-215349"/>
                    <a:pt x="-289994" y="-223961"/>
                    <a:pt x="-306055" y="-232061"/>
                  </a:cubicBezTo>
                  <a:cubicBezTo>
                    <a:pt x="-322115" y="-240161"/>
                    <a:pt x="-338436" y="-247749"/>
                    <a:pt x="-355016" y="-254742"/>
                  </a:cubicBezTo>
                  <a:cubicBezTo>
                    <a:pt x="-371597" y="-261735"/>
                    <a:pt x="-388437" y="-268133"/>
                    <a:pt x="-405450" y="-273871"/>
                  </a:cubicBezTo>
                  <a:cubicBezTo>
                    <a:pt x="-422464" y="-279609"/>
                    <a:pt x="-439652" y="-284687"/>
                    <a:pt x="-457150" y="-289059"/>
                  </a:cubicBezTo>
                  <a:cubicBezTo>
                    <a:pt x="-474648" y="-293431"/>
                    <a:pt x="-492455" y="-297097"/>
                    <a:pt x="-509812" y="-300060"/>
                  </a:cubicBezTo>
                  <a:cubicBezTo>
                    <a:pt x="-527169" y="-303024"/>
                    <a:pt x="-544076" y="-305284"/>
                    <a:pt x="-563081" y="-306804"/>
                  </a:cubicBezTo>
                  <a:cubicBezTo>
                    <a:pt x="-582086" y="-308324"/>
                    <a:pt x="-603189" y="-309103"/>
                    <a:pt x="-616599" y="-309383"/>
                  </a:cubicBezTo>
                  <a:cubicBezTo>
                    <a:pt x="-630009" y="-309663"/>
                    <a:pt x="-635724" y="-309444"/>
                    <a:pt x="-641440" y="-309225"/>
                  </a:cubicBezTo>
                  <a:cubicBezTo>
                    <a:pt x="-644174" y="-309120"/>
                    <a:pt x="-646000" y="-307515"/>
                    <a:pt x="-646000" y="-305425"/>
                  </a:cubicBezTo>
                  <a:cubicBezTo>
                    <a:pt x="-646000" y="-303335"/>
                    <a:pt x="-644176" y="-301647"/>
                    <a:pt x="-641440" y="-301625"/>
                  </a:cubicBezTo>
                  <a:cubicBezTo>
                    <a:pt x="-635773" y="-301579"/>
                    <a:pt x="-630106" y="-301532"/>
                    <a:pt x="-616893" y="-300642"/>
                  </a:cubicBezTo>
                  <a:cubicBezTo>
                    <a:pt x="-603679" y="-299751"/>
                    <a:pt x="-582919" y="-298016"/>
                    <a:pt x="-564306" y="-295655"/>
                  </a:cubicBezTo>
                  <a:cubicBezTo>
                    <a:pt x="-545693" y="-293293"/>
                    <a:pt x="-529226" y="-290306"/>
                    <a:pt x="-512379" y="-286617"/>
                  </a:cubicBezTo>
                  <a:cubicBezTo>
                    <a:pt x="-495533" y="-282929"/>
                    <a:pt x="-478307" y="-278539"/>
                    <a:pt x="-461444" y="-273484"/>
                  </a:cubicBezTo>
                  <a:cubicBezTo>
                    <a:pt x="-444581" y="-268429"/>
                    <a:pt x="-428082" y="-262709"/>
                    <a:pt x="-411797" y="-256361"/>
                  </a:cubicBezTo>
                  <a:cubicBezTo>
                    <a:pt x="-395513" y="-250013"/>
                    <a:pt x="-379444" y="-243038"/>
                    <a:pt x="-363659" y="-235499"/>
                  </a:cubicBezTo>
                  <a:cubicBezTo>
                    <a:pt x="-347875" y="-227961"/>
                    <a:pt x="-332374" y="-219859"/>
                    <a:pt x="-317144" y="-211269"/>
                  </a:cubicBezTo>
                  <a:cubicBezTo>
                    <a:pt x="-301913" y="-202679"/>
                    <a:pt x="-286953" y="-193600"/>
                    <a:pt x="-272248" y="-184113"/>
                  </a:cubicBezTo>
                  <a:cubicBezTo>
                    <a:pt x="-257543" y="-174625"/>
                    <a:pt x="-243093" y="-164729"/>
                    <a:pt x="-228865" y="-154502"/>
                  </a:cubicBezTo>
                  <a:cubicBezTo>
                    <a:pt x="-214637" y="-144276"/>
                    <a:pt x="-200630" y="-133718"/>
                    <a:pt x="-186802" y="-122904"/>
                  </a:cubicBezTo>
                  <a:cubicBezTo>
                    <a:pt x="-172975" y="-112090"/>
                    <a:pt x="-159326" y="-101019"/>
                    <a:pt x="-145808" y="-89760"/>
                  </a:cubicBezTo>
                  <a:cubicBezTo>
                    <a:pt x="-132290" y="-78500"/>
                    <a:pt x="-118902" y="-67052"/>
                    <a:pt x="-105591" y="-55478"/>
                  </a:cubicBezTo>
                  <a:cubicBezTo>
                    <a:pt x="-92281" y="-43904"/>
                    <a:pt x="-79048" y="-32205"/>
                    <a:pt x="-65837" y="-20438"/>
                  </a:cubicBezTo>
                  <a:cubicBezTo>
                    <a:pt x="-52627" y="-8672"/>
                    <a:pt x="-39440" y="3161"/>
                    <a:pt x="-26219" y="15004"/>
                  </a:cubicBezTo>
                  <a:cubicBezTo>
                    <a:pt x="-12999" y="26846"/>
                    <a:pt x="255" y="38697"/>
                    <a:pt x="13595" y="50503"/>
                  </a:cubicBezTo>
                  <a:cubicBezTo>
                    <a:pt x="26936" y="62308"/>
                    <a:pt x="40363" y="74067"/>
                    <a:pt x="53937" y="85714"/>
                  </a:cubicBezTo>
                  <a:cubicBezTo>
                    <a:pt x="67511" y="97360"/>
                    <a:pt x="81233" y="108893"/>
                    <a:pt x="95129" y="120279"/>
                  </a:cubicBezTo>
                  <a:cubicBezTo>
                    <a:pt x="109024" y="131664"/>
                    <a:pt x="123093" y="142902"/>
                    <a:pt x="137476" y="153818"/>
                  </a:cubicBezTo>
                  <a:cubicBezTo>
                    <a:pt x="151859" y="164733"/>
                    <a:pt x="166556" y="175326"/>
                    <a:pt x="181253" y="185919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6" name="MainTopic"/>
            <p:cNvSpPr/>
            <p:nvPr/>
          </p:nvSpPr>
          <p:spPr>
            <a:xfrm>
              <a:off x="4710" y="3141"/>
              <a:ext cx="142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压力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68475" y="1844675"/>
            <a:ext cx="1342390" cy="534670"/>
            <a:chOff x="2898" y="3357"/>
            <a:chExt cx="2114" cy="842"/>
          </a:xfrm>
        </p:grpSpPr>
        <p:sp>
          <p:nvSpPr>
            <p:cNvPr id="321" name="MMConnector"/>
            <p:cNvSpPr/>
            <p:nvPr/>
          </p:nvSpPr>
          <p:spPr>
            <a:xfrm>
              <a:off x="4408" y="3863"/>
              <a:ext cx="604" cy="337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0" name="SubTopic"/>
            <p:cNvSpPr/>
            <p:nvPr/>
          </p:nvSpPr>
          <p:spPr>
            <a:xfrm>
              <a:off x="2898" y="3357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54530" y="1326515"/>
            <a:ext cx="1156335" cy="883920"/>
            <a:chOff x="3191" y="2541"/>
            <a:chExt cx="1821" cy="1392"/>
          </a:xfrm>
        </p:grpSpPr>
        <p:sp>
          <p:nvSpPr>
            <p:cNvPr id="322" name="MMConnector"/>
            <p:cNvSpPr/>
            <p:nvPr/>
          </p:nvSpPr>
          <p:spPr>
            <a:xfrm>
              <a:off x="4408" y="3455"/>
              <a:ext cx="604" cy="47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8" name="SubTopic"/>
            <p:cNvSpPr/>
            <p:nvPr/>
          </p:nvSpPr>
          <p:spPr>
            <a:xfrm>
              <a:off x="3191" y="2541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6445" y="2363470"/>
            <a:ext cx="2344420" cy="795020"/>
            <a:chOff x="1320" y="4174"/>
            <a:chExt cx="3692" cy="1252"/>
          </a:xfrm>
        </p:grpSpPr>
        <p:sp>
          <p:nvSpPr>
            <p:cNvPr id="390" name="MMConnector"/>
            <p:cNvSpPr/>
            <p:nvPr/>
          </p:nvSpPr>
          <p:spPr>
            <a:xfrm>
              <a:off x="4408" y="4272"/>
              <a:ext cx="604" cy="115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89" name="SubTopic"/>
            <p:cNvSpPr/>
            <p:nvPr/>
          </p:nvSpPr>
          <p:spPr>
            <a:xfrm>
              <a:off x="1320" y="4174"/>
              <a:ext cx="2787" cy="67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与重力的关系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92825" y="1184275"/>
            <a:ext cx="2144395" cy="2546985"/>
            <a:chOff x="9933" y="3091"/>
            <a:chExt cx="3377" cy="4011"/>
          </a:xfrm>
        </p:grpSpPr>
        <p:sp>
          <p:nvSpPr>
            <p:cNvPr id="115" name="MMConnector"/>
            <p:cNvSpPr/>
            <p:nvPr/>
          </p:nvSpPr>
          <p:spPr>
            <a:xfrm>
              <a:off x="9933" y="4948"/>
              <a:ext cx="1644" cy="2154"/>
            </a:xfrm>
            <a:custGeom>
              <a:avLst/>
              <a:gdLst/>
              <a:ahLst/>
              <a:cxnLst/>
              <a:rect l="0" t="0" r="0" b="0"/>
              <a:pathLst>
                <a:path w="838805" h="480327">
                  <a:moveTo>
                    <a:pt x="-212353" y="146276"/>
                  </a:moveTo>
                  <a:cubicBezTo>
                    <a:pt x="-228284" y="156905"/>
                    <a:pt x="-231979" y="174150"/>
                    <a:pt x="-223736" y="186237"/>
                  </a:cubicBezTo>
                  <a:cubicBezTo>
                    <a:pt x="-215493" y="198323"/>
                    <a:pt x="-197802" y="201580"/>
                    <a:pt x="-182377" y="190227"/>
                  </a:cubicBezTo>
                  <a:cubicBezTo>
                    <a:pt x="-167782" y="179485"/>
                    <a:pt x="-153187" y="168743"/>
                    <a:pt x="-138914" y="157677"/>
                  </a:cubicBezTo>
                  <a:cubicBezTo>
                    <a:pt x="-124641" y="146611"/>
                    <a:pt x="-110689" y="135221"/>
                    <a:pt x="-96916" y="123682"/>
                  </a:cubicBezTo>
                  <a:cubicBezTo>
                    <a:pt x="-83142" y="112144"/>
                    <a:pt x="-69546" y="100456"/>
                    <a:pt x="-56102" y="88655"/>
                  </a:cubicBezTo>
                  <a:cubicBezTo>
                    <a:pt x="-42658" y="76854"/>
                    <a:pt x="-29365" y="64939"/>
                    <a:pt x="-16161" y="52976"/>
                  </a:cubicBezTo>
                  <a:cubicBezTo>
                    <a:pt x="-2958" y="41013"/>
                    <a:pt x="10155" y="29002"/>
                    <a:pt x="23233" y="16998"/>
                  </a:cubicBezTo>
                  <a:cubicBezTo>
                    <a:pt x="36311" y="4994"/>
                    <a:pt x="49353" y="-7003"/>
                    <a:pt x="62416" y="-18937"/>
                  </a:cubicBezTo>
                  <a:cubicBezTo>
                    <a:pt x="75480" y="-30871"/>
                    <a:pt x="88563" y="-42741"/>
                    <a:pt x="101723" y="-54490"/>
                  </a:cubicBezTo>
                  <a:cubicBezTo>
                    <a:pt x="114883" y="-66239"/>
                    <a:pt x="128119" y="-77866"/>
                    <a:pt x="141485" y="-89310"/>
                  </a:cubicBezTo>
                  <a:cubicBezTo>
                    <a:pt x="154850" y="-100754"/>
                    <a:pt x="168345" y="-112014"/>
                    <a:pt x="182020" y="-123024"/>
                  </a:cubicBezTo>
                  <a:cubicBezTo>
                    <a:pt x="195694" y="-134034"/>
                    <a:pt x="209548" y="-144792"/>
                    <a:pt x="223626" y="-155227"/>
                  </a:cubicBezTo>
                  <a:cubicBezTo>
                    <a:pt x="237703" y="-165662"/>
                    <a:pt x="252004" y="-175773"/>
                    <a:pt x="266564" y="-185481"/>
                  </a:cubicBezTo>
                  <a:cubicBezTo>
                    <a:pt x="281124" y="-195189"/>
                    <a:pt x="295942" y="-204495"/>
                    <a:pt x="311037" y="-213317"/>
                  </a:cubicBezTo>
                  <a:cubicBezTo>
                    <a:pt x="326133" y="-222139"/>
                    <a:pt x="341505" y="-230479"/>
                    <a:pt x="357167" y="-238258"/>
                  </a:cubicBezTo>
                  <a:cubicBezTo>
                    <a:pt x="372829" y="-246037"/>
                    <a:pt x="388781" y="-253256"/>
                    <a:pt x="404969" y="-259847"/>
                  </a:cubicBezTo>
                  <a:cubicBezTo>
                    <a:pt x="421157" y="-266439"/>
                    <a:pt x="437581" y="-272403"/>
                    <a:pt x="454341" y="-277698"/>
                  </a:cubicBezTo>
                  <a:cubicBezTo>
                    <a:pt x="471100" y="-282993"/>
                    <a:pt x="488196" y="-287619"/>
                    <a:pt x="505069" y="-291535"/>
                  </a:cubicBezTo>
                  <a:cubicBezTo>
                    <a:pt x="521941" y="-295451"/>
                    <a:pt x="538591" y="-298658"/>
                    <a:pt x="556854" y="-301233"/>
                  </a:cubicBezTo>
                  <a:cubicBezTo>
                    <a:pt x="575117" y="-303809"/>
                    <a:pt x="594994" y="-305753"/>
                    <a:pt x="609360" y="-306822"/>
                  </a:cubicBezTo>
                  <a:cubicBezTo>
                    <a:pt x="623727" y="-307890"/>
                    <a:pt x="632583" y="-308083"/>
                    <a:pt x="641440" y="-308275"/>
                  </a:cubicBezTo>
                  <a:cubicBezTo>
                    <a:pt x="644175" y="-308334"/>
                    <a:pt x="646000" y="-309985"/>
                    <a:pt x="646000" y="-312075"/>
                  </a:cubicBezTo>
                  <a:cubicBezTo>
                    <a:pt x="646000" y="-314165"/>
                    <a:pt x="644175" y="-315808"/>
                    <a:pt x="641440" y="-315875"/>
                  </a:cubicBezTo>
                  <a:cubicBezTo>
                    <a:pt x="632493" y="-316093"/>
                    <a:pt x="623547" y="-316311"/>
                    <a:pt x="608955" y="-315900"/>
                  </a:cubicBezTo>
                  <a:cubicBezTo>
                    <a:pt x="594364" y="-315489"/>
                    <a:pt x="574127" y="-314448"/>
                    <a:pt x="555452" y="-312686"/>
                  </a:cubicBezTo>
                  <a:cubicBezTo>
                    <a:pt x="536777" y="-310924"/>
                    <a:pt x="519663" y="-308442"/>
                    <a:pt x="502258" y="-305239"/>
                  </a:cubicBezTo>
                  <a:cubicBezTo>
                    <a:pt x="484852" y="-302036"/>
                    <a:pt x="467155" y="-298112"/>
                    <a:pt x="449740" y="-293480"/>
                  </a:cubicBezTo>
                  <a:cubicBezTo>
                    <a:pt x="432326" y="-288849"/>
                    <a:pt x="415195" y="-283508"/>
                    <a:pt x="398261" y="-277506"/>
                  </a:cubicBezTo>
                  <a:cubicBezTo>
                    <a:pt x="381327" y="-271505"/>
                    <a:pt x="364590" y="-264841"/>
                    <a:pt x="348121" y="-257587"/>
                  </a:cubicBezTo>
                  <a:cubicBezTo>
                    <a:pt x="331651" y="-250332"/>
                    <a:pt x="315449" y="-242485"/>
                    <a:pt x="299516" y="-234133"/>
                  </a:cubicBezTo>
                  <a:cubicBezTo>
                    <a:pt x="283583" y="-225781"/>
                    <a:pt x="267919" y="-216922"/>
                    <a:pt x="252519" y="-207648"/>
                  </a:cubicBezTo>
                  <a:cubicBezTo>
                    <a:pt x="237118" y="-198375"/>
                    <a:pt x="221981" y="-188685"/>
                    <a:pt x="207081" y="-178670"/>
                  </a:cubicBezTo>
                  <a:cubicBezTo>
                    <a:pt x="192182" y="-168655"/>
                    <a:pt x="177519" y="-158314"/>
                    <a:pt x="163058" y="-147730"/>
                  </a:cubicBezTo>
                  <a:cubicBezTo>
                    <a:pt x="148597" y="-137147"/>
                    <a:pt x="134337" y="-126321"/>
                    <a:pt x="120233" y="-115329"/>
                  </a:cubicBezTo>
                  <a:cubicBezTo>
                    <a:pt x="106130" y="-104337"/>
                    <a:pt x="92184" y="-93180"/>
                    <a:pt x="78347" y="-81927"/>
                  </a:cubicBezTo>
                  <a:cubicBezTo>
                    <a:pt x="64510" y="-70675"/>
                    <a:pt x="50782" y="-59327"/>
                    <a:pt x="37115" y="-47951"/>
                  </a:cubicBezTo>
                  <a:cubicBezTo>
                    <a:pt x="23448" y="-36574"/>
                    <a:pt x="9841" y="-25168"/>
                    <a:pt x="-3754" y="-13796"/>
                  </a:cubicBezTo>
                  <a:cubicBezTo>
                    <a:pt x="-17350" y="-2425"/>
                    <a:pt x="-30934" y="8912"/>
                    <a:pt x="-44553" y="20154"/>
                  </a:cubicBezTo>
                  <a:cubicBezTo>
                    <a:pt x="-58172" y="31397"/>
                    <a:pt x="-71825" y="42544"/>
                    <a:pt x="-85562" y="53525"/>
                  </a:cubicBezTo>
                  <a:cubicBezTo>
                    <a:pt x="-99299" y="64505"/>
                    <a:pt x="-113119" y="75319"/>
                    <a:pt x="-127045" y="85933"/>
                  </a:cubicBezTo>
                  <a:cubicBezTo>
                    <a:pt x="-140972" y="96548"/>
                    <a:pt x="-155006" y="106963"/>
                    <a:pt x="-169242" y="116986"/>
                  </a:cubicBezTo>
                  <a:cubicBezTo>
                    <a:pt x="-183477" y="127010"/>
                    <a:pt x="-197915" y="136643"/>
                    <a:pt x="-212353" y="146276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4" name="MainTopic"/>
            <p:cNvSpPr/>
            <p:nvPr/>
          </p:nvSpPr>
          <p:spPr>
            <a:xfrm>
              <a:off x="11187" y="3091"/>
              <a:ext cx="2123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固体压强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29625" y="544195"/>
            <a:ext cx="772160" cy="1273810"/>
            <a:chOff x="13613" y="2083"/>
            <a:chExt cx="1216" cy="2006"/>
          </a:xfrm>
        </p:grpSpPr>
        <p:sp>
          <p:nvSpPr>
            <p:cNvPr id="297" name="MMConnector"/>
            <p:cNvSpPr/>
            <p:nvPr/>
          </p:nvSpPr>
          <p:spPr>
            <a:xfrm>
              <a:off x="13613" y="3201"/>
              <a:ext cx="604" cy="888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6" name="SubTopic"/>
            <p:cNvSpPr/>
            <p:nvPr/>
          </p:nvSpPr>
          <p:spPr>
            <a:xfrm>
              <a:off x="13915" y="208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29625" y="1062355"/>
            <a:ext cx="772160" cy="495300"/>
            <a:chOff x="13613" y="2899"/>
            <a:chExt cx="1216" cy="780"/>
          </a:xfrm>
        </p:grpSpPr>
        <p:sp>
          <p:nvSpPr>
            <p:cNvPr id="392" name="MMConnector"/>
            <p:cNvSpPr/>
            <p:nvPr/>
          </p:nvSpPr>
          <p:spPr>
            <a:xfrm>
              <a:off x="13613" y="3609"/>
              <a:ext cx="604" cy="71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1" name="SubTopic"/>
            <p:cNvSpPr/>
            <p:nvPr/>
          </p:nvSpPr>
          <p:spPr>
            <a:xfrm>
              <a:off x="13915" y="2899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29625" y="1581150"/>
            <a:ext cx="1288415" cy="665480"/>
            <a:chOff x="13613" y="3716"/>
            <a:chExt cx="2029" cy="1048"/>
          </a:xfrm>
        </p:grpSpPr>
        <p:sp>
          <p:nvSpPr>
            <p:cNvPr id="151" name="MMConnector"/>
            <p:cNvSpPr/>
            <p:nvPr/>
          </p:nvSpPr>
          <p:spPr>
            <a:xfrm>
              <a:off x="13613" y="4018"/>
              <a:ext cx="604" cy="746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0" name="SubTopic"/>
            <p:cNvSpPr/>
            <p:nvPr/>
          </p:nvSpPr>
          <p:spPr>
            <a:xfrm>
              <a:off x="13926" y="3716"/>
              <a:ext cx="1716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29625" y="2032000"/>
            <a:ext cx="2204085" cy="991870"/>
            <a:chOff x="13613" y="4426"/>
            <a:chExt cx="3471" cy="1562"/>
          </a:xfrm>
        </p:grpSpPr>
        <p:sp>
          <p:nvSpPr>
            <p:cNvPr id="153" name="MMConnector"/>
            <p:cNvSpPr/>
            <p:nvPr/>
          </p:nvSpPr>
          <p:spPr>
            <a:xfrm>
              <a:off x="13613" y="4426"/>
              <a:ext cx="604" cy="1562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2" name="SubTopic"/>
            <p:cNvSpPr/>
            <p:nvPr/>
          </p:nvSpPr>
          <p:spPr>
            <a:xfrm>
              <a:off x="13878" y="4533"/>
              <a:ext cx="3207" cy="675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改变压强的方法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41095" y="3188335"/>
            <a:ext cx="1528445" cy="1663065"/>
            <a:chOff x="1910" y="5473"/>
            <a:chExt cx="2407" cy="2619"/>
          </a:xfrm>
        </p:grpSpPr>
        <p:sp>
          <p:nvSpPr>
            <p:cNvPr id="155" name="MMConnector"/>
            <p:cNvSpPr/>
            <p:nvPr/>
          </p:nvSpPr>
          <p:spPr>
            <a:xfrm>
              <a:off x="3713" y="6796"/>
              <a:ext cx="604" cy="1296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4" name="SubTopic"/>
            <p:cNvSpPr/>
            <p:nvPr/>
          </p:nvSpPr>
          <p:spPr>
            <a:xfrm>
              <a:off x="1910" y="5473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41095" y="3707130"/>
            <a:ext cx="1528445" cy="883920"/>
            <a:chOff x="1910" y="6290"/>
            <a:chExt cx="2407" cy="1392"/>
          </a:xfrm>
        </p:grpSpPr>
        <p:sp>
          <p:nvSpPr>
            <p:cNvPr id="158" name="MMConnector"/>
            <p:cNvSpPr/>
            <p:nvPr/>
          </p:nvSpPr>
          <p:spPr>
            <a:xfrm>
              <a:off x="3713" y="7204"/>
              <a:ext cx="604" cy="47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7" name="SubTopic"/>
            <p:cNvSpPr/>
            <p:nvPr/>
          </p:nvSpPr>
          <p:spPr>
            <a:xfrm>
              <a:off x="1910" y="6290"/>
              <a:ext cx="1501" cy="67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13205" y="4225925"/>
            <a:ext cx="1156335" cy="534035"/>
            <a:chOff x="2496" y="7107"/>
            <a:chExt cx="1821" cy="841"/>
          </a:xfrm>
        </p:grpSpPr>
        <p:sp>
          <p:nvSpPr>
            <p:cNvPr id="160" name="MMConnector"/>
            <p:cNvSpPr/>
            <p:nvPr/>
          </p:nvSpPr>
          <p:spPr>
            <a:xfrm>
              <a:off x="3713" y="7612"/>
              <a:ext cx="604" cy="337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9" name="SubTopic"/>
            <p:cNvSpPr/>
            <p:nvPr/>
          </p:nvSpPr>
          <p:spPr>
            <a:xfrm>
              <a:off x="2496" y="7107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27150" y="4935855"/>
            <a:ext cx="1342390" cy="991870"/>
            <a:chOff x="2203" y="8225"/>
            <a:chExt cx="2114" cy="1562"/>
          </a:xfrm>
        </p:grpSpPr>
        <p:sp>
          <p:nvSpPr>
            <p:cNvPr id="162" name="MMConnector"/>
            <p:cNvSpPr/>
            <p:nvPr/>
          </p:nvSpPr>
          <p:spPr>
            <a:xfrm>
              <a:off x="3713" y="8225"/>
              <a:ext cx="604" cy="1562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1" name="SubTopic"/>
            <p:cNvSpPr/>
            <p:nvPr/>
          </p:nvSpPr>
          <p:spPr>
            <a:xfrm>
              <a:off x="2203" y="8331"/>
              <a:ext cx="1208" cy="67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连通器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2585" y="4744085"/>
            <a:ext cx="1156335" cy="817245"/>
            <a:chOff x="684" y="7923"/>
            <a:chExt cx="1821" cy="1287"/>
          </a:xfrm>
        </p:grpSpPr>
        <p:sp>
          <p:nvSpPr>
            <p:cNvPr id="165" name="MMConnector"/>
            <p:cNvSpPr/>
            <p:nvPr/>
          </p:nvSpPr>
          <p:spPr>
            <a:xfrm>
              <a:off x="1901" y="8802"/>
              <a:ext cx="60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3" name="SubTopic"/>
            <p:cNvSpPr/>
            <p:nvPr/>
          </p:nvSpPr>
          <p:spPr>
            <a:xfrm>
              <a:off x="684" y="7923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2585" y="5262880"/>
            <a:ext cx="1156335" cy="557530"/>
            <a:chOff x="684" y="8740"/>
            <a:chExt cx="1821" cy="878"/>
          </a:xfrm>
        </p:grpSpPr>
        <p:sp>
          <p:nvSpPr>
            <p:cNvPr id="167" name="MMConnector"/>
            <p:cNvSpPr/>
            <p:nvPr/>
          </p:nvSpPr>
          <p:spPr>
            <a:xfrm>
              <a:off x="1901" y="9210"/>
              <a:ext cx="60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6" name="SubTopic"/>
            <p:cNvSpPr/>
            <p:nvPr/>
          </p:nvSpPr>
          <p:spPr>
            <a:xfrm>
              <a:off x="684" y="8740"/>
              <a:ext cx="915" cy="67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9205" y="3079750"/>
            <a:ext cx="1948180" cy="703580"/>
            <a:chOff x="10096" y="5189"/>
            <a:chExt cx="3068" cy="1108"/>
          </a:xfrm>
        </p:grpSpPr>
        <p:sp>
          <p:nvSpPr>
            <p:cNvPr id="105" name="MMConnector"/>
            <p:cNvSpPr/>
            <p:nvPr/>
          </p:nvSpPr>
          <p:spPr>
            <a:xfrm rot="20760000">
              <a:off x="10096" y="5517"/>
              <a:ext cx="1247" cy="490"/>
            </a:xfrm>
            <a:custGeom>
              <a:avLst/>
              <a:gdLst/>
              <a:ahLst/>
              <a:cxnLst/>
              <a:rect l="0" t="0" r="0" b="0"/>
              <a:pathLst>
                <a:path w="807240" h="199031">
                  <a:moveTo>
                    <a:pt x="-158420" y="-89686"/>
                  </a:moveTo>
                  <a:cubicBezTo>
                    <a:pt x="-176633" y="-95612"/>
                    <a:pt x="-192408" y="-87042"/>
                    <a:pt x="-196467" y="-72986"/>
                  </a:cubicBezTo>
                  <a:cubicBezTo>
                    <a:pt x="-200526" y="-58931"/>
                    <a:pt x="-191688" y="-43498"/>
                    <a:pt x="-173180" y="-38575"/>
                  </a:cubicBezTo>
                  <a:cubicBezTo>
                    <a:pt x="-156213" y="-34062"/>
                    <a:pt x="-139246" y="-29549"/>
                    <a:pt x="-122308" y="-24824"/>
                  </a:cubicBezTo>
                  <a:cubicBezTo>
                    <a:pt x="-105369" y="-20100"/>
                    <a:pt x="-88459" y="-15163"/>
                    <a:pt x="-71558" y="-10121"/>
                  </a:cubicBezTo>
                  <a:cubicBezTo>
                    <a:pt x="-54658" y="-5079"/>
                    <a:pt x="-37768" y="68"/>
                    <a:pt x="-20878" y="5295"/>
                  </a:cubicBezTo>
                  <a:cubicBezTo>
                    <a:pt x="-3988" y="10522"/>
                    <a:pt x="12901" y="15828"/>
                    <a:pt x="29803" y="21160"/>
                  </a:cubicBezTo>
                  <a:cubicBezTo>
                    <a:pt x="46705" y="26492"/>
                    <a:pt x="63621" y="31851"/>
                    <a:pt x="80563" y="37186"/>
                  </a:cubicBezTo>
                  <a:cubicBezTo>
                    <a:pt x="97505" y="42521"/>
                    <a:pt x="114475" y="47833"/>
                    <a:pt x="131485" y="53068"/>
                  </a:cubicBezTo>
                  <a:cubicBezTo>
                    <a:pt x="148495" y="58304"/>
                    <a:pt x="165546" y="63462"/>
                    <a:pt x="182649" y="68489"/>
                  </a:cubicBezTo>
                  <a:cubicBezTo>
                    <a:pt x="199752" y="73516"/>
                    <a:pt x="216907" y="78411"/>
                    <a:pt x="234124" y="83121"/>
                  </a:cubicBezTo>
                  <a:cubicBezTo>
                    <a:pt x="251341" y="87831"/>
                    <a:pt x="268619" y="92355"/>
                    <a:pt x="285961" y="96641"/>
                  </a:cubicBezTo>
                  <a:cubicBezTo>
                    <a:pt x="303303" y="100926"/>
                    <a:pt x="320709" y="104974"/>
                    <a:pt x="338185" y="108733"/>
                  </a:cubicBezTo>
                  <a:cubicBezTo>
                    <a:pt x="355661" y="112493"/>
                    <a:pt x="373206" y="115966"/>
                    <a:pt x="390788" y="119109"/>
                  </a:cubicBezTo>
                  <a:cubicBezTo>
                    <a:pt x="408369" y="122251"/>
                    <a:pt x="425986" y="125064"/>
                    <a:pt x="443730" y="127512"/>
                  </a:cubicBezTo>
                  <a:cubicBezTo>
                    <a:pt x="461474" y="129959"/>
                    <a:pt x="479344" y="132041"/>
                    <a:pt x="496941" y="133736"/>
                  </a:cubicBezTo>
                  <a:cubicBezTo>
                    <a:pt x="514538" y="135431"/>
                    <a:pt x="531861" y="136739"/>
                    <a:pt x="550325" y="137634"/>
                  </a:cubicBezTo>
                  <a:cubicBezTo>
                    <a:pt x="568790" y="138529"/>
                    <a:pt x="588396" y="139010"/>
                    <a:pt x="603772" y="139119"/>
                  </a:cubicBezTo>
                  <a:cubicBezTo>
                    <a:pt x="619148" y="139228"/>
                    <a:pt x="630294" y="138964"/>
                    <a:pt x="641440" y="138700"/>
                  </a:cubicBezTo>
                  <a:cubicBezTo>
                    <a:pt x="644175" y="138635"/>
                    <a:pt x="646000" y="136990"/>
                    <a:pt x="646000" y="134900"/>
                  </a:cubicBezTo>
                  <a:cubicBezTo>
                    <a:pt x="646000" y="132810"/>
                    <a:pt x="644175" y="131185"/>
                    <a:pt x="641440" y="131100"/>
                  </a:cubicBezTo>
                  <a:cubicBezTo>
                    <a:pt x="630371" y="130758"/>
                    <a:pt x="619301" y="130415"/>
                    <a:pt x="604082" y="129476"/>
                  </a:cubicBezTo>
                  <a:cubicBezTo>
                    <a:pt x="588863" y="128537"/>
                    <a:pt x="569494" y="127001"/>
                    <a:pt x="551299" y="125120"/>
                  </a:cubicBezTo>
                  <a:cubicBezTo>
                    <a:pt x="533103" y="123240"/>
                    <a:pt x="516081" y="121015"/>
                    <a:pt x="498824" y="118396"/>
                  </a:cubicBezTo>
                  <a:cubicBezTo>
                    <a:pt x="481566" y="115778"/>
                    <a:pt x="464074" y="112765"/>
                    <a:pt x="446737" y="109401"/>
                  </a:cubicBezTo>
                  <a:cubicBezTo>
                    <a:pt x="429400" y="106038"/>
                    <a:pt x="412217" y="102323"/>
                    <a:pt x="395091" y="98287"/>
                  </a:cubicBezTo>
                  <a:cubicBezTo>
                    <a:pt x="377965" y="94251"/>
                    <a:pt x="360896" y="89893"/>
                    <a:pt x="343906" y="85255"/>
                  </a:cubicBezTo>
                  <a:cubicBezTo>
                    <a:pt x="326917" y="80618"/>
                    <a:pt x="310009" y="75700"/>
                    <a:pt x="293165" y="70548"/>
                  </a:cubicBezTo>
                  <a:cubicBezTo>
                    <a:pt x="276320" y="65396"/>
                    <a:pt x="259541" y="60009"/>
                    <a:pt x="242814" y="54436"/>
                  </a:cubicBezTo>
                  <a:cubicBezTo>
                    <a:pt x="226087" y="48864"/>
                    <a:pt x="209412" y="43105"/>
                    <a:pt x="192772" y="37211"/>
                  </a:cubicBezTo>
                  <a:cubicBezTo>
                    <a:pt x="176132" y="31316"/>
                    <a:pt x="159526" y="25286"/>
                    <a:pt x="142935" y="19171"/>
                  </a:cubicBezTo>
                  <a:cubicBezTo>
                    <a:pt x="126344" y="13056"/>
                    <a:pt x="109767" y="6855"/>
                    <a:pt x="93183" y="620"/>
                  </a:cubicBezTo>
                  <a:cubicBezTo>
                    <a:pt x="76599" y="-5615"/>
                    <a:pt x="60009" y="-11886"/>
                    <a:pt x="43391" y="-18144"/>
                  </a:cubicBezTo>
                  <a:cubicBezTo>
                    <a:pt x="26774" y="-24401"/>
                    <a:pt x="10130" y="-30647"/>
                    <a:pt x="-6562" y="-36828"/>
                  </a:cubicBezTo>
                  <a:cubicBezTo>
                    <a:pt x="-23254" y="-43010"/>
                    <a:pt x="-39993" y="-49128"/>
                    <a:pt x="-56789" y="-55154"/>
                  </a:cubicBezTo>
                  <a:cubicBezTo>
                    <a:pt x="-73585" y="-61181"/>
                    <a:pt x="-90436" y="-67116"/>
                    <a:pt x="-107384" y="-72856"/>
                  </a:cubicBezTo>
                  <a:cubicBezTo>
                    <a:pt x="-124332" y="-78596"/>
                    <a:pt x="-141376" y="-84141"/>
                    <a:pt x="-158420" y="-89686"/>
                  </a:cubicBezTo>
                  <a:close/>
                </a:path>
              </a:pathLst>
            </a:custGeom>
            <a:solidFill>
              <a:schemeClr val="tx1"/>
            </a:solidFill>
            <a:ln w="76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4" name="MainTopic"/>
            <p:cNvSpPr/>
            <p:nvPr/>
          </p:nvSpPr>
          <p:spPr>
            <a:xfrm>
              <a:off x="11072" y="5189"/>
              <a:ext cx="2092" cy="110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大气压强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77250" y="2626995"/>
            <a:ext cx="3258820" cy="883920"/>
            <a:chOff x="13387" y="5832"/>
            <a:chExt cx="5208" cy="1392"/>
          </a:xfrm>
        </p:grpSpPr>
        <p:sp>
          <p:nvSpPr>
            <p:cNvPr id="177" name="MMConnector"/>
            <p:cNvSpPr/>
            <p:nvPr/>
          </p:nvSpPr>
          <p:spPr>
            <a:xfrm>
              <a:off x="13387" y="6746"/>
              <a:ext cx="604" cy="479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6" name="SubTopic"/>
            <p:cNvSpPr/>
            <p:nvPr/>
          </p:nvSpPr>
          <p:spPr>
            <a:xfrm>
              <a:off x="13653" y="5832"/>
              <a:ext cx="4943" cy="675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证明大气压强存在的实验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77250" y="3145790"/>
            <a:ext cx="2892425" cy="534035"/>
            <a:chOff x="13387" y="6649"/>
            <a:chExt cx="4622" cy="841"/>
          </a:xfrm>
        </p:grpSpPr>
        <p:sp>
          <p:nvSpPr>
            <p:cNvPr id="178" name="MMConnector"/>
            <p:cNvSpPr/>
            <p:nvPr/>
          </p:nvSpPr>
          <p:spPr>
            <a:xfrm>
              <a:off x="13387" y="7154"/>
              <a:ext cx="604" cy="337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4" name="SubTopic"/>
            <p:cNvSpPr/>
            <p:nvPr/>
          </p:nvSpPr>
          <p:spPr>
            <a:xfrm>
              <a:off x="13653" y="6649"/>
              <a:ext cx="4357" cy="67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测量大气压强的实验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77250" y="3663950"/>
            <a:ext cx="2405380" cy="795020"/>
            <a:chOff x="13387" y="7465"/>
            <a:chExt cx="3844" cy="1252"/>
          </a:xfrm>
        </p:grpSpPr>
        <p:sp>
          <p:nvSpPr>
            <p:cNvPr id="169" name="MMConnector"/>
            <p:cNvSpPr/>
            <p:nvPr/>
          </p:nvSpPr>
          <p:spPr>
            <a:xfrm>
              <a:off x="13387" y="7563"/>
              <a:ext cx="604" cy="115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8" name="SubTopic"/>
            <p:cNvSpPr/>
            <p:nvPr/>
          </p:nvSpPr>
          <p:spPr>
            <a:xfrm>
              <a:off x="13653" y="7465"/>
              <a:ext cx="3579" cy="675"/>
            </a:xfrm>
            <a:custGeom>
              <a:avLst/>
              <a:gdLst>
                <a:gd name="rtl" fmla="*/ 54150 w 1048800"/>
                <a:gd name="rtt" fmla="*/ 26030 h 180500"/>
                <a:gd name="rtr" fmla="*/ 996550 w 1048800"/>
                <a:gd name="rtb" fmla="*/ 162830 h 180500"/>
              </a:gdLst>
              <a:ahLst/>
              <a:cxnLst/>
              <a:rect l="rtl" t="rtt" r="rtr" b="rtb"/>
              <a:pathLst>
                <a:path w="1048800" h="180500" stroke="0">
                  <a:moveTo>
                    <a:pt x="0" y="0"/>
                  </a:moveTo>
                  <a:lnTo>
                    <a:pt x="1048800" y="0"/>
                  </a:lnTo>
                  <a:lnTo>
                    <a:pt x="1048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048800" h="180500" fill="none">
                  <a:moveTo>
                    <a:pt x="0" y="180500"/>
                  </a:moveTo>
                  <a:lnTo>
                    <a:pt x="10488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标准大气压的值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77250" y="3999865"/>
            <a:ext cx="2893060" cy="1333500"/>
            <a:chOff x="13463" y="6703"/>
            <a:chExt cx="4556" cy="2100"/>
          </a:xfrm>
        </p:grpSpPr>
        <p:sp>
          <p:nvSpPr>
            <p:cNvPr id="27" name="MMConnector"/>
            <p:cNvSpPr/>
            <p:nvPr/>
          </p:nvSpPr>
          <p:spPr>
            <a:xfrm>
              <a:off x="13463" y="6703"/>
              <a:ext cx="604" cy="2100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8" name="SubTopic"/>
            <p:cNvSpPr/>
            <p:nvPr/>
          </p:nvSpPr>
          <p:spPr>
            <a:xfrm>
              <a:off x="13728" y="6946"/>
              <a:ext cx="4291" cy="81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大气压与高度的关系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60740" y="4239895"/>
            <a:ext cx="2633345" cy="1813560"/>
            <a:chOff x="13437" y="7129"/>
            <a:chExt cx="4147" cy="2856"/>
          </a:xfrm>
        </p:grpSpPr>
        <p:sp>
          <p:nvSpPr>
            <p:cNvPr id="30" name="MMConnector"/>
            <p:cNvSpPr/>
            <p:nvPr/>
          </p:nvSpPr>
          <p:spPr>
            <a:xfrm>
              <a:off x="13437" y="7129"/>
              <a:ext cx="604" cy="2856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" name="SubTopic"/>
            <p:cNvSpPr/>
            <p:nvPr/>
          </p:nvSpPr>
          <p:spPr>
            <a:xfrm>
              <a:off x="13702" y="7895"/>
              <a:ext cx="3882" cy="664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tx1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沸点与气压的关系</a:t>
              </a:r>
            </a:p>
          </p:txBody>
        </p:sp>
      </p:grpSp>
      <p:sp>
        <p:nvSpPr>
          <p:cNvPr id="3" name="剪去对角的矩形 2"/>
          <p:cNvSpPr/>
          <p:nvPr/>
        </p:nvSpPr>
        <p:spPr>
          <a:xfrm>
            <a:off x="477520" y="335280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考点导航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2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3615" y="1501775"/>
            <a:ext cx="2717800" cy="2275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89000" y="767715"/>
            <a:ext cx="71380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命题点：液体压强的特点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如图所示，甲，乙两个圆柱形容器中盛有两种不同的液体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，液体对两个容器底的压强相等，则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；现将两个质量相等的物体分别放入两个容器中，静止时一个漂浮，另一个悬浮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液体均不溢出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，此时两个容器底受到液体压强的大小关系是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3780" y="3871595"/>
            <a:ext cx="26174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P38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9)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1372870" y="251206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305" y="4131945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05535" y="1012190"/>
            <a:ext cx="99961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如图所示，容器中间用隔板分成左右两部分，隔板下部有一圆孔用薄橡皮膜封闭，橡皮膜两侧压强不同时其形状发生改变．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命题点：液体压强的特点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如图所示，橡皮膜向左凸起，由此可以判断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侧液体产生的压强较大．
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773" y="3729355"/>
            <a:ext cx="2202815" cy="1652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50765" y="5464810"/>
            <a:ext cx="257683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P38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9.2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71173" y="2212657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17015" y="1859915"/>
            <a:ext cx="94183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dirty="0">
                <a:ea typeface="宋体" panose="02010600030101010101" pitchFamily="2" charset="-122"/>
              </a:rPr>
              <a:t>继续向左侧加入原液体，观察到橡皮膜向左凸起的程度逐渐减小，由此可知液体压强随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dirty="0">
                <a:ea typeface="宋体" panose="02010600030101010101" pitchFamily="2" charset="-122"/>
              </a:rPr>
              <a:t>的增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加而增大．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dirty="0">
                <a:ea typeface="宋体" panose="02010600030101010101" pitchFamily="2" charset="-122"/>
              </a:rPr>
              <a:t>当两侧液面相平时，观察到橡皮膜仍然向左侧凸起，由此可知液体压强与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dirty="0">
                <a:ea typeface="宋体" panose="02010600030101010101" pitchFamily="2" charset="-122"/>
              </a:rPr>
              <a:t>有关．</a:t>
            </a:r>
            <a:r>
              <a:rPr lang="zh-CN" sz="2400" dirty="0">
                <a:ea typeface="黑体" panose="02010609060101010101" pitchFamily="49" charset="-122"/>
              </a:rPr>
              <a:t>命题点：连通器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dirty="0">
                <a:ea typeface="宋体" panose="02010600030101010101" pitchFamily="2" charset="-122"/>
              </a:rPr>
              <a:t>如图所示，若将橡皮膜取走，整个装置就成了一个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________.
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4504055" y="2522220"/>
            <a:ext cx="930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深度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5171" y="3075647"/>
            <a:ext cx="1539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液体密度</a:t>
            </a:r>
            <a:endParaRPr lang="zh-CN" altLang="en-US" sz="24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3257" y="4076991"/>
            <a:ext cx="112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连通器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25910" y="2455247"/>
            <a:ext cx="3797450" cy="3865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,P41</a:t>
            </a:r>
            <a:r>
              <a:rPr lang="zh-CN" altLang="zh-CN" sz="2400" smtClean="0"/>
              <a:t>图</a:t>
            </a:r>
            <a:r>
              <a:rPr lang="en-US" altLang="zh-CN" sz="2400" smtClean="0"/>
              <a:t>9.3-5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大气压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大气压随高度的变化关系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流体流速与压强的关系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力的作用效果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温度计</a:t>
            </a:r>
          </a:p>
        </p:txBody>
      </p:sp>
      <p:sp>
        <p:nvSpPr>
          <p:cNvPr id="12" name="文本框 107"/>
          <p:cNvSpPr txBox="1"/>
          <p:nvPr/>
        </p:nvSpPr>
        <p:spPr>
          <a:xfrm>
            <a:off x="4132162" y="370087"/>
            <a:ext cx="7647462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小明在玻璃瓶中装入适量带色的水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然后取一根两端开口的细玻璃管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在它上面画上刻度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使玻璃管穿过橡皮塞插入水中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并从管子上端吹入少量气体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制成了一个简易气压计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向瓶内吹入少量气体后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瓶内气体压强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选填“大于”“小于”或“等于”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大气压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当把此装置从山脚带到山顶时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发现玻璃管内的水柱高度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原因是瓶外的大气压随高度的升高而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水柱高度变化后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瓶内气体的密度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此时瓶底所受的压强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均选填“变小”“不变”或“变大”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901721" y="2704446"/>
            <a:ext cx="1323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大于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92928" y="4277242"/>
            <a:ext cx="2446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变大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2019-7-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925002" y="466039"/>
            <a:ext cx="785464" cy="190773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759897" y="4827675"/>
            <a:ext cx="807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891704" y="4323859"/>
            <a:ext cx="902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48334" y="5389860"/>
            <a:ext cx="807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2" grpId="0"/>
      <p:bldP spid="27" grpId="0"/>
      <p:bldP spid="32" grpId="0"/>
      <p:bldP spid="30" grpId="0"/>
      <p:bldP spid="31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25910" y="2457152"/>
            <a:ext cx="3797450" cy="3865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smtClean="0"/>
              <a:t>人教八下</a:t>
            </a:r>
            <a:r>
              <a:rPr lang="en-US" altLang="zh-CN" sz="2400" smtClean="0"/>
              <a:t>,P41</a:t>
            </a:r>
            <a:r>
              <a:rPr lang="zh-CN" altLang="zh-CN" sz="2400" smtClean="0"/>
              <a:t>图</a:t>
            </a:r>
            <a:r>
              <a:rPr lang="en-US" altLang="zh-CN" sz="2400" smtClean="0"/>
              <a:t>9.3-5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+mj-ea"/>
                <a:ea typeface="+mj-ea"/>
              </a:rPr>
              <a:t>【</a:t>
            </a:r>
            <a:r>
              <a:rPr lang="zh-CN" altLang="en-US" sz="2400" smtClean="0">
                <a:latin typeface="+mj-ea"/>
                <a:ea typeface="+mj-ea"/>
              </a:rPr>
              <a:t>命题总结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大气压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大气压随高度的变化关系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流体流速与压强的关系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力的作用效果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温度计</a:t>
            </a:r>
          </a:p>
        </p:txBody>
      </p:sp>
      <p:sp>
        <p:nvSpPr>
          <p:cNvPr id="12" name="文本框 107"/>
          <p:cNvSpPr txBox="1"/>
          <p:nvPr/>
        </p:nvSpPr>
        <p:spPr>
          <a:xfrm>
            <a:off x="4132162" y="371992"/>
            <a:ext cx="7647462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取一吸管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靠近玻璃管的上管口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通过吸管水平向右吹气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则玻璃管内液面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这说明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若将瓶内灌满水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塞紧塞子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挤压瓶子时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发现玻璃管内液面上升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这说明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若在瓶中装满酒精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根据液体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的性质可将该装置制成另一种测量仪器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它是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写出名称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44103" y="1275808"/>
            <a:ext cx="1323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上升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3809" y="2005959"/>
            <a:ext cx="191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位置压强小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2019-7-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925002" y="467944"/>
            <a:ext cx="785464" cy="190773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863379" y="3395489"/>
            <a:ext cx="3259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力可以使物体发生形变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11280" y="1224878"/>
            <a:ext cx="2107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流体流速大的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03026" y="4201551"/>
            <a:ext cx="1407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热胀冷缩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630729" y="4956379"/>
            <a:ext cx="1137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温度计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2" grpId="0"/>
      <p:bldP spid="27" grpId="0"/>
      <p:bldP spid="32" grpId="0"/>
      <p:bldP spid="30" grpId="0"/>
      <p:bldP spid="31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1835" y="950595"/>
            <a:ext cx="80987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如图所示，将塑料管里装满水，用纸片把管口盖严，按住纸片，把塑料管倒过来．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命题点：大气压的应用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放手后，纸片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掉下来，这个实验说明了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；若在纸片上开一个小孔，纸片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掉下来．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命题点：物体运动状态的判断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放手前，以塑料管为参照物，纸片是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
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613" y="1527175"/>
            <a:ext cx="193738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776970" y="4057650"/>
            <a:ext cx="28206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P39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9.3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9259" y="2133018"/>
            <a:ext cx="930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87270" y="2703512"/>
            <a:ext cx="2047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大气压的存在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76400" y="3132088"/>
            <a:ext cx="610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098992" y="3788995"/>
            <a:ext cx="920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670" y="1017270"/>
            <a:ext cx="99174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命题点：流体压强与流速的关系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如图所示，把一根饮料吸管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插在盛水的杯子中，另一根吸管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的管口贴靠在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管的上端．往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管中吹气，可以看到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管中的水面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；若用力从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管中吸气，可以看到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管中的水面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两空均选填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上升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下降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-2147482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405" y="3489960"/>
            <a:ext cx="1701800" cy="1985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84550" y="5475605"/>
            <a:ext cx="50800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P47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7)</a:t>
            </a:r>
            <a:endParaRPr lang="en-US" altLang="en-US" sz="1800">
              <a:latin typeface="Times New Roman" panose="02020603050405020304" pitchFamily="18" charset="0"/>
              <a:cs typeface="仿宋_GB231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1425" y="2218055"/>
            <a:ext cx="960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85915" y="276987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91845" y="169926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84" name="组合 4"/>
          <p:cNvGrpSpPr/>
          <p:nvPr/>
        </p:nvGrpSpPr>
        <p:grpSpPr>
          <a:xfrm>
            <a:off x="1095719" y="482600"/>
            <a:ext cx="9889112" cy="645159"/>
            <a:chOff x="1594" y="1190"/>
            <a:chExt cx="15573" cy="1017"/>
          </a:xfrm>
        </p:grpSpPr>
        <p:pic>
          <p:nvPicPr>
            <p:cNvPr id="24585" name="图片 1" descr="I:\00图.png00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94" y="1298"/>
              <a:ext cx="15573" cy="8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255" y="1578610"/>
            <a:ext cx="9018905" cy="737235"/>
            <a:chOff x="894" y="2929"/>
            <a:chExt cx="1420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探究影响压力作用效果的因素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854149" y="2211257"/>
            <a:ext cx="1107608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有关该实验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有如下命题点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zh-CN" sz="2400" smtClean="0">
              <a:latin typeface="宋体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1</a:t>
            </a:r>
            <a:r>
              <a:rPr lang="en-US" altLang="zh-CN" sz="2400" smtClean="0">
                <a:latin typeface="+mn-ea"/>
              </a:rPr>
              <a:t>.【</a:t>
            </a:r>
            <a:r>
              <a:rPr lang="zh-CN" altLang="en-US" sz="2400" smtClean="0">
                <a:latin typeface="+mn-ea"/>
              </a:rPr>
              <a:t>实验器材</a:t>
            </a:r>
            <a:r>
              <a:rPr lang="en-US" altLang="zh-CN" sz="2400" smtClean="0">
                <a:latin typeface="+mn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小桌、海绵、砝码等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2.【</a:t>
            </a:r>
            <a:r>
              <a:rPr lang="zh-CN" altLang="en-US" sz="2400" smtClean="0">
                <a:latin typeface="+mj-ea"/>
                <a:ea typeface="+mj-ea"/>
              </a:rPr>
              <a:t>实验情景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方正书宋_GBK" panose="03000509000000000000" charset="-122"/>
              </a:rPr>
              <a:t> </a:t>
            </a:r>
            <a:endParaRPr lang="zh-CN" altLang="en-US" sz="2400">
              <a:latin typeface="宋体" pitchFamily="2" charset="-122"/>
              <a:ea typeface="宋体" panose="02010600030101010101" pitchFamily="2" charset="-122"/>
              <a:cs typeface="方正书宋_GBK"/>
            </a:endParaRPr>
          </a:p>
        </p:txBody>
      </p:sp>
      <p:pic>
        <p:nvPicPr>
          <p:cNvPr id="14" name="18WHLWJJZKBWL223.jpg" descr="id:214749187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85787" y="4455844"/>
            <a:ext cx="5329250" cy="12460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257175" y="598805"/>
            <a:ext cx="117043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3.【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设计与进行实验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描述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压力的作用效果的物理量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是压强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探究压力的作用效果与压力的关系时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需保持受力面积不变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改变压力的大小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如图甲、乙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探究压力的作用效果与受力面积的关系时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需保持压力大小不变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改变受力面积的大小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如图乙、丙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本实验用到了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转换法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把压力的作用效果转换成了海绵的形变程度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方正书宋_GBK" panose="03000509000000000000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4149" y="498662"/>
            <a:ext cx="1107608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4.【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实验结论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压力的作用效果只与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压力一定时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受力面积越小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30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u="wavyHeavy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受力面积一定时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92125" y="1102269"/>
            <a:ext cx="2056765" cy="666014"/>
            <a:chOff x="11221" y="1018"/>
            <a:chExt cx="3239" cy="1247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1018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1086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40" name="组合 4"/>
          <p:cNvGrpSpPr/>
          <p:nvPr/>
        </p:nvGrpSpPr>
        <p:grpSpPr>
          <a:xfrm>
            <a:off x="763714" y="444500"/>
            <a:ext cx="10515147" cy="645159"/>
            <a:chOff x="1208" y="1190"/>
            <a:chExt cx="16640" cy="1018"/>
          </a:xfrm>
        </p:grpSpPr>
        <p:pic>
          <p:nvPicPr>
            <p:cNvPr id="18441" name="图片 1" descr="I:\00图.png00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8" y="1255"/>
              <a:ext cx="16640" cy="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考点过关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1200" y="119380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压力</a:t>
              </a:r>
              <a:r>
                <a: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、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压强</a:t>
              </a:r>
              <a:endParaRPr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0"/>
              <a:chOff x="6686" y="8865"/>
              <a:chExt cx="2649" cy="875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337820" y="1410970"/>
            <a:ext cx="12067540" cy="4965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/>
              </a:rPr>
              <a:t>压力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(1)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定义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作用于物体表面的力叫压力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(2)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产生条件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两个物体相互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且发生挤压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(3)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方向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接触面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指向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(4)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大小</a:t>
            </a: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压力的大小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等于重力的大小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压力的方向也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与重力的方向相同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只有放在水平面上的物体对水平面的压力才等于物体的重力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</p:txBody>
      </p:sp>
      <p:sp>
        <p:nvSpPr>
          <p:cNvPr id="2" name="TextBox 34"/>
          <p:cNvSpPr txBox="1"/>
          <p:nvPr/>
        </p:nvSpPr>
        <p:spPr>
          <a:xfrm flipH="1">
            <a:off x="3360756" y="4902125"/>
            <a:ext cx="190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不一定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5277298" y="4109645"/>
            <a:ext cx="141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被压物体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1954979" y="4109645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垂直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3303" y="3250827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接触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1969322" y="2445796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垂直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8874722" y="4950161"/>
            <a:ext cx="190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不一定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" grpId="0"/>
      <p:bldP spid="38" grpId="0"/>
      <p:bldP spid="39" grpId="0"/>
      <p:bldP spid="40" grpId="0"/>
      <p:bldP spid="41" grpId="0"/>
      <p:bldP spid="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86485" y="482600"/>
            <a:ext cx="9739630" cy="644525"/>
            <a:chOff x="1566" y="1626"/>
            <a:chExt cx="15338" cy="1015"/>
          </a:xfrm>
        </p:grpSpPr>
        <p:pic>
          <p:nvPicPr>
            <p:cNvPr id="4" name="图片 3" descr="I:\01.png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6" y="1626"/>
              <a:ext cx="15338" cy="9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一题学会一实验</a:t>
              </a:r>
            </a:p>
          </p:txBody>
        </p:sp>
      </p:grpSp>
      <p:pic>
        <p:nvPicPr>
          <p:cNvPr id="18" name="18WHLWJJZKBWL223.jpg" descr="id:214749189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49119" y="2519130"/>
            <a:ext cx="6353065" cy="1485426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854149" y="1565462"/>
            <a:ext cx="1107608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+mj-ea"/>
                <a:ea typeface="+mj-ea"/>
              </a:rPr>
              <a:t>例</a:t>
            </a:r>
            <a:r>
              <a:rPr lang="en-US" altLang="zh-CN" sz="2400" smtClean="0">
                <a:latin typeface="+mj-ea"/>
                <a:ea typeface="+mj-ea"/>
              </a:rPr>
              <a:t>1.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在探究影响压力作用效果的因素时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某同学利用小桌、海绵和砝码等器材进行了如图所示的实验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9" name="矩形 18"/>
          <p:cNvSpPr/>
          <p:nvPr/>
        </p:nvSpPr>
        <p:spPr>
          <a:xfrm>
            <a:off x="3702483" y="4029643"/>
            <a:ext cx="5527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甲　　　　 　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　乙　　　　　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丙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11623" y="4476104"/>
            <a:ext cx="106895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该同学是通过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来判断压强的大小的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比较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两图可得到的实验结论是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当受力面积一定时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压力越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02645" y="508481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39383" y="51726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甲、乙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5125" y="457203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海绵的形变程度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711200" y="770255"/>
            <a:ext cx="11250295" cy="5045710"/>
          </a:xfrm>
          <a:prstGeom prst="roundRect">
            <a:avLst>
              <a:gd name="adj" fmla="val 2673"/>
            </a:avLst>
          </a:prstGeom>
          <a:noFill/>
          <a:ln>
            <a:solidFill>
              <a:srgbClr val="006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4197" y="925408"/>
            <a:ext cx="10689515" cy="482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此实验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选填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”)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用硬纸板代替海绵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原因是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______.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此实验中主要运用的科学探究方法有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(6)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下列实例中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应用了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中所得结论的是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应用了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中所得结论的是</a:t>
            </a:r>
            <a:r>
              <a:rPr lang="en-US" altLang="zh-CN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.(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填序号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交通管理部门规定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货车每一车轴的平均承载质量不得超过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10 t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小小的蚊子能轻而易举地用口器把皮肤刺破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书包的背带较宽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菜刀要经常磨一磨</a:t>
            </a:r>
          </a:p>
          <a:p>
            <a:pPr>
              <a:lnSpc>
                <a:spcPct val="13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E.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啄木鸟有个坚硬而细长的喙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1986" y="96751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7925" y="2355252"/>
            <a:ext cx="30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9502" y="141216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明显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182113" y="96213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效果不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63444" y="27891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BCDE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74827" y="190880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转换法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03576" y="184605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控制变量法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9130" y="55054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5660" y="414020"/>
            <a:ext cx="9018905" cy="737235"/>
            <a:chOff x="894" y="2929"/>
            <a:chExt cx="1420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研究液体内部的压强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854149" y="1565462"/>
            <a:ext cx="11076082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有关该实验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有如下命题点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zh-CN" sz="24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1</a:t>
            </a:r>
            <a:r>
              <a:rPr lang="en-US" altLang="zh-CN" sz="2400" smtClean="0">
                <a:latin typeface="+mn-ea"/>
              </a:rPr>
              <a:t>.【</a:t>
            </a:r>
            <a:r>
              <a:rPr lang="zh-CN" altLang="en-US" sz="2400" smtClean="0">
                <a:latin typeface="+mn-ea"/>
              </a:rPr>
              <a:t>实验器材</a:t>
            </a:r>
            <a:r>
              <a:rPr lang="en-US" altLang="zh-CN" sz="2400" smtClean="0">
                <a:latin typeface="+mn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容器、不同液体、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smtClean="0">
                <a:latin typeface="+mj-ea"/>
                <a:ea typeface="+mj-ea"/>
              </a:rPr>
              <a:t>2.【</a:t>
            </a:r>
            <a:r>
              <a:rPr lang="zh-CN" altLang="en-US" sz="2400" smtClean="0">
                <a:latin typeface="+mj-ea"/>
                <a:ea typeface="+mj-ea"/>
              </a:rPr>
              <a:t>实验情景</a:t>
            </a:r>
            <a:r>
              <a:rPr lang="en-US" altLang="zh-CN" sz="2400" smtClean="0">
                <a:latin typeface="+mj-ea"/>
                <a:ea typeface="+mj-ea"/>
              </a:rPr>
              <a:t>】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如图所示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indent="0" fontAlgn="auto">
              <a:lnSpc>
                <a:spcPct val="20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方正书宋_GBK" panose="03000509000000000000" charset="-122"/>
              </a:rPr>
              <a:t> </a:t>
            </a:r>
          </a:p>
        </p:txBody>
      </p:sp>
      <p:pic>
        <p:nvPicPr>
          <p:cNvPr id="18" name="18WHLWJJZKBWL224.jpg" descr="id:21474919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89300" y="3701415"/>
            <a:ext cx="4793615" cy="23577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54149" y="479612"/>
            <a:ext cx="1107608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/>
              <a:t>3.</a:t>
            </a:r>
            <a:r>
              <a:rPr lang="zh-CN" altLang="zh-CN" sz="2400" smtClean="0"/>
              <a:t>【设计与进行实验】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其作用是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反映液体内部压强的大小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检查气密性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实验前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用手按压金属盒上的橡皮膜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观察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形管两侧液柱的高度是否发生变化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若变化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说明气密性良好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若不变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说明装置漏气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若发现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形管压强计漏气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需重新安装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保证气密性良好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本实验用到了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转换法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把液体压强的大小转换成了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形管压强计中两侧液柱的高度差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.U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形管压强计中两侧液柱的高度差越大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说明橡皮膜所受的压强越大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54149" y="803462"/>
            <a:ext cx="11076082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探究液体内部向各个方向的压强大小时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需保持金属盒在同种液体中所处的深度相同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改变金属盒的朝向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探究液体内部压强与深度的关系时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需保持金属盒在同种液体中的朝向相同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改变金属盒所处的深度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探究液体内部压强与液体密度的关系时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需保持金属盒在液体中所处的深度和朝向相同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改变金属盒所处液体的密度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556969" y="708212"/>
            <a:ext cx="11076082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smtClean="0">
                <a:latin typeface="+mj-ea"/>
                <a:ea typeface="+mj-ea"/>
              </a:rPr>
              <a:t>4</a:t>
            </a:r>
            <a:r>
              <a:rPr lang="en-US" altLang="zh-CN" sz="2400" b="1" smtClean="0">
                <a:latin typeface="+mj-ea"/>
                <a:ea typeface="+mj-ea"/>
              </a:rPr>
              <a:t>.【</a:t>
            </a:r>
            <a:r>
              <a:rPr lang="zh-CN" altLang="en-US" sz="2400" b="1" smtClean="0">
                <a:latin typeface="+mj-ea"/>
                <a:ea typeface="+mj-ea"/>
              </a:rPr>
              <a:t>实验结论</a:t>
            </a:r>
            <a:r>
              <a:rPr lang="en-US" altLang="zh-CN" sz="2400" b="1" smtClean="0">
                <a:latin typeface="+mj-ea"/>
                <a:ea typeface="+mj-ea"/>
              </a:rPr>
              <a:t>】</a:t>
            </a:r>
            <a:endParaRPr lang="en-US" altLang="zh-CN" sz="2400" smtClean="0">
              <a:latin typeface="+mj-ea"/>
              <a:ea typeface="+mj-ea"/>
            </a:endParaRP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液体内部向各个方向都有压强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同一液体在同一深度处向各个方向的压强相等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液体内部的压强大小只与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液体的密度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u="sng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液体的深度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同种液体内部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深度越深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</a:p>
          <a:p>
            <a:pPr>
              <a:lnSpc>
                <a:spcPct val="180000"/>
              </a:lnSpc>
            </a:pP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在同一深度处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液体的密度越大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液体压强越大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66165" y="530225"/>
            <a:ext cx="9739630" cy="644525"/>
            <a:chOff x="1566" y="1626"/>
            <a:chExt cx="15338" cy="1015"/>
          </a:xfrm>
        </p:grpSpPr>
        <p:pic>
          <p:nvPicPr>
            <p:cNvPr id="4" name="图片 3" descr="I:\01.png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6" y="1626"/>
              <a:ext cx="15338" cy="9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一题学会一实验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63245" y="1492885"/>
            <a:ext cx="109480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如图是用压强计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探究影响液体内部压强大小的因素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的实验装置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压强计上的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_________(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不属于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连通器．
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4382" y="2092325"/>
            <a:ext cx="1269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不属于</a:t>
            </a:r>
            <a:endParaRPr lang="zh-CN" altLang="en-US" dirty="0"/>
          </a:p>
        </p:txBody>
      </p:sp>
      <p:pic>
        <p:nvPicPr>
          <p:cNvPr id="5" name="图片 -21474821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65" y="3091815"/>
            <a:ext cx="6384290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255260" y="5193665"/>
            <a:ext cx="14712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52450" y="539115"/>
            <a:ext cx="111486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在使用压强计前，发现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形管左右两侧的水面有一定的高度差，如图甲所示．其调节的方法是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______(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“A”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“B”)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形管左右两侧的水面相平．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将右侧支管中高出的水倒出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取下软管重新安装
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比较图乙和图丙，可以得到：液体的压强与</a:t>
            </a:r>
            <a:r>
              <a:rPr lang="en-US" alt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有关．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比较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_________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两图，可以得到：液体的压强与液体密度有关．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已知图丁中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形管左右两侧水面的高度差</a:t>
            </a:r>
            <a:r>
              <a:rPr lang="en-US" sz="24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cm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，则橡皮管内气体的压强与大气压强之差为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________Pa.(</a:t>
            </a:r>
            <a:r>
              <a:rPr lang="en-US" sz="24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水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1.0×10</a:t>
            </a:r>
            <a:r>
              <a:rPr lang="en-US" sz="2400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sz="24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ρ</a:t>
            </a:r>
            <a:r>
              <a:rPr lang="zh-CN" sz="2400" baseline="-25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盐水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1.1×10</a:t>
            </a:r>
            <a:r>
              <a:rPr lang="en-US" sz="2400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kg/m</a:t>
            </a:r>
            <a:r>
              <a:rPr lang="en-US" sz="2400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sz="24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</a:t>
            </a:r>
            <a:r>
              <a:rPr lang="zh-CN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N/kg)
</a:t>
            </a:r>
            <a:endParaRPr lang="zh-CN" altLang="en-US" sz="2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3565" y="2835275"/>
            <a:ext cx="1538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液体深度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9279" y="3374390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丙、丁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11824" y="4471034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600" y="1123950"/>
            <a:ext cx="551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9940" y="794385"/>
            <a:ext cx="105048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压强计是通过观察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形管的两端液面的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来显示橡皮膜所受压强的大小．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在图乙中，保持金属盒在水中的深度不变，改变它的方向，发现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形管两边液面的高度差均不改变，由此可以初步得出结论：在同种液体的相同深度，液体向各个方向的压强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为了使图丁中液体对探头的压强等于图丙中液体对探头的压强，应将探头向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移动．
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13500" y="895350"/>
            <a:ext cx="1179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高度差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527039" y="2548889"/>
            <a:ext cx="1030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72655" y="3040428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/>
          </a:p>
        </p:txBody>
      </p:sp>
      <p:pic>
        <p:nvPicPr>
          <p:cNvPr id="101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404600" y="11861800"/>
            <a:ext cx="3302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657113" y="142114"/>
            <a:ext cx="9656782" cy="90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0000"/>
              </a:lnSpc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(5)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压力与重力的区别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93432" y="1132243"/>
          <a:ext cx="7931973" cy="4937760"/>
        </p:xfrm>
        <a:graphic>
          <a:graphicData uri="http://schemas.openxmlformats.org/drawingml/2006/table">
            <a:tbl>
              <a:tblPr/>
              <a:tblGrid>
                <a:gridCol w="1586230"/>
                <a:gridCol w="3172954"/>
                <a:gridCol w="3172789"/>
              </a:tblGrid>
              <a:tr h="5378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宋体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压力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垂直作用在物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体表面上的力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由于地球的吸引而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使物体受到的力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性质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万有引力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施力物体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与受力物体接触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并挤压的物体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地球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方向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垂直于接触面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总是竖直向下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大小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由外力决定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i="1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mg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作用点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受力物体的接触面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物体的重心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95300" y="591820"/>
            <a:ext cx="11137265" cy="553974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得分指南</a:t>
            </a:r>
            <a:endParaRPr lang="en-US" altLang="zh-CN" sz="24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不同情况下压力与重力的关系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.(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已知物体所受重力为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G)</a:t>
            </a: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4" name="18WHLWJJZKBWL37.jpg" descr="id:21474914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25065" y="1884045"/>
            <a:ext cx="6273165" cy="3914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79745" y="110807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9870" y="1108075"/>
            <a:ext cx="1588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97537" b="2642"/>
          <a:stretch>
            <a:fillRect/>
          </a:stretch>
        </p:blipFill>
        <p:spPr>
          <a:xfrm>
            <a:off x="1896745" y="2202180"/>
            <a:ext cx="311150" cy="9423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60415" y="2130425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1960" y="4134485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pS</a:t>
            </a:r>
            <a:endParaRPr lang="en-US" altLang="en-US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5515" y="525145"/>
            <a:ext cx="10736580" cy="5775960"/>
            <a:chOff x="1263" y="1053"/>
            <a:chExt cx="16908" cy="9096"/>
          </a:xfrm>
        </p:grpSpPr>
        <p:grpSp>
          <p:nvGrpSpPr>
            <p:cNvPr id="9" name="组合 8"/>
            <p:cNvGrpSpPr/>
            <p:nvPr/>
          </p:nvGrpSpPr>
          <p:grpSpPr>
            <a:xfrm>
              <a:off x="1263" y="1053"/>
              <a:ext cx="16908" cy="9096"/>
              <a:chOff x="1828" y="1392"/>
              <a:chExt cx="16908" cy="9096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1828" y="1392"/>
                <a:ext cx="16908" cy="90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2. </a:t>
                </a:r>
                <a:r>
                  <a:rPr 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压强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定义：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在物理学中，物体所受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的大小与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___________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之比叫做压强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 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计算公式
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p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表示压强，单位是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</a:t>
                </a:r>
                <a:endPara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＝</a:t>
                </a:r>
                <a:r>
                  <a:rPr 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________    </a:t>
                </a:r>
                <a:r>
                  <a:rPr lang="en-US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表示压力，单位是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</a:t>
                </a:r>
                <a:r>
                  <a:rPr lang="en-US" altLang="zh-CN" sz="2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en-US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表示受力面积，单位是</a:t>
                </a:r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aseline="300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</a:p>
              <a:p>
                <a:pPr>
                  <a:lnSpc>
                    <a:spcPct val="140000"/>
                  </a:lnSpc>
                </a:pP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sym typeface="+mn-ea"/>
                  </a:rPr>
                  <a:t>注：</a:t>
                </a:r>
                <a:r>
                  <a:rPr lang="zh-CN" sz="2400">
                    <a:latin typeface="Times New Roman" panose="02020603050405020304" pitchFamily="18" charset="0"/>
                    <a:sym typeface="+mn-ea"/>
                  </a:rPr>
                  <a:t>受力面积是指两个物体的实际接触面积．</a:t>
                </a:r>
                <a:endParaRPr lang="zh-CN" altLang="en-US" sz="240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变形公式：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求压力</a:t>
                </a:r>
                <a:r>
                  <a:rPr lang="en-US" sz="2400" i="1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F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＝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________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，求受力面积</a:t>
                </a:r>
                <a:r>
                  <a:rPr lang="en-US" sz="2400" i="1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S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＝     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.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适用范围：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任何情况下固体、液体、气体压强的计算．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(3)</a:t>
                </a:r>
                <a:r>
                  <a:rPr lang="zh-CN" sz="24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物理意义：</a:t>
                </a:r>
                <a:r>
                  <a:rPr lang="zh-CN" sz="240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压强在数值上等于物体单位面积所受的压力．压强越大，压力产生的效果越明显．
</a:t>
                </a:r>
                <a:endParaRPr lang="en-US" altLang="zh-CN" sz="2400" baseline="30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左大括号 5"/>
              <p:cNvSpPr/>
              <p:nvPr/>
            </p:nvSpPr>
            <p:spPr>
              <a:xfrm>
                <a:off x="4715" y="4147"/>
                <a:ext cx="259" cy="1971"/>
              </a:xfrm>
              <a:prstGeom prst="leftBrace">
                <a:avLst/>
              </a:prstGeom>
              <a:ln w="28575">
                <a:solidFill>
                  <a:schemeClr val="tx1"/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rcRect r="94488" b="-11667"/>
            <a:stretch>
              <a:fillRect/>
            </a:stretch>
          </p:blipFill>
          <p:spPr>
            <a:xfrm>
              <a:off x="11634" y="6511"/>
              <a:ext cx="459" cy="140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18WHLWJJZKBWL39.jpg" descr="id:21474914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3535" y="556895"/>
            <a:ext cx="7746365" cy="1560830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163830" y="2164715"/>
            <a:ext cx="11873865" cy="435483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易失分点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是压强的定义式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具有普遍适用性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既适用于固体也适用于液体和气体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公式中的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是受力面积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它是施力物体挤压受力物体时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两者接触面的面积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如图所示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将一底面积为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的物体分别放置在面积为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和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baseline="-250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的两个水平桌面上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两种情况下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物体对水平桌面的压力不变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但图甲中受力面积是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图乙中受力面积是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_______.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baseline="-250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29740" y="2777490"/>
            <a:ext cx="288290" cy="49657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3" name="TextBox 42"/>
          <p:cNvSpPr txBox="1"/>
          <p:nvPr/>
        </p:nvSpPr>
        <p:spPr>
          <a:xfrm>
            <a:off x="6965315" y="4372610"/>
            <a:ext cx="513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r>
              <a:rPr lang="en-US" altLang="zh-CN" sz="2400" i="1" baseline="-250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2</a:t>
            </a:r>
            <a:endParaRPr lang="zh-CN" altLang="en-US" sz="2400" i="1" baseline="-2500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660380" y="4372610"/>
            <a:ext cx="39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S</a:t>
            </a:r>
            <a:endParaRPr lang="zh-CN" altLang="en-US" sz="2400" i="1">
              <a:solidFill>
                <a:srgbClr val="FF0000"/>
              </a:solidFill>
            </a:endParaRPr>
          </a:p>
        </p:txBody>
      </p:sp>
      <p:pic>
        <p:nvPicPr>
          <p:cNvPr id="48" name="18WHLWJJZKBWL38.jpg" descr="id:214749153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711700" y="5160645"/>
            <a:ext cx="2549525" cy="1240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0715" y="415290"/>
            <a:ext cx="9130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增大或减小压强的方法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1835" y="1049020"/>
          <a:ext cx="10746105" cy="442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945"/>
                <a:gridCol w="4593590"/>
                <a:gridCol w="4941570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方法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11887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增大</a:t>
                      </a: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受力面积一定时，增大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刹车时用力握住车闸、压路机的碾子做得很重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压力一定时，减小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榔头前面很尖、破窗锤呈锥形、菜刀的刃很薄、图钉的尖很尖、啄木鸟的喙很尖锐等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61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增大压力的同时减小受力面积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用铁锤用力钉钉子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265420" y="2073275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3280" y="3556635"/>
            <a:ext cx="1579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06475" y="855980"/>
          <a:ext cx="10266045" cy="5010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135"/>
                <a:gridCol w="2808605"/>
                <a:gridCol w="5742305"/>
              </a:tblGrid>
              <a:tr h="6400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方法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/>
                    </a:solidFill>
                  </a:tcPr>
                </a:tc>
              </a:tr>
              <a:tr h="11887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减小</a:t>
                      </a:r>
                    </a:p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压强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受力面积一定时，减小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现代建筑中常采用空心砖、汽车限载等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9913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压力一定时，增大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自行车坐垫宽大、坦克和履带式拖拉机都有宽大的履带、载重汽车装有很多轮子、铁轨下铺上枕木、滑雪时穿上滑雪板、骆驼宽大的脚掌、书包背带做得很宽等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减小压力的同时增大受力面积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在冰面行走时，采用爬行并丢弃一些负重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583940" y="2151380"/>
            <a:ext cx="970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5595" y="3714115"/>
            <a:ext cx="1618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受力面积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KSO_WM_DOC_GUID" val="{9fcb8e14-35d4-44fd-a52b-5528ea4604e7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dfa6c73-100f-4a41-8aaa-8e9196ac1bcf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4353dd-11da-46fd-9b17-c794c7f50024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8838d21-7130-4915-a683-67d49cf9e29c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3963981-4c41-44c8-adec-b3fdf525d26f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d5d44ec-4a91-4386-badc-2a23d1c4f5e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66350-5a66-43f2-9a90-2a3dd60e526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6092d45-3a5b-43ef-86b6-ef272f6ac90a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4972</Words>
  <Application>Microsoft Office PowerPoint</Application>
  <PresentationFormat>自定义</PresentationFormat>
  <Paragraphs>360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689</cp:revision>
  <dcterms:created xsi:type="dcterms:W3CDTF">2018-06-26T07:00:00Z</dcterms:created>
  <dcterms:modified xsi:type="dcterms:W3CDTF">2020-08-13T23:14:56Z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