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37"/>
  </p:notesMasterIdLst>
  <p:sldIdLst>
    <p:sldId id="259" r:id="rId3"/>
    <p:sldId id="257" r:id="rId4"/>
    <p:sldId id="287" r:id="rId5"/>
    <p:sldId id="294" r:id="rId6"/>
    <p:sldId id="295" r:id="rId7"/>
    <p:sldId id="301" r:id="rId8"/>
    <p:sldId id="303" r:id="rId9"/>
    <p:sldId id="304" r:id="rId10"/>
    <p:sldId id="306" r:id="rId11"/>
    <p:sldId id="307" r:id="rId12"/>
    <p:sldId id="309" r:id="rId13"/>
    <p:sldId id="310" r:id="rId14"/>
    <p:sldId id="311" r:id="rId15"/>
    <p:sldId id="336" r:id="rId16"/>
    <p:sldId id="312" r:id="rId17"/>
    <p:sldId id="313" r:id="rId18"/>
    <p:sldId id="288" r:id="rId19"/>
    <p:sldId id="314" r:id="rId20"/>
    <p:sldId id="319" r:id="rId21"/>
    <p:sldId id="323" r:id="rId22"/>
    <p:sldId id="326" r:id="rId23"/>
    <p:sldId id="329" r:id="rId24"/>
    <p:sldId id="327" r:id="rId25"/>
    <p:sldId id="340" r:id="rId26"/>
    <p:sldId id="330" r:id="rId27"/>
    <p:sldId id="332" r:id="rId28"/>
    <p:sldId id="333" r:id="rId29"/>
    <p:sldId id="334" r:id="rId30"/>
    <p:sldId id="335" r:id="rId31"/>
    <p:sldId id="337" r:id="rId32"/>
    <p:sldId id="338" r:id="rId33"/>
    <p:sldId id="342" r:id="rId34"/>
    <p:sldId id="339" r:id="rId35"/>
    <p:sldId id="343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F24"/>
    <a:srgbClr val="0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2178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8F67-6FE8-4F96-9E69-B211A4FC1C87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D072-7311-4C8F-98D9-8F067C066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8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hui\Desktop\bg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7" y="0"/>
            <a:ext cx="1008063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484543" y="2305875"/>
            <a:ext cx="7368209" cy="14401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第十二章 简单机械</a:t>
            </a:r>
            <a:endParaRPr kumimoji="1" lang="en-US" altLang="zh-CN" sz="66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</a:t>
            </a:r>
            <a:r>
              <a:rPr kumimoji="1"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节 </a:t>
            </a:r>
            <a:r>
              <a:rPr kumimoji="1" lang="zh-CN" altLang="en-US" sz="6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滑轮</a:t>
            </a:r>
          </a:p>
        </p:txBody>
      </p:sp>
      <p:sp>
        <p:nvSpPr>
          <p:cNvPr id="3" name="副标题 2"/>
          <p:cNvSpPr txBox="1"/>
          <p:nvPr/>
        </p:nvSpPr>
        <p:spPr>
          <a:xfrm>
            <a:off x="3362503" y="845220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</a:t>
            </a:r>
            <a:r>
              <a:rPr lang="zh-CN" altLang="en-US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年级 物理</a:t>
            </a:r>
            <a:endParaRPr lang="en-US" altLang="zh-CN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6732" y="1263885"/>
            <a:ext cx="418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、探究定滑轮的特点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62"/>
          <p:cNvSpPr txBox="1"/>
          <p:nvPr/>
        </p:nvSpPr>
        <p:spPr>
          <a:xfrm>
            <a:off x="500252" y="1919771"/>
            <a:ext cx="30513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、定滑轮的优点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68901" y="4480635"/>
            <a:ext cx="1266786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577485" y="2205007"/>
            <a:ext cx="5541285" cy="261610"/>
            <a:chOff x="1948070" y="1325213"/>
            <a:chExt cx="7580243" cy="3710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椭圆 99"/>
          <p:cNvSpPr/>
          <p:nvPr/>
        </p:nvSpPr>
        <p:spPr>
          <a:xfrm>
            <a:off x="6168900" y="3241556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460986" y="2451654"/>
            <a:ext cx="0" cy="2081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00" idx="2"/>
          </p:cNvCxnSpPr>
          <p:nvPr/>
        </p:nvCxnSpPr>
        <p:spPr>
          <a:xfrm>
            <a:off x="6168900" y="4533643"/>
            <a:ext cx="1" cy="1292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670923" y="5815514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4" name="直接箭头连接符 103"/>
          <p:cNvCxnSpPr/>
          <p:nvPr/>
        </p:nvCxnSpPr>
        <p:spPr>
          <a:xfrm>
            <a:off x="7481343" y="3256018"/>
            <a:ext cx="2033223" cy="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>
            <a:off x="6684078" y="3685504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左大括号 105"/>
          <p:cNvSpPr/>
          <p:nvPr/>
        </p:nvSpPr>
        <p:spPr>
          <a:xfrm rot="10800000">
            <a:off x="7579883" y="3256018"/>
            <a:ext cx="242477" cy="127033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7096051" y="4555713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68600" y="3681918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60257" y="3705410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039908" y="3483906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91719" y="5879052"/>
            <a:ext cx="676881" cy="5355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 flipV="1">
            <a:off x="7435624" y="3241557"/>
            <a:ext cx="45719" cy="1261938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59601" y="4480635"/>
            <a:ext cx="193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736391" y="2901106"/>
            <a:ext cx="352611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可以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改变力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方向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6732" y="1248990"/>
            <a:ext cx="418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500252" y="191977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动滑轮实质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07676" y="5655212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50027" y="4402372"/>
            <a:ext cx="2584173" cy="152402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667353" y="1997099"/>
            <a:ext cx="0" cy="2458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942113" y="4554774"/>
            <a:ext cx="8405" cy="1100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234200" y="2497371"/>
            <a:ext cx="0" cy="19580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 rot="16200000" flipV="1">
            <a:off x="7165205" y="4053639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819654" y="2970120"/>
            <a:ext cx="261731" cy="2566333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92004" y="4303775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905" y="4830547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2078" y="3476375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5918" y="2661297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9357" y="5735517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08944" y="1821858"/>
            <a:ext cx="6201772" cy="195825"/>
            <a:chOff x="1948070" y="1325213"/>
            <a:chExt cx="7580243" cy="37106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248990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500252" y="191977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动滑轮实质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92987" y="5896136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5245" y="4448091"/>
            <a:ext cx="2584173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50027" y="3163294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667353" y="1997099"/>
            <a:ext cx="0" cy="2458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937331" y="4554774"/>
            <a:ext cx="4782" cy="13114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234200" y="2497371"/>
            <a:ext cx="0" cy="19580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 rot="16200000" flipV="1">
            <a:off x="7193328" y="3940201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819654" y="2970120"/>
            <a:ext cx="261731" cy="2566333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92004" y="4287008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905" y="4813780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2078" y="3459608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5918" y="2644530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7414" y="5911497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08944" y="1821858"/>
            <a:ext cx="6201772" cy="195825"/>
            <a:chOff x="1948070" y="1325213"/>
            <a:chExt cx="7580243" cy="37106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901148" y="2629462"/>
            <a:ext cx="1439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2R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340437" y="2629462"/>
            <a:ext cx="1416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schemeClr val="bg1"/>
                </a:solidFill>
                <a:latin typeface="黑体" panose="02010609060101010101" charset="-122"/>
              </a:rPr>
              <a:t>L</a:t>
            </a:r>
            <a:r>
              <a:rPr lang="en-US" altLang="zh-CN" sz="2800" b="0" baseline="-25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8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 R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00228" y="3517700"/>
            <a:ext cx="5102035" cy="15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相当于一个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动力臂是阻力臂二倍的省力杠杆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11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250633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500252" y="191977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1823" y="5882069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5245" y="4448091"/>
            <a:ext cx="2584173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50027" y="3163294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667353" y="1997099"/>
            <a:ext cx="0" cy="2458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937331" y="4554774"/>
            <a:ext cx="4782" cy="13114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234200" y="2497371"/>
            <a:ext cx="0" cy="19580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 rot="16200000" flipV="1">
            <a:off x="7193328" y="3940201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819654" y="2970120"/>
            <a:ext cx="261731" cy="2566333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92004" y="4287008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905" y="4830547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2078" y="3459608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5918" y="2644530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7414" y="5891590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08944" y="1821858"/>
            <a:ext cx="6201772" cy="195825"/>
            <a:chOff x="1948070" y="1325213"/>
            <a:chExt cx="7580243" cy="37106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459525" y="2468404"/>
            <a:ext cx="359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9525" y="3622612"/>
            <a:ext cx="300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G/2 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2699" y="3037837"/>
            <a:ext cx="3489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9525" y="432282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使用动滑轮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能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省一半力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85" y="5081545"/>
            <a:ext cx="6612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动滑轮重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、绳重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摩擦力忽略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不计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6732" y="1250633"/>
            <a:ext cx="418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500252" y="191977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4055" y="4305519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使用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动滑轮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能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省一半力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75" y="1943707"/>
            <a:ext cx="16611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09" y="1943707"/>
            <a:ext cx="16611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234620" y="2419591"/>
            <a:ext cx="1235010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1.4N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5068" y="2409569"/>
            <a:ext cx="1235010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0.7N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5436" y="2890676"/>
            <a:ext cx="36038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动滑轮重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、绳重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endParaRPr lang="en-US" altLang="zh-CN" sz="32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摩擦力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忽略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不计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311559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500252" y="191977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9821" y="5724423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52806" y="4255510"/>
            <a:ext cx="2584173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57588" y="2970713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674914" y="1804518"/>
            <a:ext cx="0" cy="2458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949674" y="4362193"/>
            <a:ext cx="8405" cy="13817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241761" y="2304790"/>
            <a:ext cx="0" cy="19580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 rot="16200000" flipV="1">
            <a:off x="7200889" y="3747620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827215" y="2777539"/>
            <a:ext cx="261731" cy="2566333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99565" y="4094427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0466" y="4621199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9639" y="3267027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63479" y="2451949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6918" y="5787961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16505" y="1629277"/>
            <a:ext cx="6201772" cy="195825"/>
            <a:chOff x="1948070" y="1325213"/>
            <a:chExt cx="7580243" cy="37106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500252" y="4406440"/>
            <a:ext cx="4938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252" y="3668511"/>
            <a:ext cx="5388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2R  =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" name="矩形 4"/>
          <p:cNvSpPr/>
          <p:nvPr/>
        </p:nvSpPr>
        <p:spPr>
          <a:xfrm>
            <a:off x="344847" y="2734563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只有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绳重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摩擦力忽略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不计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250633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、探究动滑轮的特点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442963" y="1974151"/>
            <a:ext cx="48133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缺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05671" y="5634259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43240" y="3968398"/>
            <a:ext cx="2584173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48022" y="2683601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765348" y="1517406"/>
            <a:ext cx="0" cy="2458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40108" y="4075081"/>
            <a:ext cx="0" cy="15438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332195" y="2017678"/>
            <a:ext cx="0" cy="19580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 rot="16200000" flipV="1">
            <a:off x="7291323" y="3460508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917649" y="2490427"/>
            <a:ext cx="261731" cy="2566333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89999" y="3807315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0900" y="4334087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0073" y="2979915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9125" y="2043711"/>
            <a:ext cx="96120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5409" y="5697797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06939" y="1342165"/>
            <a:ext cx="6201772" cy="195825"/>
            <a:chOff x="1948070" y="1325213"/>
            <a:chExt cx="7580243" cy="37106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3474190" y="2743411"/>
            <a:ext cx="2877711" cy="556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移动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h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96479" y="2669353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绳子移动的距离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562" y="3253927"/>
            <a:ext cx="1191352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2h</a:t>
            </a:r>
          </a:p>
        </p:txBody>
      </p:sp>
      <p:sp>
        <p:nvSpPr>
          <p:cNvPr id="7" name="矩形 6"/>
          <p:cNvSpPr/>
          <p:nvPr/>
        </p:nvSpPr>
        <p:spPr>
          <a:xfrm>
            <a:off x="8607528" y="561896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9562" y="4103630"/>
            <a:ext cx="37753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</a:t>
            </a: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费距离</a:t>
            </a:r>
            <a:endParaRPr lang="en-US" altLang="zh-CN" sz="28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不能改变用力方向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37500" y="2449537"/>
            <a:ext cx="961207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(s)</a:t>
            </a:r>
            <a:endParaRPr lang="zh-CN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6" grpId="0"/>
      <p:bldP spid="7" grpId="0"/>
      <p:bldP spid="39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小结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4647" y="2743957"/>
            <a:ext cx="865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AutoShape 7"/>
          <p:cNvSpPr/>
          <p:nvPr/>
        </p:nvSpPr>
        <p:spPr bwMode="auto">
          <a:xfrm flipV="1">
            <a:off x="1399907" y="2079600"/>
            <a:ext cx="176212" cy="2527300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88013" y="2119778"/>
            <a:ext cx="1360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8013" y="4146106"/>
            <a:ext cx="1448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动滑轮</a:t>
            </a:r>
          </a:p>
        </p:txBody>
      </p:sp>
      <p:sp>
        <p:nvSpPr>
          <p:cNvPr id="12" name="AutoShape 7"/>
          <p:cNvSpPr/>
          <p:nvPr/>
        </p:nvSpPr>
        <p:spPr bwMode="auto">
          <a:xfrm flipV="1">
            <a:off x="2845306" y="1579457"/>
            <a:ext cx="176212" cy="160386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 flipV="1">
            <a:off x="2857219" y="3566070"/>
            <a:ext cx="172788" cy="168329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959210" y="1453688"/>
            <a:ext cx="45985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相当于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臂杠杆。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3959210" y="2841830"/>
            <a:ext cx="332394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力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3959210" y="2220737"/>
            <a:ext cx="50454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可以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改变力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方向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59210" y="3364354"/>
            <a:ext cx="752002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8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动滑轮相当于</a:t>
            </a:r>
            <a:r>
              <a:rPr lang="zh-CN" altLang="en-US" sz="28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</a:t>
            </a:r>
            <a:r>
              <a:rPr lang="zh-CN" altLang="en-US" sz="28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力臂是阻力臂二倍</a:t>
            </a:r>
            <a:r>
              <a:rPr lang="zh-CN" altLang="en-US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的省力杠杆</a:t>
            </a:r>
          </a:p>
        </p:txBody>
      </p:sp>
      <p:sp>
        <p:nvSpPr>
          <p:cNvPr id="18" name="矩形 17"/>
          <p:cNvSpPr/>
          <p:nvPr/>
        </p:nvSpPr>
        <p:spPr>
          <a:xfrm>
            <a:off x="3959210" y="408565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动滑轮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能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省一半力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9210" y="4804835"/>
            <a:ext cx="656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费距离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还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不能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改变用力方向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16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62"/>
          <p:cNvSpPr txBox="1"/>
          <p:nvPr/>
        </p:nvSpPr>
        <p:spPr>
          <a:xfrm>
            <a:off x="2933412" y="3493620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实质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2"/>
          <p:cNvSpPr txBox="1"/>
          <p:nvPr/>
        </p:nvSpPr>
        <p:spPr>
          <a:xfrm>
            <a:off x="2933412" y="1502597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实质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62"/>
          <p:cNvSpPr txBox="1"/>
          <p:nvPr/>
        </p:nvSpPr>
        <p:spPr>
          <a:xfrm>
            <a:off x="2933412" y="2829183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缺点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62"/>
          <p:cNvSpPr txBox="1"/>
          <p:nvPr/>
        </p:nvSpPr>
        <p:spPr>
          <a:xfrm>
            <a:off x="2933412" y="4804835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缺点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62"/>
          <p:cNvSpPr txBox="1"/>
          <p:nvPr/>
        </p:nvSpPr>
        <p:spPr>
          <a:xfrm>
            <a:off x="2933412" y="2198965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优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>
            <a:off x="2933412" y="4085654"/>
            <a:ext cx="1156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优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34253" y="1858135"/>
            <a:ext cx="9880738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6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使用定滑轮能改变力的方向，但不能省力；使用动滑轮能省力，但不能改变力的方向。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 那我们能不能把两者结合起来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，使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其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既可以改变力的方向，又能省力</a:t>
            </a:r>
            <a:r>
              <a:rPr lang="en-US" altLang="zh-CN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17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84312" y="1113184"/>
            <a:ext cx="10230679" cy="6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25000"/>
              </a:lnSpc>
            </a:pPr>
            <a:r>
              <a:rPr lang="en-US" altLang="zh-CN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定滑轮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与动滑轮的组合叫滑轮组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3200" b="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Group 7"/>
          <p:cNvGrpSpPr/>
          <p:nvPr/>
        </p:nvGrpSpPr>
        <p:grpSpPr bwMode="auto">
          <a:xfrm>
            <a:off x="3660631" y="3390908"/>
            <a:ext cx="4217521" cy="2597150"/>
            <a:chOff x="0" y="9"/>
            <a:chExt cx="2558" cy="1636"/>
          </a:xfrm>
        </p:grpSpPr>
        <p:grpSp>
          <p:nvGrpSpPr>
            <p:cNvPr id="5" name="Group 8"/>
            <p:cNvGrpSpPr/>
            <p:nvPr/>
          </p:nvGrpSpPr>
          <p:grpSpPr bwMode="auto">
            <a:xfrm>
              <a:off x="0" y="9"/>
              <a:ext cx="2558" cy="1636"/>
              <a:chOff x="0" y="11"/>
              <a:chExt cx="1811" cy="1957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>
                <a:solidFill>
                  <a:srgbClr val="111111">
                    <a:alpha val="27058"/>
                  </a:srgbClr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BDAF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0" y="11"/>
                <a:ext cx="1811" cy="195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" name="Picture 11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76"/>
              <a:ext cx="2182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589343" y="1761442"/>
            <a:ext cx="9595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把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一个定滑轮与一个动滑轮组合成滑轮组，讨论一下，你能设计出几种组合方式？把你的方案画出来。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8494643" y="721222"/>
            <a:ext cx="2213113" cy="379413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课前导入</a:t>
            </a:r>
          </a:p>
        </p:txBody>
      </p:sp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1709530" y="5618922"/>
            <a:ext cx="8335618" cy="1239078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这个故事中起到关键作用的是哪个部件</a:t>
            </a:r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你在哪里见到过吗？</a:t>
            </a:r>
          </a:p>
        </p:txBody>
      </p:sp>
      <p:pic>
        <p:nvPicPr>
          <p:cNvPr id="5" name="Picture 8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3" y="1374754"/>
            <a:ext cx="7474226" cy="4071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84312" y="1114825"/>
            <a:ext cx="10230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25000"/>
              </a:lnSpc>
            </a:pPr>
            <a:r>
              <a:rPr lang="en-US" altLang="zh-CN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一个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定滑轮与一个动滑轮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组成的滑轮组。</a:t>
            </a:r>
            <a:endParaRPr lang="en-US" altLang="zh-CN" sz="3200" b="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494" y="2455102"/>
            <a:ext cx="1228725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49" y="2455102"/>
            <a:ext cx="1133475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651" y="2455102"/>
            <a:ext cx="15621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427" y="2455102"/>
            <a:ext cx="120015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AutoShape 7"/>
          <p:cNvSpPr/>
          <p:nvPr/>
        </p:nvSpPr>
        <p:spPr>
          <a:xfrm>
            <a:off x="4097890" y="3687002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AutoShape 7"/>
          <p:cNvSpPr/>
          <p:nvPr/>
        </p:nvSpPr>
        <p:spPr>
          <a:xfrm>
            <a:off x="7508840" y="3687001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19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53434" y="1076154"/>
            <a:ext cx="10230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25000"/>
              </a:lnSpc>
            </a:pPr>
            <a:r>
              <a:rPr lang="en-US" altLang="zh-CN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一个定滑轮与一个动滑轮的组成的滑轮组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3200" b="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722"/>
          <p:cNvGrpSpPr/>
          <p:nvPr/>
        </p:nvGrpSpPr>
        <p:grpSpPr bwMode="auto">
          <a:xfrm>
            <a:off x="2623243" y="1893938"/>
            <a:ext cx="1205396" cy="940054"/>
            <a:chOff x="5965" y="2010"/>
            <a:chExt cx="858" cy="757"/>
          </a:xfrm>
        </p:grpSpPr>
        <p:grpSp>
          <p:nvGrpSpPr>
            <p:cNvPr id="16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27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41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43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44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8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29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21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4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25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19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lxqlx12-1"/>
          <p:cNvGrpSpPr/>
          <p:nvPr/>
        </p:nvGrpSpPr>
        <p:grpSpPr bwMode="auto">
          <a:xfrm>
            <a:off x="2948466" y="3567298"/>
            <a:ext cx="649544" cy="1175879"/>
            <a:chOff x="4940" y="1029"/>
            <a:chExt cx="1912" cy="4432"/>
          </a:xfrm>
        </p:grpSpPr>
        <p:sp>
          <p:nvSpPr>
            <p:cNvPr id="47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49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2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59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57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55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1" name="lxqlx16"/>
          <p:cNvGrpSpPr/>
          <p:nvPr/>
        </p:nvGrpSpPr>
        <p:grpSpPr bwMode="auto">
          <a:xfrm>
            <a:off x="3130528" y="5249723"/>
            <a:ext cx="342718" cy="534192"/>
            <a:chOff x="6627" y="2220"/>
            <a:chExt cx="1155" cy="1502"/>
          </a:xfrm>
        </p:grpSpPr>
        <p:sp>
          <p:nvSpPr>
            <p:cNvPr id="6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lxqlx16"/>
          <p:cNvGrpSpPr/>
          <p:nvPr/>
        </p:nvGrpSpPr>
        <p:grpSpPr bwMode="auto">
          <a:xfrm>
            <a:off x="3130528" y="4700594"/>
            <a:ext cx="342718" cy="549129"/>
            <a:chOff x="6627" y="2220"/>
            <a:chExt cx="1155" cy="1502"/>
          </a:xfrm>
        </p:grpSpPr>
        <p:sp>
          <p:nvSpPr>
            <p:cNvPr id="6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>
            <a:stCxn id="21" idx="10"/>
            <a:endCxn id="47" idx="6"/>
          </p:cNvCxnSpPr>
          <p:nvPr/>
        </p:nvCxnSpPr>
        <p:spPr>
          <a:xfrm>
            <a:off x="3281337" y="2804258"/>
            <a:ext cx="316673" cy="1347796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47" idx="2"/>
            <a:endCxn id="41" idx="2"/>
          </p:cNvCxnSpPr>
          <p:nvPr/>
        </p:nvCxnSpPr>
        <p:spPr>
          <a:xfrm flipH="1" flipV="1">
            <a:off x="2921389" y="2329522"/>
            <a:ext cx="27077" cy="1822532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3461877" y="2293764"/>
            <a:ext cx="372078" cy="1327710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22"/>
          <p:cNvGrpSpPr/>
          <p:nvPr/>
        </p:nvGrpSpPr>
        <p:grpSpPr bwMode="auto">
          <a:xfrm>
            <a:off x="4260862" y="1893317"/>
            <a:ext cx="1205396" cy="940054"/>
            <a:chOff x="5965" y="2010"/>
            <a:chExt cx="858" cy="757"/>
          </a:xfrm>
        </p:grpSpPr>
        <p:grpSp>
          <p:nvGrpSpPr>
            <p:cNvPr id="73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83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97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100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4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85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78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0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81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76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lxqlx12-1"/>
          <p:cNvGrpSpPr/>
          <p:nvPr/>
        </p:nvGrpSpPr>
        <p:grpSpPr bwMode="auto">
          <a:xfrm>
            <a:off x="4556962" y="3478941"/>
            <a:ext cx="624613" cy="1175879"/>
            <a:chOff x="4940" y="1029"/>
            <a:chExt cx="1912" cy="4432"/>
          </a:xfrm>
        </p:grpSpPr>
        <p:sp>
          <p:nvSpPr>
            <p:cNvPr id="103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4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105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8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115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9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113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0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111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7" name="lxqlx16"/>
          <p:cNvGrpSpPr/>
          <p:nvPr/>
        </p:nvGrpSpPr>
        <p:grpSpPr bwMode="auto">
          <a:xfrm>
            <a:off x="4768147" y="5169743"/>
            <a:ext cx="342718" cy="534192"/>
            <a:chOff x="6627" y="2220"/>
            <a:chExt cx="1155" cy="1502"/>
          </a:xfrm>
        </p:grpSpPr>
        <p:sp>
          <p:nvSpPr>
            <p:cNvPr id="118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lxqlx16"/>
          <p:cNvGrpSpPr/>
          <p:nvPr/>
        </p:nvGrpSpPr>
        <p:grpSpPr bwMode="auto">
          <a:xfrm>
            <a:off x="4768147" y="4620614"/>
            <a:ext cx="342718" cy="549129"/>
            <a:chOff x="6627" y="2220"/>
            <a:chExt cx="1155" cy="1502"/>
          </a:xfrm>
        </p:grpSpPr>
        <p:sp>
          <p:nvSpPr>
            <p:cNvPr id="12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25" name="直接连接符 124"/>
          <p:cNvCxnSpPr>
            <a:endCxn id="105" idx="8"/>
          </p:cNvCxnSpPr>
          <p:nvPr/>
        </p:nvCxnSpPr>
        <p:spPr>
          <a:xfrm flipH="1">
            <a:off x="4879488" y="2351194"/>
            <a:ext cx="175120" cy="1133685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V="1">
            <a:off x="4556962" y="2288333"/>
            <a:ext cx="0" cy="1822532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V="1">
            <a:off x="5175837" y="2689841"/>
            <a:ext cx="222853" cy="132842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46923" y="1784040"/>
            <a:ext cx="5519460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这两种绕线方法有什么不同？</a:t>
            </a:r>
          </a:p>
        </p:txBody>
      </p:sp>
      <p:sp>
        <p:nvSpPr>
          <p:cNvPr id="4" name="矩形 3"/>
          <p:cNvSpPr/>
          <p:nvPr/>
        </p:nvSpPr>
        <p:spPr>
          <a:xfrm>
            <a:off x="7861305" y="2436411"/>
            <a:ext cx="223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绳子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起点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1068142" y="4152842"/>
            <a:ext cx="1759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G/2 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453850" y="4152842"/>
            <a:ext cx="1799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G/3 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068142" y="4739579"/>
            <a:ext cx="1191352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2h</a:t>
            </a:r>
          </a:p>
        </p:txBody>
      </p:sp>
      <p:sp>
        <p:nvSpPr>
          <p:cNvPr id="154" name="矩形 153"/>
          <p:cNvSpPr/>
          <p:nvPr/>
        </p:nvSpPr>
        <p:spPr>
          <a:xfrm>
            <a:off x="5453850" y="4739579"/>
            <a:ext cx="1191352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3h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1304" y="3014316"/>
            <a:ext cx="2236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拉力的方向</a:t>
            </a:r>
          </a:p>
        </p:txBody>
      </p:sp>
      <p:sp>
        <p:nvSpPr>
          <p:cNvPr id="7" name="矩形 6"/>
          <p:cNvSpPr/>
          <p:nvPr/>
        </p:nvSpPr>
        <p:spPr>
          <a:xfrm>
            <a:off x="7861304" y="3676859"/>
            <a:ext cx="2236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拉力的大小</a:t>
            </a:r>
            <a:endParaRPr lang="en-US" altLang="zh-CN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61304" y="4339401"/>
            <a:ext cx="2236510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移动的距离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344637" y="2491739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565782" y="5800178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746592" y="315698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007403" y="574665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0" name="Rectangle 2"/>
          <p:cNvSpPr>
            <a:spLocks noChangeArrowheads="1"/>
          </p:cNvSpPr>
          <p:nvPr/>
        </p:nvSpPr>
        <p:spPr bwMode="auto">
          <a:xfrm>
            <a:off x="8221218" y="1103837"/>
            <a:ext cx="43091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25000"/>
              </a:lnSpc>
            </a:pPr>
            <a:r>
              <a:rPr lang="zh-CN" altLang="en-US" sz="2400" b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（忽略轮重、绳重及摩擦）</a:t>
            </a:r>
            <a:endParaRPr lang="en-US" altLang="zh-CN" sz="2400" b="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1" grpId="0"/>
      <p:bldP spid="152" grpId="0"/>
      <p:bldP spid="153" grpId="0"/>
      <p:bldP spid="154" grpId="0"/>
      <p:bldP spid="6" grpId="0"/>
      <p:bldP spid="7" grpId="0"/>
      <p:bldP spid="8" grpId="0"/>
      <p:bldP spid="155" grpId="0"/>
      <p:bldP spid="157" grpId="0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10865" y="1132835"/>
            <a:ext cx="102306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25000"/>
              </a:lnSpc>
            </a:pPr>
            <a:r>
              <a:rPr lang="en-US" altLang="zh-CN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一个定滑轮与一个动滑轮的组成的滑轮组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lang="zh-CN" altLang="en-US" sz="3200" b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（忽略轮重、绳重及摩擦）</a:t>
            </a:r>
            <a:endParaRPr lang="en-US" altLang="zh-CN" sz="3200" b="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722"/>
          <p:cNvGrpSpPr/>
          <p:nvPr/>
        </p:nvGrpSpPr>
        <p:grpSpPr bwMode="auto">
          <a:xfrm>
            <a:off x="3533192" y="2023621"/>
            <a:ext cx="1205396" cy="940054"/>
            <a:chOff x="5965" y="2010"/>
            <a:chExt cx="858" cy="757"/>
          </a:xfrm>
        </p:grpSpPr>
        <p:grpSp>
          <p:nvGrpSpPr>
            <p:cNvPr id="16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27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41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43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44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8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29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21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4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25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19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lxqlx12-1"/>
          <p:cNvGrpSpPr/>
          <p:nvPr/>
        </p:nvGrpSpPr>
        <p:grpSpPr bwMode="auto">
          <a:xfrm>
            <a:off x="3858415" y="3696981"/>
            <a:ext cx="649544" cy="1175879"/>
            <a:chOff x="4940" y="1029"/>
            <a:chExt cx="1912" cy="4432"/>
          </a:xfrm>
        </p:grpSpPr>
        <p:sp>
          <p:nvSpPr>
            <p:cNvPr id="47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49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2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59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57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55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1" name="lxqlx16"/>
          <p:cNvGrpSpPr/>
          <p:nvPr/>
        </p:nvGrpSpPr>
        <p:grpSpPr bwMode="auto">
          <a:xfrm>
            <a:off x="4040477" y="5379406"/>
            <a:ext cx="342718" cy="534192"/>
            <a:chOff x="6627" y="2220"/>
            <a:chExt cx="1155" cy="1502"/>
          </a:xfrm>
        </p:grpSpPr>
        <p:sp>
          <p:nvSpPr>
            <p:cNvPr id="6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lxqlx16"/>
          <p:cNvGrpSpPr/>
          <p:nvPr/>
        </p:nvGrpSpPr>
        <p:grpSpPr bwMode="auto">
          <a:xfrm>
            <a:off x="4040477" y="4830277"/>
            <a:ext cx="342718" cy="549129"/>
            <a:chOff x="6627" y="2220"/>
            <a:chExt cx="1155" cy="1502"/>
          </a:xfrm>
        </p:grpSpPr>
        <p:sp>
          <p:nvSpPr>
            <p:cNvPr id="6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>
            <a:stCxn id="21" idx="10"/>
            <a:endCxn id="47" idx="6"/>
          </p:cNvCxnSpPr>
          <p:nvPr/>
        </p:nvCxnSpPr>
        <p:spPr>
          <a:xfrm>
            <a:off x="4191286" y="2933941"/>
            <a:ext cx="316673" cy="1347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47" idx="2"/>
            <a:endCxn id="41" idx="2"/>
          </p:cNvCxnSpPr>
          <p:nvPr/>
        </p:nvCxnSpPr>
        <p:spPr>
          <a:xfrm flipH="1" flipV="1">
            <a:off x="3831338" y="2459205"/>
            <a:ext cx="27077" cy="1822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4371826" y="2423447"/>
            <a:ext cx="372078" cy="13277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22"/>
          <p:cNvGrpSpPr/>
          <p:nvPr/>
        </p:nvGrpSpPr>
        <p:grpSpPr bwMode="auto">
          <a:xfrm>
            <a:off x="5170811" y="2023000"/>
            <a:ext cx="1205396" cy="940054"/>
            <a:chOff x="5965" y="2010"/>
            <a:chExt cx="858" cy="757"/>
          </a:xfrm>
        </p:grpSpPr>
        <p:grpSp>
          <p:nvGrpSpPr>
            <p:cNvPr id="73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83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97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100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4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85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78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0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81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76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lxqlx12-1"/>
          <p:cNvGrpSpPr/>
          <p:nvPr/>
        </p:nvGrpSpPr>
        <p:grpSpPr bwMode="auto">
          <a:xfrm>
            <a:off x="5466911" y="3608624"/>
            <a:ext cx="624613" cy="1175879"/>
            <a:chOff x="4940" y="1029"/>
            <a:chExt cx="1912" cy="4432"/>
          </a:xfrm>
        </p:grpSpPr>
        <p:sp>
          <p:nvSpPr>
            <p:cNvPr id="103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4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105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8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115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9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113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0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111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7" name="lxqlx16"/>
          <p:cNvGrpSpPr/>
          <p:nvPr/>
        </p:nvGrpSpPr>
        <p:grpSpPr bwMode="auto">
          <a:xfrm>
            <a:off x="5678096" y="5299426"/>
            <a:ext cx="342718" cy="534192"/>
            <a:chOff x="6627" y="2220"/>
            <a:chExt cx="1155" cy="1502"/>
          </a:xfrm>
        </p:grpSpPr>
        <p:sp>
          <p:nvSpPr>
            <p:cNvPr id="118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lxqlx16"/>
          <p:cNvGrpSpPr/>
          <p:nvPr/>
        </p:nvGrpSpPr>
        <p:grpSpPr bwMode="auto">
          <a:xfrm>
            <a:off x="5678096" y="4750297"/>
            <a:ext cx="342718" cy="549129"/>
            <a:chOff x="6627" y="2220"/>
            <a:chExt cx="1155" cy="1502"/>
          </a:xfrm>
        </p:grpSpPr>
        <p:sp>
          <p:nvSpPr>
            <p:cNvPr id="12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25" name="直接连接符 124"/>
          <p:cNvCxnSpPr>
            <a:endCxn id="105" idx="8"/>
          </p:cNvCxnSpPr>
          <p:nvPr/>
        </p:nvCxnSpPr>
        <p:spPr>
          <a:xfrm flipH="1">
            <a:off x="5789437" y="2480877"/>
            <a:ext cx="175120" cy="11336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V="1">
            <a:off x="5466911" y="2418016"/>
            <a:ext cx="0" cy="1822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V="1">
            <a:off x="6085786" y="2819524"/>
            <a:ext cx="222853" cy="13284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54586" y="2647198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01195" y="5631689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656541" y="3312442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399667" y="5732909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2789" y="2371133"/>
            <a:ext cx="4169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滑轮组提起重物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，动滑轮上几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段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绳子承担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重，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所用力就是物重的几分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之一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1" name="Group 2"/>
          <p:cNvGrpSpPr/>
          <p:nvPr/>
        </p:nvGrpSpPr>
        <p:grpSpPr>
          <a:xfrm>
            <a:off x="8044370" y="4441715"/>
            <a:ext cx="2209801" cy="989013"/>
            <a:chOff x="2773" y="1313"/>
            <a:chExt cx="1392" cy="623"/>
          </a:xfrm>
        </p:grpSpPr>
        <p:grpSp>
          <p:nvGrpSpPr>
            <p:cNvPr id="132" name="Group 3"/>
            <p:cNvGrpSpPr/>
            <p:nvPr/>
          </p:nvGrpSpPr>
          <p:grpSpPr>
            <a:xfrm>
              <a:off x="3301" y="1313"/>
              <a:ext cx="473" cy="623"/>
              <a:chOff x="2149" y="1217"/>
              <a:chExt cx="473" cy="623"/>
            </a:xfrm>
          </p:grpSpPr>
          <p:sp>
            <p:nvSpPr>
              <p:cNvPr id="135" name="Line 4"/>
              <p:cNvSpPr>
                <a:spLocks noChangeShapeType="1"/>
              </p:cNvSpPr>
              <p:nvPr/>
            </p:nvSpPr>
            <p:spPr bwMode="auto">
              <a:xfrm flipV="1">
                <a:off x="2149" y="1543"/>
                <a:ext cx="473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Text Box 5"/>
              <p:cNvSpPr txBox="1">
                <a:spLocks noChangeArrowheads="1"/>
              </p:cNvSpPr>
              <p:nvPr/>
            </p:nvSpPr>
            <p:spPr bwMode="auto">
              <a:xfrm>
                <a:off x="2248" y="1217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37" name="Text Box 6"/>
              <p:cNvSpPr txBox="1">
                <a:spLocks noChangeArrowheads="1"/>
              </p:cNvSpPr>
              <p:nvPr/>
            </p:nvSpPr>
            <p:spPr bwMode="auto">
              <a:xfrm>
                <a:off x="2230" y="1472"/>
                <a:ext cx="312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134" name="Text Box 8"/>
            <p:cNvSpPr txBox="1">
              <a:spLocks noChangeArrowheads="1"/>
            </p:cNvSpPr>
            <p:nvPr/>
          </p:nvSpPr>
          <p:spPr bwMode="auto">
            <a:xfrm>
              <a:off x="3877" y="1513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28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21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7507724" y="5328166"/>
            <a:ext cx="3997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动滑轮接触的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绳子段数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10865" y="1132834"/>
            <a:ext cx="10230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分析滑轮组中</a:t>
            </a:r>
            <a:r>
              <a:rPr lang="en-US" altLang="zh-CN" sz="32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及</a:t>
            </a:r>
            <a:r>
              <a:rPr lang="zh-CN" altLang="zh-CN" sz="32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3200" b="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关系（忽略绳重及摩擦）</a:t>
            </a:r>
            <a:endParaRPr lang="en-US" altLang="zh-CN" sz="3200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722"/>
          <p:cNvGrpSpPr/>
          <p:nvPr/>
        </p:nvGrpSpPr>
        <p:grpSpPr bwMode="auto">
          <a:xfrm>
            <a:off x="619231" y="1942781"/>
            <a:ext cx="1205396" cy="940054"/>
            <a:chOff x="5965" y="2010"/>
            <a:chExt cx="858" cy="757"/>
          </a:xfrm>
        </p:grpSpPr>
        <p:grpSp>
          <p:nvGrpSpPr>
            <p:cNvPr id="16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27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41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43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44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8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29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21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4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25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19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lxqlx12-1"/>
          <p:cNvGrpSpPr/>
          <p:nvPr/>
        </p:nvGrpSpPr>
        <p:grpSpPr bwMode="auto">
          <a:xfrm>
            <a:off x="944454" y="3616141"/>
            <a:ext cx="649544" cy="1175879"/>
            <a:chOff x="4940" y="1029"/>
            <a:chExt cx="1912" cy="4432"/>
          </a:xfrm>
        </p:grpSpPr>
        <p:sp>
          <p:nvSpPr>
            <p:cNvPr id="47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49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2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59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57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55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1" name="lxqlx16"/>
          <p:cNvGrpSpPr/>
          <p:nvPr/>
        </p:nvGrpSpPr>
        <p:grpSpPr bwMode="auto">
          <a:xfrm>
            <a:off x="1139653" y="5226766"/>
            <a:ext cx="342718" cy="534192"/>
            <a:chOff x="6627" y="2220"/>
            <a:chExt cx="1155" cy="1502"/>
          </a:xfrm>
        </p:grpSpPr>
        <p:sp>
          <p:nvSpPr>
            <p:cNvPr id="6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lxqlx16"/>
          <p:cNvGrpSpPr/>
          <p:nvPr/>
        </p:nvGrpSpPr>
        <p:grpSpPr bwMode="auto">
          <a:xfrm>
            <a:off x="1126516" y="4749437"/>
            <a:ext cx="342718" cy="549129"/>
            <a:chOff x="6627" y="2220"/>
            <a:chExt cx="1155" cy="1502"/>
          </a:xfrm>
        </p:grpSpPr>
        <p:sp>
          <p:nvSpPr>
            <p:cNvPr id="6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>
            <a:stCxn id="21" idx="10"/>
            <a:endCxn id="47" idx="6"/>
          </p:cNvCxnSpPr>
          <p:nvPr/>
        </p:nvCxnSpPr>
        <p:spPr>
          <a:xfrm>
            <a:off x="1277325" y="2853101"/>
            <a:ext cx="316673" cy="1347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47" idx="2"/>
            <a:endCxn id="41" idx="2"/>
          </p:cNvCxnSpPr>
          <p:nvPr/>
        </p:nvCxnSpPr>
        <p:spPr>
          <a:xfrm flipH="1" flipV="1">
            <a:off x="917377" y="2378365"/>
            <a:ext cx="27077" cy="1822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1457865" y="2342607"/>
            <a:ext cx="372078" cy="13277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22"/>
          <p:cNvGrpSpPr/>
          <p:nvPr/>
        </p:nvGrpSpPr>
        <p:grpSpPr bwMode="auto">
          <a:xfrm>
            <a:off x="2653128" y="1930010"/>
            <a:ext cx="1205396" cy="940054"/>
            <a:chOff x="5965" y="2010"/>
            <a:chExt cx="858" cy="757"/>
          </a:xfrm>
        </p:grpSpPr>
        <p:grpSp>
          <p:nvGrpSpPr>
            <p:cNvPr id="73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83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97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100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4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85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78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0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81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76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lxqlx12-1"/>
          <p:cNvGrpSpPr/>
          <p:nvPr/>
        </p:nvGrpSpPr>
        <p:grpSpPr bwMode="auto">
          <a:xfrm>
            <a:off x="2989082" y="3606456"/>
            <a:ext cx="624613" cy="1175879"/>
            <a:chOff x="4940" y="1029"/>
            <a:chExt cx="1912" cy="4432"/>
          </a:xfrm>
        </p:grpSpPr>
        <p:sp>
          <p:nvSpPr>
            <p:cNvPr id="103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4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105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8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115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9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113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0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111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7" name="lxqlx16"/>
          <p:cNvGrpSpPr/>
          <p:nvPr/>
        </p:nvGrpSpPr>
        <p:grpSpPr bwMode="auto">
          <a:xfrm>
            <a:off x="3160413" y="5234899"/>
            <a:ext cx="342718" cy="534192"/>
            <a:chOff x="6627" y="2220"/>
            <a:chExt cx="1155" cy="1502"/>
          </a:xfrm>
        </p:grpSpPr>
        <p:sp>
          <p:nvSpPr>
            <p:cNvPr id="118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lxqlx16"/>
          <p:cNvGrpSpPr/>
          <p:nvPr/>
        </p:nvGrpSpPr>
        <p:grpSpPr bwMode="auto">
          <a:xfrm>
            <a:off x="3160413" y="4736642"/>
            <a:ext cx="342718" cy="549129"/>
            <a:chOff x="6627" y="2220"/>
            <a:chExt cx="1155" cy="1502"/>
          </a:xfrm>
        </p:grpSpPr>
        <p:sp>
          <p:nvSpPr>
            <p:cNvPr id="12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25" name="直接连接符 124"/>
          <p:cNvCxnSpPr/>
          <p:nvPr/>
        </p:nvCxnSpPr>
        <p:spPr>
          <a:xfrm flipH="1">
            <a:off x="3341118" y="2387887"/>
            <a:ext cx="105756" cy="12626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103" idx="2"/>
          </p:cNvCxnSpPr>
          <p:nvPr/>
        </p:nvCxnSpPr>
        <p:spPr>
          <a:xfrm flipH="1" flipV="1">
            <a:off x="2949228" y="2325026"/>
            <a:ext cx="39854" cy="18661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V="1">
            <a:off x="3611133" y="2726534"/>
            <a:ext cx="222853" cy="13284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24627" y="3197051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58524" y="248235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63525" y="5631254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08739" y="560608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52"/>
          <p:cNvGrpSpPr/>
          <p:nvPr/>
        </p:nvGrpSpPr>
        <p:grpSpPr bwMode="auto">
          <a:xfrm>
            <a:off x="5096572" y="1847838"/>
            <a:ext cx="1105935" cy="1656537"/>
            <a:chOff x="5422" y="1542"/>
            <a:chExt cx="858" cy="1267"/>
          </a:xfrm>
        </p:grpSpPr>
        <p:sp>
          <p:nvSpPr>
            <p:cNvPr id="4" name="椭圆 753"/>
            <p:cNvSpPr>
              <a:spLocks noChangeArrowheads="1"/>
            </p:cNvSpPr>
            <p:nvPr/>
          </p:nvSpPr>
          <p:spPr bwMode="auto">
            <a:xfrm>
              <a:off x="5667" y="2215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椭圆 754"/>
            <p:cNvSpPr>
              <a:spLocks noChangeArrowheads="1"/>
            </p:cNvSpPr>
            <p:nvPr/>
          </p:nvSpPr>
          <p:spPr bwMode="auto">
            <a:xfrm>
              <a:off x="5602" y="1663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任意多边形 755"/>
            <p:cNvSpPr/>
            <p:nvPr/>
          </p:nvSpPr>
          <p:spPr bwMode="auto">
            <a:xfrm>
              <a:off x="5766" y="159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lxqlx31"/>
            <p:cNvGrpSpPr/>
            <p:nvPr/>
          </p:nvGrpSpPr>
          <p:grpSpPr bwMode="auto">
            <a:xfrm flipV="1">
              <a:off x="5422" y="1542"/>
              <a:ext cx="858" cy="74"/>
              <a:chOff x="2760" y="2640"/>
              <a:chExt cx="1338" cy="130"/>
            </a:xfrm>
          </p:grpSpPr>
          <p:sp>
            <p:nvSpPr>
              <p:cNvPr id="134" name="直线 757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直线 758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直线 759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直线 760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直线 761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直线 762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直线 763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直线 764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直线 765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直线 766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直线 767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直线 768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任意多边形 769"/>
            <p:cNvSpPr/>
            <p:nvPr/>
          </p:nvSpPr>
          <p:spPr bwMode="auto">
            <a:xfrm>
              <a:off x="5768" y="2640"/>
              <a:ext cx="131" cy="169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椭圆 770"/>
            <p:cNvSpPr>
              <a:spLocks noChangeArrowheads="1"/>
            </p:cNvSpPr>
            <p:nvPr/>
          </p:nvSpPr>
          <p:spPr bwMode="auto">
            <a:xfrm>
              <a:off x="5800" y="2338"/>
              <a:ext cx="51" cy="51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直线 771"/>
            <p:cNvSpPr>
              <a:spLocks noChangeShapeType="1"/>
            </p:cNvSpPr>
            <p:nvPr/>
          </p:nvSpPr>
          <p:spPr bwMode="auto">
            <a:xfrm>
              <a:off x="5825" y="2342"/>
              <a:ext cx="3" cy="39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椭圆 772"/>
            <p:cNvSpPr>
              <a:spLocks noChangeArrowheads="1"/>
            </p:cNvSpPr>
            <p:nvPr/>
          </p:nvSpPr>
          <p:spPr bwMode="auto">
            <a:xfrm>
              <a:off x="5800" y="18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直线 773"/>
            <p:cNvSpPr>
              <a:spLocks noChangeShapeType="1"/>
            </p:cNvSpPr>
            <p:nvPr/>
          </p:nvSpPr>
          <p:spPr bwMode="auto">
            <a:xfrm>
              <a:off x="5825" y="18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椭圆 774"/>
            <p:cNvSpPr>
              <a:spLocks noChangeArrowheads="1"/>
            </p:cNvSpPr>
            <p:nvPr/>
          </p:nvSpPr>
          <p:spPr bwMode="auto">
            <a:xfrm>
              <a:off x="5800" y="25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直线 775"/>
            <p:cNvSpPr>
              <a:spLocks noChangeShapeType="1"/>
            </p:cNvSpPr>
            <p:nvPr/>
          </p:nvSpPr>
          <p:spPr bwMode="auto">
            <a:xfrm>
              <a:off x="5825" y="25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0" name="组合 802"/>
          <p:cNvGrpSpPr/>
          <p:nvPr/>
        </p:nvGrpSpPr>
        <p:grpSpPr bwMode="auto">
          <a:xfrm>
            <a:off x="5370477" y="3959198"/>
            <a:ext cx="478207" cy="1564005"/>
            <a:chOff x="6114" y="1698"/>
            <a:chExt cx="436" cy="1407"/>
          </a:xfrm>
        </p:grpSpPr>
        <p:sp>
          <p:nvSpPr>
            <p:cNvPr id="171" name="椭圆 803"/>
            <p:cNvSpPr>
              <a:spLocks noChangeArrowheads="1"/>
            </p:cNvSpPr>
            <p:nvPr/>
          </p:nvSpPr>
          <p:spPr bwMode="auto">
            <a:xfrm flipV="1">
              <a:off x="6194" y="2010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椭圆 804"/>
            <p:cNvSpPr>
              <a:spLocks noChangeArrowheads="1"/>
            </p:cNvSpPr>
            <p:nvPr/>
          </p:nvSpPr>
          <p:spPr bwMode="auto">
            <a:xfrm flipV="1">
              <a:off x="6114" y="2430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任意多边形 805"/>
            <p:cNvSpPr/>
            <p:nvPr/>
          </p:nvSpPr>
          <p:spPr bwMode="auto">
            <a:xfrm>
              <a:off x="6278" y="187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任意多边形 806"/>
            <p:cNvSpPr/>
            <p:nvPr/>
          </p:nvSpPr>
          <p:spPr bwMode="auto">
            <a:xfrm>
              <a:off x="6280" y="2914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5" name="组合 807"/>
            <p:cNvGrpSpPr/>
            <p:nvPr/>
          </p:nvGrpSpPr>
          <p:grpSpPr bwMode="auto">
            <a:xfrm>
              <a:off x="6312" y="2618"/>
              <a:ext cx="51" cy="51"/>
              <a:chOff x="6017" y="2650"/>
              <a:chExt cx="274" cy="274"/>
            </a:xfrm>
          </p:grpSpPr>
          <p:sp>
            <p:nvSpPr>
              <p:cNvPr id="186" name="椭圆 80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直线 80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6" name="组合 810"/>
            <p:cNvGrpSpPr/>
            <p:nvPr/>
          </p:nvGrpSpPr>
          <p:grpSpPr bwMode="auto">
            <a:xfrm>
              <a:off x="6312" y="2134"/>
              <a:ext cx="51" cy="50"/>
              <a:chOff x="6017" y="2650"/>
              <a:chExt cx="274" cy="274"/>
            </a:xfrm>
          </p:grpSpPr>
          <p:sp>
            <p:nvSpPr>
              <p:cNvPr id="184" name="椭圆 811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直线 812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7" name="组合 813"/>
            <p:cNvGrpSpPr/>
            <p:nvPr/>
          </p:nvGrpSpPr>
          <p:grpSpPr bwMode="auto">
            <a:xfrm>
              <a:off x="6312" y="2834"/>
              <a:ext cx="51" cy="50"/>
              <a:chOff x="6017" y="2650"/>
              <a:chExt cx="274" cy="274"/>
            </a:xfrm>
          </p:grpSpPr>
          <p:sp>
            <p:nvSpPr>
              <p:cNvPr id="182" name="椭圆 814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直线 815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8" name="任意多边形 816"/>
            <p:cNvSpPr/>
            <p:nvPr/>
          </p:nvSpPr>
          <p:spPr bwMode="auto">
            <a:xfrm rot="-10800000">
              <a:off x="6248" y="1698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9" name="组合 817"/>
            <p:cNvGrpSpPr/>
            <p:nvPr/>
          </p:nvGrpSpPr>
          <p:grpSpPr bwMode="auto">
            <a:xfrm rot="-10800000">
              <a:off x="6312" y="1902"/>
              <a:ext cx="51" cy="50"/>
              <a:chOff x="6017" y="2650"/>
              <a:chExt cx="274" cy="274"/>
            </a:xfrm>
          </p:grpSpPr>
          <p:sp>
            <p:nvSpPr>
              <p:cNvPr id="180" name="椭圆 81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直线 81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8" name="组合 752"/>
          <p:cNvGrpSpPr/>
          <p:nvPr/>
        </p:nvGrpSpPr>
        <p:grpSpPr bwMode="auto">
          <a:xfrm>
            <a:off x="6806902" y="1848373"/>
            <a:ext cx="1105935" cy="1656537"/>
            <a:chOff x="5422" y="1542"/>
            <a:chExt cx="858" cy="1267"/>
          </a:xfrm>
        </p:grpSpPr>
        <p:sp>
          <p:nvSpPr>
            <p:cNvPr id="189" name="椭圆 753"/>
            <p:cNvSpPr>
              <a:spLocks noChangeArrowheads="1"/>
            </p:cNvSpPr>
            <p:nvPr/>
          </p:nvSpPr>
          <p:spPr bwMode="auto">
            <a:xfrm>
              <a:off x="5667" y="2215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椭圆 754"/>
            <p:cNvSpPr>
              <a:spLocks noChangeArrowheads="1"/>
            </p:cNvSpPr>
            <p:nvPr/>
          </p:nvSpPr>
          <p:spPr bwMode="auto">
            <a:xfrm>
              <a:off x="5602" y="1663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任意多边形 755"/>
            <p:cNvSpPr/>
            <p:nvPr/>
          </p:nvSpPr>
          <p:spPr bwMode="auto">
            <a:xfrm>
              <a:off x="5766" y="159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2" name="lxqlx31"/>
            <p:cNvGrpSpPr/>
            <p:nvPr/>
          </p:nvGrpSpPr>
          <p:grpSpPr bwMode="auto">
            <a:xfrm flipV="1">
              <a:off x="5422" y="1542"/>
              <a:ext cx="858" cy="74"/>
              <a:chOff x="2760" y="2640"/>
              <a:chExt cx="1338" cy="130"/>
            </a:xfrm>
          </p:grpSpPr>
          <p:sp>
            <p:nvSpPr>
              <p:cNvPr id="200" name="直线 757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直线 758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直线 759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直线 760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直线 761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直线 762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直线 763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直线 764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直线 765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直线 766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直线 767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直线 768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93" name="任意多边形 769"/>
            <p:cNvSpPr/>
            <p:nvPr/>
          </p:nvSpPr>
          <p:spPr bwMode="auto">
            <a:xfrm>
              <a:off x="5768" y="2640"/>
              <a:ext cx="131" cy="169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椭圆 770"/>
            <p:cNvSpPr>
              <a:spLocks noChangeArrowheads="1"/>
            </p:cNvSpPr>
            <p:nvPr/>
          </p:nvSpPr>
          <p:spPr bwMode="auto">
            <a:xfrm>
              <a:off x="5800" y="2338"/>
              <a:ext cx="51" cy="51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直线 771"/>
            <p:cNvSpPr>
              <a:spLocks noChangeShapeType="1"/>
            </p:cNvSpPr>
            <p:nvPr/>
          </p:nvSpPr>
          <p:spPr bwMode="auto">
            <a:xfrm>
              <a:off x="5825" y="2342"/>
              <a:ext cx="3" cy="39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椭圆 772"/>
            <p:cNvSpPr>
              <a:spLocks noChangeArrowheads="1"/>
            </p:cNvSpPr>
            <p:nvPr/>
          </p:nvSpPr>
          <p:spPr bwMode="auto">
            <a:xfrm>
              <a:off x="5800" y="18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线 773"/>
            <p:cNvSpPr>
              <a:spLocks noChangeShapeType="1"/>
            </p:cNvSpPr>
            <p:nvPr/>
          </p:nvSpPr>
          <p:spPr bwMode="auto">
            <a:xfrm>
              <a:off x="5825" y="18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椭圆 774"/>
            <p:cNvSpPr>
              <a:spLocks noChangeArrowheads="1"/>
            </p:cNvSpPr>
            <p:nvPr/>
          </p:nvSpPr>
          <p:spPr bwMode="auto">
            <a:xfrm>
              <a:off x="5800" y="25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直线 775"/>
            <p:cNvSpPr>
              <a:spLocks noChangeShapeType="1"/>
            </p:cNvSpPr>
            <p:nvPr/>
          </p:nvSpPr>
          <p:spPr bwMode="auto">
            <a:xfrm>
              <a:off x="5825" y="25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" name="组合 802"/>
          <p:cNvGrpSpPr/>
          <p:nvPr/>
        </p:nvGrpSpPr>
        <p:grpSpPr bwMode="auto">
          <a:xfrm>
            <a:off x="7154883" y="3959198"/>
            <a:ext cx="478207" cy="1564005"/>
            <a:chOff x="6114" y="1698"/>
            <a:chExt cx="436" cy="1407"/>
          </a:xfrm>
        </p:grpSpPr>
        <p:sp>
          <p:nvSpPr>
            <p:cNvPr id="213" name="椭圆 803"/>
            <p:cNvSpPr>
              <a:spLocks noChangeArrowheads="1"/>
            </p:cNvSpPr>
            <p:nvPr/>
          </p:nvSpPr>
          <p:spPr bwMode="auto">
            <a:xfrm flipV="1">
              <a:off x="6194" y="2010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椭圆 804"/>
            <p:cNvSpPr>
              <a:spLocks noChangeArrowheads="1"/>
            </p:cNvSpPr>
            <p:nvPr/>
          </p:nvSpPr>
          <p:spPr bwMode="auto">
            <a:xfrm flipV="1">
              <a:off x="6114" y="2430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任意多边形 805"/>
            <p:cNvSpPr/>
            <p:nvPr/>
          </p:nvSpPr>
          <p:spPr bwMode="auto">
            <a:xfrm>
              <a:off x="6278" y="187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任意多边形 806"/>
            <p:cNvSpPr/>
            <p:nvPr/>
          </p:nvSpPr>
          <p:spPr bwMode="auto">
            <a:xfrm>
              <a:off x="6280" y="2914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7" name="组合 807"/>
            <p:cNvGrpSpPr/>
            <p:nvPr/>
          </p:nvGrpSpPr>
          <p:grpSpPr bwMode="auto">
            <a:xfrm>
              <a:off x="6312" y="2618"/>
              <a:ext cx="51" cy="51"/>
              <a:chOff x="6017" y="2650"/>
              <a:chExt cx="274" cy="274"/>
            </a:xfrm>
          </p:grpSpPr>
          <p:sp>
            <p:nvSpPr>
              <p:cNvPr id="228" name="椭圆 80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直线 80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8" name="组合 810"/>
            <p:cNvGrpSpPr/>
            <p:nvPr/>
          </p:nvGrpSpPr>
          <p:grpSpPr bwMode="auto">
            <a:xfrm>
              <a:off x="6312" y="2134"/>
              <a:ext cx="51" cy="50"/>
              <a:chOff x="6017" y="2650"/>
              <a:chExt cx="274" cy="274"/>
            </a:xfrm>
          </p:grpSpPr>
          <p:sp>
            <p:nvSpPr>
              <p:cNvPr id="226" name="椭圆 811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直线 812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9" name="组合 813"/>
            <p:cNvGrpSpPr/>
            <p:nvPr/>
          </p:nvGrpSpPr>
          <p:grpSpPr bwMode="auto">
            <a:xfrm>
              <a:off x="6312" y="2834"/>
              <a:ext cx="51" cy="50"/>
              <a:chOff x="6017" y="2650"/>
              <a:chExt cx="274" cy="274"/>
            </a:xfrm>
          </p:grpSpPr>
          <p:sp>
            <p:nvSpPr>
              <p:cNvPr id="224" name="椭圆 814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直线 815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0" name="任意多边形 816"/>
            <p:cNvSpPr/>
            <p:nvPr/>
          </p:nvSpPr>
          <p:spPr bwMode="auto">
            <a:xfrm rot="-10800000">
              <a:off x="6248" y="1698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1" name="组合 817"/>
            <p:cNvGrpSpPr/>
            <p:nvPr/>
          </p:nvGrpSpPr>
          <p:grpSpPr bwMode="auto">
            <a:xfrm rot="-10800000">
              <a:off x="6312" y="1902"/>
              <a:ext cx="51" cy="50"/>
              <a:chOff x="6017" y="2650"/>
              <a:chExt cx="274" cy="274"/>
            </a:xfrm>
          </p:grpSpPr>
          <p:sp>
            <p:nvSpPr>
              <p:cNvPr id="222" name="椭圆 81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直线 81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0" name="lxqlx16"/>
          <p:cNvGrpSpPr/>
          <p:nvPr/>
        </p:nvGrpSpPr>
        <p:grpSpPr bwMode="auto">
          <a:xfrm>
            <a:off x="5526493" y="5979872"/>
            <a:ext cx="342718" cy="534192"/>
            <a:chOff x="6627" y="2220"/>
            <a:chExt cx="1155" cy="1502"/>
          </a:xfrm>
        </p:grpSpPr>
        <p:sp>
          <p:nvSpPr>
            <p:cNvPr id="231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4" name="lxqlx16"/>
          <p:cNvGrpSpPr/>
          <p:nvPr/>
        </p:nvGrpSpPr>
        <p:grpSpPr bwMode="auto">
          <a:xfrm>
            <a:off x="5526493" y="5481615"/>
            <a:ext cx="342718" cy="549129"/>
            <a:chOff x="6627" y="2220"/>
            <a:chExt cx="1155" cy="1502"/>
          </a:xfrm>
        </p:grpSpPr>
        <p:sp>
          <p:nvSpPr>
            <p:cNvPr id="235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8" name="lxqlx16"/>
          <p:cNvGrpSpPr/>
          <p:nvPr/>
        </p:nvGrpSpPr>
        <p:grpSpPr bwMode="auto">
          <a:xfrm>
            <a:off x="7271638" y="5988406"/>
            <a:ext cx="342718" cy="534192"/>
            <a:chOff x="6627" y="2220"/>
            <a:chExt cx="1155" cy="1502"/>
          </a:xfrm>
        </p:grpSpPr>
        <p:sp>
          <p:nvSpPr>
            <p:cNvPr id="239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2" name="lxqlx16"/>
          <p:cNvGrpSpPr/>
          <p:nvPr/>
        </p:nvGrpSpPr>
        <p:grpSpPr bwMode="auto">
          <a:xfrm>
            <a:off x="7262292" y="5476662"/>
            <a:ext cx="342718" cy="549129"/>
            <a:chOff x="6627" y="2220"/>
            <a:chExt cx="1155" cy="1502"/>
          </a:xfrm>
        </p:grpSpPr>
        <p:sp>
          <p:nvSpPr>
            <p:cNvPr id="243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46" name="直接连接符 245"/>
          <p:cNvCxnSpPr>
            <a:endCxn id="171" idx="6"/>
          </p:cNvCxnSpPr>
          <p:nvPr/>
        </p:nvCxnSpPr>
        <p:spPr>
          <a:xfrm>
            <a:off x="5565463" y="3339441"/>
            <a:ext cx="219606" cy="11316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4" idx="2"/>
          </p:cNvCxnSpPr>
          <p:nvPr/>
        </p:nvCxnSpPr>
        <p:spPr>
          <a:xfrm>
            <a:off x="5412369" y="2921907"/>
            <a:ext cx="20741" cy="1552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/>
          <p:cNvCxnSpPr>
            <a:endCxn id="172" idx="6"/>
          </p:cNvCxnSpPr>
          <p:nvPr/>
        </p:nvCxnSpPr>
        <p:spPr>
          <a:xfrm>
            <a:off x="5783529" y="2838060"/>
            <a:ext cx="65155" cy="21765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/>
          <p:cNvCxnSpPr>
            <a:stCxn id="5" idx="2"/>
          </p:cNvCxnSpPr>
          <p:nvPr/>
        </p:nvCxnSpPr>
        <p:spPr>
          <a:xfrm>
            <a:off x="5328586" y="2290409"/>
            <a:ext cx="66374" cy="27417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箭头连接符 255"/>
          <p:cNvCxnSpPr/>
          <p:nvPr/>
        </p:nvCxnSpPr>
        <p:spPr>
          <a:xfrm>
            <a:off x="5871037" y="2284547"/>
            <a:ext cx="372078" cy="163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189" idx="6"/>
          </p:cNvCxnSpPr>
          <p:nvPr/>
        </p:nvCxnSpPr>
        <p:spPr>
          <a:xfrm flipH="1">
            <a:off x="7367692" y="2922442"/>
            <a:ext cx="139120" cy="1035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/>
          <p:cNvCxnSpPr>
            <a:stCxn id="189" idx="2"/>
          </p:cNvCxnSpPr>
          <p:nvPr/>
        </p:nvCxnSpPr>
        <p:spPr>
          <a:xfrm>
            <a:off x="7122699" y="2922442"/>
            <a:ext cx="150070" cy="1527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>
            <a:endCxn id="190" idx="6"/>
          </p:cNvCxnSpPr>
          <p:nvPr/>
        </p:nvCxnSpPr>
        <p:spPr>
          <a:xfrm flipV="1">
            <a:off x="7596164" y="2290944"/>
            <a:ext cx="4742" cy="210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/>
          <p:cNvCxnSpPr>
            <a:stCxn id="190" idx="2"/>
          </p:cNvCxnSpPr>
          <p:nvPr/>
        </p:nvCxnSpPr>
        <p:spPr>
          <a:xfrm>
            <a:off x="7038916" y="2290944"/>
            <a:ext cx="115967" cy="2792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箭头连接符 268"/>
          <p:cNvCxnSpPr/>
          <p:nvPr/>
        </p:nvCxnSpPr>
        <p:spPr>
          <a:xfrm flipV="1">
            <a:off x="7651644" y="3440274"/>
            <a:ext cx="199201" cy="15658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6149032" y="3499667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7900439" y="3217381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904674" y="600367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7636266" y="5996790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9" name="Group 2"/>
          <p:cNvGrpSpPr/>
          <p:nvPr/>
        </p:nvGrpSpPr>
        <p:grpSpPr>
          <a:xfrm>
            <a:off x="8354665" y="2092427"/>
            <a:ext cx="3430223" cy="1082675"/>
            <a:chOff x="2773" y="1329"/>
            <a:chExt cx="1371" cy="682"/>
          </a:xfrm>
        </p:grpSpPr>
        <p:grpSp>
          <p:nvGrpSpPr>
            <p:cNvPr id="290" name="Group 3"/>
            <p:cNvGrpSpPr/>
            <p:nvPr/>
          </p:nvGrpSpPr>
          <p:grpSpPr>
            <a:xfrm>
              <a:off x="3145" y="1329"/>
              <a:ext cx="275" cy="682"/>
              <a:chOff x="1993" y="1233"/>
              <a:chExt cx="275" cy="682"/>
            </a:xfrm>
          </p:grpSpPr>
          <p:sp>
            <p:nvSpPr>
              <p:cNvPr id="293" name="Line 4"/>
              <p:cNvSpPr>
                <a:spLocks noChangeShapeType="1"/>
              </p:cNvSpPr>
              <p:nvPr/>
            </p:nvSpPr>
            <p:spPr bwMode="auto">
              <a:xfrm>
                <a:off x="1993" y="1585"/>
                <a:ext cx="237" cy="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Text Box 5"/>
              <p:cNvSpPr txBox="1">
                <a:spLocks noChangeArrowheads="1"/>
              </p:cNvSpPr>
              <p:nvPr/>
            </p:nvSpPr>
            <p:spPr bwMode="auto">
              <a:xfrm>
                <a:off x="1993" y="1233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95" name="Text Box 6"/>
              <p:cNvSpPr txBox="1">
                <a:spLocks noChangeArrowheads="1"/>
              </p:cNvSpPr>
              <p:nvPr/>
            </p:nvSpPr>
            <p:spPr bwMode="auto">
              <a:xfrm>
                <a:off x="2009" y="1547"/>
                <a:ext cx="207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291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292" name="Text Box 8"/>
            <p:cNvSpPr txBox="1">
              <a:spLocks noChangeArrowheads="1"/>
            </p:cNvSpPr>
            <p:nvPr/>
          </p:nvSpPr>
          <p:spPr bwMode="auto">
            <a:xfrm>
              <a:off x="3420" y="1463"/>
              <a:ext cx="724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G+</a:t>
              </a:r>
              <a:r>
                <a:rPr lang="zh-CN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</a:t>
              </a:r>
              <a:r>
                <a:rPr lang="zh-CN" altLang="en-US" sz="3200" baseline="-250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动</a:t>
              </a:r>
              <a:r>
                <a:rPr lang="zh-CN" altLang="en-US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）</a:t>
              </a:r>
              <a:endPara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7" name="矩形 296"/>
          <p:cNvSpPr/>
          <p:nvPr/>
        </p:nvSpPr>
        <p:spPr>
          <a:xfrm>
            <a:off x="8313147" y="4002020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动滑轮接触</a:t>
            </a:r>
            <a:endParaRPr lang="en-US" altLang="zh-CN" sz="3200" dirty="0" smtClean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绳子段数</a:t>
            </a:r>
          </a:p>
        </p:txBody>
      </p:sp>
      <p:sp>
        <p:nvSpPr>
          <p:cNvPr id="247" name="Text Box 6"/>
          <p:cNvSpPr txBox="1">
            <a:spLocks noChangeArrowheads="1"/>
          </p:cNvSpPr>
          <p:nvPr/>
        </p:nvSpPr>
        <p:spPr bwMode="auto">
          <a:xfrm>
            <a:off x="384312" y="4450116"/>
            <a:ext cx="118423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n=2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9" name="Text Box 6"/>
          <p:cNvSpPr txBox="1">
            <a:spLocks noChangeArrowheads="1"/>
          </p:cNvSpPr>
          <p:nvPr/>
        </p:nvSpPr>
        <p:spPr bwMode="auto">
          <a:xfrm>
            <a:off x="2335553" y="4470533"/>
            <a:ext cx="118423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n=3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1" name="Text Box 6"/>
          <p:cNvSpPr txBox="1">
            <a:spLocks noChangeArrowheads="1"/>
          </p:cNvSpPr>
          <p:nvPr/>
        </p:nvSpPr>
        <p:spPr bwMode="auto">
          <a:xfrm>
            <a:off x="4657892" y="5054703"/>
            <a:ext cx="118423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n=4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2" name="Text Box 6"/>
          <p:cNvSpPr txBox="1">
            <a:spLocks noChangeArrowheads="1"/>
          </p:cNvSpPr>
          <p:nvPr/>
        </p:nvSpPr>
        <p:spPr bwMode="auto">
          <a:xfrm>
            <a:off x="6420775" y="5174977"/>
            <a:ext cx="118423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n=5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4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273" grpId="0"/>
      <p:bldP spid="274" grpId="0"/>
      <p:bldP spid="297" grpId="0"/>
      <p:bldP spid="247" grpId="0"/>
      <p:bldP spid="249" grpId="0"/>
      <p:bldP spid="251" grpId="0"/>
      <p:bldP spid="2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10865" y="1132834"/>
            <a:ext cx="1023067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分析滑轮组中</a:t>
            </a:r>
            <a:r>
              <a:rPr lang="en-US" altLang="zh-CN" sz="36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关系</a:t>
            </a:r>
            <a:endParaRPr lang="en-US" altLang="zh-CN" sz="3200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9347600" y="1405774"/>
            <a:ext cx="1431802" cy="86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zh-CN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altLang="zh-CN" sz="36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7" name="矩形 296"/>
          <p:cNvSpPr/>
          <p:nvPr/>
        </p:nvSpPr>
        <p:spPr>
          <a:xfrm>
            <a:off x="9347600" y="2759034"/>
            <a:ext cx="18502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动滑轮接触的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绳子段数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8" y="1949174"/>
            <a:ext cx="2559096" cy="39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48" y="1917663"/>
            <a:ext cx="2559096" cy="40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矩形 248"/>
          <p:cNvSpPr/>
          <p:nvPr/>
        </p:nvSpPr>
        <p:spPr>
          <a:xfrm>
            <a:off x="3140885" y="5229870"/>
            <a:ext cx="159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h=6cm</a:t>
            </a:r>
            <a:endParaRPr lang="zh-CN" altLang="en-US" sz="3200" dirty="0"/>
          </a:p>
        </p:txBody>
      </p:sp>
      <p:sp>
        <p:nvSpPr>
          <p:cNvPr id="251" name="矩形 250"/>
          <p:cNvSpPr/>
          <p:nvPr/>
        </p:nvSpPr>
        <p:spPr>
          <a:xfrm>
            <a:off x="7358847" y="5229870"/>
            <a:ext cx="159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h=4cm</a:t>
            </a:r>
            <a:endParaRPr lang="zh-CN" altLang="en-US" sz="3200" dirty="0"/>
          </a:p>
        </p:txBody>
      </p:sp>
      <p:sp>
        <p:nvSpPr>
          <p:cNvPr id="252" name="矩形 251"/>
          <p:cNvSpPr/>
          <p:nvPr/>
        </p:nvSpPr>
        <p:spPr>
          <a:xfrm>
            <a:off x="2897945" y="3403907"/>
            <a:ext cx="1596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=24cm</a:t>
            </a:r>
            <a:endParaRPr lang="zh-CN" altLang="en-US" sz="3200" dirty="0"/>
          </a:p>
        </p:txBody>
      </p:sp>
      <p:sp>
        <p:nvSpPr>
          <p:cNvPr id="254" name="矩形 253"/>
          <p:cNvSpPr/>
          <p:nvPr/>
        </p:nvSpPr>
        <p:spPr>
          <a:xfrm>
            <a:off x="7358845" y="3497697"/>
            <a:ext cx="159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s=20cm</a:t>
            </a:r>
            <a:endParaRPr lang="zh-CN" altLang="en-US" sz="3200" dirty="0"/>
          </a:p>
        </p:txBody>
      </p:sp>
      <p:sp>
        <p:nvSpPr>
          <p:cNvPr id="255" name="AutoShape 7"/>
          <p:cNvSpPr/>
          <p:nvPr/>
        </p:nvSpPr>
        <p:spPr bwMode="auto">
          <a:xfrm rot="20975956" flipH="1" flipV="1">
            <a:off x="2491375" y="2954722"/>
            <a:ext cx="266745" cy="1573312"/>
          </a:xfrm>
          <a:prstGeom prst="leftBrace">
            <a:avLst>
              <a:gd name="adj1" fmla="val 76658"/>
              <a:gd name="adj2" fmla="val 51528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AutoShape 7"/>
          <p:cNvSpPr/>
          <p:nvPr/>
        </p:nvSpPr>
        <p:spPr bwMode="auto">
          <a:xfrm rot="11071799" flipV="1">
            <a:off x="7082827" y="2931391"/>
            <a:ext cx="233027" cy="1511390"/>
          </a:xfrm>
          <a:prstGeom prst="leftBrace">
            <a:avLst>
              <a:gd name="adj1" fmla="val 10719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AutoShape 7"/>
          <p:cNvSpPr/>
          <p:nvPr/>
        </p:nvSpPr>
        <p:spPr bwMode="auto">
          <a:xfrm rot="10800000" flipV="1">
            <a:off x="1562188" y="5229870"/>
            <a:ext cx="183558" cy="439409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AutoShape 7"/>
          <p:cNvSpPr/>
          <p:nvPr/>
        </p:nvSpPr>
        <p:spPr bwMode="auto">
          <a:xfrm rot="10800000" flipV="1">
            <a:off x="6203238" y="5302552"/>
            <a:ext cx="183559" cy="366727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49" grpId="0"/>
      <p:bldP spid="251" grpId="0"/>
      <p:bldP spid="252" grpId="0"/>
      <p:bldP spid="254" grpId="0"/>
      <p:bldP spid="255" grpId="0" animBg="1"/>
      <p:bldP spid="257" grpId="0" animBg="1"/>
      <p:bldP spid="259" grpId="0" animBg="1"/>
      <p:bldP spid="2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二、滑轮组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84312" y="1136030"/>
            <a:ext cx="10230679" cy="6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水平方向使用滑轮组</a:t>
            </a:r>
            <a:r>
              <a:rPr lang="zh-CN" altLang="en-US" sz="32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（忽略轮重、绳重及摩擦）</a:t>
            </a:r>
            <a:endParaRPr lang="en-US" altLang="zh-CN" sz="3200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9" name="Group 2"/>
          <p:cNvGrpSpPr/>
          <p:nvPr/>
        </p:nvGrpSpPr>
        <p:grpSpPr>
          <a:xfrm>
            <a:off x="7914315" y="3908059"/>
            <a:ext cx="3430223" cy="1082675"/>
            <a:chOff x="2773" y="1329"/>
            <a:chExt cx="1371" cy="682"/>
          </a:xfrm>
        </p:grpSpPr>
        <p:grpSp>
          <p:nvGrpSpPr>
            <p:cNvPr id="290" name="Group 3"/>
            <p:cNvGrpSpPr/>
            <p:nvPr/>
          </p:nvGrpSpPr>
          <p:grpSpPr>
            <a:xfrm>
              <a:off x="3145" y="1329"/>
              <a:ext cx="275" cy="682"/>
              <a:chOff x="1993" y="1233"/>
              <a:chExt cx="275" cy="682"/>
            </a:xfrm>
          </p:grpSpPr>
          <p:sp>
            <p:nvSpPr>
              <p:cNvPr id="293" name="Line 4"/>
              <p:cNvSpPr>
                <a:spLocks noChangeShapeType="1"/>
              </p:cNvSpPr>
              <p:nvPr/>
            </p:nvSpPr>
            <p:spPr bwMode="auto">
              <a:xfrm>
                <a:off x="1993" y="1585"/>
                <a:ext cx="237" cy="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Text Box 5"/>
              <p:cNvSpPr txBox="1">
                <a:spLocks noChangeArrowheads="1"/>
              </p:cNvSpPr>
              <p:nvPr/>
            </p:nvSpPr>
            <p:spPr bwMode="auto">
              <a:xfrm>
                <a:off x="1993" y="1233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95" name="Text Box 6"/>
              <p:cNvSpPr txBox="1">
                <a:spLocks noChangeArrowheads="1"/>
              </p:cNvSpPr>
              <p:nvPr/>
            </p:nvSpPr>
            <p:spPr bwMode="auto">
              <a:xfrm>
                <a:off x="2009" y="1547"/>
                <a:ext cx="207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  <a:endPara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1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292" name="Text Box 8"/>
            <p:cNvSpPr txBox="1">
              <a:spLocks noChangeArrowheads="1"/>
            </p:cNvSpPr>
            <p:nvPr/>
          </p:nvSpPr>
          <p:spPr bwMode="auto">
            <a:xfrm>
              <a:off x="3420" y="1463"/>
              <a:ext cx="724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296" name="矩形 295"/>
          <p:cNvSpPr/>
          <p:nvPr/>
        </p:nvSpPr>
        <p:spPr>
          <a:xfrm>
            <a:off x="8000912" y="5016920"/>
            <a:ext cx="1688283" cy="86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zh-CN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36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lang="en-US" altLang="zh-CN" sz="36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7" name="矩形 296"/>
          <p:cNvSpPr/>
          <p:nvPr/>
        </p:nvSpPr>
        <p:spPr>
          <a:xfrm>
            <a:off x="7914315" y="2236473"/>
            <a:ext cx="2852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与动滑轮接触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的绳子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段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数为</a:t>
            </a:r>
            <a:r>
              <a:rPr lang="zh-CN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47" name="组合 2940"/>
          <p:cNvGrpSpPr/>
          <p:nvPr/>
        </p:nvGrpSpPr>
        <p:grpSpPr bwMode="auto">
          <a:xfrm>
            <a:off x="837824" y="2926004"/>
            <a:ext cx="6106463" cy="1928596"/>
            <a:chOff x="4714" y="2946"/>
            <a:chExt cx="3443" cy="1086"/>
          </a:xfrm>
        </p:grpSpPr>
        <p:grpSp>
          <p:nvGrpSpPr>
            <p:cNvPr id="249" name="组合 2941"/>
            <p:cNvGrpSpPr/>
            <p:nvPr/>
          </p:nvGrpSpPr>
          <p:grpSpPr bwMode="auto">
            <a:xfrm>
              <a:off x="4714" y="2946"/>
              <a:ext cx="3439" cy="1086"/>
              <a:chOff x="4714" y="2946"/>
              <a:chExt cx="3439" cy="1086"/>
            </a:xfrm>
          </p:grpSpPr>
          <p:sp>
            <p:nvSpPr>
              <p:cNvPr id="285" name="任意多边形 2942" descr="浅色上对角线"/>
              <p:cNvSpPr/>
              <p:nvPr/>
            </p:nvSpPr>
            <p:spPr bwMode="auto">
              <a:xfrm>
                <a:off x="4714" y="3898"/>
                <a:ext cx="3439" cy="134"/>
              </a:xfrm>
              <a:custGeom>
                <a:avLst/>
                <a:gdLst>
                  <a:gd name="T0" fmla="*/ 0 w 645"/>
                  <a:gd name="T1" fmla="*/ 0 h 1912"/>
                  <a:gd name="T2" fmla="*/ 645 w 645"/>
                  <a:gd name="T3" fmla="*/ 6 h 1912"/>
                  <a:gd name="T4" fmla="*/ 644 w 645"/>
                  <a:gd name="T5" fmla="*/ 1912 h 1912"/>
                  <a:gd name="T6" fmla="*/ 0 w 645"/>
                  <a:gd name="T7" fmla="*/ 1912 h 1912"/>
                  <a:gd name="T8" fmla="*/ 0 w 645"/>
                  <a:gd name="T9" fmla="*/ 0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912">
                    <a:moveTo>
                      <a:pt x="0" y="0"/>
                    </a:moveTo>
                    <a:lnTo>
                      <a:pt x="645" y="6"/>
                    </a:lnTo>
                    <a:lnTo>
                      <a:pt x="644" y="1912"/>
                    </a:lnTo>
                    <a:lnTo>
                      <a:pt x="0" y="191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任意多边形 2943" descr="浅色上对角线"/>
              <p:cNvSpPr/>
              <p:nvPr/>
            </p:nvSpPr>
            <p:spPr bwMode="auto">
              <a:xfrm>
                <a:off x="4714" y="2953"/>
                <a:ext cx="111" cy="972"/>
              </a:xfrm>
              <a:custGeom>
                <a:avLst/>
                <a:gdLst>
                  <a:gd name="T0" fmla="*/ 0 w 645"/>
                  <a:gd name="T1" fmla="*/ 0 h 1912"/>
                  <a:gd name="T2" fmla="*/ 645 w 645"/>
                  <a:gd name="T3" fmla="*/ 6 h 1912"/>
                  <a:gd name="T4" fmla="*/ 644 w 645"/>
                  <a:gd name="T5" fmla="*/ 1912 h 1912"/>
                  <a:gd name="T6" fmla="*/ 0 w 645"/>
                  <a:gd name="T7" fmla="*/ 1912 h 1912"/>
                  <a:gd name="T8" fmla="*/ 0 w 645"/>
                  <a:gd name="T9" fmla="*/ 0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912">
                    <a:moveTo>
                      <a:pt x="0" y="0"/>
                    </a:moveTo>
                    <a:lnTo>
                      <a:pt x="645" y="6"/>
                    </a:lnTo>
                    <a:lnTo>
                      <a:pt x="644" y="1912"/>
                    </a:lnTo>
                    <a:lnTo>
                      <a:pt x="0" y="191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直线 2944"/>
              <p:cNvSpPr>
                <a:spLocks noChangeShapeType="1"/>
              </p:cNvSpPr>
              <p:nvPr/>
            </p:nvSpPr>
            <p:spPr bwMode="auto">
              <a:xfrm>
                <a:off x="4818" y="3912"/>
                <a:ext cx="33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直线 2945"/>
              <p:cNvSpPr>
                <a:spLocks noChangeShapeType="1"/>
              </p:cNvSpPr>
              <p:nvPr/>
            </p:nvSpPr>
            <p:spPr bwMode="auto">
              <a:xfrm flipV="1">
                <a:off x="4817" y="2946"/>
                <a:ext cx="0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1" name="椭圆 2946"/>
            <p:cNvSpPr>
              <a:spLocks noChangeArrowheads="1"/>
            </p:cNvSpPr>
            <p:nvPr/>
          </p:nvSpPr>
          <p:spPr bwMode="auto">
            <a:xfrm rot="16200000" flipH="1">
              <a:off x="4900" y="3341"/>
              <a:ext cx="379" cy="37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任意多边形 2947"/>
            <p:cNvSpPr/>
            <p:nvPr/>
          </p:nvSpPr>
          <p:spPr bwMode="auto">
            <a:xfrm rot="16200000" flipH="1">
              <a:off x="4911" y="3374"/>
              <a:ext cx="121" cy="317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54" name="组合 2948"/>
            <p:cNvGrpSpPr/>
            <p:nvPr/>
          </p:nvGrpSpPr>
          <p:grpSpPr bwMode="auto">
            <a:xfrm rot="16200000" flipH="1">
              <a:off x="5057" y="3507"/>
              <a:ext cx="51" cy="51"/>
              <a:chOff x="6017" y="2650"/>
              <a:chExt cx="274" cy="274"/>
            </a:xfrm>
          </p:grpSpPr>
          <p:sp>
            <p:nvSpPr>
              <p:cNvPr id="283" name="椭圆 2949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直线 2950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5" name="任意多边形 2951"/>
            <p:cNvSpPr/>
            <p:nvPr/>
          </p:nvSpPr>
          <p:spPr bwMode="auto">
            <a:xfrm rot="16200000" flipH="1">
              <a:off x="5327" y="3462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任意多边形 2952"/>
            <p:cNvSpPr/>
            <p:nvPr/>
          </p:nvSpPr>
          <p:spPr bwMode="auto">
            <a:xfrm rot="16200000" flipH="1">
              <a:off x="5150" y="3377"/>
              <a:ext cx="121" cy="317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椭圆 2953"/>
            <p:cNvSpPr>
              <a:spLocks noChangeArrowheads="1"/>
            </p:cNvSpPr>
            <p:nvPr/>
          </p:nvSpPr>
          <p:spPr bwMode="auto">
            <a:xfrm rot="16200000" flipH="1">
              <a:off x="5297" y="3511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直线 2954"/>
            <p:cNvSpPr>
              <a:spLocks noChangeShapeType="1"/>
            </p:cNvSpPr>
            <p:nvPr/>
          </p:nvSpPr>
          <p:spPr bwMode="auto">
            <a:xfrm rot="16200000" flipH="1">
              <a:off x="5318" y="3517"/>
              <a:ext cx="3" cy="3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椭圆 2955"/>
            <p:cNvSpPr>
              <a:spLocks noChangeArrowheads="1"/>
            </p:cNvSpPr>
            <p:nvPr/>
          </p:nvSpPr>
          <p:spPr bwMode="auto">
            <a:xfrm rot="16200000" flipH="1">
              <a:off x="5068" y="3509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直线 2956"/>
            <p:cNvSpPr>
              <a:spLocks noChangeShapeType="1"/>
            </p:cNvSpPr>
            <p:nvPr/>
          </p:nvSpPr>
          <p:spPr bwMode="auto">
            <a:xfrm rot="16200000" flipH="1">
              <a:off x="5089" y="3515"/>
              <a:ext cx="3" cy="3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任意多边形 2957" descr="栎木"/>
            <p:cNvSpPr/>
            <p:nvPr/>
          </p:nvSpPr>
          <p:spPr bwMode="auto">
            <a:xfrm rot="16200000" flipH="1">
              <a:off x="7598" y="3339"/>
              <a:ext cx="508" cy="610"/>
            </a:xfrm>
            <a:custGeom>
              <a:avLst/>
              <a:gdLst>
                <a:gd name="T0" fmla="*/ 0 w 400"/>
                <a:gd name="T1" fmla="*/ 0 h 400"/>
                <a:gd name="T2" fmla="*/ 400 w 400"/>
                <a:gd name="T3" fmla="*/ 0 h 400"/>
                <a:gd name="T4" fmla="*/ 400 w 400"/>
                <a:gd name="T5" fmla="*/ 400 h 400"/>
                <a:gd name="T6" fmla="*/ 0 w 400"/>
                <a:gd name="T7" fmla="*/ 400 h 400"/>
                <a:gd name="T8" fmla="*/ 0 w 400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mpd="sng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直线 2958"/>
            <p:cNvSpPr>
              <a:spLocks noChangeShapeType="1"/>
            </p:cNvSpPr>
            <p:nvPr/>
          </p:nvSpPr>
          <p:spPr bwMode="auto">
            <a:xfrm rot="-5462947" flipH="1" flipV="1">
              <a:off x="5968" y="2831"/>
              <a:ext cx="117" cy="12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直线 2959"/>
            <p:cNvSpPr>
              <a:spLocks noChangeShapeType="1"/>
            </p:cNvSpPr>
            <p:nvPr/>
          </p:nvSpPr>
          <p:spPr bwMode="auto">
            <a:xfrm rot="16200000" flipH="1">
              <a:off x="5898" y="2904"/>
              <a:ext cx="0" cy="161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直线 2960"/>
            <p:cNvSpPr>
              <a:spLocks noChangeShapeType="1"/>
            </p:cNvSpPr>
            <p:nvPr/>
          </p:nvSpPr>
          <p:spPr bwMode="auto">
            <a:xfrm rot="-4773017">
              <a:off x="5490" y="2714"/>
              <a:ext cx="362" cy="11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直线 2961"/>
            <p:cNvSpPr>
              <a:spLocks noChangeShapeType="1"/>
            </p:cNvSpPr>
            <p:nvPr/>
          </p:nvSpPr>
          <p:spPr bwMode="auto">
            <a:xfrm rot="16200000" flipH="1">
              <a:off x="7317" y="3325"/>
              <a:ext cx="0" cy="46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椭圆 2962"/>
            <p:cNvSpPr>
              <a:spLocks noChangeArrowheads="1"/>
            </p:cNvSpPr>
            <p:nvPr/>
          </p:nvSpPr>
          <p:spPr bwMode="auto">
            <a:xfrm rot="16200000" flipH="1">
              <a:off x="6458" y="3361"/>
              <a:ext cx="378" cy="37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任意多边形 2963"/>
            <p:cNvSpPr/>
            <p:nvPr/>
          </p:nvSpPr>
          <p:spPr bwMode="auto">
            <a:xfrm rot="16200000" flipH="1">
              <a:off x="6903" y="3478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任意多边形 2964"/>
            <p:cNvSpPr/>
            <p:nvPr/>
          </p:nvSpPr>
          <p:spPr bwMode="auto">
            <a:xfrm rot="16200000" flipH="1">
              <a:off x="6701" y="3421"/>
              <a:ext cx="120" cy="264"/>
            </a:xfrm>
            <a:custGeom>
              <a:avLst/>
              <a:gdLst>
                <a:gd name="T0" fmla="*/ 0 w 652"/>
                <a:gd name="T1" fmla="*/ 8 h 1433"/>
                <a:gd name="T2" fmla="*/ 652 w 652"/>
                <a:gd name="T3" fmla="*/ 0 h 1433"/>
                <a:gd name="T4" fmla="*/ 652 w 652"/>
                <a:gd name="T5" fmla="*/ 1433 h 1433"/>
                <a:gd name="T6" fmla="*/ 0 w 652"/>
                <a:gd name="T7" fmla="*/ 1433 h 1433"/>
                <a:gd name="T8" fmla="*/ 0 w 652"/>
                <a:gd name="T9" fmla="*/ 8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433">
                  <a:moveTo>
                    <a:pt x="0" y="8"/>
                  </a:moveTo>
                  <a:lnTo>
                    <a:pt x="652" y="0"/>
                  </a:lnTo>
                  <a:lnTo>
                    <a:pt x="652" y="1433"/>
                  </a:lnTo>
                  <a:lnTo>
                    <a:pt x="0" y="1433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C0C0C0"/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椭圆 2965"/>
            <p:cNvSpPr>
              <a:spLocks noChangeArrowheads="1"/>
            </p:cNvSpPr>
            <p:nvPr/>
          </p:nvSpPr>
          <p:spPr bwMode="auto">
            <a:xfrm rot="16200000" flipH="1">
              <a:off x="6643" y="352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直线 2966"/>
            <p:cNvSpPr>
              <a:spLocks noChangeShapeType="1"/>
            </p:cNvSpPr>
            <p:nvPr/>
          </p:nvSpPr>
          <p:spPr bwMode="auto">
            <a:xfrm rot="16200000" flipH="1">
              <a:off x="6664" y="3530"/>
              <a:ext cx="3" cy="3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椭圆 2967"/>
            <p:cNvSpPr>
              <a:spLocks noChangeArrowheads="1"/>
            </p:cNvSpPr>
            <p:nvPr/>
          </p:nvSpPr>
          <p:spPr bwMode="auto">
            <a:xfrm rot="16200000" flipH="1">
              <a:off x="6817" y="3527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直线 2968"/>
            <p:cNvSpPr>
              <a:spLocks noChangeShapeType="1"/>
            </p:cNvSpPr>
            <p:nvPr/>
          </p:nvSpPr>
          <p:spPr bwMode="auto">
            <a:xfrm rot="16200000" flipH="1">
              <a:off x="6838" y="3533"/>
              <a:ext cx="3" cy="3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8" name="TextBox 297"/>
          <p:cNvSpPr txBox="1"/>
          <p:nvPr/>
        </p:nvSpPr>
        <p:spPr>
          <a:xfrm>
            <a:off x="3119124" y="2881301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103165" y="3405169"/>
            <a:ext cx="6768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0" name="Line 55"/>
          <p:cNvSpPr/>
          <p:nvPr/>
        </p:nvSpPr>
        <p:spPr>
          <a:xfrm>
            <a:off x="6537325" y="4144191"/>
            <a:ext cx="904280" cy="0"/>
          </a:xfrm>
          <a:prstGeom prst="line">
            <a:avLst/>
          </a:prstGeom>
          <a:ln w="254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24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68399" y="3206841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29270" y="3794654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8" name="Group 2"/>
          <p:cNvGrpSpPr/>
          <p:nvPr/>
        </p:nvGrpSpPr>
        <p:grpSpPr>
          <a:xfrm>
            <a:off x="2519132" y="4854600"/>
            <a:ext cx="3527800" cy="1082675"/>
            <a:chOff x="2773" y="1329"/>
            <a:chExt cx="1410" cy="682"/>
          </a:xfrm>
        </p:grpSpPr>
        <p:grpSp>
          <p:nvGrpSpPr>
            <p:cNvPr id="49" name="Group 3"/>
            <p:cNvGrpSpPr/>
            <p:nvPr/>
          </p:nvGrpSpPr>
          <p:grpSpPr>
            <a:xfrm>
              <a:off x="3145" y="1329"/>
              <a:ext cx="275" cy="682"/>
              <a:chOff x="1993" y="1233"/>
              <a:chExt cx="275" cy="682"/>
            </a:xfrm>
          </p:grpSpPr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>
                <a:off x="1993" y="1585"/>
                <a:ext cx="237" cy="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993" y="1233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2009" y="1547"/>
                <a:ext cx="207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3459" y="1463"/>
              <a:ext cx="724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5021718" y="4816404"/>
            <a:ext cx="1688283" cy="86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36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lang="en-US" altLang="zh-CN" sz="36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  <p:bldP spid="299" grpId="0"/>
      <p:bldP spid="300" grpId="0" animBg="1"/>
      <p:bldP spid="46" grpId="0"/>
      <p:bldP spid="47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三、轮轴和斜面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28349" y="1227899"/>
            <a:ext cx="108481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轮轴：</a:t>
            </a:r>
            <a:r>
              <a:rPr lang="zh-CN" alt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轮轴是由具有共同转动轴的大轮和小轮组成，通常把大</a:t>
            </a:r>
            <a:r>
              <a:rPr lang="zh-CN" altLang="zh-CN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轮叫</a:t>
            </a:r>
            <a:r>
              <a:rPr lang="zh-CN" alt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轮，小</a:t>
            </a:r>
            <a:r>
              <a:rPr lang="zh-CN" altLang="zh-CN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轮叫轴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312" y="2231114"/>
            <a:ext cx="99337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汽车的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方向盘：从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上边看下去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画成下图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561973" y="5571895"/>
            <a:ext cx="679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动力臂大于阻力臂 </a:t>
            </a:r>
            <a:r>
              <a:rPr lang="en-US" altLang="zh-CN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 </a:t>
            </a:r>
            <a:r>
              <a:rPr lang="zh-CN" altLang="en-US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省力杠杆。</a:t>
            </a:r>
          </a:p>
        </p:txBody>
      </p:sp>
      <p:grpSp>
        <p:nvGrpSpPr>
          <p:cNvPr id="25" name="Group 4"/>
          <p:cNvGrpSpPr/>
          <p:nvPr/>
        </p:nvGrpSpPr>
        <p:grpSpPr bwMode="auto">
          <a:xfrm>
            <a:off x="2433711" y="2996418"/>
            <a:ext cx="2526423" cy="1999763"/>
            <a:chOff x="12" y="8"/>
            <a:chExt cx="2292" cy="1911"/>
          </a:xfrm>
        </p:grpSpPr>
        <p:grpSp>
          <p:nvGrpSpPr>
            <p:cNvPr id="26" name="Group 5"/>
            <p:cNvGrpSpPr/>
            <p:nvPr/>
          </p:nvGrpSpPr>
          <p:grpSpPr bwMode="auto">
            <a:xfrm>
              <a:off x="12" y="8"/>
              <a:ext cx="2292" cy="1911"/>
              <a:chOff x="10" y="7"/>
              <a:chExt cx="1801" cy="1823"/>
            </a:xfrm>
          </p:grpSpPr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>
                <a:solidFill>
                  <a:srgbClr val="111111">
                    <a:alpha val="27058"/>
                  </a:srgbClr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BDAF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8" y="7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7" name="Picture 8" descr="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184"/>
              <a:ext cx="175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519"/>
          <p:cNvGrpSpPr/>
          <p:nvPr/>
        </p:nvGrpSpPr>
        <p:grpSpPr bwMode="auto">
          <a:xfrm>
            <a:off x="6848807" y="2806449"/>
            <a:ext cx="3273284" cy="3027056"/>
            <a:chOff x="0" y="0"/>
            <a:chExt cx="1724" cy="1633"/>
          </a:xfrm>
        </p:grpSpPr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0" y="0"/>
              <a:ext cx="1724" cy="1633"/>
            </a:xfrm>
            <a:prstGeom prst="ellipse">
              <a:avLst/>
            </a:prstGeom>
            <a:solidFill>
              <a:srgbClr val="EDF9A5"/>
            </a:solidFill>
            <a:ln w="9525" cap="flat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300">
                <a:latin typeface="Arial" panose="020B0604020202020204" pitchFamily="34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557" y="512"/>
              <a:ext cx="590" cy="590"/>
            </a:xfrm>
            <a:prstGeom prst="ellipse">
              <a:avLst/>
            </a:prstGeom>
            <a:solidFill>
              <a:srgbClr val="66FFFF"/>
            </a:solidFill>
            <a:ln w="9525" cap="flat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300">
                <a:latin typeface="Arial" panose="020B0604020202020204" pitchFamily="34" charset="0"/>
              </a:endParaRPr>
            </a:p>
          </p:txBody>
        </p:sp>
      </p:grp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7882889" y="4259846"/>
            <a:ext cx="0" cy="1825625"/>
          </a:xfrm>
          <a:prstGeom prst="line">
            <a:avLst/>
          </a:prstGeom>
          <a:noFill/>
          <a:ln w="63500" cap="flat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7882889" y="4279178"/>
            <a:ext cx="553342" cy="0"/>
          </a:xfrm>
          <a:prstGeom prst="line">
            <a:avLst/>
          </a:prstGeom>
          <a:noFill/>
          <a:ln w="38100" cap="flat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>
            <a:off x="10147981" y="4279178"/>
            <a:ext cx="0" cy="1190625"/>
          </a:xfrm>
          <a:prstGeom prst="line">
            <a:avLst/>
          </a:prstGeom>
          <a:noFill/>
          <a:ln w="63500" cap="flat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V="1">
            <a:off x="8409046" y="4261568"/>
            <a:ext cx="1738935" cy="4296"/>
          </a:xfrm>
          <a:prstGeom prst="line">
            <a:avLst/>
          </a:prstGeom>
          <a:noFill/>
          <a:ln w="41275" cap="flat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Text Box 19"/>
          <p:cNvSpPr>
            <a:spLocks noChangeArrowheads="1"/>
          </p:cNvSpPr>
          <p:nvPr/>
        </p:nvSpPr>
        <p:spPr bwMode="auto">
          <a:xfrm>
            <a:off x="8097791" y="4275512"/>
            <a:ext cx="363313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8" name="Text Box 21"/>
          <p:cNvSpPr>
            <a:spLocks noChangeArrowheads="1"/>
          </p:cNvSpPr>
          <p:nvPr/>
        </p:nvSpPr>
        <p:spPr bwMode="auto">
          <a:xfrm>
            <a:off x="10100095" y="4938063"/>
            <a:ext cx="1047750" cy="44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23"/>
          <p:cNvSpPr>
            <a:spLocks noChangeArrowheads="1"/>
          </p:cNvSpPr>
          <p:nvPr/>
        </p:nvSpPr>
        <p:spPr bwMode="auto">
          <a:xfrm>
            <a:off x="9241388" y="4316847"/>
            <a:ext cx="531254" cy="44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</p:txBody>
      </p:sp>
      <p:sp>
        <p:nvSpPr>
          <p:cNvPr id="40" name="Text Box 34"/>
          <p:cNvSpPr>
            <a:spLocks noChangeArrowheads="1"/>
          </p:cNvSpPr>
          <p:nvPr/>
        </p:nvSpPr>
        <p:spPr bwMode="auto">
          <a:xfrm>
            <a:off x="7132151" y="5653535"/>
            <a:ext cx="523875" cy="44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59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31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03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7530" indent="1905" algn="l" rtl="0" fontAlgn="base">
              <a:spcBef>
                <a:spcPct val="0"/>
              </a:spcBef>
              <a:spcAft>
                <a:spcPct val="0"/>
              </a:spcAft>
              <a:buSzPct val="100000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735839" y="498048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en-US" altLang="zh-CN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· R =  F</a:t>
            </a:r>
            <a:r>
              <a:rPr lang="en-US" altLang="zh-CN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· 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94894" y="3736489"/>
            <a:ext cx="676881" cy="49686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8388873" y="4233356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25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  <p:bldP spid="63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5" grpId="0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三、轮轴和斜面</a:t>
            </a:r>
          </a:p>
        </p:txBody>
      </p:sp>
      <p:sp>
        <p:nvSpPr>
          <p:cNvPr id="2" name="矩形 1"/>
          <p:cNvSpPr/>
          <p:nvPr/>
        </p:nvSpPr>
        <p:spPr>
          <a:xfrm>
            <a:off x="561973" y="1807631"/>
            <a:ext cx="99337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2 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其他轮轴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请你指出它们的轮和轴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19" y="3215548"/>
            <a:ext cx="2176725" cy="1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3" y="3215548"/>
            <a:ext cx="2176725" cy="1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6" y="3215548"/>
            <a:ext cx="2176725" cy="1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73" y="3218624"/>
            <a:ext cx="2176725" cy="164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12175" y="5313515"/>
            <a:ext cx="8108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轮轴一般都是动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力臂大于阻力</a:t>
            </a:r>
            <a:r>
              <a:rPr lang="zh-CN" altLang="en-US" sz="32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臂的省力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杠杆。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26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0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三、轮轴和斜面</a:t>
            </a:r>
          </a:p>
        </p:txBody>
      </p:sp>
      <p:sp>
        <p:nvSpPr>
          <p:cNvPr id="4" name="矩形 3"/>
          <p:cNvSpPr/>
          <p:nvPr/>
        </p:nvSpPr>
        <p:spPr>
          <a:xfrm>
            <a:off x="592081" y="1244899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斜面：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也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是一种简单机械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Picture 5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1" y="2611587"/>
            <a:ext cx="5647911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23075" y="2319200"/>
            <a:ext cx="45370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=G 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不计摩擦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975475" y="3248005"/>
            <a:ext cx="157217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&gt;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75475" y="4146542"/>
            <a:ext cx="1848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&lt; G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3075" y="4985884"/>
            <a:ext cx="4054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使用斜面可以省力。</a:t>
            </a:r>
            <a:endParaRPr lang="zh-CN" altLang="en-US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27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6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三、轮轴和斜面</a:t>
            </a:r>
          </a:p>
        </p:txBody>
      </p:sp>
      <p:sp>
        <p:nvSpPr>
          <p:cNvPr id="4" name="矩形 3"/>
          <p:cNvSpPr/>
          <p:nvPr/>
        </p:nvSpPr>
        <p:spPr>
          <a:xfrm>
            <a:off x="730254" y="124489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斜面：是一种省力的简单机械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Picture 6" descr="nXznR8iL3cG97AS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02" y="2040120"/>
            <a:ext cx="3744912" cy="44274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2" descr="inclin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396" y="2103334"/>
            <a:ext cx="2160588" cy="176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 descr="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020" y="2043107"/>
            <a:ext cx="3887788" cy="207513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7"/>
          <p:cNvGrpSpPr/>
          <p:nvPr/>
        </p:nvGrpSpPr>
        <p:grpSpPr bwMode="auto">
          <a:xfrm>
            <a:off x="6689374" y="4667772"/>
            <a:ext cx="3887788" cy="1642322"/>
            <a:chOff x="0" y="0"/>
            <a:chExt cx="2832" cy="1637"/>
          </a:xfrm>
        </p:grpSpPr>
        <p:grpSp>
          <p:nvGrpSpPr>
            <p:cNvPr id="8" name="Group 8"/>
            <p:cNvGrpSpPr/>
            <p:nvPr/>
          </p:nvGrpSpPr>
          <p:grpSpPr bwMode="auto">
            <a:xfrm>
              <a:off x="0" y="0"/>
              <a:ext cx="2832" cy="1637"/>
              <a:chOff x="0" y="0"/>
              <a:chExt cx="1811" cy="183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>
                <a:solidFill>
                  <a:srgbClr val="111111">
                    <a:alpha val="27058"/>
                  </a:srgbClr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BDAFE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zh-CN" altLang="en-US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" name="Picture 11" descr="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569"/>
              <a:ext cx="2644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28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8316" y="1234095"/>
            <a:ext cx="9967023" cy="129095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412750">
              <a:lnSpc>
                <a:spcPts val="4500"/>
              </a:lnSpc>
              <a:buSzPct val="50000"/>
              <a:buFont typeface="Arial" panose="020B0604020202020204" pitchFamily="34" charset="0"/>
              <a:buNone/>
              <a:defRPr>
                <a:solidFill>
                  <a:srgbClr val="FFFFFF"/>
                </a:solidFill>
              </a:defRPr>
            </a:pPr>
            <a:r>
              <a:rPr lang="zh-CN" altLang="en-US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滑轮是一个周边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有槽，可以</a:t>
            </a:r>
            <a:r>
              <a:rPr lang="zh-CN" altLang="en-US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绕轴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转动</a:t>
            </a:r>
            <a:r>
              <a:rPr lang="zh-CN" altLang="en-US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的小轮。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412750">
              <a:lnSpc>
                <a:spcPts val="4500"/>
              </a:lnSpc>
              <a:buSzPct val="50000"/>
              <a:defRPr>
                <a:solidFill>
                  <a:srgbClr val="FFFFFF"/>
                </a:solidFill>
              </a:defRPr>
            </a:pPr>
            <a:endParaRPr lang="zh-CN" altLang="en-US" sz="2665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95279" y="129479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认识滑轮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81396" y="2467413"/>
            <a:ext cx="3598069" cy="2927869"/>
            <a:chOff x="2940243" y="2513009"/>
            <a:chExt cx="3598069" cy="2927869"/>
          </a:xfrm>
        </p:grpSpPr>
        <p:grpSp>
          <p:nvGrpSpPr>
            <p:cNvPr id="24" name="Group 3"/>
            <p:cNvGrpSpPr/>
            <p:nvPr/>
          </p:nvGrpSpPr>
          <p:grpSpPr>
            <a:xfrm>
              <a:off x="3847499" y="3139281"/>
              <a:ext cx="1763713" cy="1763713"/>
              <a:chOff x="1152" y="1517"/>
              <a:chExt cx="1111" cy="1111"/>
            </a:xfrm>
          </p:grpSpPr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1152" y="1517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1306" y="1671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1461" y="1826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7"/>
            <p:cNvGrpSpPr/>
            <p:nvPr/>
          </p:nvGrpSpPr>
          <p:grpSpPr>
            <a:xfrm>
              <a:off x="4479323" y="2545278"/>
              <a:ext cx="504825" cy="2895600"/>
              <a:chOff x="3370" y="1152"/>
              <a:chExt cx="318" cy="1824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3432" y="1990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 rot="110439">
                <a:off x="3448" y="2688"/>
                <a:ext cx="240" cy="288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FF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 rot="110439" flipH="1" flipV="1">
                <a:off x="3370" y="1152"/>
                <a:ext cx="240" cy="288"/>
              </a:xfrm>
              <a:custGeom>
                <a:avLst/>
                <a:gdLst>
                  <a:gd name="T0" fmla="*/ 0 w 2020"/>
                  <a:gd name="T1" fmla="*/ 0 h 2594"/>
                  <a:gd name="T2" fmla="*/ 0 w 2020"/>
                  <a:gd name="T3" fmla="*/ 0 h 2594"/>
                  <a:gd name="T4" fmla="*/ 0 w 2020"/>
                  <a:gd name="T5" fmla="*/ 0 h 2594"/>
                  <a:gd name="T6" fmla="*/ 0 w 2020"/>
                  <a:gd name="T7" fmla="*/ 0 h 2594"/>
                  <a:gd name="T8" fmla="*/ 0 w 2020"/>
                  <a:gd name="T9" fmla="*/ 0 h 2594"/>
                  <a:gd name="T10" fmla="*/ 0 w 2020"/>
                  <a:gd name="T11" fmla="*/ 0 h 2594"/>
                  <a:gd name="T12" fmla="*/ 0 w 2020"/>
                  <a:gd name="T13" fmla="*/ 0 h 2594"/>
                  <a:gd name="T14" fmla="*/ 0 w 2020"/>
                  <a:gd name="T15" fmla="*/ 0 h 2594"/>
                  <a:gd name="T16" fmla="*/ 0 w 2020"/>
                  <a:gd name="T17" fmla="*/ 0 h 2594"/>
                  <a:gd name="T18" fmla="*/ 0 w 2020"/>
                  <a:gd name="T19" fmla="*/ 0 h 2594"/>
                  <a:gd name="T20" fmla="*/ 0 w 2020"/>
                  <a:gd name="T21" fmla="*/ 0 h 2594"/>
                  <a:gd name="T22" fmla="*/ 0 w 2020"/>
                  <a:gd name="T23" fmla="*/ 0 h 2594"/>
                  <a:gd name="T24" fmla="*/ 0 w 2020"/>
                  <a:gd name="T25" fmla="*/ 0 h 2594"/>
                  <a:gd name="T26" fmla="*/ 0 w 2020"/>
                  <a:gd name="T27" fmla="*/ 0 h 2594"/>
                  <a:gd name="T28" fmla="*/ 0 w 2020"/>
                  <a:gd name="T29" fmla="*/ 0 h 2594"/>
                  <a:gd name="T30" fmla="*/ 0 w 2020"/>
                  <a:gd name="T31" fmla="*/ 0 h 2594"/>
                  <a:gd name="T32" fmla="*/ 0 w 2020"/>
                  <a:gd name="T33" fmla="*/ 0 h 2594"/>
                  <a:gd name="T34" fmla="*/ 0 w 2020"/>
                  <a:gd name="T35" fmla="*/ 0 h 2594"/>
                  <a:gd name="T36" fmla="*/ 0 w 2020"/>
                  <a:gd name="T37" fmla="*/ 0 h 2594"/>
                  <a:gd name="T38" fmla="*/ 0 w 2020"/>
                  <a:gd name="T39" fmla="*/ 0 h 2594"/>
                  <a:gd name="T40" fmla="*/ 0 w 2020"/>
                  <a:gd name="T41" fmla="*/ 0 h 2594"/>
                  <a:gd name="T42" fmla="*/ 0 w 2020"/>
                  <a:gd name="T43" fmla="*/ 0 h 2594"/>
                  <a:gd name="T44" fmla="*/ 0 w 2020"/>
                  <a:gd name="T45" fmla="*/ 0 h 2594"/>
                  <a:gd name="T46" fmla="*/ 0 w 2020"/>
                  <a:gd name="T47" fmla="*/ 0 h 2594"/>
                  <a:gd name="T48" fmla="*/ 0 w 2020"/>
                  <a:gd name="T49" fmla="*/ 0 h 2594"/>
                  <a:gd name="T50" fmla="*/ 0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FF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12"/>
            <p:cNvGrpSpPr/>
            <p:nvPr/>
          </p:nvGrpSpPr>
          <p:grpSpPr>
            <a:xfrm>
              <a:off x="4925412" y="3139281"/>
              <a:ext cx="1612900" cy="914400"/>
              <a:chOff x="1328" y="1728"/>
              <a:chExt cx="1016" cy="576"/>
            </a:xfrm>
          </p:grpSpPr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 flipH="1">
                <a:off x="1328" y="1968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tailEnd type="triangle" w="med" len="med"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2000" y="1728"/>
                <a:ext cx="344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rPr>
                  <a:t>轴</a:t>
                </a:r>
              </a:p>
            </p:txBody>
          </p:sp>
        </p:grpSp>
        <p:grpSp>
          <p:nvGrpSpPr>
            <p:cNvPr id="36" name="Group 15"/>
            <p:cNvGrpSpPr/>
            <p:nvPr/>
          </p:nvGrpSpPr>
          <p:grpSpPr>
            <a:xfrm>
              <a:off x="2940243" y="2513009"/>
              <a:ext cx="914400" cy="1514404"/>
              <a:chOff x="416" y="1296"/>
              <a:chExt cx="576" cy="912"/>
            </a:xfrm>
          </p:grpSpPr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>
                <a:off x="656" y="1632"/>
                <a:ext cx="336" cy="57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tailEnd type="triangle" w="med" len="med"/>
              </a:ln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416" y="1296"/>
                <a:ext cx="343" cy="3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rPr>
                  <a:t>轮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20" y="2467413"/>
            <a:ext cx="31877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312" y="587764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小结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0253" y="197865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滑轮组：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005" y="384036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轮轴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7005" y="520302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斜面：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AutoShape 7"/>
          <p:cNvSpPr/>
          <p:nvPr/>
        </p:nvSpPr>
        <p:spPr bwMode="auto">
          <a:xfrm flipV="1">
            <a:off x="2259494" y="1587066"/>
            <a:ext cx="176212" cy="160386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6394" y="1464531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是由定滑轮和动滑轮组成简单机械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AutoShape 7"/>
          <p:cNvSpPr/>
          <p:nvPr/>
        </p:nvSpPr>
        <p:spPr bwMode="auto">
          <a:xfrm flipV="1">
            <a:off x="1867827" y="3564832"/>
            <a:ext cx="176212" cy="1283755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64625" y="4316080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常见的轮轴有：方向盘、水龙头、门把手、车把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64625" y="356483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常见的轮轴是一种省力的简单机械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2064625" y="509216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是一种省力的简单机械</a:t>
            </a:r>
            <a:endParaRPr lang="zh-CN" altLang="en-US" sz="2800" dirty="0"/>
          </a:p>
        </p:txBody>
      </p:sp>
      <p:sp>
        <p:nvSpPr>
          <p:cNvPr id="32" name="AutoShape 7"/>
          <p:cNvSpPr/>
          <p:nvPr/>
        </p:nvSpPr>
        <p:spPr bwMode="auto">
          <a:xfrm flipV="1">
            <a:off x="1886592" y="4973508"/>
            <a:ext cx="176212" cy="1283755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64625" y="5818577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常见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的斜面有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：盘山公路、螺丝钉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56394" y="216976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可以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省力、也可以改变力的方向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56394" y="2875002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缺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费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29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 animBg="1"/>
      <p:bldP spid="2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2390" y="610651"/>
            <a:ext cx="375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课堂练习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641" y="1490499"/>
            <a:ext cx="1084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、关于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简单机械下列说法正确的是（ </a:t>
            </a:r>
            <a:r>
              <a:rPr lang="zh-CN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、使用动滑轮可以改变力的方向　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、使用定滑轮可以省一半的力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、定滑轮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可以看作是等臂杠杆　　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、使用斜面不省力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2" name="Group 8"/>
          <p:cNvGrpSpPr/>
          <p:nvPr/>
        </p:nvGrpSpPr>
        <p:grpSpPr bwMode="auto">
          <a:xfrm>
            <a:off x="9553898" y="3162315"/>
            <a:ext cx="1846516" cy="2377442"/>
            <a:chOff x="7922" y="3905"/>
            <a:chExt cx="1237" cy="1467"/>
          </a:xfrm>
        </p:grpSpPr>
        <p:sp>
          <p:nvSpPr>
            <p:cNvPr id="24" name="任意多边形 918"/>
            <p:cNvSpPr/>
            <p:nvPr/>
          </p:nvSpPr>
          <p:spPr bwMode="auto">
            <a:xfrm>
              <a:off x="8297" y="3946"/>
              <a:ext cx="1" cy="182"/>
            </a:xfrm>
            <a:custGeom>
              <a:avLst/>
              <a:gdLst>
                <a:gd name="T0" fmla="*/ 0 w 2"/>
                <a:gd name="T1" fmla="*/ 0 h 268"/>
                <a:gd name="T2" fmla="*/ 2 w 2"/>
                <a:gd name="T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68">
                  <a:moveTo>
                    <a:pt x="0" y="0"/>
                  </a:moveTo>
                  <a:lnTo>
                    <a:pt x="2" y="26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920"/>
            <p:cNvSpPr txBox="1">
              <a:spLocks noChangeArrowheads="1"/>
            </p:cNvSpPr>
            <p:nvPr/>
          </p:nvSpPr>
          <p:spPr bwMode="auto">
            <a:xfrm>
              <a:off x="8739" y="4536"/>
              <a:ext cx="420" cy="306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000" tIns="0" rIns="0" bIns="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kumimoji="0" lang="en-US" altLang="zh-CN" sz="2800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" name="组合 923"/>
            <p:cNvGrpSpPr/>
            <p:nvPr/>
          </p:nvGrpSpPr>
          <p:grpSpPr bwMode="auto">
            <a:xfrm>
              <a:off x="8101" y="4105"/>
              <a:ext cx="374" cy="635"/>
              <a:chOff x="3115" y="2553"/>
              <a:chExt cx="421" cy="779"/>
            </a:xfrm>
          </p:grpSpPr>
          <p:grpSp>
            <p:nvGrpSpPr>
              <p:cNvPr id="53" name="组合 924"/>
              <p:cNvGrpSpPr/>
              <p:nvPr/>
            </p:nvGrpSpPr>
            <p:grpSpPr bwMode="auto">
              <a:xfrm>
                <a:off x="3115" y="2700"/>
                <a:ext cx="421" cy="632"/>
                <a:chOff x="3252" y="783"/>
                <a:chExt cx="421" cy="632"/>
              </a:xfrm>
            </p:grpSpPr>
            <p:sp>
              <p:nvSpPr>
                <p:cNvPr id="55" name="任意多边形 925"/>
                <p:cNvSpPr/>
                <p:nvPr/>
              </p:nvSpPr>
              <p:spPr bwMode="auto">
                <a:xfrm rot="21359970" flipV="1">
                  <a:off x="3379" y="1259"/>
                  <a:ext cx="124" cy="156"/>
                </a:xfrm>
                <a:custGeom>
                  <a:avLst/>
                  <a:gdLst>
                    <a:gd name="T0" fmla="*/ 618 w 774"/>
                    <a:gd name="T1" fmla="*/ 910 h 921"/>
                    <a:gd name="T2" fmla="*/ 618 w 774"/>
                    <a:gd name="T3" fmla="*/ 717 h 921"/>
                    <a:gd name="T4" fmla="*/ 678 w 774"/>
                    <a:gd name="T5" fmla="*/ 570 h 921"/>
                    <a:gd name="T6" fmla="*/ 741 w 774"/>
                    <a:gd name="T7" fmla="*/ 474 h 921"/>
                    <a:gd name="T8" fmla="*/ 768 w 774"/>
                    <a:gd name="T9" fmla="*/ 375 h 921"/>
                    <a:gd name="T10" fmla="*/ 771 w 774"/>
                    <a:gd name="T11" fmla="*/ 288 h 921"/>
                    <a:gd name="T12" fmla="*/ 750 w 774"/>
                    <a:gd name="T13" fmla="*/ 207 h 921"/>
                    <a:gd name="T14" fmla="*/ 690 w 774"/>
                    <a:gd name="T15" fmla="*/ 108 h 921"/>
                    <a:gd name="T16" fmla="*/ 516 w 774"/>
                    <a:gd name="T17" fmla="*/ 15 h 921"/>
                    <a:gd name="T18" fmla="*/ 345 w 774"/>
                    <a:gd name="T19" fmla="*/ 15 h 921"/>
                    <a:gd name="T20" fmla="*/ 156 w 774"/>
                    <a:gd name="T21" fmla="*/ 108 h 921"/>
                    <a:gd name="T22" fmla="*/ 45 w 774"/>
                    <a:gd name="T23" fmla="*/ 211 h 921"/>
                    <a:gd name="T24" fmla="*/ 6 w 774"/>
                    <a:gd name="T25" fmla="*/ 336 h 921"/>
                    <a:gd name="T26" fmla="*/ 9 w 774"/>
                    <a:gd name="T27" fmla="*/ 390 h 921"/>
                    <a:gd name="T28" fmla="*/ 25 w 774"/>
                    <a:gd name="T29" fmla="*/ 399 h 921"/>
                    <a:gd name="T30" fmla="*/ 119 w 774"/>
                    <a:gd name="T31" fmla="*/ 275 h 921"/>
                    <a:gd name="T32" fmla="*/ 218 w 774"/>
                    <a:gd name="T33" fmla="*/ 194 h 921"/>
                    <a:gd name="T34" fmla="*/ 305 w 774"/>
                    <a:gd name="T35" fmla="*/ 151 h 921"/>
                    <a:gd name="T36" fmla="*/ 447 w 774"/>
                    <a:gd name="T37" fmla="*/ 132 h 921"/>
                    <a:gd name="T38" fmla="*/ 588 w 774"/>
                    <a:gd name="T39" fmla="*/ 204 h 921"/>
                    <a:gd name="T40" fmla="*/ 630 w 774"/>
                    <a:gd name="T41" fmla="*/ 378 h 921"/>
                    <a:gd name="T42" fmla="*/ 585 w 774"/>
                    <a:gd name="T43" fmla="*/ 495 h 921"/>
                    <a:gd name="T44" fmla="*/ 549 w 774"/>
                    <a:gd name="T45" fmla="*/ 555 h 921"/>
                    <a:gd name="T46" fmla="*/ 513 w 774"/>
                    <a:gd name="T47" fmla="*/ 666 h 921"/>
                    <a:gd name="T48" fmla="*/ 498 w 774"/>
                    <a:gd name="T49" fmla="*/ 729 h 921"/>
                    <a:gd name="T50" fmla="*/ 480 w 774"/>
                    <a:gd name="T51" fmla="*/ 921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4" h="921">
                      <a:moveTo>
                        <a:pt x="618" y="910"/>
                      </a:moveTo>
                      <a:cubicBezTo>
                        <a:pt x="618" y="877"/>
                        <a:pt x="608" y="774"/>
                        <a:pt x="618" y="717"/>
                      </a:cubicBezTo>
                      <a:cubicBezTo>
                        <a:pt x="628" y="660"/>
                        <a:pt x="658" y="610"/>
                        <a:pt x="678" y="570"/>
                      </a:cubicBezTo>
                      <a:cubicBezTo>
                        <a:pt x="698" y="530"/>
                        <a:pt x="726" y="506"/>
                        <a:pt x="741" y="474"/>
                      </a:cubicBezTo>
                      <a:cubicBezTo>
                        <a:pt x="756" y="442"/>
                        <a:pt x="763" y="406"/>
                        <a:pt x="768" y="375"/>
                      </a:cubicBezTo>
                      <a:cubicBezTo>
                        <a:pt x="773" y="344"/>
                        <a:pt x="774" y="316"/>
                        <a:pt x="771" y="288"/>
                      </a:cubicBezTo>
                      <a:cubicBezTo>
                        <a:pt x="768" y="260"/>
                        <a:pt x="763" y="237"/>
                        <a:pt x="750" y="207"/>
                      </a:cubicBezTo>
                      <a:cubicBezTo>
                        <a:pt x="737" y="177"/>
                        <a:pt x="729" y="140"/>
                        <a:pt x="690" y="108"/>
                      </a:cubicBezTo>
                      <a:cubicBezTo>
                        <a:pt x="651" y="76"/>
                        <a:pt x="573" y="30"/>
                        <a:pt x="516" y="15"/>
                      </a:cubicBezTo>
                      <a:cubicBezTo>
                        <a:pt x="459" y="0"/>
                        <a:pt x="405" y="0"/>
                        <a:pt x="345" y="15"/>
                      </a:cubicBezTo>
                      <a:cubicBezTo>
                        <a:pt x="285" y="30"/>
                        <a:pt x="206" y="75"/>
                        <a:pt x="156" y="108"/>
                      </a:cubicBezTo>
                      <a:cubicBezTo>
                        <a:pt x="106" y="141"/>
                        <a:pt x="70" y="173"/>
                        <a:pt x="45" y="211"/>
                      </a:cubicBezTo>
                      <a:cubicBezTo>
                        <a:pt x="20" y="249"/>
                        <a:pt x="12" y="306"/>
                        <a:pt x="6" y="336"/>
                      </a:cubicBezTo>
                      <a:cubicBezTo>
                        <a:pt x="0" y="366"/>
                        <a:pt x="6" y="380"/>
                        <a:pt x="9" y="390"/>
                      </a:cubicBezTo>
                      <a:cubicBezTo>
                        <a:pt x="12" y="400"/>
                        <a:pt x="7" y="418"/>
                        <a:pt x="25" y="399"/>
                      </a:cubicBezTo>
                      <a:cubicBezTo>
                        <a:pt x="43" y="380"/>
                        <a:pt x="87" y="309"/>
                        <a:pt x="119" y="275"/>
                      </a:cubicBezTo>
                      <a:cubicBezTo>
                        <a:pt x="151" y="241"/>
                        <a:pt x="187" y="215"/>
                        <a:pt x="218" y="194"/>
                      </a:cubicBezTo>
                      <a:cubicBezTo>
                        <a:pt x="249" y="174"/>
                        <a:pt x="267" y="161"/>
                        <a:pt x="305" y="151"/>
                      </a:cubicBezTo>
                      <a:cubicBezTo>
                        <a:pt x="343" y="141"/>
                        <a:pt x="400" y="123"/>
                        <a:pt x="447" y="132"/>
                      </a:cubicBezTo>
                      <a:cubicBezTo>
                        <a:pt x="494" y="141"/>
                        <a:pt x="557" y="163"/>
                        <a:pt x="588" y="204"/>
                      </a:cubicBezTo>
                      <a:cubicBezTo>
                        <a:pt x="619" y="245"/>
                        <a:pt x="630" y="330"/>
                        <a:pt x="630" y="378"/>
                      </a:cubicBezTo>
                      <a:cubicBezTo>
                        <a:pt x="630" y="426"/>
                        <a:pt x="599" y="466"/>
                        <a:pt x="585" y="495"/>
                      </a:cubicBezTo>
                      <a:cubicBezTo>
                        <a:pt x="571" y="524"/>
                        <a:pt x="561" y="527"/>
                        <a:pt x="549" y="555"/>
                      </a:cubicBezTo>
                      <a:cubicBezTo>
                        <a:pt x="537" y="583"/>
                        <a:pt x="521" y="637"/>
                        <a:pt x="513" y="666"/>
                      </a:cubicBezTo>
                      <a:cubicBezTo>
                        <a:pt x="505" y="695"/>
                        <a:pt x="503" y="687"/>
                        <a:pt x="498" y="729"/>
                      </a:cubicBezTo>
                      <a:cubicBezTo>
                        <a:pt x="493" y="771"/>
                        <a:pt x="484" y="881"/>
                        <a:pt x="480" y="921"/>
                      </a:cubicBezTo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组合 926"/>
                <p:cNvGrpSpPr/>
                <p:nvPr/>
              </p:nvGrpSpPr>
              <p:grpSpPr bwMode="auto">
                <a:xfrm>
                  <a:off x="3252" y="810"/>
                  <a:ext cx="421" cy="434"/>
                  <a:chOff x="2336" y="615"/>
                  <a:chExt cx="421" cy="434"/>
                </a:xfrm>
              </p:grpSpPr>
              <p:sp>
                <p:nvSpPr>
                  <p:cNvPr id="59" name="椭圆 927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615"/>
                    <a:ext cx="421" cy="4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椭圆 928"/>
                  <p:cNvSpPr>
                    <a:spLocks noChangeArrowheads="1"/>
                  </p:cNvSpPr>
                  <p:nvPr/>
                </p:nvSpPr>
                <p:spPr bwMode="auto">
                  <a:xfrm>
                    <a:off x="2373" y="657"/>
                    <a:ext cx="342" cy="3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7" name="自选图形 929"/>
                <p:cNvSpPr>
                  <a:spLocks noChangeArrowheads="1"/>
                </p:cNvSpPr>
                <p:nvPr/>
              </p:nvSpPr>
              <p:spPr bwMode="auto">
                <a:xfrm>
                  <a:off x="3422" y="783"/>
                  <a:ext cx="74" cy="486"/>
                </a:xfrm>
                <a:prstGeom prst="roundRect">
                  <a:avLst>
                    <a:gd name="adj" fmla="val 10810"/>
                  </a:avLst>
                </a:prstGeom>
                <a:gradFill rotWithShape="1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椭圆 930"/>
                <p:cNvSpPr>
                  <a:spLocks noChangeArrowheads="1"/>
                </p:cNvSpPr>
                <p:nvPr/>
              </p:nvSpPr>
              <p:spPr bwMode="auto">
                <a:xfrm>
                  <a:off x="3434" y="1005"/>
                  <a:ext cx="48" cy="4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任意多边形 931"/>
              <p:cNvSpPr/>
              <p:nvPr/>
            </p:nvSpPr>
            <p:spPr bwMode="auto">
              <a:xfrm rot="21359970" flipH="1">
                <a:off x="3283" y="2553"/>
                <a:ext cx="124" cy="156"/>
              </a:xfrm>
              <a:custGeom>
                <a:avLst/>
                <a:gdLst>
                  <a:gd name="T0" fmla="*/ 618 w 774"/>
                  <a:gd name="T1" fmla="*/ 910 h 921"/>
                  <a:gd name="T2" fmla="*/ 618 w 774"/>
                  <a:gd name="T3" fmla="*/ 717 h 921"/>
                  <a:gd name="T4" fmla="*/ 678 w 774"/>
                  <a:gd name="T5" fmla="*/ 570 h 921"/>
                  <a:gd name="T6" fmla="*/ 741 w 774"/>
                  <a:gd name="T7" fmla="*/ 474 h 921"/>
                  <a:gd name="T8" fmla="*/ 768 w 774"/>
                  <a:gd name="T9" fmla="*/ 375 h 921"/>
                  <a:gd name="T10" fmla="*/ 771 w 774"/>
                  <a:gd name="T11" fmla="*/ 288 h 921"/>
                  <a:gd name="T12" fmla="*/ 750 w 774"/>
                  <a:gd name="T13" fmla="*/ 207 h 921"/>
                  <a:gd name="T14" fmla="*/ 690 w 774"/>
                  <a:gd name="T15" fmla="*/ 108 h 921"/>
                  <a:gd name="T16" fmla="*/ 516 w 774"/>
                  <a:gd name="T17" fmla="*/ 15 h 921"/>
                  <a:gd name="T18" fmla="*/ 345 w 774"/>
                  <a:gd name="T19" fmla="*/ 15 h 921"/>
                  <a:gd name="T20" fmla="*/ 156 w 774"/>
                  <a:gd name="T21" fmla="*/ 108 h 921"/>
                  <a:gd name="T22" fmla="*/ 45 w 774"/>
                  <a:gd name="T23" fmla="*/ 211 h 921"/>
                  <a:gd name="T24" fmla="*/ 6 w 774"/>
                  <a:gd name="T25" fmla="*/ 336 h 921"/>
                  <a:gd name="T26" fmla="*/ 9 w 774"/>
                  <a:gd name="T27" fmla="*/ 390 h 921"/>
                  <a:gd name="T28" fmla="*/ 25 w 774"/>
                  <a:gd name="T29" fmla="*/ 399 h 921"/>
                  <a:gd name="T30" fmla="*/ 119 w 774"/>
                  <a:gd name="T31" fmla="*/ 275 h 921"/>
                  <a:gd name="T32" fmla="*/ 218 w 774"/>
                  <a:gd name="T33" fmla="*/ 194 h 921"/>
                  <a:gd name="T34" fmla="*/ 305 w 774"/>
                  <a:gd name="T35" fmla="*/ 151 h 921"/>
                  <a:gd name="T36" fmla="*/ 447 w 774"/>
                  <a:gd name="T37" fmla="*/ 132 h 921"/>
                  <a:gd name="T38" fmla="*/ 588 w 774"/>
                  <a:gd name="T39" fmla="*/ 204 h 921"/>
                  <a:gd name="T40" fmla="*/ 630 w 774"/>
                  <a:gd name="T41" fmla="*/ 378 h 921"/>
                  <a:gd name="T42" fmla="*/ 585 w 774"/>
                  <a:gd name="T43" fmla="*/ 495 h 921"/>
                  <a:gd name="T44" fmla="*/ 549 w 774"/>
                  <a:gd name="T45" fmla="*/ 555 h 921"/>
                  <a:gd name="T46" fmla="*/ 513 w 774"/>
                  <a:gd name="T47" fmla="*/ 666 h 921"/>
                  <a:gd name="T48" fmla="*/ 498 w 774"/>
                  <a:gd name="T49" fmla="*/ 729 h 921"/>
                  <a:gd name="T50" fmla="*/ 480 w 774"/>
                  <a:gd name="T51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4" h="921">
                    <a:moveTo>
                      <a:pt x="618" y="910"/>
                    </a:moveTo>
                    <a:cubicBezTo>
                      <a:pt x="618" y="877"/>
                      <a:pt x="608" y="774"/>
                      <a:pt x="618" y="717"/>
                    </a:cubicBezTo>
                    <a:cubicBezTo>
                      <a:pt x="628" y="660"/>
                      <a:pt x="658" y="610"/>
                      <a:pt x="678" y="570"/>
                    </a:cubicBezTo>
                    <a:cubicBezTo>
                      <a:pt x="698" y="530"/>
                      <a:pt x="726" y="506"/>
                      <a:pt x="741" y="474"/>
                    </a:cubicBezTo>
                    <a:cubicBezTo>
                      <a:pt x="756" y="442"/>
                      <a:pt x="763" y="406"/>
                      <a:pt x="768" y="375"/>
                    </a:cubicBezTo>
                    <a:cubicBezTo>
                      <a:pt x="773" y="344"/>
                      <a:pt x="774" y="316"/>
                      <a:pt x="771" y="288"/>
                    </a:cubicBezTo>
                    <a:cubicBezTo>
                      <a:pt x="768" y="260"/>
                      <a:pt x="763" y="237"/>
                      <a:pt x="750" y="207"/>
                    </a:cubicBezTo>
                    <a:cubicBezTo>
                      <a:pt x="737" y="177"/>
                      <a:pt x="729" y="140"/>
                      <a:pt x="690" y="108"/>
                    </a:cubicBezTo>
                    <a:cubicBezTo>
                      <a:pt x="651" y="76"/>
                      <a:pt x="573" y="30"/>
                      <a:pt x="516" y="15"/>
                    </a:cubicBezTo>
                    <a:cubicBezTo>
                      <a:pt x="459" y="0"/>
                      <a:pt x="405" y="0"/>
                      <a:pt x="345" y="15"/>
                    </a:cubicBezTo>
                    <a:cubicBezTo>
                      <a:pt x="285" y="30"/>
                      <a:pt x="206" y="75"/>
                      <a:pt x="156" y="108"/>
                    </a:cubicBezTo>
                    <a:cubicBezTo>
                      <a:pt x="106" y="141"/>
                      <a:pt x="70" y="173"/>
                      <a:pt x="45" y="211"/>
                    </a:cubicBezTo>
                    <a:cubicBezTo>
                      <a:pt x="20" y="249"/>
                      <a:pt x="12" y="306"/>
                      <a:pt x="6" y="336"/>
                    </a:cubicBezTo>
                    <a:cubicBezTo>
                      <a:pt x="0" y="366"/>
                      <a:pt x="6" y="380"/>
                      <a:pt x="9" y="390"/>
                    </a:cubicBezTo>
                    <a:cubicBezTo>
                      <a:pt x="12" y="400"/>
                      <a:pt x="7" y="418"/>
                      <a:pt x="25" y="399"/>
                    </a:cubicBezTo>
                    <a:cubicBezTo>
                      <a:pt x="43" y="380"/>
                      <a:pt x="87" y="309"/>
                      <a:pt x="119" y="275"/>
                    </a:cubicBezTo>
                    <a:cubicBezTo>
                      <a:pt x="151" y="241"/>
                      <a:pt x="187" y="215"/>
                      <a:pt x="218" y="194"/>
                    </a:cubicBezTo>
                    <a:cubicBezTo>
                      <a:pt x="249" y="174"/>
                      <a:pt x="267" y="161"/>
                      <a:pt x="305" y="151"/>
                    </a:cubicBezTo>
                    <a:cubicBezTo>
                      <a:pt x="343" y="141"/>
                      <a:pt x="400" y="123"/>
                      <a:pt x="447" y="132"/>
                    </a:cubicBezTo>
                    <a:cubicBezTo>
                      <a:pt x="494" y="141"/>
                      <a:pt x="557" y="163"/>
                      <a:pt x="588" y="204"/>
                    </a:cubicBezTo>
                    <a:cubicBezTo>
                      <a:pt x="619" y="245"/>
                      <a:pt x="630" y="330"/>
                      <a:pt x="630" y="378"/>
                    </a:cubicBezTo>
                    <a:cubicBezTo>
                      <a:pt x="630" y="426"/>
                      <a:pt x="599" y="466"/>
                      <a:pt x="585" y="495"/>
                    </a:cubicBezTo>
                    <a:cubicBezTo>
                      <a:pt x="571" y="524"/>
                      <a:pt x="561" y="527"/>
                      <a:pt x="549" y="555"/>
                    </a:cubicBezTo>
                    <a:cubicBezTo>
                      <a:pt x="537" y="583"/>
                      <a:pt x="521" y="637"/>
                      <a:pt x="513" y="666"/>
                    </a:cubicBezTo>
                    <a:cubicBezTo>
                      <a:pt x="505" y="695"/>
                      <a:pt x="503" y="687"/>
                      <a:pt x="498" y="729"/>
                    </a:cubicBezTo>
                    <a:cubicBezTo>
                      <a:pt x="493" y="771"/>
                      <a:pt x="484" y="881"/>
                      <a:pt x="480" y="921"/>
                    </a:cubicBezTo>
                  </a:path>
                </a:pathLst>
              </a:custGeom>
              <a:solidFill>
                <a:srgbClr val="000000"/>
              </a:solidFill>
              <a:ln w="127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直线 932"/>
            <p:cNvSpPr>
              <a:spLocks noChangeShapeType="1"/>
            </p:cNvSpPr>
            <p:nvPr/>
          </p:nvSpPr>
          <p:spPr bwMode="auto">
            <a:xfrm flipV="1">
              <a:off x="8108" y="4335"/>
              <a:ext cx="5" cy="8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949"/>
            <p:cNvSpPr txBox="1">
              <a:spLocks noChangeArrowheads="1"/>
            </p:cNvSpPr>
            <p:nvPr/>
          </p:nvSpPr>
          <p:spPr bwMode="auto">
            <a:xfrm>
              <a:off x="8542" y="5159"/>
              <a:ext cx="204" cy="213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000" tIns="0" rIns="0" bIns="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组合 939"/>
            <p:cNvGrpSpPr/>
            <p:nvPr/>
          </p:nvGrpSpPr>
          <p:grpSpPr bwMode="auto">
            <a:xfrm>
              <a:off x="8040" y="3905"/>
              <a:ext cx="525" cy="41"/>
              <a:chOff x="2610" y="483"/>
              <a:chExt cx="590" cy="55"/>
            </a:xfrm>
          </p:grpSpPr>
          <p:sp>
            <p:nvSpPr>
              <p:cNvPr id="46" name="直线 940"/>
              <p:cNvSpPr>
                <a:spLocks noChangeShapeType="1"/>
              </p:cNvSpPr>
              <p:nvPr/>
            </p:nvSpPr>
            <p:spPr bwMode="auto">
              <a:xfrm flipV="1">
                <a:off x="3103" y="483"/>
                <a:ext cx="97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直线 941"/>
              <p:cNvSpPr>
                <a:spLocks noChangeShapeType="1"/>
              </p:cNvSpPr>
              <p:nvPr/>
            </p:nvSpPr>
            <p:spPr bwMode="auto">
              <a:xfrm flipV="1">
                <a:off x="3004" y="483"/>
                <a:ext cx="99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直线 942"/>
              <p:cNvSpPr>
                <a:spLocks noChangeShapeType="1"/>
              </p:cNvSpPr>
              <p:nvPr/>
            </p:nvSpPr>
            <p:spPr bwMode="auto">
              <a:xfrm flipV="1">
                <a:off x="2907" y="483"/>
                <a:ext cx="97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直线 943"/>
              <p:cNvSpPr>
                <a:spLocks noChangeShapeType="1"/>
              </p:cNvSpPr>
              <p:nvPr/>
            </p:nvSpPr>
            <p:spPr bwMode="auto">
              <a:xfrm flipV="1">
                <a:off x="2810" y="483"/>
                <a:ext cx="97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直线 944"/>
              <p:cNvSpPr>
                <a:spLocks noChangeShapeType="1"/>
              </p:cNvSpPr>
              <p:nvPr/>
            </p:nvSpPr>
            <p:spPr bwMode="auto">
              <a:xfrm flipV="1">
                <a:off x="2712" y="483"/>
                <a:ext cx="98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直线 945"/>
              <p:cNvSpPr>
                <a:spLocks noChangeShapeType="1"/>
              </p:cNvSpPr>
              <p:nvPr/>
            </p:nvSpPr>
            <p:spPr bwMode="auto">
              <a:xfrm flipV="1">
                <a:off x="2614" y="483"/>
                <a:ext cx="98" cy="5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直线 946"/>
              <p:cNvSpPr>
                <a:spLocks noChangeShapeType="1"/>
              </p:cNvSpPr>
              <p:nvPr/>
            </p:nvSpPr>
            <p:spPr bwMode="auto">
              <a:xfrm flipV="1">
                <a:off x="2610" y="537"/>
                <a:ext cx="56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矩形 919"/>
            <p:cNvSpPr>
              <a:spLocks noChangeArrowheads="1"/>
            </p:cNvSpPr>
            <p:nvPr/>
          </p:nvSpPr>
          <p:spPr bwMode="auto">
            <a:xfrm>
              <a:off x="7922" y="5097"/>
              <a:ext cx="355" cy="254"/>
            </a:xfrm>
            <a:prstGeom prst="rect">
              <a:avLst/>
            </a:prstGeom>
            <a:gradFill rotWithShape="0">
              <a:gsLst>
                <a:gs pos="0">
                  <a:srgbClr val="D8D8D8"/>
                </a:gs>
                <a:gs pos="50000">
                  <a:srgbClr val="C0C0C0"/>
                </a:gs>
                <a:gs pos="100000">
                  <a:srgbClr val="D8D8D8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3"/>
            <p:cNvSpPr>
              <a:spLocks noChangeShapeType="1"/>
            </p:cNvSpPr>
            <p:nvPr/>
          </p:nvSpPr>
          <p:spPr bwMode="auto">
            <a:xfrm>
              <a:off x="8324" y="4228"/>
              <a:ext cx="586" cy="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12"/>
            <p:cNvSpPr>
              <a:spLocks noChangeShapeType="1"/>
            </p:cNvSpPr>
            <p:nvPr/>
          </p:nvSpPr>
          <p:spPr bwMode="auto">
            <a:xfrm>
              <a:off x="8438" y="4335"/>
              <a:ext cx="331" cy="50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11"/>
            <p:cNvSpPr>
              <a:spLocks noChangeShapeType="1"/>
            </p:cNvSpPr>
            <p:nvPr/>
          </p:nvSpPr>
          <p:spPr bwMode="auto">
            <a:xfrm>
              <a:off x="8465" y="4406"/>
              <a:ext cx="13" cy="65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920"/>
            <p:cNvSpPr txBox="1">
              <a:spLocks noChangeArrowheads="1"/>
            </p:cNvSpPr>
            <p:nvPr/>
          </p:nvSpPr>
          <p:spPr bwMode="auto">
            <a:xfrm>
              <a:off x="8739" y="4225"/>
              <a:ext cx="420" cy="306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000" tIns="0" rIns="0" bIns="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kumimoji="0" lang="en-US" altLang="zh-CN" sz="2800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920"/>
            <p:cNvSpPr txBox="1">
              <a:spLocks noChangeArrowheads="1"/>
            </p:cNvSpPr>
            <p:nvPr/>
          </p:nvSpPr>
          <p:spPr bwMode="auto">
            <a:xfrm>
              <a:off x="8478" y="4852"/>
              <a:ext cx="421" cy="307"/>
            </a:xfrm>
            <a:prstGeom prst="rect">
              <a:avLst/>
            </a:prstGeom>
            <a:noFill/>
            <a:ln w="6350">
              <a:noFill/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000" tIns="0" rIns="0" bIns="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kumimoji="0" lang="en-US" altLang="zh-CN" sz="2800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548640" y="2904288"/>
            <a:ext cx="853908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endParaRPr lang="en-US" altLang="zh-CN" sz="1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如图所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示，通过定滑轮匀速提升重物，向三个方向拉动的力分别为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，则三个力的大小关系为（不计绳重和摩擦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（ 　）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F3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80820" algn="l"/>
                <a:tab pos="2403475" algn="l"/>
                <a:tab pos="2680970" algn="l"/>
                <a:tab pos="3881120" algn="l"/>
              </a:tabLst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F3</a:t>
            </a:r>
          </a:p>
        </p:txBody>
      </p:sp>
      <p:sp>
        <p:nvSpPr>
          <p:cNvPr id="63" name="矩形 62"/>
          <p:cNvSpPr/>
          <p:nvPr/>
        </p:nvSpPr>
        <p:spPr>
          <a:xfrm>
            <a:off x="4729517" y="396289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647891" y="149049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51382" y="1890608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086939" y="1890608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331862" y="2289263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666598" y="2319552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310437" y="5203529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1" grpId="0"/>
      <p:bldP spid="64" grpId="0"/>
      <p:bldP spid="65" grpId="0"/>
      <p:bldP spid="67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53639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31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521725" y="992643"/>
            <a:ext cx="8200244" cy="16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如下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图中所使用的滑轮为    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滑轮。若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物重G = 400N，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不计轮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、绳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重及摩擦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匀速提起重物所需的拉力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=       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6" name="Picture 28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63" y="879983"/>
            <a:ext cx="1660575" cy="187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5181903" y="1467361"/>
            <a:ext cx="61194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9"/>
          <p:cNvSpPr>
            <a:spLocks noChangeArrowheads="1"/>
          </p:cNvSpPr>
          <p:nvPr/>
        </p:nvSpPr>
        <p:spPr bwMode="auto">
          <a:xfrm>
            <a:off x="2297766" y="1995738"/>
            <a:ext cx="1289050" cy="6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2" name="TextBox 8"/>
          <p:cNvSpPr>
            <a:spLocks noChangeArrowheads="1"/>
          </p:cNvSpPr>
          <p:nvPr/>
        </p:nvSpPr>
        <p:spPr bwMode="auto">
          <a:xfrm>
            <a:off x="5181903" y="944141"/>
            <a:ext cx="84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2297766" y="2499361"/>
            <a:ext cx="115732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1725" y="3471536"/>
            <a:ext cx="762346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图表示三种不同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用它们提起重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300N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相同重物，在A端所用的拉力分别为F</a:t>
            </a:r>
            <a:r>
              <a:rPr lang="zh-CN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=__________，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=_________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=_________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不计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重和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摩擦。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257735" y="3078459"/>
            <a:ext cx="3038687" cy="28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35" y="3092525"/>
            <a:ext cx="3143678" cy="2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556577" y="4483134"/>
            <a:ext cx="1289050" cy="6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Box 9"/>
          <p:cNvSpPr>
            <a:spLocks noChangeArrowheads="1"/>
          </p:cNvSpPr>
          <p:nvPr/>
        </p:nvSpPr>
        <p:spPr bwMode="auto">
          <a:xfrm>
            <a:off x="3977322" y="4490726"/>
            <a:ext cx="1289050" cy="6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6438066" y="4463405"/>
            <a:ext cx="1289050" cy="6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236511" cy="70788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课后作业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2212766"/>
            <a:ext cx="8424191" cy="523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、通读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教材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81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页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-84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页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，并把重点笔记记在书上</a:t>
            </a:r>
          </a:p>
        </p:txBody>
      </p:sp>
      <p:sp>
        <p:nvSpPr>
          <p:cNvPr id="10" name="矩形 9"/>
          <p:cNvSpPr/>
          <p:nvPr/>
        </p:nvSpPr>
        <p:spPr>
          <a:xfrm>
            <a:off x="547531" y="3080194"/>
            <a:ext cx="7973616" cy="523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、完成教材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84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页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动手动脑学物理的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1-4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5413" y="2541402"/>
            <a:ext cx="9168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成功没有快车道，幸福没有高速路，所有的成功都来自不倦的努力和奔跑；所有的幸福都来自平凡的奋斗和坚持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26481" y="124911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认识滑轮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3448038" y="1187556"/>
            <a:ext cx="680667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下面两个滑轮在使用上有什么不同呢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</a:p>
        </p:txBody>
      </p:sp>
      <p:pic>
        <p:nvPicPr>
          <p:cNvPr id="39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18" y="2617996"/>
            <a:ext cx="2052638" cy="262689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81" y="2617997"/>
            <a:ext cx="2052638" cy="26268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 Box 18"/>
          <p:cNvSpPr txBox="1"/>
          <p:nvPr/>
        </p:nvSpPr>
        <p:spPr>
          <a:xfrm>
            <a:off x="376089" y="2813811"/>
            <a:ext cx="332692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国旗上升时，旗杆顶端的滑轮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不随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一起移动。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8468861" y="3010419"/>
            <a:ext cx="3219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货物上升时，电动机下面的滑轮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随物体一起移动。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45639" y="1255561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滑轮分类：定滑轮和动滑轮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155356" y="2019725"/>
            <a:ext cx="587968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滑轮在使用时，根据轴的位置是否移动，分为定滑轮和动滑轮两种。</a:t>
            </a:r>
          </a:p>
        </p:txBody>
      </p:sp>
      <p:sp>
        <p:nvSpPr>
          <p:cNvPr id="39" name="AutoShape 3"/>
          <p:cNvSpPr/>
          <p:nvPr/>
        </p:nvSpPr>
        <p:spPr bwMode="auto">
          <a:xfrm rot="5400000">
            <a:off x="5464540" y="1822727"/>
            <a:ext cx="251465" cy="2893261"/>
          </a:xfrm>
          <a:prstGeom prst="leftBrace">
            <a:avLst>
              <a:gd name="adj1" fmla="val 137088"/>
              <a:gd name="adj2" fmla="val 50000"/>
            </a:avLst>
          </a:prstGeom>
          <a:noFill/>
          <a:ln w="38100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30087" y="3503293"/>
            <a:ext cx="2796209" cy="1600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滑轮：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轴固定不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动。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8377052" y="3436569"/>
            <a:ext cx="2495550" cy="1600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滑轮：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轴和重物一起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移动。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2" name="Group 6"/>
          <p:cNvGrpSpPr/>
          <p:nvPr/>
        </p:nvGrpSpPr>
        <p:grpSpPr>
          <a:xfrm>
            <a:off x="3489476" y="3512940"/>
            <a:ext cx="1296988" cy="2238375"/>
            <a:chOff x="4875" y="288"/>
            <a:chExt cx="672" cy="1143"/>
          </a:xfrm>
        </p:grpSpPr>
        <p:grpSp>
          <p:nvGrpSpPr>
            <p:cNvPr id="43" name="Group 7"/>
            <p:cNvGrpSpPr/>
            <p:nvPr/>
          </p:nvGrpSpPr>
          <p:grpSpPr>
            <a:xfrm>
              <a:off x="4896" y="864"/>
              <a:ext cx="192" cy="558"/>
              <a:chOff x="4752" y="939"/>
              <a:chExt cx="192" cy="558"/>
            </a:xfrm>
          </p:grpSpPr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4752" y="1305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 flipH="1">
                <a:off x="4849" y="939"/>
                <a:ext cx="0" cy="38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H="1">
              <a:off x="5406" y="855"/>
              <a:ext cx="0" cy="5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tailEnd type="triangle" w="med" len="med"/>
            </a:ln>
            <a:effectLst/>
          </p:spPr>
          <p:txBody>
            <a:bodyPr/>
            <a:lstStyle>
              <a:defPPr>
                <a:defRPr lang="zh-CN"/>
              </a:defPPr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45" name="Group 11"/>
            <p:cNvGrpSpPr/>
            <p:nvPr/>
          </p:nvGrpSpPr>
          <p:grpSpPr>
            <a:xfrm>
              <a:off x="4875" y="288"/>
              <a:ext cx="672" cy="96"/>
              <a:chOff x="288" y="288"/>
              <a:chExt cx="672" cy="96"/>
            </a:xfrm>
          </p:grpSpPr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>
                <a:off x="288" y="38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288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 flipH="1">
                <a:off x="345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423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 flipH="1">
                <a:off x="480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H="1">
                <a:off x="540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 flipH="1">
                <a:off x="609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 flipH="1">
                <a:off x="675" y="288"/>
                <a:ext cx="95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H="1">
                <a:off x="738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H="1">
                <a:off x="807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 flipH="1">
                <a:off x="864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H="1">
              <a:off x="5181" y="384"/>
              <a:ext cx="0" cy="2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</p:spPr>
          <p:txBody>
            <a:bodyPr/>
            <a:lstStyle>
              <a:defPPr>
                <a:defRPr lang="zh-CN"/>
              </a:defPPr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47" name="Group 24"/>
            <p:cNvGrpSpPr/>
            <p:nvPr/>
          </p:nvGrpSpPr>
          <p:grpSpPr>
            <a:xfrm>
              <a:off x="4992" y="672"/>
              <a:ext cx="408" cy="408"/>
              <a:chOff x="4848" y="615"/>
              <a:chExt cx="680" cy="681"/>
            </a:xfrm>
          </p:grpSpPr>
          <p:grpSp>
            <p:nvGrpSpPr>
              <p:cNvPr id="51" name="Group 25"/>
              <p:cNvGrpSpPr/>
              <p:nvPr/>
            </p:nvGrpSpPr>
            <p:grpSpPr>
              <a:xfrm>
                <a:off x="4848" y="615"/>
                <a:ext cx="680" cy="678"/>
                <a:chOff x="192" y="3351"/>
                <a:chExt cx="680" cy="678"/>
              </a:xfrm>
            </p:grpSpPr>
            <p:sp>
              <p:nvSpPr>
                <p:cNvPr id="54" name="Oval 26"/>
                <p:cNvSpPr>
                  <a:spLocks noChangeArrowheads="1"/>
                </p:cNvSpPr>
                <p:nvPr/>
              </p:nvSpPr>
              <p:spPr bwMode="auto">
                <a:xfrm>
                  <a:off x="192" y="3351"/>
                  <a:ext cx="680" cy="67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27"/>
                <p:cNvSpPr>
                  <a:spLocks noChangeArrowheads="1"/>
                </p:cNvSpPr>
                <p:nvPr/>
              </p:nvSpPr>
              <p:spPr bwMode="auto">
                <a:xfrm>
                  <a:off x="240" y="3408"/>
                  <a:ext cx="576" cy="57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5085" y="858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3" name="AutoShape 29"/>
              <p:cNvSpPr>
                <a:spLocks noChangeArrowheads="1"/>
              </p:cNvSpPr>
              <p:nvPr/>
            </p:nvSpPr>
            <p:spPr bwMode="auto">
              <a:xfrm>
                <a:off x="5127" y="625"/>
                <a:ext cx="96" cy="671"/>
              </a:xfrm>
              <a:prstGeom prst="diamond">
                <a:avLst/>
              </a:prstGeom>
              <a:solidFill>
                <a:srgbClr val="663300"/>
              </a:soli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30"/>
            <p:cNvGrpSpPr/>
            <p:nvPr/>
          </p:nvGrpSpPr>
          <p:grpSpPr>
            <a:xfrm>
              <a:off x="5152" y="1050"/>
              <a:ext cx="103" cy="225"/>
              <a:chOff x="1015" y="3264"/>
              <a:chExt cx="148" cy="318"/>
            </a:xfrm>
          </p:grpSpPr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1055" y="3264"/>
                <a:ext cx="49" cy="4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1015" y="3308"/>
                <a:ext cx="148" cy="274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00" y="119"/>
                  </a:cxn>
                  <a:cxn ang="0">
                    <a:pos x="73" y="274"/>
                  </a:cxn>
                  <a:cxn ang="0">
                    <a:pos x="0" y="210"/>
                  </a:cxn>
                </a:cxnLst>
                <a:rect l="0" t="0" r="r" b="b"/>
                <a:pathLst>
                  <a:path w="148" h="274">
                    <a:moveTo>
                      <a:pt x="64" y="0"/>
                    </a:moveTo>
                    <a:cubicBezTo>
                      <a:pt x="55" y="62"/>
                      <a:pt x="31" y="100"/>
                      <a:pt x="100" y="119"/>
                    </a:cubicBezTo>
                    <a:cubicBezTo>
                      <a:pt x="148" y="164"/>
                      <a:pt x="138" y="252"/>
                      <a:pt x="73" y="274"/>
                    </a:cubicBezTo>
                    <a:cubicBezTo>
                      <a:pt x="39" y="263"/>
                      <a:pt x="16" y="243"/>
                      <a:pt x="0" y="21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6" name="Group 33"/>
          <p:cNvGrpSpPr/>
          <p:nvPr/>
        </p:nvGrpSpPr>
        <p:grpSpPr>
          <a:xfrm>
            <a:off x="6433096" y="3471499"/>
            <a:ext cx="1276350" cy="3076575"/>
            <a:chOff x="4656" y="2256"/>
            <a:chExt cx="672" cy="1938"/>
          </a:xfrm>
        </p:grpSpPr>
        <p:grpSp>
          <p:nvGrpSpPr>
            <p:cNvPr id="97" name="Group 34"/>
            <p:cNvGrpSpPr/>
            <p:nvPr/>
          </p:nvGrpSpPr>
          <p:grpSpPr>
            <a:xfrm>
              <a:off x="5031" y="3714"/>
              <a:ext cx="191" cy="480"/>
              <a:chOff x="4800" y="3099"/>
              <a:chExt cx="191" cy="480"/>
            </a:xfrm>
          </p:grpSpPr>
          <p:sp>
            <p:nvSpPr>
              <p:cNvPr id="125" name="Rectangle 35"/>
              <p:cNvSpPr>
                <a:spLocks noChangeArrowheads="1"/>
              </p:cNvSpPr>
              <p:nvPr/>
            </p:nvSpPr>
            <p:spPr bwMode="auto">
              <a:xfrm>
                <a:off x="4800" y="3387"/>
                <a:ext cx="191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6" name="Line 36"/>
              <p:cNvSpPr>
                <a:spLocks noChangeShapeType="1"/>
              </p:cNvSpPr>
              <p:nvPr/>
            </p:nvSpPr>
            <p:spPr bwMode="auto">
              <a:xfrm flipH="1">
                <a:off x="4889" y="3099"/>
                <a:ext cx="7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 flipH="1" flipV="1">
              <a:off x="5307" y="2448"/>
              <a:ext cx="0" cy="9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</p:spPr>
          <p:txBody>
            <a:bodyPr/>
            <a:lstStyle>
              <a:defPPr>
                <a:defRPr lang="zh-CN"/>
              </a:defPPr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99" name="Group 38"/>
            <p:cNvGrpSpPr/>
            <p:nvPr/>
          </p:nvGrpSpPr>
          <p:grpSpPr>
            <a:xfrm>
              <a:off x="4656" y="2256"/>
              <a:ext cx="672" cy="96"/>
              <a:chOff x="288" y="288"/>
              <a:chExt cx="672" cy="96"/>
            </a:xfrm>
          </p:grpSpPr>
          <p:sp>
            <p:nvSpPr>
              <p:cNvPr id="114" name="Line 39"/>
              <p:cNvSpPr>
                <a:spLocks noChangeShapeType="1"/>
              </p:cNvSpPr>
              <p:nvPr/>
            </p:nvSpPr>
            <p:spPr bwMode="auto">
              <a:xfrm>
                <a:off x="288" y="38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15" name="Line 40"/>
              <p:cNvSpPr>
                <a:spLocks noChangeShapeType="1"/>
              </p:cNvSpPr>
              <p:nvPr/>
            </p:nvSpPr>
            <p:spPr bwMode="auto">
              <a:xfrm flipH="1">
                <a:off x="288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16" name="Line 41"/>
              <p:cNvSpPr>
                <a:spLocks noChangeShapeType="1"/>
              </p:cNvSpPr>
              <p:nvPr/>
            </p:nvSpPr>
            <p:spPr bwMode="auto">
              <a:xfrm flipH="1">
                <a:off x="345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17" name="Line 42"/>
              <p:cNvSpPr>
                <a:spLocks noChangeShapeType="1"/>
              </p:cNvSpPr>
              <p:nvPr/>
            </p:nvSpPr>
            <p:spPr bwMode="auto">
              <a:xfrm flipH="1">
                <a:off x="423" y="288"/>
                <a:ext cx="94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18" name="Line 43"/>
              <p:cNvSpPr>
                <a:spLocks noChangeShapeType="1"/>
              </p:cNvSpPr>
              <p:nvPr/>
            </p:nvSpPr>
            <p:spPr bwMode="auto">
              <a:xfrm flipH="1">
                <a:off x="480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19" name="Line 44"/>
              <p:cNvSpPr>
                <a:spLocks noChangeShapeType="1"/>
              </p:cNvSpPr>
              <p:nvPr/>
            </p:nvSpPr>
            <p:spPr bwMode="auto">
              <a:xfrm flipH="1">
                <a:off x="540" y="288"/>
                <a:ext cx="94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0" name="Line 45"/>
              <p:cNvSpPr>
                <a:spLocks noChangeShapeType="1"/>
              </p:cNvSpPr>
              <p:nvPr/>
            </p:nvSpPr>
            <p:spPr bwMode="auto">
              <a:xfrm flipH="1">
                <a:off x="609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1" name="Line 46"/>
              <p:cNvSpPr>
                <a:spLocks noChangeShapeType="1"/>
              </p:cNvSpPr>
              <p:nvPr/>
            </p:nvSpPr>
            <p:spPr bwMode="auto">
              <a:xfrm flipH="1">
                <a:off x="675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2" name="Line 47"/>
              <p:cNvSpPr>
                <a:spLocks noChangeShapeType="1"/>
              </p:cNvSpPr>
              <p:nvPr/>
            </p:nvSpPr>
            <p:spPr bwMode="auto">
              <a:xfrm flipH="1">
                <a:off x="738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3" name="Line 48"/>
              <p:cNvSpPr>
                <a:spLocks noChangeShapeType="1"/>
              </p:cNvSpPr>
              <p:nvPr/>
            </p:nvSpPr>
            <p:spPr bwMode="auto">
              <a:xfrm flipH="1">
                <a:off x="807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24" name="Line 49"/>
              <p:cNvSpPr>
                <a:spLocks noChangeShapeType="1"/>
              </p:cNvSpPr>
              <p:nvPr/>
            </p:nvSpPr>
            <p:spPr bwMode="auto">
              <a:xfrm flipH="1">
                <a:off x="864" y="2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00" name="Line 50"/>
            <p:cNvSpPr>
              <a:spLocks noChangeShapeType="1"/>
            </p:cNvSpPr>
            <p:nvPr/>
          </p:nvSpPr>
          <p:spPr bwMode="auto">
            <a:xfrm>
              <a:off x="4953" y="2352"/>
              <a:ext cx="3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>
              <a:defPPr>
                <a:defRPr lang="zh-CN"/>
              </a:defPPr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101" name="Group 51"/>
            <p:cNvGrpSpPr/>
            <p:nvPr/>
          </p:nvGrpSpPr>
          <p:grpSpPr>
            <a:xfrm>
              <a:off x="4970" y="2928"/>
              <a:ext cx="339" cy="794"/>
              <a:chOff x="5237" y="2745"/>
              <a:chExt cx="339" cy="794"/>
            </a:xfrm>
          </p:grpSpPr>
          <p:grpSp>
            <p:nvGrpSpPr>
              <p:cNvPr id="102" name="Group 52"/>
              <p:cNvGrpSpPr/>
              <p:nvPr/>
            </p:nvGrpSpPr>
            <p:grpSpPr>
              <a:xfrm>
                <a:off x="5237" y="2980"/>
                <a:ext cx="339" cy="342"/>
                <a:chOff x="4898" y="2775"/>
                <a:chExt cx="677" cy="683"/>
              </a:xfrm>
            </p:grpSpPr>
            <p:grpSp>
              <p:nvGrpSpPr>
                <p:cNvPr id="109" name="Group 53"/>
                <p:cNvGrpSpPr/>
                <p:nvPr/>
              </p:nvGrpSpPr>
              <p:grpSpPr>
                <a:xfrm>
                  <a:off x="4898" y="2775"/>
                  <a:ext cx="677" cy="683"/>
                  <a:chOff x="194" y="3351"/>
                  <a:chExt cx="677" cy="683"/>
                </a:xfrm>
              </p:grpSpPr>
              <p:sp>
                <p:nvSpPr>
                  <p:cNvPr id="112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94" y="3351"/>
                    <a:ext cx="677" cy="68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marL="0" lvl="0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1pPr>
                    <a:lvl2pPr marL="457200" lvl="1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2pPr>
                    <a:lvl3pPr marL="914400" lvl="2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3pPr>
                    <a:lvl4pPr marL="1371600" lvl="3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4pPr>
                    <a:lvl5pPr marL="1828800" lvl="4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5pPr>
                    <a:lvl6pPr marL="2286000" lvl="5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6pPr>
                    <a:lvl7pPr marL="2743200" lvl="6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7pPr>
                    <a:lvl8pPr marL="3200400" lvl="7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8pPr>
                    <a:lvl9pPr marL="3657600" lvl="8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1" y="3409"/>
                    <a:ext cx="575" cy="57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marL="0" lvl="0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1pPr>
                    <a:lvl2pPr marL="457200" lvl="1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2pPr>
                    <a:lvl3pPr marL="914400" lvl="2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3pPr>
                    <a:lvl4pPr marL="1371600" lvl="3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4pPr>
                    <a:lvl5pPr marL="1828800" lvl="4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5pPr>
                    <a:lvl6pPr marL="2286000" lvl="5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6pPr>
                    <a:lvl7pPr marL="2743200" lvl="6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7pPr>
                    <a:lvl8pPr marL="3200400" lvl="7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8pPr>
                    <a:lvl9pPr marL="3657600" lvl="8" indent="0" algn="l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0" name="Oval 56"/>
                <p:cNvSpPr>
                  <a:spLocks noChangeArrowheads="1"/>
                </p:cNvSpPr>
                <p:nvPr/>
              </p:nvSpPr>
              <p:spPr bwMode="auto">
                <a:xfrm>
                  <a:off x="5134" y="3017"/>
                  <a:ext cx="191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AutoShape 57"/>
                <p:cNvSpPr>
                  <a:spLocks noChangeArrowheads="1"/>
                </p:cNvSpPr>
                <p:nvPr/>
              </p:nvSpPr>
              <p:spPr bwMode="auto">
                <a:xfrm>
                  <a:off x="5176" y="2783"/>
                  <a:ext cx="95" cy="673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bg1"/>
                  </a:solidFill>
                  <a:miter lim="800000"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58"/>
              <p:cNvGrpSpPr/>
              <p:nvPr/>
            </p:nvGrpSpPr>
            <p:grpSpPr>
              <a:xfrm>
                <a:off x="5339" y="3312"/>
                <a:ext cx="101" cy="227"/>
                <a:chOff x="1015" y="3264"/>
                <a:chExt cx="148" cy="320"/>
              </a:xfrm>
            </p:grpSpPr>
            <p:sp>
              <p:nvSpPr>
                <p:cNvPr id="107" name="Oval 59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47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0"/>
                <p:cNvSpPr/>
                <p:nvPr/>
              </p:nvSpPr>
              <p:spPr bwMode="auto">
                <a:xfrm>
                  <a:off x="1015" y="3311"/>
                  <a:ext cx="148" cy="27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Group 61"/>
              <p:cNvGrpSpPr/>
              <p:nvPr/>
            </p:nvGrpSpPr>
            <p:grpSpPr>
              <a:xfrm flipH="1" flipV="1">
                <a:off x="5330" y="2745"/>
                <a:ext cx="103" cy="227"/>
                <a:chOff x="1015" y="3264"/>
                <a:chExt cx="148" cy="320"/>
              </a:xfrm>
            </p:grpSpPr>
            <p:sp>
              <p:nvSpPr>
                <p:cNvPr id="105" name="Oval 62"/>
                <p:cNvSpPr>
                  <a:spLocks noChangeArrowheads="1"/>
                </p:cNvSpPr>
                <p:nvPr/>
              </p:nvSpPr>
              <p:spPr bwMode="auto">
                <a:xfrm>
                  <a:off x="1058" y="3264"/>
                  <a:ext cx="46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63"/>
                <p:cNvSpPr/>
                <p:nvPr/>
              </p:nvSpPr>
              <p:spPr bwMode="auto">
                <a:xfrm>
                  <a:off x="1015" y="3311"/>
                  <a:ext cx="148" cy="27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0" t="0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zh-CN"/>
                  </a:defPPr>
                  <a:lvl1pPr marL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1pPr>
                  <a:lvl2pPr marL="457200" lvl="1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2pPr>
                  <a:lvl3pPr marL="914400" lvl="2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3pPr>
                  <a:lvl4pPr marL="1371600" lvl="3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4pPr>
                  <a:lvl5pPr marL="1828800" lvl="4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5pPr>
                  <a:lvl6pPr marL="2286000" lvl="5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6pPr>
                  <a:lvl7pPr marL="2743200" lvl="6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7pPr>
                  <a:lvl8pPr marL="3200400" lvl="7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8pPr>
                  <a:lvl9pPr marL="3657600" lvl="8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5711676" y="5541375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235738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、探究定滑轮的特点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68900" y="4195398"/>
            <a:ext cx="2584173" cy="152402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577485" y="1919771"/>
            <a:ext cx="5541285" cy="261610"/>
            <a:chOff x="1948070" y="1325213"/>
            <a:chExt cx="7580243" cy="3710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椭圆 99"/>
          <p:cNvSpPr/>
          <p:nvPr/>
        </p:nvSpPr>
        <p:spPr>
          <a:xfrm>
            <a:off x="6143002" y="3055713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460986" y="2166418"/>
            <a:ext cx="0" cy="2081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00" idx="2"/>
          </p:cNvCxnSpPr>
          <p:nvPr/>
        </p:nvCxnSpPr>
        <p:spPr>
          <a:xfrm>
            <a:off x="6143002" y="4347800"/>
            <a:ext cx="0" cy="1292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 flipH="1">
            <a:off x="8726661" y="4271599"/>
            <a:ext cx="514" cy="160108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>
            <a:off x="6684078" y="3400268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左大括号 105"/>
          <p:cNvSpPr/>
          <p:nvPr/>
        </p:nvSpPr>
        <p:spPr>
          <a:xfrm rot="5400000">
            <a:off x="7975651" y="3400268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Text Box 42"/>
          <p:cNvSpPr txBox="1">
            <a:spLocks noChangeArrowheads="1"/>
          </p:cNvSpPr>
          <p:nvPr/>
        </p:nvSpPr>
        <p:spPr bwMode="auto">
          <a:xfrm>
            <a:off x="808027" y="3772579"/>
            <a:ext cx="280895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相当于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臂杠杆。</a:t>
            </a:r>
          </a:p>
        </p:txBody>
      </p:sp>
      <p:sp>
        <p:nvSpPr>
          <p:cNvPr id="40" name="Text Box 62"/>
          <p:cNvSpPr txBox="1"/>
          <p:nvPr/>
        </p:nvSpPr>
        <p:spPr>
          <a:xfrm>
            <a:off x="500249" y="1704327"/>
            <a:ext cx="30513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(1)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定滑轮的实质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22834" y="4347800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1026" y="3294460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55145" y="3297484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0458" y="5556823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8547" y="5541375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71302" y="2532497"/>
            <a:ext cx="3960544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∵L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=R,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L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5" grpId="0" animBg="1"/>
      <p:bldP spid="106" grpId="0" animBg="1"/>
      <p:bldP spid="162" grpId="0"/>
      <p:bldP spid="40" grpId="0"/>
      <p:bldP spid="41" grpId="0"/>
      <p:bldP spid="42" grpId="0"/>
      <p:bldP spid="4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607950" y="5535522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027" y="1252276"/>
            <a:ext cx="408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、探究定滑轮的特点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62"/>
          <p:cNvSpPr txBox="1"/>
          <p:nvPr/>
        </p:nvSpPr>
        <p:spPr>
          <a:xfrm>
            <a:off x="523213" y="1864828"/>
            <a:ext cx="330077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、定滑轮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的特点</a:t>
            </a:r>
          </a:p>
        </p:txBody>
      </p:sp>
      <p:sp>
        <p:nvSpPr>
          <p:cNvPr id="56" name="矩形 55"/>
          <p:cNvSpPr/>
          <p:nvPr/>
        </p:nvSpPr>
        <p:spPr>
          <a:xfrm>
            <a:off x="5105403" y="4195398"/>
            <a:ext cx="2584173" cy="152402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513988" y="1919771"/>
            <a:ext cx="5541285" cy="261610"/>
            <a:chOff x="1948070" y="1325213"/>
            <a:chExt cx="7580243" cy="3710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椭圆 99"/>
          <p:cNvSpPr/>
          <p:nvPr/>
        </p:nvSpPr>
        <p:spPr>
          <a:xfrm>
            <a:off x="5105403" y="2956320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6397489" y="2166418"/>
            <a:ext cx="0" cy="2081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00" idx="2"/>
          </p:cNvCxnSpPr>
          <p:nvPr/>
        </p:nvCxnSpPr>
        <p:spPr>
          <a:xfrm>
            <a:off x="5105403" y="4248407"/>
            <a:ext cx="15950" cy="1292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stCxn id="56" idx="3"/>
          </p:cNvCxnSpPr>
          <p:nvPr/>
        </p:nvCxnSpPr>
        <p:spPr>
          <a:xfrm flipH="1">
            <a:off x="7689062" y="4271599"/>
            <a:ext cx="514" cy="1762154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>
            <a:off x="5620581" y="3400268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左大括号 105"/>
          <p:cNvSpPr/>
          <p:nvPr/>
        </p:nvSpPr>
        <p:spPr>
          <a:xfrm rot="5400000">
            <a:off x="6912154" y="3400268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6081984" y="4277952"/>
            <a:ext cx="676881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67561" y="3323519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59341" y="3291571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82913" y="5549590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7074" y="2738744"/>
            <a:ext cx="343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17906" y="4040756"/>
            <a:ext cx="162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=L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75255" y="4750996"/>
            <a:ext cx="193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 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877712" y="5710588"/>
            <a:ext cx="400977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r>
              <a:rPr lang="zh-CN" altLang="en-US" sz="3200" u="sng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altLang="en-US" sz="3200" u="sng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力</a:t>
            </a:r>
            <a:endParaRPr lang="zh-CN" altLang="en-US" sz="3200" b="1" u="sng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69722" y="3362124"/>
            <a:ext cx="3073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25840" y="5349932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30" y="2613849"/>
            <a:ext cx="16611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183" y="2613849"/>
            <a:ext cx="1645920" cy="34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387840" y="3383253"/>
            <a:ext cx="950976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1.4N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97853" y="4750997"/>
            <a:ext cx="123501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1.4N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2" grpId="0"/>
      <p:bldP spid="43" grpId="0"/>
      <p:bldP spid="48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6230" y="1234095"/>
            <a:ext cx="418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、探究定滑轮的特点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62"/>
          <p:cNvSpPr txBox="1"/>
          <p:nvPr/>
        </p:nvSpPr>
        <p:spPr>
          <a:xfrm>
            <a:off x="500252" y="1919771"/>
            <a:ext cx="30513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、定滑轮的优点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68900" y="4480635"/>
            <a:ext cx="2584173" cy="53008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665043" y="2205007"/>
            <a:ext cx="5541285" cy="261610"/>
            <a:chOff x="1948070" y="1325213"/>
            <a:chExt cx="7580243" cy="3710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椭圆 99"/>
          <p:cNvSpPr/>
          <p:nvPr/>
        </p:nvSpPr>
        <p:spPr>
          <a:xfrm>
            <a:off x="6168900" y="3241556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460986" y="2451654"/>
            <a:ext cx="0" cy="2081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00" idx="2"/>
          </p:cNvCxnSpPr>
          <p:nvPr/>
        </p:nvCxnSpPr>
        <p:spPr>
          <a:xfrm flipH="1">
            <a:off x="6168899" y="4533643"/>
            <a:ext cx="1" cy="1292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666806" y="5751978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4" name="直接箭头连接符 103"/>
          <p:cNvCxnSpPr>
            <a:stCxn id="56" idx="3"/>
          </p:cNvCxnSpPr>
          <p:nvPr/>
        </p:nvCxnSpPr>
        <p:spPr>
          <a:xfrm flipH="1">
            <a:off x="8752559" y="4507139"/>
            <a:ext cx="514" cy="1633301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>
            <a:off x="6684078" y="3685504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左大括号 105"/>
          <p:cNvSpPr/>
          <p:nvPr/>
        </p:nvSpPr>
        <p:spPr>
          <a:xfrm rot="5400000">
            <a:off x="7975651" y="3685504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45481" y="4579955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5164" y="3582436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22838" y="3580730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5059" y="5824585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6895" y="5521653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一、滑轮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6732" y="1277137"/>
            <a:ext cx="418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、探究定滑轮的特点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62"/>
          <p:cNvSpPr txBox="1"/>
          <p:nvPr/>
        </p:nvSpPr>
        <p:spPr>
          <a:xfrm>
            <a:off x="500252" y="1919771"/>
            <a:ext cx="30513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、定滑轮的优点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68901" y="4480635"/>
            <a:ext cx="1292086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577485" y="2205007"/>
            <a:ext cx="5541285" cy="261610"/>
            <a:chOff x="1948070" y="1325213"/>
            <a:chExt cx="7580243" cy="3710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椭圆 99"/>
          <p:cNvSpPr/>
          <p:nvPr/>
        </p:nvSpPr>
        <p:spPr>
          <a:xfrm>
            <a:off x="6168900" y="3241556"/>
            <a:ext cx="2584173" cy="258417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7460986" y="2451654"/>
            <a:ext cx="0" cy="2081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00" idx="2"/>
          </p:cNvCxnSpPr>
          <p:nvPr/>
        </p:nvCxnSpPr>
        <p:spPr>
          <a:xfrm>
            <a:off x="6168900" y="4533643"/>
            <a:ext cx="1" cy="1292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670924" y="5832282"/>
            <a:ext cx="995952" cy="662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104" name="直接箭头连接符 103"/>
          <p:cNvCxnSpPr/>
          <p:nvPr/>
        </p:nvCxnSpPr>
        <p:spPr>
          <a:xfrm>
            <a:off x="8382169" y="3633822"/>
            <a:ext cx="1280827" cy="144813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>
            <a:off x="6684078" y="3685504"/>
            <a:ext cx="261729" cy="1292086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左大括号 105"/>
          <p:cNvSpPr/>
          <p:nvPr/>
        </p:nvSpPr>
        <p:spPr>
          <a:xfrm rot="2872433">
            <a:off x="7732287" y="3365836"/>
            <a:ext cx="283691" cy="1141499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45481" y="4579955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68600" y="3698685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483921" y="3348128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514566" y="4229636"/>
            <a:ext cx="676881" cy="501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30459" y="5914524"/>
            <a:ext cx="676881" cy="501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 rot="18936099" flipV="1">
            <a:off x="7253358" y="4022356"/>
            <a:ext cx="1294016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8" y="403515"/>
            <a:ext cx="4027089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899889" y="574299"/>
            <a:ext cx="1235010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1.4N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1655601" y="6310094"/>
            <a:ext cx="4420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3873</Words>
  <Application>Microsoft Office PowerPoint</Application>
  <PresentationFormat>自定义</PresentationFormat>
  <Paragraphs>403</Paragraphs>
  <Slides>34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.</vt:lpstr>
      <vt:lpstr>1_千图网海量PPT模板www.58pic.com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2020-04-11T12:44:00Z</dcterms:created>
  <dcterms:modified xsi:type="dcterms:W3CDTF">2020-06-27T09:42:43Z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