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1181" r:id="rId2"/>
    <p:sldId id="1216" r:id="rId3"/>
    <p:sldId id="1217" r:id="rId4"/>
    <p:sldId id="1222" r:id="rId5"/>
    <p:sldId id="1223" r:id="rId6"/>
    <p:sldId id="1224" r:id="rId7"/>
    <p:sldId id="1213" r:id="rId8"/>
    <p:sldId id="1225" r:id="rId9"/>
    <p:sldId id="1227" r:id="rId10"/>
    <p:sldId id="1238" r:id="rId11"/>
    <p:sldId id="1246" r:id="rId12"/>
    <p:sldId id="1239" r:id="rId13"/>
    <p:sldId id="1250" r:id="rId14"/>
    <p:sldId id="1247" r:id="rId15"/>
    <p:sldId id="1273" r:id="rId16"/>
    <p:sldId id="1258" r:id="rId17"/>
    <p:sldId id="1248" r:id="rId18"/>
    <p:sldId id="1261" r:id="rId19"/>
    <p:sldId id="1242" r:id="rId20"/>
    <p:sldId id="1262" r:id="rId21"/>
    <p:sldId id="1240" r:id="rId22"/>
    <p:sldId id="1259" r:id="rId23"/>
    <p:sldId id="1243" r:id="rId24"/>
    <p:sldId id="1257" r:id="rId25"/>
    <p:sldId id="1241" r:id="rId26"/>
    <p:sldId id="1264" r:id="rId27"/>
    <p:sldId id="1265" r:id="rId28"/>
    <p:sldId id="1274" r:id="rId29"/>
    <p:sldId id="1296" r:id="rId30"/>
    <p:sldId id="1297" r:id="rId31"/>
    <p:sldId id="1254" r:id="rId32"/>
    <p:sldId id="1266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E"/>
    <a:srgbClr val="FFFFFF"/>
    <a:srgbClr val="1E277D"/>
    <a:srgbClr val="66FFFF"/>
    <a:srgbClr val="F3F3F3"/>
    <a:srgbClr val="00003D"/>
    <a:srgbClr val="0099FF"/>
    <a:srgbClr val="00CCFF"/>
    <a:srgbClr val="C5C5C5"/>
    <a:srgbClr val="FE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8145" autoAdjust="0"/>
  </p:normalViewPr>
  <p:slideViewPr>
    <p:cSldViewPr snapToGrid="0" showGuides="1">
      <p:cViewPr varScale="1">
        <p:scale>
          <a:sx n="112" d="100"/>
          <a:sy n="112" d="100"/>
        </p:scale>
        <p:origin x="-510" y="-84"/>
      </p:cViewPr>
      <p:guideLst>
        <p:guide orient="horz" pos="132"/>
        <p:guide orient="horz" pos="4097"/>
        <p:guide orient="horz" pos="420"/>
        <p:guide orient="horz" pos="932"/>
        <p:guide orient="horz" pos="3944"/>
        <p:guide pos="256"/>
        <p:guide pos="7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96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&#20030;&#37325;&#35270;&#39057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&#20030;&#37325;&#35270;&#39057;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3118757" y="1177322"/>
            <a:ext cx="5954486" cy="8092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第十一章   功和机械能</a:t>
            </a:r>
          </a:p>
        </p:txBody>
      </p:sp>
      <p:sp>
        <p:nvSpPr>
          <p:cNvPr id="3" name="副标题 2"/>
          <p:cNvSpPr txBox="1"/>
          <p:nvPr/>
        </p:nvSpPr>
        <p:spPr>
          <a:xfrm>
            <a:off x="3118757" y="292148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40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人教版  八年级下册</a:t>
            </a: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893798" y="2193731"/>
            <a:ext cx="480131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第</a:t>
            </a:r>
            <a:r>
              <a:rPr kumimoji="0" lang="zh-CN" altLang="en-US" sz="6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２</a:t>
            </a:r>
            <a:r>
              <a:rPr kumimoji="0" lang="zh-CN" altLang="en-US" sz="6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节  功率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9094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72381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019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6615" y="2435785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83911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567" y="360721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 义</a:t>
            </a:r>
          </a:p>
        </p:txBody>
      </p:sp>
      <p:sp>
        <p:nvSpPr>
          <p:cNvPr id="34" name="矩形 33"/>
          <p:cNvSpPr/>
          <p:nvPr/>
        </p:nvSpPr>
        <p:spPr>
          <a:xfrm>
            <a:off x="2621653" y="36345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路程与时间之比</a:t>
            </a:r>
          </a:p>
        </p:txBody>
      </p:sp>
      <p:sp>
        <p:nvSpPr>
          <p:cNvPr id="36" name="矩形 35"/>
          <p:cNvSpPr/>
          <p:nvPr/>
        </p:nvSpPr>
        <p:spPr>
          <a:xfrm>
            <a:off x="781567" y="445566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公 式</a:t>
            </a:r>
          </a:p>
        </p:txBody>
      </p:sp>
      <p:sp>
        <p:nvSpPr>
          <p:cNvPr id="48" name="矩形 47"/>
          <p:cNvSpPr/>
          <p:nvPr/>
        </p:nvSpPr>
        <p:spPr>
          <a:xfrm>
            <a:off x="6936615" y="3636810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功与做功时间之比</a:t>
            </a:r>
          </a:p>
        </p:txBody>
      </p:sp>
      <p:sp>
        <p:nvSpPr>
          <p:cNvPr id="35" name="矩形 34"/>
          <p:cNvSpPr/>
          <p:nvPr/>
        </p:nvSpPr>
        <p:spPr>
          <a:xfrm>
            <a:off x="781567" y="526315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单 位</a:t>
            </a:r>
          </a:p>
        </p:txBody>
      </p:sp>
      <p:sp>
        <p:nvSpPr>
          <p:cNvPr id="40" name="矩形 39"/>
          <p:cNvSpPr/>
          <p:nvPr/>
        </p:nvSpPr>
        <p:spPr>
          <a:xfrm>
            <a:off x="2817266" y="5219975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m/s</a:t>
            </a:r>
            <a:endParaRPr lang="zh-CN" altLang="en-US" sz="2800" kern="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组合 52"/>
          <p:cNvGrpSpPr/>
          <p:nvPr/>
        </p:nvGrpSpPr>
        <p:grpSpPr>
          <a:xfrm>
            <a:off x="8373472" y="4191801"/>
            <a:ext cx="1594426" cy="1086244"/>
            <a:chOff x="8987632" y="4191801"/>
            <a:chExt cx="1594426" cy="1086244"/>
          </a:xfrm>
        </p:grpSpPr>
        <p:grpSp>
          <p:nvGrpSpPr>
            <p:cNvPr id="5" name="组合 51"/>
            <p:cNvGrpSpPr/>
            <p:nvPr/>
          </p:nvGrpSpPr>
          <p:grpSpPr>
            <a:xfrm>
              <a:off x="8999008" y="4191801"/>
              <a:ext cx="1583050" cy="565348"/>
              <a:chOff x="8999008" y="4260041"/>
              <a:chExt cx="1583050" cy="565348"/>
            </a:xfrm>
          </p:grpSpPr>
          <p:cxnSp>
            <p:nvCxnSpPr>
              <p:cNvPr id="43" name="直接箭头连接符 42"/>
              <p:cNvCxnSpPr/>
              <p:nvPr/>
            </p:nvCxnSpPr>
            <p:spPr>
              <a:xfrm>
                <a:off x="8999008" y="4504048"/>
                <a:ext cx="649961" cy="1336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539785" y="4260041"/>
                <a:ext cx="1042273" cy="56534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en-US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p:grpSp>
        <p:cxnSp>
          <p:nvCxnSpPr>
            <p:cNvPr id="50" name="直接箭头连接符 49"/>
            <p:cNvCxnSpPr/>
            <p:nvPr/>
          </p:nvCxnSpPr>
          <p:spPr>
            <a:xfrm>
              <a:off x="8987632" y="4956704"/>
              <a:ext cx="649961" cy="1336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528409" y="4712697"/>
              <a:ext cx="1042273" cy="565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8952920" y="4735774"/>
            <a:ext cx="10235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779666" y="5361002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1W</a:t>
            </a: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（瓦特）</a:t>
            </a: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1 J/s</a:t>
            </a:r>
            <a:endParaRPr lang="zh-CN" altLang="en-US" sz="2800" kern="0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588023" y="4178701"/>
            <a:ext cx="3280513" cy="984887"/>
            <a:chOff x="2588023" y="4178701"/>
            <a:chExt cx="3280513" cy="984887"/>
          </a:xfrm>
        </p:grpSpPr>
        <p:sp>
          <p:nvSpPr>
            <p:cNvPr id="52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21122" y="4178701"/>
              <a:ext cx="324128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96102" y="4554190"/>
              <a:ext cx="284052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6880823" y="4404481"/>
            <a:ext cx="3280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P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45910" y="4199349"/>
            <a:ext cx="484428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28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02777" y="4565387"/>
            <a:ext cx="284052" cy="5642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7664006" y="4683456"/>
            <a:ext cx="58685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3" descr="w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11" y="651207"/>
            <a:ext cx="3140222" cy="28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866864" y="753835"/>
            <a:ext cx="785656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     在瓦特之前，已经有纽科门发明的蒸汽机，但是消耗大而效率低，瓦特花了</a:t>
            </a:r>
            <a:r>
              <a:rPr kumimoji="1" lang="en-US" altLang="zh-CN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kumimoji="1"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，符号为</a:t>
            </a:r>
            <a:r>
              <a:rPr kumimoji="1"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1" lang="en-US" altLang="zh-CN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9065" y="3749011"/>
            <a:ext cx="3048662" cy="933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瓦特 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James 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Watt</a:t>
            </a:r>
          </a:p>
          <a:p>
            <a:pPr>
              <a:lnSpc>
                <a:spcPct val="1150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英国  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1736</a:t>
            </a:r>
            <a:r>
              <a:rPr kumimoji="1"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1819</a:t>
            </a:r>
            <a:endParaRPr kumimoji="1" lang="zh-CN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12296" y="4366933"/>
            <a:ext cx="5650359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000000"/>
                </a:solidFill>
                <a:latin typeface="华文楷体" panose="02010600040101010101" pitchFamily="2" charset="-122"/>
              </a:rPr>
              <a:t>  1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的大小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：</a:t>
            </a:r>
            <a:r>
              <a:rPr lang="en-US" altLang="zh-CN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的时间做功</a:t>
            </a:r>
            <a:r>
              <a:rPr lang="en-US" altLang="zh-CN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9094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72381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340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</a:t>
            </a:r>
            <a:r>
              <a:rPr lang="zh-CN" altLang="en-US" sz="2800" kern="0" dirty="0" smtClean="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6615" y="2435785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83911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567" y="360721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 义</a:t>
            </a:r>
          </a:p>
        </p:txBody>
      </p:sp>
      <p:sp>
        <p:nvSpPr>
          <p:cNvPr id="34" name="矩形 33"/>
          <p:cNvSpPr/>
          <p:nvPr/>
        </p:nvSpPr>
        <p:spPr>
          <a:xfrm>
            <a:off x="2621653" y="36345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路程与时间之比</a:t>
            </a:r>
          </a:p>
        </p:txBody>
      </p:sp>
      <p:sp>
        <p:nvSpPr>
          <p:cNvPr id="36" name="矩形 35"/>
          <p:cNvSpPr/>
          <p:nvPr/>
        </p:nvSpPr>
        <p:spPr>
          <a:xfrm>
            <a:off x="781567" y="445566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公 式</a:t>
            </a:r>
          </a:p>
        </p:txBody>
      </p:sp>
      <p:grpSp>
        <p:nvGrpSpPr>
          <p:cNvPr id="2" name="组合 41"/>
          <p:cNvGrpSpPr/>
          <p:nvPr/>
        </p:nvGrpSpPr>
        <p:grpSpPr>
          <a:xfrm>
            <a:off x="2588023" y="4151406"/>
            <a:ext cx="3280513" cy="989611"/>
            <a:chOff x="2588023" y="4151406"/>
            <a:chExt cx="3280513" cy="989611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1123" y="4151406"/>
              <a:ext cx="324128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96102" y="4576760"/>
              <a:ext cx="284052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42"/>
          <p:cNvGrpSpPr/>
          <p:nvPr/>
        </p:nvGrpSpPr>
        <p:grpSpPr>
          <a:xfrm>
            <a:off x="6834738" y="4221919"/>
            <a:ext cx="3280513" cy="930296"/>
            <a:chOff x="2588023" y="4233292"/>
            <a:chExt cx="3280513" cy="930296"/>
          </a:xfrm>
        </p:grpSpPr>
        <p:sp>
          <p:nvSpPr>
            <p:cNvPr id="44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P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5588" y="4233292"/>
              <a:ext cx="484428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6102" y="4554190"/>
              <a:ext cx="284052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6936615" y="3636810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功与做功时间之比</a:t>
            </a:r>
          </a:p>
        </p:txBody>
      </p:sp>
      <p:sp>
        <p:nvSpPr>
          <p:cNvPr id="35" name="矩形 34"/>
          <p:cNvSpPr/>
          <p:nvPr/>
        </p:nvSpPr>
        <p:spPr>
          <a:xfrm>
            <a:off x="781567" y="526315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单 位</a:t>
            </a:r>
          </a:p>
        </p:txBody>
      </p:sp>
      <p:sp>
        <p:nvSpPr>
          <p:cNvPr id="40" name="矩形 39"/>
          <p:cNvSpPr/>
          <p:nvPr/>
        </p:nvSpPr>
        <p:spPr>
          <a:xfrm>
            <a:off x="2817266" y="5219975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m/s</a:t>
            </a:r>
            <a:endParaRPr lang="zh-CN" altLang="en-US" sz="2800" kern="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组合 52"/>
          <p:cNvGrpSpPr/>
          <p:nvPr/>
        </p:nvGrpSpPr>
        <p:grpSpPr>
          <a:xfrm>
            <a:off x="8373472" y="4191801"/>
            <a:ext cx="1594426" cy="1086244"/>
            <a:chOff x="8987632" y="4191801"/>
            <a:chExt cx="1594426" cy="1086244"/>
          </a:xfrm>
        </p:grpSpPr>
        <p:grpSp>
          <p:nvGrpSpPr>
            <p:cNvPr id="5" name="组合 51"/>
            <p:cNvGrpSpPr/>
            <p:nvPr/>
          </p:nvGrpSpPr>
          <p:grpSpPr>
            <a:xfrm>
              <a:off x="8999008" y="4191801"/>
              <a:ext cx="1583050" cy="565348"/>
              <a:chOff x="8999008" y="4260041"/>
              <a:chExt cx="1583050" cy="565348"/>
            </a:xfrm>
          </p:grpSpPr>
          <p:cxnSp>
            <p:nvCxnSpPr>
              <p:cNvPr id="43" name="直接箭头连接符 42"/>
              <p:cNvCxnSpPr/>
              <p:nvPr/>
            </p:nvCxnSpPr>
            <p:spPr>
              <a:xfrm>
                <a:off x="8999008" y="4504048"/>
                <a:ext cx="649961" cy="1336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539785" y="4260041"/>
                <a:ext cx="1042273" cy="56534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en-US" sz="2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p:grpSp>
        <p:cxnSp>
          <p:nvCxnSpPr>
            <p:cNvPr id="50" name="直接箭头连接符 49"/>
            <p:cNvCxnSpPr/>
            <p:nvPr/>
          </p:nvCxnSpPr>
          <p:spPr>
            <a:xfrm>
              <a:off x="8987632" y="4956704"/>
              <a:ext cx="649961" cy="1336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528409" y="4712697"/>
              <a:ext cx="1042273" cy="565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8952920" y="4735774"/>
            <a:ext cx="10235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779666" y="5361002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1W</a:t>
            </a: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（瓦特）</a:t>
            </a: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1 J/s</a:t>
            </a:r>
            <a:endParaRPr lang="zh-CN" altLang="en-US" sz="2800" kern="0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79666" y="5977636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1kW</a:t>
            </a: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（千瓦）</a:t>
            </a: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1000W</a:t>
            </a:r>
            <a:endParaRPr lang="zh-CN" altLang="en-US" sz="2800" kern="0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4" name="Picture 2" descr="C:\Users\Administrator\Desktop\物理八年级下册（电子课本2013版）-图片\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311" y="641445"/>
            <a:ext cx="4402131" cy="6161963"/>
          </a:xfrm>
          <a:prstGeom prst="rect">
            <a:avLst/>
          </a:prstGeom>
          <a:noFill/>
        </p:spPr>
      </p:pic>
      <p:grpSp>
        <p:nvGrpSpPr>
          <p:cNvPr id="32" name="组合 31"/>
          <p:cNvGrpSpPr/>
          <p:nvPr/>
        </p:nvGrpSpPr>
        <p:grpSpPr>
          <a:xfrm>
            <a:off x="641632" y="736994"/>
            <a:ext cx="5827407" cy="1378409"/>
            <a:chOff x="641632" y="736994"/>
            <a:chExt cx="5827407" cy="1378409"/>
          </a:xfrm>
        </p:grpSpPr>
        <p:sp>
          <p:nvSpPr>
            <p:cNvPr id="11" name="矩形 10"/>
            <p:cNvSpPr/>
            <p:nvPr/>
          </p:nvSpPr>
          <p:spPr>
            <a:xfrm>
              <a:off x="641632" y="736994"/>
              <a:ext cx="1691489" cy="651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[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小资料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]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866030" y="1569493"/>
              <a:ext cx="3603009" cy="54591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41632" y="736994"/>
            <a:ext cx="1691489" cy="651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[</a:t>
            </a:r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小资料</a:t>
            </a:r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]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7920" y="1569491"/>
            <a:ext cx="10795379" cy="1542198"/>
            <a:chOff x="928048" y="1624083"/>
            <a:chExt cx="10795379" cy="1542198"/>
          </a:xfrm>
        </p:grpSpPr>
        <p:pic>
          <p:nvPicPr>
            <p:cNvPr id="28" name="Picture 2" descr="C:\Users\Administrator\Desktop\物理八年级下册（电子课本2013版）-图片\0069.jpg"/>
            <p:cNvPicPr>
              <a:picLocks noChangeAspect="1" noChangeArrowheads="1"/>
            </p:cNvPicPr>
            <p:nvPr/>
          </p:nvPicPr>
          <p:blipFill>
            <a:blip r:embed="rId4" cstate="print"/>
            <a:srcRect l="7967" t="15719" r="12047" b="76158"/>
            <a:stretch>
              <a:fillRect/>
            </a:stretch>
          </p:blipFill>
          <p:spPr bwMode="auto">
            <a:xfrm>
              <a:off x="941693" y="1637731"/>
              <a:ext cx="10753487" cy="1528550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928048" y="1624083"/>
              <a:ext cx="10795379" cy="15421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 descr="C:\Users\ADMINI~1\AppData\Local\Temp\WeChat Files\0157fcd66ff2c9a4bcd8f9499648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644" y="3584955"/>
            <a:ext cx="4813577" cy="2665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9094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68287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019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6615" y="2394841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798168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567" y="360721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 义</a:t>
            </a:r>
          </a:p>
        </p:txBody>
      </p:sp>
      <p:sp>
        <p:nvSpPr>
          <p:cNvPr id="34" name="矩形 33"/>
          <p:cNvSpPr/>
          <p:nvPr/>
        </p:nvSpPr>
        <p:spPr>
          <a:xfrm>
            <a:off x="2621653" y="36345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路程与时间之比</a:t>
            </a:r>
          </a:p>
        </p:txBody>
      </p:sp>
      <p:sp>
        <p:nvSpPr>
          <p:cNvPr id="36" name="矩形 35"/>
          <p:cNvSpPr/>
          <p:nvPr/>
        </p:nvSpPr>
        <p:spPr>
          <a:xfrm>
            <a:off x="781567" y="445566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公 式</a:t>
            </a:r>
          </a:p>
        </p:txBody>
      </p:sp>
      <p:grpSp>
        <p:nvGrpSpPr>
          <p:cNvPr id="2" name="组合 41"/>
          <p:cNvGrpSpPr/>
          <p:nvPr/>
        </p:nvGrpSpPr>
        <p:grpSpPr>
          <a:xfrm>
            <a:off x="2588023" y="4142482"/>
            <a:ext cx="3280513" cy="1021106"/>
            <a:chOff x="2588023" y="4142482"/>
            <a:chExt cx="3280513" cy="1021106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1123" y="4142482"/>
              <a:ext cx="324128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96102" y="4554190"/>
              <a:ext cx="284052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42"/>
          <p:cNvGrpSpPr/>
          <p:nvPr/>
        </p:nvGrpSpPr>
        <p:grpSpPr>
          <a:xfrm>
            <a:off x="6834738" y="4221919"/>
            <a:ext cx="3280513" cy="907725"/>
            <a:chOff x="2588023" y="4233292"/>
            <a:chExt cx="3280513" cy="907725"/>
          </a:xfrm>
        </p:grpSpPr>
        <p:sp>
          <p:nvSpPr>
            <p:cNvPr id="44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P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52883" y="4233292"/>
              <a:ext cx="503664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6102" y="4576760"/>
              <a:ext cx="284052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6936615" y="3636810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功与做功时间之比</a:t>
            </a:r>
          </a:p>
        </p:txBody>
      </p:sp>
      <p:sp>
        <p:nvSpPr>
          <p:cNvPr id="35" name="矩形 34"/>
          <p:cNvSpPr/>
          <p:nvPr/>
        </p:nvSpPr>
        <p:spPr>
          <a:xfrm>
            <a:off x="781567" y="526315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单 位</a:t>
            </a:r>
          </a:p>
        </p:txBody>
      </p:sp>
      <p:sp>
        <p:nvSpPr>
          <p:cNvPr id="40" name="矩形 39"/>
          <p:cNvSpPr/>
          <p:nvPr/>
        </p:nvSpPr>
        <p:spPr>
          <a:xfrm>
            <a:off x="2817266" y="5219975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m/s</a:t>
            </a:r>
            <a:endParaRPr lang="zh-CN" altLang="en-US" sz="2800" kern="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779666" y="5361002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1W</a:t>
            </a: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（瓦特）</a:t>
            </a: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1 J/s</a:t>
            </a:r>
            <a:endParaRPr lang="zh-CN" altLang="en-US" sz="2800" kern="0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79666" y="5977636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1kW</a:t>
            </a: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（千瓦）</a:t>
            </a:r>
            <a:r>
              <a:rPr lang="en-US" altLang="zh-CN" sz="28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1000W</a:t>
            </a:r>
            <a:endParaRPr lang="zh-CN" altLang="en-US" sz="2800" kern="0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340356" y="712206"/>
            <a:ext cx="2512026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新课知识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345382" y="3981701"/>
            <a:ext cx="2881727" cy="1425540"/>
            <a:chOff x="8520572" y="4106385"/>
            <a:chExt cx="2881727" cy="1425540"/>
          </a:xfrm>
        </p:grpSpPr>
        <p:cxnSp>
          <p:nvCxnSpPr>
            <p:cNvPr id="54" name="直接箭头连接符 53"/>
            <p:cNvCxnSpPr>
              <a:endCxn id="58" idx="1"/>
            </p:cNvCxnSpPr>
            <p:nvPr/>
          </p:nvCxnSpPr>
          <p:spPr>
            <a:xfrm flipV="1">
              <a:off x="8520572" y="4367995"/>
              <a:ext cx="1078292" cy="273271"/>
            </a:xfrm>
            <a:prstGeom prst="straightConnector1">
              <a:avLst/>
            </a:prstGeom>
            <a:ln w="28575">
              <a:solidFill>
                <a:srgbClr val="F7FCF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8562135" y="4904502"/>
              <a:ext cx="1039091" cy="166255"/>
            </a:xfrm>
            <a:prstGeom prst="straightConnector1">
              <a:avLst/>
            </a:prstGeom>
            <a:ln w="28575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9598864" y="4106385"/>
              <a:ext cx="10454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W=Pt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396199" y="4527250"/>
              <a:ext cx="2006100" cy="1004675"/>
              <a:chOff x="8675755" y="2698453"/>
              <a:chExt cx="2006100" cy="1004675"/>
            </a:xfrm>
          </p:grpSpPr>
          <p:grpSp>
            <p:nvGrpSpPr>
              <p:cNvPr id="61" name="组合 47"/>
              <p:cNvGrpSpPr/>
              <p:nvPr/>
            </p:nvGrpSpPr>
            <p:grpSpPr>
              <a:xfrm>
                <a:off x="8675755" y="2698453"/>
                <a:ext cx="2006100" cy="1004675"/>
                <a:chOff x="8675755" y="2698453"/>
                <a:chExt cx="2006100" cy="1004675"/>
              </a:xfrm>
            </p:grpSpPr>
            <p:sp>
              <p:nvSpPr>
                <p:cNvPr id="63" name="矩形 6"/>
                <p:cNvSpPr>
                  <a:spLocks noChangeArrowheads="1"/>
                </p:cNvSpPr>
                <p:nvPr/>
              </p:nvSpPr>
              <p:spPr bwMode="auto">
                <a:xfrm>
                  <a:off x="8675755" y="2819064"/>
                  <a:ext cx="2006100" cy="661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1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zh-CN" sz="2800" i="1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800" i="1" kern="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t</a:t>
                  </a:r>
                  <a:r>
                    <a:rPr kumimoji="0" lang="en-US" altLang="zh-CN" sz="280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=</a:t>
                  </a:r>
                  <a:endParaRPr kumimoji="0" lang="zh-CN" altLang="en-US" sz="280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9376829" y="2698453"/>
                  <a:ext cx="269770" cy="66120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</a:t>
                  </a:r>
                  <a:endParaRPr lang="zh-CN" altLang="en-US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9379104" y="3041921"/>
                  <a:ext cx="227619" cy="66120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endParaRPr lang="zh-CN" altLang="en-US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2" name="直接连接符 61"/>
              <p:cNvCxnSpPr/>
              <p:nvPr/>
            </p:nvCxnSpPr>
            <p:spPr>
              <a:xfrm>
                <a:off x="9298458" y="3221493"/>
                <a:ext cx="586854" cy="0"/>
              </a:xfrm>
              <a:prstGeom prst="line">
                <a:avLst/>
              </a:prstGeom>
              <a:ln>
                <a:solidFill>
                  <a:srgbClr val="F7FC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8633 0.002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4" grpId="0"/>
      <p:bldP spid="15" grpId="0"/>
      <p:bldP spid="16" grpId="0" animBg="1"/>
      <p:bldP spid="48" grpId="0"/>
      <p:bldP spid="59" grpId="0"/>
      <p:bldP spid="42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2368" y="725854"/>
            <a:ext cx="1420206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例题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3184" y="1478556"/>
            <a:ext cx="9065784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石头质量为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t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，起重机的吊钩在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s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内将大石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头沿竖直方向匀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速提升了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（图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11.2-2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），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起重机提升大石头的功率是多少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？（取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=10N/kg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1308" y="613938"/>
            <a:ext cx="2128795" cy="233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椭圆 27"/>
          <p:cNvSpPr/>
          <p:nvPr/>
        </p:nvSpPr>
        <p:spPr>
          <a:xfrm>
            <a:off x="4658375" y="1901587"/>
            <a:ext cx="1155571" cy="5959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32250" y="3451010"/>
            <a:ext cx="6417238" cy="952866"/>
            <a:chOff x="1528034" y="2686734"/>
            <a:chExt cx="6417238" cy="952866"/>
          </a:xfrm>
        </p:grpSpPr>
        <p:grpSp>
          <p:nvGrpSpPr>
            <p:cNvPr id="33" name="组合 42"/>
            <p:cNvGrpSpPr/>
            <p:nvPr/>
          </p:nvGrpSpPr>
          <p:grpSpPr>
            <a:xfrm>
              <a:off x="1528034" y="2686734"/>
              <a:ext cx="6417238" cy="952866"/>
              <a:chOff x="2588023" y="4210722"/>
              <a:chExt cx="6417238" cy="952866"/>
            </a:xfrm>
          </p:grpSpPr>
          <p:sp>
            <p:nvSpPr>
              <p:cNvPr id="37" name="矩形 6"/>
              <p:cNvSpPr>
                <a:spLocks noChangeArrowheads="1"/>
              </p:cNvSpPr>
              <p:nvPr/>
            </p:nvSpPr>
            <p:spPr bwMode="auto">
              <a:xfrm>
                <a:off x="2588023" y="4402000"/>
                <a:ext cx="641723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1" u="none" strike="noStrike" kern="0" cap="none" spc="0" normalizeH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P</a:t>
                </a:r>
                <a:r>
                  <a:rPr kumimoji="0" lang="en-US" altLang="zh-CN" sz="280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         =</a:t>
                </a:r>
                <a:endParaRPr kumimoji="0" lang="zh-CN" altLang="en-US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52883" y="4210722"/>
                <a:ext cx="484428" cy="60939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zh-CN" altLang="en-US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96102" y="4554190"/>
                <a:ext cx="284052" cy="60939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357331" y="4694829"/>
                <a:ext cx="586854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/>
            <p:cNvCxnSpPr/>
            <p:nvPr/>
          </p:nvCxnSpPr>
          <p:spPr>
            <a:xfrm>
              <a:off x="3364142" y="3118525"/>
              <a:ext cx="716539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3426066" y="2729202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s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2913" y="3005181"/>
              <a:ext cx="284052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5540989" y="1473959"/>
            <a:ext cx="928048" cy="464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144971" y="1940257"/>
            <a:ext cx="928048" cy="464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3289110" y="1937982"/>
            <a:ext cx="2838735" cy="21972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2715904" y="2361063"/>
            <a:ext cx="793845" cy="13670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2368" y="725854"/>
            <a:ext cx="1420206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例题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3184" y="1478556"/>
            <a:ext cx="9065784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石头质量为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t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，起重机的吊钩在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s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内将大石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头沿竖直方向匀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速提升了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（图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11.2-2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），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起重机提升大石头的功率是多少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zh-CN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？（取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=10N/kg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1308" y="613938"/>
            <a:ext cx="2128795" cy="233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5765" y="3151177"/>
            <a:ext cx="11040533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 ：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因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为匀速提升，起重机提升大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石头的拉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力与大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石头所受的重力相等，即</a:t>
            </a:r>
          </a:p>
          <a:p>
            <a:pPr>
              <a:lnSpc>
                <a:spcPct val="120000"/>
              </a:lnSpc>
            </a:pPr>
            <a:r>
              <a:rPr lang="en-US" altLang="zh-CN" sz="2400" i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F = G = mg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6×10</a:t>
            </a:r>
            <a:r>
              <a:rPr lang="en-US" altLang="zh-CN" sz="2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kg×10 N/kg =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6×10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91140" y="5122459"/>
            <a:ext cx="570993" cy="42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107976" y="5404513"/>
            <a:ext cx="1651380" cy="464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0" idx="4"/>
          </p:cNvCxnSpPr>
          <p:nvPr/>
        </p:nvCxnSpPr>
        <p:spPr>
          <a:xfrm>
            <a:off x="3331162" y="4901821"/>
            <a:ext cx="394677" cy="10213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491958" y="5247564"/>
            <a:ext cx="570993" cy="42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10034487" y="4885899"/>
            <a:ext cx="296868" cy="5504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658375" y="1901587"/>
            <a:ext cx="1155571" cy="5959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821915" y="3063922"/>
            <a:ext cx="1330718" cy="595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25753" y="4312351"/>
            <a:ext cx="246567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    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091686" y="4290884"/>
            <a:ext cx="2339102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单位符号：瓦特</a:t>
            </a:r>
          </a:p>
        </p:txBody>
      </p:sp>
      <p:sp>
        <p:nvSpPr>
          <p:cNvPr id="32" name="矩形 31"/>
          <p:cNvSpPr/>
          <p:nvPr/>
        </p:nvSpPr>
        <p:spPr>
          <a:xfrm>
            <a:off x="2913805" y="5966005"/>
            <a:ext cx="195842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    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59897" y="4032262"/>
            <a:ext cx="83888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石头在拉力方向上移动的距离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charset="-122"/>
              </a:rPr>
              <a:t> 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=1m</a:t>
            </a:r>
          </a:p>
          <a:p>
            <a:pPr lvl="0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拉力做的功是：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s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6×10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×1 m = 6×10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</a:p>
          <a:p>
            <a:pPr lvl="0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起重机提升大石头的功率是：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57069" y="5953624"/>
            <a:ext cx="1723549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物理量：功</a:t>
            </a:r>
          </a:p>
        </p:txBody>
      </p:sp>
      <p:sp>
        <p:nvSpPr>
          <p:cNvPr id="20" name="椭圆 19"/>
          <p:cNvSpPr/>
          <p:nvPr/>
        </p:nvSpPr>
        <p:spPr>
          <a:xfrm>
            <a:off x="3045665" y="4478740"/>
            <a:ext cx="570993" cy="42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64996" y="5086457"/>
            <a:ext cx="6417238" cy="952866"/>
            <a:chOff x="4964996" y="5086457"/>
            <a:chExt cx="6417238" cy="952866"/>
          </a:xfrm>
        </p:grpSpPr>
        <p:grpSp>
          <p:nvGrpSpPr>
            <p:cNvPr id="9" name="组合 8"/>
            <p:cNvGrpSpPr/>
            <p:nvPr/>
          </p:nvGrpSpPr>
          <p:grpSpPr>
            <a:xfrm>
              <a:off x="4964996" y="5086457"/>
              <a:ext cx="6417238" cy="952866"/>
              <a:chOff x="4964996" y="5086457"/>
              <a:chExt cx="6417238" cy="952866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6855693" y="5545543"/>
                <a:ext cx="12783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9"/>
              <p:cNvGrpSpPr/>
              <p:nvPr/>
            </p:nvGrpSpPr>
            <p:grpSpPr>
              <a:xfrm>
                <a:off x="4964996" y="5086457"/>
                <a:ext cx="6417238" cy="952866"/>
                <a:chOff x="4951347" y="5045513"/>
                <a:chExt cx="6417238" cy="952866"/>
              </a:xfrm>
            </p:grpSpPr>
            <p:grpSp>
              <p:nvGrpSpPr>
                <p:cNvPr id="12" name="组合 42"/>
                <p:cNvGrpSpPr/>
                <p:nvPr/>
              </p:nvGrpSpPr>
              <p:grpSpPr>
                <a:xfrm>
                  <a:off x="4951347" y="5045513"/>
                  <a:ext cx="6417238" cy="952866"/>
                  <a:chOff x="2588023" y="4210722"/>
                  <a:chExt cx="6417238" cy="952866"/>
                </a:xfrm>
              </p:grpSpPr>
              <p:sp>
                <p:nvSpPr>
                  <p:cNvPr id="16" name="矩形 6"/>
                  <p:cNvSpPr>
                    <a:spLocks noChangeArrowheads="1"/>
                  </p:cNvSpPr>
                  <p:nvPr/>
                </p:nvSpPr>
                <p:spPr bwMode="auto">
                  <a:xfrm>
                    <a:off x="2588023" y="4402000"/>
                    <a:ext cx="6417238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80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 P</a:t>
                    </a:r>
                    <a:r>
                      <a:rPr kumimoji="0" lang="en-US" altLang="zh-CN" sz="280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         =                  =              </a:t>
                    </a:r>
                    <a:endParaRPr kumimoji="0" lang="zh-CN" altLang="en-US" sz="280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452883" y="4210722"/>
                    <a:ext cx="484428" cy="60939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endParaRPr lang="zh-CN" altLang="en-US" sz="28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496102" y="4554190"/>
                    <a:ext cx="284052" cy="60939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8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zh-CN" altLang="en-US" sz="28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3357331" y="4694829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6946710" y="5052876"/>
                  <a:ext cx="1173719" cy="53553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6×10</a:t>
                  </a:r>
                  <a:r>
                    <a:rPr lang="en-US" altLang="zh-CN" sz="2400" baseline="30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</a:t>
                  </a:r>
                  <a:endParaRPr lang="zh-CN" altLang="en-US" dirty="0" smtClean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085465" y="5437287"/>
                  <a:ext cx="689612" cy="53553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s</a:t>
                  </a:r>
                  <a:endParaRPr lang="zh-CN" altLang="en-US" dirty="0" smtClean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614013" y="5218924"/>
                  <a:ext cx="1338059" cy="53553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4×10</a:t>
                  </a:r>
                  <a:r>
                    <a:rPr lang="en-US" altLang="zh-CN" sz="2400" baseline="30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</a:t>
                  </a:r>
                  <a:endParaRPr lang="zh-CN" altLang="en-US" dirty="0" smtClean="0">
                    <a:solidFill>
                      <a:srgbClr val="FFFF00"/>
                    </a:solidFill>
                  </a:endParaRPr>
                </a:p>
              </p:txBody>
            </p:sp>
          </p:grpSp>
        </p:grpSp>
        <p:cxnSp>
          <p:nvCxnSpPr>
            <p:cNvPr id="34" name="直接连接符 33"/>
            <p:cNvCxnSpPr/>
            <p:nvPr/>
          </p:nvCxnSpPr>
          <p:spPr>
            <a:xfrm>
              <a:off x="6878472" y="5540991"/>
              <a:ext cx="1201003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5" grpId="0" animBg="1"/>
      <p:bldP spid="29" grpId="0" animBg="1"/>
      <p:bldP spid="30" grpId="0" animBg="1"/>
      <p:bldP spid="27" grpId="0"/>
      <p:bldP spid="32" grpId="0" animBg="1"/>
      <p:bldP spid="31" grpId="0"/>
      <p:bldP spid="2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8596" y="1463303"/>
            <a:ext cx="10856686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下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列关于功率的说法中，正确的是（　　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物体做功越多，功率越大	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物体做功越快，功率越大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物体做功时间越长，功率越大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物体做功时间越短，功率越大</a:t>
            </a:r>
          </a:p>
        </p:txBody>
      </p:sp>
      <p:sp>
        <p:nvSpPr>
          <p:cNvPr id="10" name="矩形 9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8596" y="1463303"/>
            <a:ext cx="10856686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下列关于功率的说法中，正确的是（　　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物体做功越多，功率越大	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物体做功越快，功率越大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物体做功时间越长，功率越大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物体做功时间越短，功率越大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687" y="4913413"/>
            <a:ext cx="74380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区分功和功率：功表示做功的多少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              功率表示做功的快慢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1778" y="1484675"/>
            <a:ext cx="458780" cy="6317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2965" y="4358300"/>
            <a:ext cx="57246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解析：功率是与功和时间两个因素有关的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2478" y="2519744"/>
            <a:ext cx="3174597" cy="41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7566" y="266630"/>
            <a:ext cx="8175862" cy="216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8570792" y="3657601"/>
            <a:ext cx="3125339" cy="859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545771" y="5543266"/>
            <a:ext cx="3068474" cy="409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29438" y="3388522"/>
            <a:ext cx="4502081" cy="2847882"/>
            <a:chOff x="3329438" y="3388522"/>
            <a:chExt cx="4502081" cy="2847882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329438" y="5682410"/>
              <a:ext cx="4502081" cy="553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京津城际列车</a:t>
              </a:r>
              <a:endPara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  <p:pic>
          <p:nvPicPr>
            <p:cNvPr id="12" name="Picture 8" descr="C:\Users\Administrator\Desktop\89934097704f76bb879c0758967b52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5349" y="3388522"/>
              <a:ext cx="3017965" cy="201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254474" y="3407702"/>
            <a:ext cx="3573154" cy="2816697"/>
            <a:chOff x="254474" y="3407702"/>
            <a:chExt cx="3573154" cy="2816697"/>
          </a:xfrm>
        </p:grpSpPr>
        <p:pic>
          <p:nvPicPr>
            <p:cNvPr id="11" name="Picture 7" descr="C:\Users\Administrator\Desktop\0abd19e693410cea9d153ec141028af.jpg"/>
            <p:cNvPicPr>
              <a:picLocks noChangeAspect="1" noChangeArrowheads="1"/>
            </p:cNvPicPr>
            <p:nvPr/>
          </p:nvPicPr>
          <p:blipFill>
            <a:blip r:embed="rId6" cstate="print"/>
            <a:srcRect l="14754"/>
            <a:stretch>
              <a:fillRect/>
            </a:stretch>
          </p:blipFill>
          <p:spPr bwMode="auto">
            <a:xfrm>
              <a:off x="545913" y="3407702"/>
              <a:ext cx="3068226" cy="199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54474" y="5670405"/>
              <a:ext cx="3573154" cy="553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楷体_GB2312" panose="02010609030101010101" charset="-122"/>
                </a:rPr>
                <a:t>快速旅客列车</a:t>
              </a:r>
              <a:endPara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endParaRPr>
            </a:p>
          </p:txBody>
        </p:sp>
      </p:grp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04380" y="998810"/>
            <a:ext cx="1979765" cy="1231102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坐火车去北京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602636" y="4849505"/>
            <a:ext cx="3068474" cy="409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378857" y="1651373"/>
            <a:ext cx="10813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甲、乙两台机器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功率之比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2:3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，工作时间之比为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1:3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，则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它们所做的功之比为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_________</a:t>
            </a: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61827" y="2066553"/>
            <a:ext cx="723275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153574" y="3826039"/>
            <a:ext cx="5203323" cy="989799"/>
            <a:chOff x="1061735" y="3170948"/>
            <a:chExt cx="5203323" cy="989799"/>
          </a:xfrm>
        </p:grpSpPr>
        <p:grpSp>
          <p:nvGrpSpPr>
            <p:cNvPr id="8" name="组合 42"/>
            <p:cNvGrpSpPr/>
            <p:nvPr/>
          </p:nvGrpSpPr>
          <p:grpSpPr>
            <a:xfrm>
              <a:off x="1061735" y="3170948"/>
              <a:ext cx="3280513" cy="989799"/>
              <a:chOff x="2588023" y="4192255"/>
              <a:chExt cx="3280513" cy="989799"/>
            </a:xfrm>
          </p:grpSpPr>
          <p:sp>
            <p:nvSpPr>
              <p:cNvPr id="9" name="矩形 6"/>
              <p:cNvSpPr>
                <a:spLocks noChangeArrowheads="1"/>
              </p:cNvSpPr>
              <p:nvPr/>
            </p:nvSpPr>
            <p:spPr bwMode="auto">
              <a:xfrm>
                <a:off x="2588023" y="4402000"/>
                <a:ext cx="3280513" cy="6612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1" u="none" strike="noStrike" kern="0" cap="none" spc="0" normalizeH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P</a:t>
                </a:r>
                <a:r>
                  <a:rPr kumimoji="0" lang="en-US" altLang="zh-CN" sz="240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endParaRPr kumimoji="0" lang="zh-CN" altLang="en-US" sz="24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93827" y="4192255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96102" y="4535723"/>
                <a:ext cx="269626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3384627" y="4694829"/>
                <a:ext cx="586854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2649966" y="3370646"/>
              <a:ext cx="36150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变形后可以得到 </a:t>
              </a: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W=Pt  </a:t>
              </a:r>
              <a:r>
                <a:rPr lang="zh-CN" alt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</a:t>
              </a:r>
              <a:endParaRPr lang="zh-CN" alt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640507" y="32558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</a:t>
            </a:r>
            <a:endParaRPr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78857" y="1651373"/>
            <a:ext cx="10813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甲、乙两台机器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功率之比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2:3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，工作时间之比为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1:3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，则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它们所做的功之比为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_________</a:t>
            </a: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281409" y="4893575"/>
            <a:ext cx="4278817" cy="1104605"/>
            <a:chOff x="2281409" y="4893575"/>
            <a:chExt cx="4278817" cy="1104605"/>
          </a:xfrm>
        </p:grpSpPr>
        <p:grpSp>
          <p:nvGrpSpPr>
            <p:cNvPr id="38" name="组合 37"/>
            <p:cNvGrpSpPr/>
            <p:nvPr/>
          </p:nvGrpSpPr>
          <p:grpSpPr>
            <a:xfrm>
              <a:off x="2281409" y="4893575"/>
              <a:ext cx="4278817" cy="1104605"/>
              <a:chOff x="1312398" y="4347664"/>
              <a:chExt cx="4278817" cy="110460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312398" y="4380581"/>
                <a:ext cx="17235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W</a:t>
                </a:r>
                <a:r>
                  <a:rPr lang="zh-CN" altLang="en-US" sz="11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甲</a:t>
                </a:r>
                <a:r>
                  <a: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11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甲 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2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甲</a:t>
                </a:r>
                <a:endParaRPr lang="zh-CN" altLang="en-US" sz="24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55617" y="4805938"/>
                <a:ext cx="16626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W</a:t>
                </a:r>
                <a:r>
                  <a:rPr lang="zh-CN" altLang="en-US" sz="11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乙</a:t>
                </a:r>
                <a:r>
                  <a: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12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乙 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2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乙</a:t>
                </a:r>
                <a:endParaRPr lang="zh-CN" altLang="en-US" sz="2400" dirty="0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1342000" y="4347664"/>
                <a:ext cx="4249215" cy="1071685"/>
                <a:chOff x="1342000" y="4347664"/>
                <a:chExt cx="4249215" cy="1071685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3344180" y="4372685"/>
                  <a:ext cx="415498" cy="579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黑体" panose="02010609060101010101" charset="-122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  <p:grpSp>
              <p:nvGrpSpPr>
                <p:cNvPr id="36" name="组合 35"/>
                <p:cNvGrpSpPr/>
                <p:nvPr/>
              </p:nvGrpSpPr>
              <p:grpSpPr>
                <a:xfrm>
                  <a:off x="1342000" y="4347664"/>
                  <a:ext cx="4249215" cy="1071685"/>
                  <a:chOff x="1342000" y="4347664"/>
                  <a:chExt cx="4249215" cy="1071685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1875721" y="4639888"/>
                    <a:ext cx="393056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i="1" kern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</a:t>
                    </a:r>
                    <a:endParaRPr lang="zh-CN" altLang="en-US" sz="2400" dirty="0"/>
                  </a:p>
                </p:txBody>
              </p: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1342000" y="4931390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V="1">
                    <a:off x="2256399" y="4972335"/>
                    <a:ext cx="773404" cy="1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矩形 25"/>
                  <p:cNvSpPr/>
                  <p:nvPr/>
                </p:nvSpPr>
                <p:spPr>
                  <a:xfrm>
                    <a:off x="2983464" y="4614866"/>
                    <a:ext cx="1239442" cy="57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i="1" kern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       </a:t>
                    </a:r>
                    <a:r>
                      <a:rPr lang="en-US" altLang="zh-CN" sz="2400" kern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endParaRPr lang="zh-CN" altLang="en-US" sz="2400" dirty="0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3346452" y="4784397"/>
                    <a:ext cx="415498" cy="5799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a:t> 3</a:t>
                    </a: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4626163" y="4617140"/>
                    <a:ext cx="393056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i="1" kern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</a:t>
                    </a:r>
                    <a:endParaRPr lang="zh-CN" altLang="en-US" sz="2400" dirty="0"/>
                  </a:p>
                </p:txBody>
              </p: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5004361" y="4920018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矩形 32"/>
                  <p:cNvSpPr/>
                  <p:nvPr/>
                </p:nvSpPr>
                <p:spPr>
                  <a:xfrm>
                    <a:off x="5109507" y="4347664"/>
                    <a:ext cx="338554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5111782" y="4773018"/>
                    <a:ext cx="338554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</p:grpSp>
          </p:grpSp>
        </p:grpSp>
        <p:cxnSp>
          <p:nvCxnSpPr>
            <p:cNvPr id="46" name="直接连接符 45"/>
            <p:cNvCxnSpPr/>
            <p:nvPr/>
          </p:nvCxnSpPr>
          <p:spPr>
            <a:xfrm>
              <a:off x="4296967" y="5479784"/>
              <a:ext cx="45514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058972" y="5479784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5164118" y="4907430"/>
              <a:ext cx="338554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166393" y="5332784"/>
              <a:ext cx="338554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5615" y="1555350"/>
            <a:ext cx="10958286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已知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某小轿车的质量是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1.6t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，它以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54 km/h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的速度在水平路面上匀速行驶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2min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轿车受到的阻力是车重的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倍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求轿车在这段时间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内：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⑴通过的路程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；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⑵发动机的牵引力；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⑶发动机的功率。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50" grpId="0"/>
      <p:bldP spid="50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7" name="椭圆 36"/>
          <p:cNvSpPr/>
          <p:nvPr/>
        </p:nvSpPr>
        <p:spPr>
          <a:xfrm rot="1140000">
            <a:off x="4417492" y="4989692"/>
            <a:ext cx="372294" cy="821437"/>
          </a:xfrm>
          <a:prstGeom prst="ellipse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979" y="3064765"/>
            <a:ext cx="10573728" cy="319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=54km/h=15m/s     t=2min=120s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=15m/s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120s=1800m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=1.6t=1600kg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匀速直线运动，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×1600kg×10N/kg=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1600N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80495" y="4885321"/>
            <a:ext cx="7476452" cy="919944"/>
            <a:chOff x="2286247" y="5130566"/>
            <a:chExt cx="7476452" cy="9199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286247" y="5130566"/>
              <a:ext cx="7476452" cy="919944"/>
              <a:chOff x="2371917" y="4967573"/>
              <a:chExt cx="7476452" cy="91994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2371917" y="4967573"/>
                <a:ext cx="7476452" cy="919944"/>
                <a:chOff x="2371917" y="4967573"/>
                <a:chExt cx="7476452" cy="919944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2371917" y="4976444"/>
                  <a:ext cx="7476452" cy="911073"/>
                  <a:chOff x="4964996" y="5071984"/>
                  <a:chExt cx="6417238" cy="911073"/>
                </a:xfrm>
              </p:grpSpPr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6621429" y="5531895"/>
                    <a:ext cx="747383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组合 19"/>
                  <p:cNvGrpSpPr/>
                  <p:nvPr/>
                </p:nvGrpSpPr>
                <p:grpSpPr>
                  <a:xfrm>
                    <a:off x="4964996" y="5071984"/>
                    <a:ext cx="6417238" cy="911073"/>
                    <a:chOff x="4951347" y="5031040"/>
                    <a:chExt cx="6417238" cy="911073"/>
                  </a:xfrm>
                </p:grpSpPr>
                <p:grpSp>
                  <p:nvGrpSpPr>
                    <p:cNvPr id="13" name="组合 42"/>
                    <p:cNvGrpSpPr/>
                    <p:nvPr/>
                  </p:nvGrpSpPr>
                  <p:grpSpPr>
                    <a:xfrm>
                      <a:off x="4951347" y="5101778"/>
                      <a:ext cx="6417238" cy="840335"/>
                      <a:chOff x="2588023" y="4266987"/>
                      <a:chExt cx="6417238" cy="840335"/>
                    </a:xfrm>
                  </p:grpSpPr>
                  <p:sp>
                    <p:nvSpPr>
                      <p:cNvPr id="17" name="矩形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8023" y="4402000"/>
                        <a:ext cx="6417238" cy="461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en-US" altLang="zh-CN" sz="240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    P</a:t>
                        </a:r>
                        <a:r>
                          <a:rPr kumimoji="0" lang="en-US" altLang="zh-CN" sz="240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=           =             =                               =</a:t>
                        </a:r>
                        <a:endParaRPr kumimoji="0" lang="zh-CN" altLang="en-US" sz="240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3452883" y="4266987"/>
                        <a:ext cx="378647" cy="4968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ctr">
                        <a:spAutoFit/>
                      </a:bodyPr>
                      <a:lstStyle/>
                      <a:p>
                        <a:pPr>
                          <a:lnSpc>
                            <a:spcPct val="120000"/>
                          </a:lnSpc>
                        </a:pPr>
                        <a:r>
                          <a:rPr lang="en-US" altLang="zh-CN" sz="2400" i="1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</a:t>
                        </a:r>
                        <a:endPara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3496102" y="4610455"/>
                        <a:ext cx="231427" cy="4968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ctr">
                        <a:spAutoFit/>
                      </a:bodyPr>
                      <a:lstStyle/>
                      <a:p>
                        <a:pPr>
                          <a:lnSpc>
                            <a:spcPct val="120000"/>
                          </a:lnSpc>
                        </a:pPr>
                        <a:r>
                          <a:rPr lang="en-US" altLang="zh-CN" sz="2400" i="1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</a:t>
                        </a:r>
                        <a:endPara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0" name="直接连接符 19"/>
                      <p:cNvCxnSpPr/>
                      <p:nvPr/>
                    </p:nvCxnSpPr>
                    <p:spPr>
                      <a:xfrm>
                        <a:off x="3357331" y="4667533"/>
                        <a:ext cx="586854" cy="0"/>
                      </a:xfrm>
                      <a:prstGeom prst="line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7737478" y="5031040"/>
                      <a:ext cx="1806832" cy="4973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1600N×1800m</a:t>
                      </a:r>
                      <a:endParaRPr lang="zh-CN" altLang="en-US" sz="2400" dirty="0" smtClean="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8280318" y="5388573"/>
                      <a:ext cx="723999" cy="4964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s</a:t>
                      </a:r>
                      <a:endParaRPr lang="zh-CN" altLang="en-US" sz="2400" dirty="0" smtClean="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9753946" y="5177981"/>
                      <a:ext cx="1346621" cy="5355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2.4×10</a:t>
                      </a:r>
                      <a:r>
                        <a:rPr lang="en-US" altLang="zh-CN" sz="2400" baseline="30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  <a:endParaRPr lang="zh-CN" altLang="en-US" sz="2400" dirty="0" smtClean="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391739" y="4967573"/>
                  <a:ext cx="646331" cy="49686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  s</a:t>
                  </a:r>
                  <a:endPara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537624" y="5365627"/>
                  <a:ext cx="269626" cy="49686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>
                <a:off x="5536008" y="5422707"/>
                <a:ext cx="217497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4222038" y="5599348"/>
              <a:ext cx="8685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8065166" y="2919023"/>
            <a:ext cx="2607383" cy="1079771"/>
            <a:chOff x="3944205" y="5813949"/>
            <a:chExt cx="3248352" cy="994010"/>
          </a:xfrm>
        </p:grpSpPr>
        <p:sp>
          <p:nvSpPr>
            <p:cNvPr id="35" name="云形标注 34"/>
            <p:cNvSpPr/>
            <p:nvPr/>
          </p:nvSpPr>
          <p:spPr>
            <a:xfrm>
              <a:off x="3944205" y="5813949"/>
              <a:ext cx="3248352" cy="994010"/>
            </a:xfrm>
            <a:prstGeom prst="cloudCallout">
              <a:avLst>
                <a:gd name="adj1" fmla="val -111106"/>
                <a:gd name="adj2" fmla="val 73060"/>
              </a:avLst>
            </a:prstGeom>
            <a:solidFill>
              <a:srgbClr val="F7F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13650" y="5988464"/>
              <a:ext cx="2042794" cy="5204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单位换算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70151" y="5692406"/>
            <a:ext cx="7476452" cy="919944"/>
            <a:chOff x="2286247" y="5130566"/>
            <a:chExt cx="7476452" cy="919944"/>
          </a:xfrm>
        </p:grpSpPr>
        <p:grpSp>
          <p:nvGrpSpPr>
            <p:cNvPr id="41" name="组合 28"/>
            <p:cNvGrpSpPr/>
            <p:nvPr/>
          </p:nvGrpSpPr>
          <p:grpSpPr>
            <a:xfrm>
              <a:off x="2286247" y="5130566"/>
              <a:ext cx="7476452" cy="919944"/>
              <a:chOff x="2371917" y="4967573"/>
              <a:chExt cx="7476452" cy="919944"/>
            </a:xfrm>
          </p:grpSpPr>
          <p:grpSp>
            <p:nvGrpSpPr>
              <p:cNvPr id="43" name="组合 9"/>
              <p:cNvGrpSpPr/>
              <p:nvPr/>
            </p:nvGrpSpPr>
            <p:grpSpPr>
              <a:xfrm>
                <a:off x="2371917" y="5047182"/>
                <a:ext cx="7476452" cy="840335"/>
                <a:chOff x="4964996" y="5142722"/>
                <a:chExt cx="6417238" cy="840335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6621429" y="5531895"/>
                  <a:ext cx="74738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组合 19"/>
                <p:cNvGrpSpPr/>
                <p:nvPr/>
              </p:nvGrpSpPr>
              <p:grpSpPr>
                <a:xfrm>
                  <a:off x="4964996" y="5142722"/>
                  <a:ext cx="6417238" cy="840335"/>
                  <a:chOff x="4951347" y="5101778"/>
                  <a:chExt cx="6417238" cy="840335"/>
                </a:xfrm>
              </p:grpSpPr>
              <p:grpSp>
                <p:nvGrpSpPr>
                  <p:cNvPr id="48" name="组合 42"/>
                  <p:cNvGrpSpPr/>
                  <p:nvPr/>
                </p:nvGrpSpPr>
                <p:grpSpPr>
                  <a:xfrm>
                    <a:off x="4951347" y="5101778"/>
                    <a:ext cx="6417238" cy="840335"/>
                    <a:chOff x="2588023" y="4266987"/>
                    <a:chExt cx="6417238" cy="840335"/>
                  </a:xfrm>
                </p:grpSpPr>
                <p:sp>
                  <p:nvSpPr>
                    <p:cNvPr id="52" name="矩形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8023" y="4402000"/>
                      <a:ext cx="6417238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lvl="0" defTabSz="914400">
                        <a:defRPr/>
                      </a:pPr>
                      <a:r>
                        <a:rPr kumimoji="0" lang="en-US" altLang="zh-CN" sz="2400" i="1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P</a:t>
                      </a:r>
                      <a:r>
                        <a:rPr kumimoji="0" lang="en-US" altLang="zh-CN" sz="240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           =             = F</a:t>
                      </a:r>
                      <a:r>
                        <a:rPr kumimoji="0" lang="en-US" altLang="zh-CN" sz="2400" i="1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v=</a:t>
                      </a:r>
                      <a:r>
                        <a:rPr kumimoji="0" lang="en-US" altLang="zh-CN" sz="240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1600N×15m/s =</a:t>
                      </a:r>
                      <a:r>
                        <a:rPr kumimoji="0" lang="en-US" altLang="zh-CN" sz="240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  </a:t>
                      </a:r>
                      <a:endParaRPr kumimoji="0" lang="zh-CN" altLang="en-US" sz="240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452883" y="4266987"/>
                      <a:ext cx="378647" cy="4968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3496102" y="4610455"/>
                      <a:ext cx="231427" cy="4968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>
                      <a:off x="3357331" y="4667533"/>
                      <a:ext cx="586854" cy="0"/>
                    </a:xfrm>
                    <a:prstGeom prst="line">
                      <a:avLst/>
                    </a:prstGeom>
                    <a:ln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9917949" y="5224384"/>
                    <a:ext cx="1285366" cy="49731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2.4×10</a:t>
                    </a:r>
                    <a:r>
                      <a:rPr lang="en-US" altLang="zh-CN" sz="2400" baseline="300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zh-CN" sz="2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endParaRPr lang="zh-CN" altLang="en-US" sz="2400" dirty="0" smtClean="0">
                      <a:solidFill>
                        <a:srgbClr val="FFFF00"/>
                      </a:solidFill>
                    </a:endParaRPr>
                  </a:p>
                </p:txBody>
              </p:sp>
            </p:grpSp>
          </p:grpSp>
          <p:sp>
            <p:nvSpPr>
              <p:cNvPr id="44" name="TextBox 43"/>
              <p:cNvSpPr txBox="1"/>
              <p:nvPr/>
            </p:nvSpPr>
            <p:spPr>
              <a:xfrm>
                <a:off x="4391739" y="4967573"/>
                <a:ext cx="646331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s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37624" y="5365627"/>
                <a:ext cx="269626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4222038" y="5599348"/>
              <a:ext cx="8685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直接箭头连接符 56"/>
          <p:cNvCxnSpPr/>
          <p:nvPr/>
        </p:nvCxnSpPr>
        <p:spPr>
          <a:xfrm>
            <a:off x="4839287" y="5419419"/>
            <a:ext cx="689317" cy="689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455615" y="1555350"/>
            <a:ext cx="10958286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已知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某小轿车的质量是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1.6t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，它以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54 km/h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的速度在水平路面上匀速行驶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2min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轿车受到的阻力是车重的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倍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求轿车在这段时间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内：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⑴通过的路程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；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⑵发动机的牵引力；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⑶发动机的功率。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024895" y="5682845"/>
            <a:ext cx="3653186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/>
            <a:endParaRPr lang="en-US" altLang="zh-CN" sz="3200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37386" y="1011224"/>
            <a:ext cx="7476452" cy="919944"/>
            <a:chOff x="2286247" y="5130566"/>
            <a:chExt cx="7476452" cy="919944"/>
          </a:xfrm>
        </p:grpSpPr>
        <p:grpSp>
          <p:nvGrpSpPr>
            <p:cNvPr id="32" name="组合 28"/>
            <p:cNvGrpSpPr/>
            <p:nvPr/>
          </p:nvGrpSpPr>
          <p:grpSpPr>
            <a:xfrm>
              <a:off x="2286247" y="5130566"/>
              <a:ext cx="7476452" cy="919944"/>
              <a:chOff x="2371917" y="4967573"/>
              <a:chExt cx="7476452" cy="919944"/>
            </a:xfrm>
          </p:grpSpPr>
          <p:grpSp>
            <p:nvGrpSpPr>
              <p:cNvPr id="34" name="组合 9"/>
              <p:cNvGrpSpPr/>
              <p:nvPr/>
            </p:nvGrpSpPr>
            <p:grpSpPr>
              <a:xfrm>
                <a:off x="2371917" y="5047182"/>
                <a:ext cx="7476452" cy="840335"/>
                <a:chOff x="4964996" y="5142722"/>
                <a:chExt cx="6417238" cy="84033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621429" y="5531895"/>
                  <a:ext cx="74738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组合 42"/>
                <p:cNvGrpSpPr/>
                <p:nvPr/>
              </p:nvGrpSpPr>
              <p:grpSpPr>
                <a:xfrm>
                  <a:off x="4964996" y="5142722"/>
                  <a:ext cx="6417238" cy="840335"/>
                  <a:chOff x="2588023" y="4266987"/>
                  <a:chExt cx="6417238" cy="840335"/>
                </a:xfrm>
              </p:grpSpPr>
              <p:sp>
                <p:nvSpPr>
                  <p:cNvPr id="41" name="矩形 6"/>
                  <p:cNvSpPr>
                    <a:spLocks noChangeArrowheads="1"/>
                  </p:cNvSpPr>
                  <p:nvPr/>
                </p:nvSpPr>
                <p:spPr bwMode="auto">
                  <a:xfrm>
                    <a:off x="2588023" y="4402000"/>
                    <a:ext cx="6417238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kumimoji="0" lang="en-US" altLang="zh-CN" sz="240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   P</a:t>
                    </a:r>
                    <a:r>
                      <a:rPr kumimoji="0" lang="en-US" altLang="zh-CN" sz="240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           =             = F</a:t>
                    </a:r>
                    <a:r>
                      <a:rPr kumimoji="0" lang="en-US" altLang="zh-CN" sz="240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v</a:t>
                    </a:r>
                    <a:endParaRPr kumimoji="0" lang="zh-CN" altLang="en-US" sz="240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452883" y="4266987"/>
                    <a:ext cx="37864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496102" y="4610455"/>
                    <a:ext cx="23142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3357331" y="4667533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" name="TextBox 34"/>
              <p:cNvSpPr txBox="1"/>
              <p:nvPr/>
            </p:nvSpPr>
            <p:spPr>
              <a:xfrm>
                <a:off x="4391739" y="4967573"/>
                <a:ext cx="646331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s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7624" y="5365627"/>
                <a:ext cx="269626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4222038" y="5599348"/>
              <a:ext cx="8685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87083" y="1855442"/>
            <a:ext cx="10431126" cy="31947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说明：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）应统一单位，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力的单位用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，速度的单位用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m/s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，功率单位才是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）三个物理量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对应于同一物体的同一运动过程，速度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应是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沿拉力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方向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运动的物体速度；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）此公式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适用于物体匀速运动，且运动过程中力</a:t>
            </a:r>
            <a:r>
              <a:rPr kumimoji="0" lang="en-US" altLang="zh-CN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始终作用于物体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上的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情况；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）在综合计算题中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,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此公式需要进行推导，不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要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直接使用。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9037" y="5177904"/>
            <a:ext cx="4801314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实例：</a:t>
            </a:r>
            <a:r>
              <a:rPr lang="zh-CN" altLang="zh-CN" sz="2400" kern="1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汽车上坡时需要挂低速档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40" name="矩形 6"/>
          <p:cNvSpPr>
            <a:spLocks noChangeArrowheads="1"/>
          </p:cNvSpPr>
          <p:nvPr/>
        </p:nvSpPr>
        <p:spPr bwMode="auto">
          <a:xfrm>
            <a:off x="1574695" y="5861732"/>
            <a:ext cx="81373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US" altLang="zh-CN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P= </a:t>
            </a:r>
            <a:r>
              <a:rPr kumimoji="0" lang="en-US" altLang="zh-CN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       </a:t>
            </a:r>
            <a:r>
              <a:rPr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一定时，减小</a:t>
            </a:r>
            <a:r>
              <a:rPr lang="en-US" altLang="zh-CN" sz="2400" i="1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40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9788" y="1387266"/>
            <a:ext cx="1074057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两位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同学在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一次活动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中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，从一楼登上三楼，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想比比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看谁的功率大。为此，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需要测量一些物理量，下列物理量中必须测量的是（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①三楼地面到一楼地面的高度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②从一楼到达三楼所用的时间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③每个同学的质量或体重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④一楼到三楼楼梯的长度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②④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①④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①②③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②③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79788" y="1387266"/>
            <a:ext cx="1074057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两位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同学在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一次活动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中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，从一楼登上三楼，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想比比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看谁的功率大。为此，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需要测量一些物理量，下列物理量中必须测量的是（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①三楼地面到一楼地面的高度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②从一楼到达三楼所用的时间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③每个同学的质量或体重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④一楼到三楼楼梯的长度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②④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①④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①②③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②③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2893" y="1978845"/>
            <a:ext cx="481222" cy="6317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矩形 18"/>
          <p:cNvSpPr/>
          <p:nvPr/>
        </p:nvSpPr>
        <p:spPr>
          <a:xfrm>
            <a:off x="603713" y="4559369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解析：同学上楼的过</a:t>
            </a:r>
            <a:r>
              <a:rPr lang="zh-CN" altLang="en-US" sz="240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程，对自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身</a:t>
            </a:r>
            <a:r>
              <a:rPr lang="zh-CN" altLang="en-US" sz="240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做功的功率</a:t>
            </a:r>
            <a:endParaRPr lang="zh-CN" altLang="en-US" dirty="0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31521" y="5125486"/>
            <a:ext cx="7476453" cy="978355"/>
            <a:chOff x="1170561" y="5262646"/>
            <a:chExt cx="7476453" cy="978355"/>
          </a:xfrm>
        </p:grpSpPr>
        <p:grpSp>
          <p:nvGrpSpPr>
            <p:cNvPr id="30" name="组合 29"/>
            <p:cNvGrpSpPr/>
            <p:nvPr/>
          </p:nvGrpSpPr>
          <p:grpSpPr>
            <a:xfrm>
              <a:off x="1170561" y="5290352"/>
              <a:ext cx="7476453" cy="950649"/>
              <a:chOff x="1170561" y="4459052"/>
              <a:chExt cx="7476453" cy="950649"/>
            </a:xfrm>
          </p:grpSpPr>
          <p:grpSp>
            <p:nvGrpSpPr>
              <p:cNvPr id="2" name="组合 9"/>
              <p:cNvGrpSpPr/>
              <p:nvPr/>
            </p:nvGrpSpPr>
            <p:grpSpPr>
              <a:xfrm>
                <a:off x="1170561" y="4489757"/>
                <a:ext cx="7476453" cy="919944"/>
                <a:chOff x="2286247" y="5130566"/>
                <a:chExt cx="7476453" cy="919944"/>
              </a:xfrm>
            </p:grpSpPr>
            <p:grpSp>
              <p:nvGrpSpPr>
                <p:cNvPr id="3" name="组合 28"/>
                <p:cNvGrpSpPr/>
                <p:nvPr/>
              </p:nvGrpSpPr>
              <p:grpSpPr>
                <a:xfrm>
                  <a:off x="2286247" y="5130566"/>
                  <a:ext cx="7476453" cy="919944"/>
                  <a:chOff x="2371917" y="4967573"/>
                  <a:chExt cx="7476453" cy="919944"/>
                </a:xfrm>
              </p:grpSpPr>
              <p:grpSp>
                <p:nvGrpSpPr>
                  <p:cNvPr id="4" name="组合 9"/>
                  <p:cNvGrpSpPr/>
                  <p:nvPr/>
                </p:nvGrpSpPr>
                <p:grpSpPr>
                  <a:xfrm>
                    <a:off x="2371917" y="5047182"/>
                    <a:ext cx="7476453" cy="840335"/>
                    <a:chOff x="4964996" y="5142722"/>
                    <a:chExt cx="6417238" cy="840335"/>
                  </a:xfrm>
                </p:grpSpPr>
                <p:cxnSp>
                  <p:nvCxnSpPr>
                    <p:cNvPr id="18" name="直接连接符 17"/>
                    <p:cNvCxnSpPr/>
                    <p:nvPr/>
                  </p:nvCxnSpPr>
                  <p:spPr>
                    <a:xfrm>
                      <a:off x="6621429" y="5531895"/>
                      <a:ext cx="747383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" name="组合 42"/>
                    <p:cNvGrpSpPr/>
                    <p:nvPr/>
                  </p:nvGrpSpPr>
                  <p:grpSpPr>
                    <a:xfrm>
                      <a:off x="4964996" y="5142722"/>
                      <a:ext cx="6417238" cy="840335"/>
                      <a:chOff x="2588023" y="4266987"/>
                      <a:chExt cx="6417238" cy="840335"/>
                    </a:xfrm>
                  </p:grpSpPr>
                  <p:sp>
                    <p:nvSpPr>
                      <p:cNvPr id="24" name="矩形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8023" y="4402000"/>
                        <a:ext cx="6417238" cy="461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en-US" altLang="zh-CN" sz="240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    P</a:t>
                        </a:r>
                        <a:r>
                          <a:rPr kumimoji="0" lang="en-US" altLang="zh-CN" sz="240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=           =              =              =</a:t>
                        </a:r>
                        <a:endParaRPr kumimoji="0" lang="zh-CN" altLang="en-US" sz="240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3452883" y="4266987"/>
                        <a:ext cx="378647" cy="4968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ctr">
                        <a:spAutoFit/>
                      </a:bodyPr>
                      <a:lstStyle/>
                      <a:p>
                        <a:pPr>
                          <a:lnSpc>
                            <a:spcPct val="120000"/>
                          </a:lnSpc>
                        </a:pPr>
                        <a:r>
                          <a:rPr lang="en-US" altLang="zh-CN" sz="2400" i="1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</a:t>
                        </a:r>
                        <a:endPara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3496102" y="4610455"/>
                        <a:ext cx="231427" cy="4968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ctr">
                        <a:spAutoFit/>
                      </a:bodyPr>
                      <a:lstStyle/>
                      <a:p>
                        <a:pPr>
                          <a:lnSpc>
                            <a:spcPct val="120000"/>
                          </a:lnSpc>
                        </a:pPr>
                        <a:r>
                          <a:rPr lang="en-US" altLang="zh-CN" sz="2400" i="1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</a:t>
                        </a:r>
                        <a:endParaRPr lang="zh-CN" altLang="en-US" sz="2400" i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7" name="直接连接符 26"/>
                      <p:cNvCxnSpPr/>
                      <p:nvPr/>
                    </p:nvCxnSpPr>
                    <p:spPr>
                      <a:xfrm>
                        <a:off x="3357331" y="4667533"/>
                        <a:ext cx="586854" cy="0"/>
                      </a:xfrm>
                      <a:prstGeom prst="line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405387" y="4967573"/>
                    <a:ext cx="646331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F s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578568" y="5365627"/>
                    <a:ext cx="269626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2" name="直接连接符 11"/>
                <p:cNvCxnSpPr/>
                <p:nvPr/>
              </p:nvCxnSpPr>
              <p:spPr>
                <a:xfrm>
                  <a:off x="4235686" y="5599348"/>
                  <a:ext cx="78326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28"/>
              <p:cNvGrpSpPr/>
              <p:nvPr/>
            </p:nvGrpSpPr>
            <p:grpSpPr>
              <a:xfrm>
                <a:off x="4352715" y="4459052"/>
                <a:ext cx="863004" cy="900605"/>
                <a:chOff x="4352715" y="4445197"/>
                <a:chExt cx="863004" cy="900605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4432459" y="4933310"/>
                  <a:ext cx="78326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4352715" y="4445197"/>
                  <a:ext cx="856325" cy="53553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</a:t>
                  </a:r>
                  <a:r>
                    <a:rPr lang="zh-CN" altLang="en-US" sz="11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人</a:t>
                  </a: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</a:t>
                  </a:r>
                  <a:endPara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662378" y="4848935"/>
                  <a:ext cx="269626" cy="49686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1" name="直接连接符 30"/>
            <p:cNvCxnSpPr/>
            <p:nvPr/>
          </p:nvCxnSpPr>
          <p:spPr>
            <a:xfrm>
              <a:off x="5613819" y="5762130"/>
              <a:ext cx="1050217" cy="136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78560" y="5694088"/>
              <a:ext cx="269626" cy="4968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8896" y="5262646"/>
              <a:ext cx="1010213" cy="5355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zh-CN" altLang="en-US" sz="11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人</a:t>
              </a: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h</a:t>
              </a:r>
              <a:endParaRPr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55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2492" y="1559126"/>
            <a:ext cx="10740572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某人骑一辆普通自行车，在平直公路上以某一速度匀速行驶，若人和车所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indent="2667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受的阻力为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20N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，则通常情况下，骑车人消耗的功率最接近（     ）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A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1W                B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10W                C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100W                 D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1000W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2715" y="4314401"/>
            <a:ext cx="261610" cy="4968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40" grpId="0"/>
      <p:bldP spid="40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2492" y="1559126"/>
            <a:ext cx="10740572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某人骑一辆普通自行车，在平直公路上以某一速度匀速行驶，若人和车所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indent="2667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受的阻力为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20N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，则通常情况下，骑车人消耗的功率最接近（     ）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A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1W                B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10W                C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100W                 D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1000W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5709" y="2100084"/>
            <a:ext cx="458780" cy="6317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2" name="组合 9"/>
          <p:cNvGrpSpPr/>
          <p:nvPr/>
        </p:nvGrpSpPr>
        <p:grpSpPr>
          <a:xfrm>
            <a:off x="1498113" y="3970926"/>
            <a:ext cx="7476453" cy="919944"/>
            <a:chOff x="2286247" y="5130566"/>
            <a:chExt cx="7476453" cy="919944"/>
          </a:xfrm>
        </p:grpSpPr>
        <p:grpSp>
          <p:nvGrpSpPr>
            <p:cNvPr id="3" name="组合 28"/>
            <p:cNvGrpSpPr/>
            <p:nvPr/>
          </p:nvGrpSpPr>
          <p:grpSpPr>
            <a:xfrm>
              <a:off x="2286247" y="5130566"/>
              <a:ext cx="7476453" cy="919944"/>
              <a:chOff x="2371917" y="4967573"/>
              <a:chExt cx="7476453" cy="919944"/>
            </a:xfrm>
          </p:grpSpPr>
          <p:grpSp>
            <p:nvGrpSpPr>
              <p:cNvPr id="4" name="组合 9"/>
              <p:cNvGrpSpPr/>
              <p:nvPr/>
            </p:nvGrpSpPr>
            <p:grpSpPr>
              <a:xfrm>
                <a:off x="2371917" y="5047182"/>
                <a:ext cx="7476453" cy="840335"/>
                <a:chOff x="4964996" y="5142722"/>
                <a:chExt cx="6417238" cy="840335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6621429" y="5531895"/>
                  <a:ext cx="74738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组合 42"/>
                <p:cNvGrpSpPr/>
                <p:nvPr/>
              </p:nvGrpSpPr>
              <p:grpSpPr>
                <a:xfrm>
                  <a:off x="4964996" y="5142722"/>
                  <a:ext cx="6417238" cy="840335"/>
                  <a:chOff x="2588023" y="4266987"/>
                  <a:chExt cx="6417238" cy="840335"/>
                </a:xfrm>
              </p:grpSpPr>
              <p:sp>
                <p:nvSpPr>
                  <p:cNvPr id="24" name="矩形 6"/>
                  <p:cNvSpPr>
                    <a:spLocks noChangeArrowheads="1"/>
                  </p:cNvSpPr>
                  <p:nvPr/>
                </p:nvSpPr>
                <p:spPr bwMode="auto">
                  <a:xfrm>
                    <a:off x="2588023" y="4402000"/>
                    <a:ext cx="6417238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kumimoji="0" lang="en-US" altLang="zh-CN" sz="240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   P</a:t>
                    </a:r>
                    <a:r>
                      <a:rPr kumimoji="0" lang="en-US" altLang="zh-CN" sz="240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           =               =Fv</a:t>
                    </a:r>
                    <a:endParaRPr kumimoji="0" lang="zh-CN" altLang="en-US" sz="240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52883" y="4266987"/>
                    <a:ext cx="37864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496102" y="4610455"/>
                    <a:ext cx="23142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3357331" y="4667533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4405387" y="4967573"/>
                <a:ext cx="646331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s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8568" y="5365627"/>
                <a:ext cx="269626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4235686" y="5599348"/>
              <a:ext cx="78326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53185" y="378007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52715" y="4314401"/>
            <a:ext cx="261610" cy="4968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161361" y="1596789"/>
            <a:ext cx="736979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997849" y="4203161"/>
            <a:ext cx="385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zh-CN" altLang="en-US" sz="20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20N×5m/s=100W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1831074" y="2199565"/>
            <a:ext cx="1594514" cy="586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>
            <a:endCxn id="29" idx="3"/>
          </p:cNvCxnSpPr>
          <p:nvPr/>
        </p:nvCxnSpPr>
        <p:spPr>
          <a:xfrm flipV="1">
            <a:off x="4877436" y="2097700"/>
            <a:ext cx="3391853" cy="2153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31" idx="5"/>
          </p:cNvCxnSpPr>
          <p:nvPr/>
        </p:nvCxnSpPr>
        <p:spPr>
          <a:xfrm flipH="1" flipV="1">
            <a:off x="3192077" y="2700476"/>
            <a:ext cx="1482918" cy="15665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4808561" y="4276300"/>
            <a:ext cx="350293" cy="377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5043483" y="4635550"/>
            <a:ext cx="442917" cy="850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506871" y="5206621"/>
            <a:ext cx="2163171" cy="7710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718411" y="5374315"/>
            <a:ext cx="1726755" cy="4931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估算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5m/s</a:t>
            </a: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云形标注 31"/>
          <p:cNvSpPr/>
          <p:nvPr/>
        </p:nvSpPr>
        <p:spPr>
          <a:xfrm>
            <a:off x="8833576" y="4241997"/>
            <a:ext cx="3125999" cy="1828800"/>
          </a:xfrm>
          <a:prstGeom prst="cloudCallout">
            <a:avLst>
              <a:gd name="adj1" fmla="val -88487"/>
              <a:gd name="adj2" fmla="val -122270"/>
            </a:avLst>
          </a:prstGeom>
          <a:solidFill>
            <a:srgbClr val="F7FCFE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30029" y="4311887"/>
            <a:ext cx="2669333" cy="16435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估算、测量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了解人自身的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一些功率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9" grpId="0" animBg="1"/>
      <p:bldP spid="30" grpId="0"/>
      <p:bldP spid="31" grpId="0" animBg="1"/>
      <p:bldP spid="38" grpId="0" animBg="1"/>
      <p:bldP spid="42" grpId="0" animBg="1"/>
      <p:bldP spid="43" grpId="0"/>
      <p:bldP spid="32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55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52715" y="4314401"/>
            <a:ext cx="261610" cy="4968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816228" y="55363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2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45875" y="1306136"/>
            <a:ext cx="10108276" cy="3453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北京奥运会上，中国选手张湘祥在男子举重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62kg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级的决赛中摘得金牌，挺举成绩是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176kg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。若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他在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2.5s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内把杠铃举起，并在空中保持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3s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左右不动，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下列说法中正确的是（     ）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杠铃静止在空中时手对杠铃的力与杠铃的重力是一对平衡力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他完成此次举重整个过程中都对杠铃做功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他此次挺举对杠铃做功约为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3500J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 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他此次挺举对杠铃做功的平均功率约为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1400W</a:t>
            </a:r>
          </a:p>
        </p:txBody>
      </p:sp>
      <p:pic>
        <p:nvPicPr>
          <p:cNvPr id="21" name="图片 2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3" y="2448886"/>
            <a:ext cx="1689651" cy="27632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40" grpId="0"/>
      <p:bldP spid="40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329438" y="5682410"/>
            <a:ext cx="450208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京津城际列车</a:t>
            </a:r>
            <a:endParaRPr lang="zh-CN" altLang="en-US" sz="2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Administrator\Desktop\0abd19e693410cea9d153ec141028af.jpg"/>
          <p:cNvPicPr>
            <a:picLocks noChangeAspect="1" noChangeArrowheads="1"/>
          </p:cNvPicPr>
          <p:nvPr/>
        </p:nvPicPr>
        <p:blipFill>
          <a:blip r:embed="rId3" cstate="print"/>
          <a:srcRect l="14754"/>
          <a:stretch>
            <a:fillRect/>
          </a:stretch>
        </p:blipFill>
        <p:spPr bwMode="auto">
          <a:xfrm>
            <a:off x="545913" y="3407702"/>
            <a:ext cx="3068226" cy="19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Administrator\Desktop\89934097704f76bb879c0758967b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349" y="3388522"/>
            <a:ext cx="3017965" cy="20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54474" y="5670405"/>
            <a:ext cx="3573154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快速旅客列车</a:t>
            </a:r>
            <a:endParaRPr lang="zh-CN" altLang="en-US" sz="2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159220" y="1435539"/>
            <a:ext cx="5125890" cy="677104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中国高铁   中国速度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2" name="Picture 2" descr="C:\Users\Administrator\Desktop\新教材 八年级上册教材电子版-图片\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7576" y="574348"/>
            <a:ext cx="4147737" cy="5805870"/>
          </a:xfrm>
          <a:prstGeom prst="rect">
            <a:avLst/>
          </a:prstGeom>
          <a:noFill/>
        </p:spPr>
      </p:pic>
      <p:sp>
        <p:nvSpPr>
          <p:cNvPr id="16" name="椭圆 15"/>
          <p:cNvSpPr/>
          <p:nvPr/>
        </p:nvSpPr>
        <p:spPr>
          <a:xfrm>
            <a:off x="7997586" y="3234519"/>
            <a:ext cx="750627" cy="354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45875" y="1306136"/>
            <a:ext cx="10108276" cy="3453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北京奥运会上，中国选手张湘祥在男子举重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62kg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级的决赛中摘得金牌，挺举成绩是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176kg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。若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他在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2.5s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内把杠铃举起，并在空中保持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3s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左右不动，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下列说法中正确的是（     ）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杠铃静止在空中时手对杠铃的力与杠铃的重力是一对平衡力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他完成此次举重整个过程中都对杠铃做功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他此次挺举对杠铃做功约为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3500J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 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他此次挺举对杠铃做功的平均功率约为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1400W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2715" y="4314401"/>
            <a:ext cx="261610" cy="4968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3" y="2448886"/>
            <a:ext cx="1689651" cy="27632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79777" y="2210216"/>
            <a:ext cx="755335" cy="6317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23" name="矩形 22"/>
          <p:cNvSpPr/>
          <p:nvPr/>
        </p:nvSpPr>
        <p:spPr>
          <a:xfrm>
            <a:off x="298655" y="4730370"/>
            <a:ext cx="8494633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解析：本题综</a:t>
            </a:r>
            <a:r>
              <a:rPr lang="zh-CN" altLang="en-US" sz="240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合考查，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力的平衡，功和功率的概念、计算方法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84375" y="5326535"/>
            <a:ext cx="858600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运动员挺举起杠铃的高度大约是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2m</a:t>
            </a:r>
          </a:p>
          <a:p>
            <a:pPr>
              <a:lnSpc>
                <a:spcPct val="130000"/>
              </a:lnSpc>
            </a:pPr>
            <a:r>
              <a:rPr lang="en-US" altLang="zh-CN" sz="2400" i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W=Fs=</a:t>
            </a:r>
            <a:r>
              <a:rPr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mgh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176kg×10N/kg×2m=3520J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9"/>
          <p:cNvGrpSpPr/>
          <p:nvPr/>
        </p:nvGrpSpPr>
        <p:grpSpPr>
          <a:xfrm>
            <a:off x="6710690" y="5442927"/>
            <a:ext cx="5047922" cy="939276"/>
            <a:chOff x="2286247" y="5111234"/>
            <a:chExt cx="5116125" cy="939276"/>
          </a:xfrm>
        </p:grpSpPr>
        <p:grpSp>
          <p:nvGrpSpPr>
            <p:cNvPr id="42" name="组合 28"/>
            <p:cNvGrpSpPr/>
            <p:nvPr/>
          </p:nvGrpSpPr>
          <p:grpSpPr>
            <a:xfrm>
              <a:off x="2286247" y="5111234"/>
              <a:ext cx="5116125" cy="939276"/>
              <a:chOff x="2371917" y="4948241"/>
              <a:chExt cx="5116125" cy="939276"/>
            </a:xfrm>
          </p:grpSpPr>
          <p:grpSp>
            <p:nvGrpSpPr>
              <p:cNvPr id="51" name="组合 9"/>
              <p:cNvGrpSpPr/>
              <p:nvPr/>
            </p:nvGrpSpPr>
            <p:grpSpPr>
              <a:xfrm>
                <a:off x="2371917" y="5047182"/>
                <a:ext cx="5116125" cy="840335"/>
                <a:chOff x="4964996" y="5142722"/>
                <a:chExt cx="4391306" cy="84033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621429" y="5531895"/>
                  <a:ext cx="74738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组合 42"/>
                <p:cNvGrpSpPr/>
                <p:nvPr/>
              </p:nvGrpSpPr>
              <p:grpSpPr>
                <a:xfrm>
                  <a:off x="4964996" y="5142722"/>
                  <a:ext cx="4391306" cy="840335"/>
                  <a:chOff x="2588023" y="4266987"/>
                  <a:chExt cx="4391306" cy="840335"/>
                </a:xfrm>
              </p:grpSpPr>
              <p:sp>
                <p:nvSpPr>
                  <p:cNvPr id="56" name="矩形 6"/>
                  <p:cNvSpPr>
                    <a:spLocks noChangeArrowheads="1"/>
                  </p:cNvSpPr>
                  <p:nvPr/>
                </p:nvSpPr>
                <p:spPr bwMode="auto">
                  <a:xfrm>
                    <a:off x="2588023" y="4402000"/>
                    <a:ext cx="439130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   P</a:t>
                    </a:r>
                    <a:r>
                      <a:rPr kumimoji="0" lang="en-US" altLang="zh-CN" sz="240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=           =              =</a:t>
                    </a:r>
                    <a:r>
                      <a:rPr kumimoji="0" lang="en-US" altLang="zh-CN" sz="24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1408W</a:t>
                    </a:r>
                    <a:endParaRPr kumimoji="0" lang="zh-CN" altLang="en-US" sz="240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452883" y="4266987"/>
                    <a:ext cx="37864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496102" y="4610455"/>
                    <a:ext cx="231427" cy="4968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i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endParaRPr lang="zh-CN" altLang="en-US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3357331" y="4667533"/>
                    <a:ext cx="586854" cy="0"/>
                  </a:xfrm>
                  <a:prstGeom prst="lin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/>
              <p:cNvSpPr txBox="1"/>
              <p:nvPr/>
            </p:nvSpPr>
            <p:spPr>
              <a:xfrm>
                <a:off x="4321134" y="4948241"/>
                <a:ext cx="1010865" cy="5355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3520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J</a:t>
                </a:r>
                <a:endParaRPr lang="zh-CN" alt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78568" y="5365627"/>
                <a:ext cx="698929" cy="4968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2.5s</a:t>
                </a:r>
                <a:endParaRPr lang="zh-CN" alt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直接连接符 11"/>
            <p:cNvCxnSpPr/>
            <p:nvPr/>
          </p:nvCxnSpPr>
          <p:spPr>
            <a:xfrm>
              <a:off x="4235686" y="5599348"/>
              <a:ext cx="78326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0729031" y="5510628"/>
            <a:ext cx="646331" cy="6910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61" name="椭圆 60"/>
          <p:cNvSpPr/>
          <p:nvPr/>
        </p:nvSpPr>
        <p:spPr>
          <a:xfrm>
            <a:off x="8865031" y="5966847"/>
            <a:ext cx="650928" cy="38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9254109" y="6027431"/>
            <a:ext cx="646331" cy="6910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63" name="椭圆 62"/>
          <p:cNvSpPr/>
          <p:nvPr/>
        </p:nvSpPr>
        <p:spPr>
          <a:xfrm>
            <a:off x="8423562" y="1814946"/>
            <a:ext cx="1967347" cy="5264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60" grpId="0"/>
      <p:bldP spid="61" grpId="0" animBg="1"/>
      <p:bldP spid="62" grpId="0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024895" y="5682845"/>
            <a:ext cx="3653186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/>
            <a:endParaRPr lang="en-US" altLang="zh-CN" sz="3200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114077" y="3225667"/>
            <a:ext cx="1690887" cy="7386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4000" spc="150" dirty="0" smtClean="0">
                <a:ln w="11430"/>
                <a:solidFill>
                  <a:srgbClr val="FFFF00"/>
                </a:solidFill>
                <a:latin typeface="+mj-ea"/>
                <a:ea typeface="+mj-ea"/>
                <a:cs typeface="楷体_GB2312" panose="02010609030101010101" charset="-122"/>
              </a:rPr>
              <a:t>功率</a:t>
            </a:r>
            <a:endParaRPr lang="zh-CN" altLang="en-US" sz="4000" spc="150" dirty="0">
              <a:ln w="11430"/>
              <a:solidFill>
                <a:srgbClr val="FFFF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72618" y="1203526"/>
            <a:ext cx="2334605" cy="677104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课堂小结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80505" y="1753984"/>
            <a:ext cx="5197521" cy="3654600"/>
            <a:chOff x="6594153" y="1958704"/>
            <a:chExt cx="5197521" cy="3654600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7196090" y="1958704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比较做功快慢方法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7428106" y="4196936"/>
              <a:ext cx="2766776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公式和单位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7237034" y="3450858"/>
              <a:ext cx="1690887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定义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7428106" y="2718429"/>
              <a:ext cx="2261809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物理意义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7209738" y="4936200"/>
              <a:ext cx="3214888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计算和测量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6605527" y="2292824"/>
              <a:ext cx="928048" cy="143301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6594153" y="3084394"/>
              <a:ext cx="953069" cy="69831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6623723" y="3784984"/>
              <a:ext cx="9235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6594153" y="3796354"/>
              <a:ext cx="953070" cy="70740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6610077" y="3853221"/>
              <a:ext cx="923499" cy="134657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73216" y="2288528"/>
            <a:ext cx="5005024" cy="2701532"/>
            <a:chOff x="177424" y="2465952"/>
            <a:chExt cx="5005024" cy="2701532"/>
          </a:xfrm>
        </p:grpSpPr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586864" y="2465952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控制变量法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586864" y="3478166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比值定义法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177424" y="4490380"/>
              <a:ext cx="4595584" cy="67710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CN" altLang="en-US" sz="3600" spc="150" dirty="0" smtClean="0">
                  <a:ln w="11430"/>
                  <a:solidFill>
                    <a:schemeClr val="bg1"/>
                  </a:solidFill>
                  <a:latin typeface="+mj-ea"/>
                  <a:ea typeface="+mj-ea"/>
                  <a:cs typeface="楷体_GB2312" panose="02010609030101010101" charset="-122"/>
                </a:rPr>
                <a:t>类比的思维方式</a:t>
              </a:r>
              <a:endParaRPr lang="zh-CN" altLang="en-US" sz="3600" spc="150" dirty="0">
                <a:ln w="11430"/>
                <a:solidFill>
                  <a:schemeClr val="bg1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H="1" flipV="1">
              <a:off x="4107977" y="2879679"/>
              <a:ext cx="791570" cy="90075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>
              <a:off x="4101152" y="3787258"/>
              <a:ext cx="78474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>
              <a:off x="4176215" y="3837304"/>
              <a:ext cx="739256" cy="91211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024895" y="5682845"/>
            <a:ext cx="3653186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/>
            <a:endParaRPr lang="en-US" altLang="zh-CN" sz="3200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887101" y="2566797"/>
            <a:ext cx="10672551" cy="20621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课本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P66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动手动脑学物理</a:t>
            </a: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1-4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题。</a:t>
            </a:r>
            <a:endParaRPr kumimoji="0" lang="en-US" altLang="zh-CN" sz="3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估测自己爬楼梯的功率</a:t>
            </a:r>
            <a:r>
              <a:rPr lang="zh-CN" altLang="en-US" sz="3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，并找机会实际测量一下。</a:t>
            </a:r>
            <a:endParaRPr lang="en-US" altLang="zh-CN" sz="32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zh-CN" sz="3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872618" y="1203526"/>
            <a:ext cx="2334605" cy="677104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6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课后作业</a:t>
            </a:r>
            <a:endParaRPr lang="zh-CN" altLang="en-US" sz="36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85311" y="5120432"/>
            <a:ext cx="6306104" cy="86177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48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祝同学们学习进步！</a:t>
            </a:r>
            <a:endParaRPr lang="zh-CN" altLang="en-US" sz="48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4414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821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相同路程比较时间</a:t>
            </a: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27" name="矩形 26"/>
          <p:cNvSpPr/>
          <p:nvPr/>
        </p:nvSpPr>
        <p:spPr>
          <a:xfrm>
            <a:off x="2621653" y="2866406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Administrator\Desktop\新教材 八年级上册教材电子版-图片\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576" y="574348"/>
            <a:ext cx="4147737" cy="5805870"/>
          </a:xfrm>
          <a:prstGeom prst="rect">
            <a:avLst/>
          </a:prstGeom>
          <a:noFill/>
        </p:spPr>
      </p:pic>
      <p:sp>
        <p:nvSpPr>
          <p:cNvPr id="23" name="椭圆 22"/>
          <p:cNvSpPr/>
          <p:nvPr/>
        </p:nvSpPr>
        <p:spPr>
          <a:xfrm>
            <a:off x="7997586" y="3234519"/>
            <a:ext cx="750627" cy="354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08968" y="3684894"/>
            <a:ext cx="3464333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939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</a:rPr>
              <a:t>速度 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9094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微软雅黑" panose="020B0503020204020204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3925" y="2406215"/>
            <a:ext cx="3913269" cy="109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微软雅黑" panose="020B0503020204020204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比较物体运动快慢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56" y="861373"/>
            <a:ext cx="10338034" cy="50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821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72381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019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539" y="4051452"/>
            <a:ext cx="5056523" cy="247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6936615" y="2449433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83911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77924" y="4039739"/>
            <a:ext cx="3507473" cy="1050877"/>
            <a:chOff x="777924" y="3957851"/>
            <a:chExt cx="3507473" cy="1050877"/>
          </a:xfrm>
        </p:grpSpPr>
        <p:sp>
          <p:nvSpPr>
            <p:cNvPr id="26" name="云形标注 25"/>
            <p:cNvSpPr/>
            <p:nvPr/>
          </p:nvSpPr>
          <p:spPr>
            <a:xfrm>
              <a:off x="777924" y="3957851"/>
              <a:ext cx="3507473" cy="1050877"/>
            </a:xfrm>
            <a:prstGeom prst="cloudCallout">
              <a:avLst>
                <a:gd name="adj1" fmla="val -30147"/>
                <a:gd name="adj2" fmla="val -155813"/>
              </a:avLst>
            </a:prstGeom>
            <a:solidFill>
              <a:srgbClr val="F7F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3140" y="4064606"/>
              <a:ext cx="1826141" cy="6832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</a:rPr>
                <a:t>控制变量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402" y="1537673"/>
            <a:ext cx="4833593" cy="349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2790" y="1979779"/>
            <a:ext cx="4320116" cy="170816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D8F95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老人和小孩爬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相同的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楼梯，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做功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相同吗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？做功的快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慢相同吗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  <p:sp>
        <p:nvSpPr>
          <p:cNvPr id="7" name="燕尾形 6"/>
          <p:cNvSpPr/>
          <p:nvPr/>
        </p:nvSpPr>
        <p:spPr>
          <a:xfrm flipH="1">
            <a:off x="6277185" y="2483726"/>
            <a:ext cx="666755" cy="78581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1632" y="736994"/>
            <a:ext cx="2146742" cy="651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[</a:t>
            </a:r>
            <a:r>
              <a:rPr lang="zh-CN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想想议议</a:t>
            </a:r>
            <a:r>
              <a:rPr lang="en-US" altLang="zh-CN" sz="3200" dirty="0" smtClean="0">
                <a:solidFill>
                  <a:schemeClr val="bg1"/>
                </a:solidFill>
                <a:latin typeface="+mj-ea"/>
                <a:ea typeface="+mj-ea"/>
              </a:rPr>
              <a:t>]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1093646" y="5412167"/>
            <a:ext cx="9456073" cy="1036637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若做功和时间都</a:t>
            </a:r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不相同，怎样去比较做功的快慢</a:t>
            </a:r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呢？</a:t>
            </a:r>
            <a:endParaRPr kumimoji="1" lang="en-US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821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72381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019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6615" y="2449433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83911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96036" y="2477296"/>
            <a:ext cx="10890913" cy="3782259"/>
            <a:chOff x="696036" y="2559184"/>
            <a:chExt cx="10890913" cy="3782259"/>
          </a:xfrm>
        </p:grpSpPr>
        <p:pic>
          <p:nvPicPr>
            <p:cNvPr id="2050" name="Picture 2" descr="C:\Users\Administrator\Desktop\新教材 八年级上册教材电子版-图片\0022.jpg"/>
            <p:cNvPicPr>
              <a:picLocks noChangeAspect="1" noChangeArrowheads="1"/>
            </p:cNvPicPr>
            <p:nvPr/>
          </p:nvPicPr>
          <p:blipFill>
            <a:blip r:embed="rId3" cstate="print"/>
            <a:srcRect l="5914" t="47287" r="3911" b="7168"/>
            <a:stretch>
              <a:fillRect/>
            </a:stretch>
          </p:blipFill>
          <p:spPr bwMode="auto">
            <a:xfrm>
              <a:off x="696036" y="2559184"/>
              <a:ext cx="5349922" cy="3782259"/>
            </a:xfrm>
            <a:prstGeom prst="rect">
              <a:avLst/>
            </a:prstGeom>
            <a:noFill/>
          </p:spPr>
        </p:pic>
        <p:cxnSp>
          <p:nvCxnSpPr>
            <p:cNvPr id="28" name="直接连接符 27"/>
            <p:cNvCxnSpPr/>
            <p:nvPr/>
          </p:nvCxnSpPr>
          <p:spPr>
            <a:xfrm>
              <a:off x="3545401" y="4888174"/>
              <a:ext cx="21047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780429" y="5299881"/>
              <a:ext cx="1885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563599" y="5493224"/>
              <a:ext cx="21047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549952" y="5711588"/>
              <a:ext cx="21047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549951" y="5929953"/>
              <a:ext cx="21047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444713" y="4672085"/>
              <a:ext cx="2183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74971" y="5081517"/>
              <a:ext cx="2183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Administrator\Desktop\新教材 八年级上册教材电子版-图片\0023.jpg"/>
            <p:cNvPicPr>
              <a:picLocks noChangeAspect="1" noChangeArrowheads="1"/>
            </p:cNvPicPr>
            <p:nvPr/>
          </p:nvPicPr>
          <p:blipFill>
            <a:blip r:embed="rId4" cstate="print"/>
            <a:srcRect l="4541" t="3612" r="7687" b="51571"/>
            <a:stretch>
              <a:fillRect/>
            </a:stretch>
          </p:blipFill>
          <p:spPr bwMode="auto">
            <a:xfrm>
              <a:off x="6318917" y="2565780"/>
              <a:ext cx="5268032" cy="3765198"/>
            </a:xfrm>
            <a:prstGeom prst="rect">
              <a:avLst/>
            </a:prstGeom>
            <a:noFill/>
          </p:spPr>
        </p:pic>
        <p:cxnSp>
          <p:nvCxnSpPr>
            <p:cNvPr id="44" name="直接连接符 43"/>
            <p:cNvCxnSpPr/>
            <p:nvPr/>
          </p:nvCxnSpPr>
          <p:spPr>
            <a:xfrm>
              <a:off x="6621438" y="3132161"/>
              <a:ext cx="45287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3363671" y="1015081"/>
            <a:ext cx="1241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速度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9094" y="24039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比较方法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653" y="2406215"/>
            <a:ext cx="3913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相同路程比较时间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相同时间比较路程</a:t>
            </a:r>
            <a:endParaRPr lang="en-US" altLang="zh-CN" sz="2800" kern="0" dirty="0" smtClean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1547" y="1787857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821" y="17192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物理意义</a:t>
            </a:r>
            <a:endParaRPr lang="zh-CN" altLang="en-US" sz="2800" i="1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1653" y="170789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表示物体运动的快慢</a:t>
            </a:r>
          </a:p>
        </p:txBody>
      </p:sp>
      <p:sp>
        <p:nvSpPr>
          <p:cNvPr id="11" name="矩形 10"/>
          <p:cNvSpPr/>
          <p:nvPr/>
        </p:nvSpPr>
        <p:spPr>
          <a:xfrm>
            <a:off x="6936615" y="172381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表示物体做功的快慢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38018" y="1031006"/>
            <a:ext cx="13019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功率 </a:t>
            </a:r>
            <a:r>
              <a:rPr lang="en-US" altLang="zh-CN" sz="28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kumimoji="0" lang="zh-CN" altLang="en-US" sz="280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6615" y="2435785"/>
            <a:ext cx="3913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相同做功比较时间</a:t>
            </a:r>
          </a:p>
        </p:txBody>
      </p:sp>
      <p:sp>
        <p:nvSpPr>
          <p:cNvPr id="15" name="矩形 14"/>
          <p:cNvSpPr/>
          <p:nvPr/>
        </p:nvSpPr>
        <p:spPr>
          <a:xfrm>
            <a:off x="6936615" y="2839112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相同时间比较做功</a:t>
            </a:r>
            <a:endParaRPr lang="en-US" altLang="zh-CN" sz="2800" kern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09235" y="1790131"/>
            <a:ext cx="750627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567" y="360721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 义</a:t>
            </a:r>
          </a:p>
        </p:txBody>
      </p:sp>
      <p:sp>
        <p:nvSpPr>
          <p:cNvPr id="34" name="矩形 33"/>
          <p:cNvSpPr/>
          <p:nvPr/>
        </p:nvSpPr>
        <p:spPr>
          <a:xfrm>
            <a:off x="2621653" y="36345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路程与时间之比</a:t>
            </a:r>
          </a:p>
        </p:txBody>
      </p:sp>
      <p:sp>
        <p:nvSpPr>
          <p:cNvPr id="36" name="矩形 35"/>
          <p:cNvSpPr/>
          <p:nvPr/>
        </p:nvSpPr>
        <p:spPr>
          <a:xfrm>
            <a:off x="781567" y="445566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公 式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588023" y="4178701"/>
            <a:ext cx="3280513" cy="984887"/>
            <a:chOff x="2588023" y="4178701"/>
            <a:chExt cx="3280513" cy="98488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2588023" y="4402000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1122" y="4178701"/>
              <a:ext cx="324128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96102" y="4554190"/>
              <a:ext cx="284052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357331" y="4694829"/>
              <a:ext cx="586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880823" y="4199349"/>
            <a:ext cx="3280513" cy="930295"/>
            <a:chOff x="2019948" y="4210722"/>
            <a:chExt cx="3280513" cy="930295"/>
          </a:xfrm>
        </p:grpSpPr>
        <p:sp>
          <p:nvSpPr>
            <p:cNvPr id="44" name="矩形 6"/>
            <p:cNvSpPr>
              <a:spLocks noChangeArrowheads="1"/>
            </p:cNvSpPr>
            <p:nvPr/>
          </p:nvSpPr>
          <p:spPr bwMode="auto">
            <a:xfrm>
              <a:off x="2019948" y="4415854"/>
              <a:ext cx="32805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1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P</a:t>
              </a:r>
              <a:r>
                <a:rPr kumimoji="0" lang="en-US" altLang="zh-CN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kumimoji="0" lang="zh-CN" alt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85035" y="4210722"/>
              <a:ext cx="484428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41902" y="4576760"/>
              <a:ext cx="284052" cy="5642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803131" y="4694829"/>
              <a:ext cx="58685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6936615" y="3636810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功与做功时间之比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4558354" y="286605"/>
            <a:ext cx="3507473" cy="1050877"/>
            <a:chOff x="4326342" y="5022378"/>
            <a:chExt cx="3507473" cy="1050877"/>
          </a:xfrm>
        </p:grpSpPr>
        <p:sp>
          <p:nvSpPr>
            <p:cNvPr id="54" name="云形标注 53"/>
            <p:cNvSpPr/>
            <p:nvPr/>
          </p:nvSpPr>
          <p:spPr>
            <a:xfrm>
              <a:off x="4326342" y="5022378"/>
              <a:ext cx="3507473" cy="1050877"/>
            </a:xfrm>
            <a:prstGeom prst="cloudCallout">
              <a:avLst>
                <a:gd name="adj1" fmla="val 62850"/>
                <a:gd name="adj2" fmla="val 29902"/>
              </a:avLst>
            </a:prstGeom>
            <a:solidFill>
              <a:srgbClr val="F7F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31558" y="5129133"/>
              <a:ext cx="1826141" cy="6832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</a:rPr>
                <a:t>类比思维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21394" y="5270306"/>
            <a:ext cx="6084624" cy="1232845"/>
            <a:chOff x="3944205" y="5813949"/>
            <a:chExt cx="3248352" cy="994010"/>
          </a:xfrm>
        </p:grpSpPr>
        <p:sp>
          <p:nvSpPr>
            <p:cNvPr id="61" name="云形标注 60"/>
            <p:cNvSpPr/>
            <p:nvPr/>
          </p:nvSpPr>
          <p:spPr>
            <a:xfrm>
              <a:off x="3944205" y="5813949"/>
              <a:ext cx="3248352" cy="994010"/>
            </a:xfrm>
            <a:prstGeom prst="cloudCallout">
              <a:avLst>
                <a:gd name="adj1" fmla="val -42379"/>
                <a:gd name="adj2" fmla="val -141891"/>
              </a:avLst>
            </a:prstGeom>
            <a:solidFill>
              <a:srgbClr val="F7F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60622" y="5907055"/>
              <a:ext cx="2785232" cy="6832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</a:rPr>
                <a:t>比值定义法：</a:t>
              </a:r>
              <a:r>
                <a:rPr lang="zh-CN" alt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压强 、密度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d1d930b-d600-4698-afa7-262180050f92}"/>
</p:tagLst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4579</Words>
  <Application>Microsoft Office PowerPoint</Application>
  <PresentationFormat>自定义</PresentationFormat>
  <Paragraphs>474</Paragraphs>
  <Slides>32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2020-03-12T06:27:00Z</dcterms:created>
  <dcterms:modified xsi:type="dcterms:W3CDTF">2020-06-27T09:40:12Z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