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10.bin" ContentType="application/vnd.ms-office.activeX"/>
  <Override PartName="/ppt/activeX/activeX10.xml" ContentType="application/vnd.ms-office.activeX+xml"/>
  <Override PartName="/ppt/activeX/activeX11.bin" ContentType="application/vnd.ms-office.activeX"/>
  <Override PartName="/ppt/activeX/activeX1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activeX/activeX7.bin" ContentType="application/vnd.ms-office.activeX"/>
  <Override PartName="/ppt/activeX/activeX7.xml" ContentType="application/vnd.ms-office.activeX+xml"/>
  <Override PartName="/ppt/activeX/activeX8.bin" ContentType="application/vnd.ms-office.activeX"/>
  <Override PartName="/ppt/activeX/activeX8.xml" ContentType="application/vnd.ms-office.activeX+xml"/>
  <Override PartName="/ppt/activeX/activeX9.bin" ContentType="application/vnd.ms-office.activeX"/>
  <Override PartName="/ppt/activeX/activeX9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5">
  <p:sldMasterIdLst>
    <p:sldMasterId id="2147483648" r:id="rId1"/>
  </p:sldMasterIdLst>
  <p:notesMasterIdLst>
    <p:notesMasterId r:id="rId4"/>
  </p:notesMasterIdLst>
  <p:sldIdLst>
    <p:sldId id="1181" r:id="rId3"/>
    <p:sldId id="1306" r:id="rId5"/>
    <p:sldId id="1205" r:id="rId6"/>
    <p:sldId id="1204" r:id="rId7"/>
    <p:sldId id="1307" r:id="rId8"/>
    <p:sldId id="1183" r:id="rId9"/>
    <p:sldId id="1228" r:id="rId10"/>
    <p:sldId id="1223" r:id="rId11"/>
    <p:sldId id="1182" r:id="rId12"/>
    <p:sldId id="1226" r:id="rId13"/>
    <p:sldId id="1229" r:id="rId14"/>
    <p:sldId id="1274" r:id="rId15"/>
    <p:sldId id="1211" r:id="rId16"/>
    <p:sldId id="1270" r:id="rId17"/>
    <p:sldId id="1271" r:id="rId18"/>
    <p:sldId id="1277" r:id="rId19"/>
    <p:sldId id="1275" r:id="rId20"/>
    <p:sldId id="1237" r:id="rId21"/>
    <p:sldId id="1238" r:id="rId22"/>
    <p:sldId id="1239" r:id="rId23"/>
    <p:sldId id="1240" r:id="rId24"/>
    <p:sldId id="1242" r:id="rId25"/>
    <p:sldId id="1241" r:id="rId26"/>
    <p:sldId id="1184" r:id="rId27"/>
    <p:sldId id="1222" r:id="rId28"/>
    <p:sldId id="1185" r:id="rId29"/>
    <p:sldId id="1236" r:id="rId30"/>
    <p:sldId id="1230" r:id="rId31"/>
    <p:sldId id="1186" r:id="rId32"/>
    <p:sldId id="1224" r:id="rId33"/>
    <p:sldId id="1280" r:id="rId34"/>
    <p:sldId id="1283" r:id="rId35"/>
    <p:sldId id="1281" r:id="rId36"/>
    <p:sldId id="1278" r:id="rId37"/>
    <p:sldId id="1285" r:id="rId38"/>
    <p:sldId id="1284" r:id="rId39"/>
    <p:sldId id="1189" r:id="rId40"/>
    <p:sldId id="1210" r:id="rId41"/>
    <p:sldId id="1305" r:id="rId42"/>
    <p:sldId id="1212" r:id="rId43"/>
    <p:sldId id="1287" r:id="rId44"/>
    <p:sldId id="1286" r:id="rId45"/>
    <p:sldId id="1218" r:id="rId46"/>
    <p:sldId id="1302" r:id="rId47"/>
    <p:sldId id="1301" r:id="rId48"/>
    <p:sldId id="1289" r:id="rId49"/>
    <p:sldId id="1288" r:id="rId50"/>
    <p:sldId id="1207" r:id="rId51"/>
    <p:sldId id="1291" r:id="rId52"/>
    <p:sldId id="1290" r:id="rId53"/>
    <p:sldId id="1213" r:id="rId54"/>
    <p:sldId id="1214" r:id="rId55"/>
    <p:sldId id="1294" r:id="rId56"/>
    <p:sldId id="1295" r:id="rId57"/>
    <p:sldId id="1296" r:id="rId58"/>
    <p:sldId id="1293" r:id="rId59"/>
    <p:sldId id="1292" r:id="rId60"/>
    <p:sldId id="1206" r:id="rId61"/>
    <p:sldId id="1298" r:id="rId62"/>
    <p:sldId id="1299" r:id="rId63"/>
    <p:sldId id="1300" r:id="rId64"/>
    <p:sldId id="1188" r:id="rId65"/>
    <p:sldId id="1304" r:id="rId66"/>
    <p:sldId id="1231" r:id="rId67"/>
    <p:sldId id="1221" r:id="rId68"/>
    <p:sldId id="1303" r:id="rId69"/>
    <p:sldId id="1215" r:id="rId70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00"/>
    <a:srgbClr val="FFFFFF"/>
    <a:srgbClr val="C5C5C5"/>
    <a:srgbClr val="1E277D"/>
    <a:srgbClr val="1D267C"/>
    <a:srgbClr val="00003D"/>
    <a:srgbClr val="F3F3F3"/>
    <a:srgbClr val="F7FCFE"/>
    <a:srgbClr val="FFFFF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18" autoAdjust="0"/>
  </p:normalViewPr>
  <p:slideViewPr>
    <p:cSldViewPr snapToGrid="0" showGuides="1">
      <p:cViewPr varScale="1">
        <p:scale>
          <a:sx n="166" d="100"/>
          <a:sy n="166" d="100"/>
        </p:scale>
        <p:origin x="96" y="128"/>
      </p:cViewPr>
      <p:guideLst>
        <p:guide orient="horz" pos="122"/>
        <p:guide orient="horz" pos="4097"/>
        <p:guide orient="horz" pos="420"/>
        <p:guide orient="horz" pos="932"/>
        <p:guide orient="horz" pos="3944"/>
        <p:guide pos="256"/>
        <p:guide pos="73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4" Type="http://schemas.openxmlformats.org/officeDocument/2006/relationships/tags" Target="tags/tag1.xml"/><Relationship Id="rId73" Type="http://schemas.openxmlformats.org/officeDocument/2006/relationships/tableStyles" Target="tableStyles.xml"/><Relationship Id="rId72" Type="http://schemas.openxmlformats.org/officeDocument/2006/relationships/viewProps" Target="viewProps.xml"/><Relationship Id="rId71" Type="http://schemas.openxmlformats.org/officeDocument/2006/relationships/presProps" Target="presProps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64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933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28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5770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93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22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5105" algn="l" defTabSz="68643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293860" y="211456"/>
            <a:ext cx="2602231" cy="1482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9589769" y="147956"/>
            <a:ext cx="2602231" cy="1482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>
            <a:off x="4014470" y="33655"/>
            <a:ext cx="3855720" cy="219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5" t="327" r="1" b="39958"/>
          <a:stretch>
            <a:fillRect/>
          </a:stretch>
        </p:blipFill>
        <p:spPr>
          <a:xfrm rot="10800000">
            <a:off x="139067" y="5231131"/>
            <a:ext cx="2581275" cy="1470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68301" y="244477"/>
            <a:ext cx="3383280" cy="755650"/>
          </a:xfrm>
          <a:prstGeom prst="rect">
            <a:avLst/>
          </a:prstGeom>
          <a:noFill/>
        </p:spPr>
        <p:txBody>
          <a:bodyPr wrap="none" lIns="91513" tIns="45756" rIns="91513" bIns="45756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0" dirty="0">
                <a:solidFill>
                  <a:srgbClr val="00003D"/>
                </a:soli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请输入您的标题</a:t>
            </a:r>
            <a:endParaRPr lang="zh-CN" altLang="en-US" sz="3600" b="0" dirty="0">
              <a:solidFill>
                <a:srgbClr val="00003D"/>
              </a:soli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" y="795"/>
            <a:ext cx="12187065" cy="6857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1E277D"/>
            </a:gs>
            <a:gs pos="100000">
              <a:srgbClr val="03437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xStyles>
    <p:titleStyle>
      <a:lvl1pPr algn="l" defTabSz="91503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503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4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63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1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93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650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43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31540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9375" indent="-228600" algn="l" defTabSz="91503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50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223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307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7905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57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29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60140" algn="l" defTabSz="91503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4.wmf"/><Relationship Id="rId3" Type="http://schemas.openxmlformats.org/officeDocument/2006/relationships/control" Target="../activeX/activeX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wmf"/><Relationship Id="rId2" Type="http://schemas.openxmlformats.org/officeDocument/2006/relationships/control" Target="../activeX/activeX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wmf"/><Relationship Id="rId2" Type="http://schemas.openxmlformats.org/officeDocument/2006/relationships/control" Target="../activeX/activeX3.xml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wmf"/><Relationship Id="rId2" Type="http://schemas.openxmlformats.org/officeDocument/2006/relationships/control" Target="../activeX/activeX4.xml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3.xml"/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4.wmf"/><Relationship Id="rId2" Type="http://schemas.openxmlformats.org/officeDocument/2006/relationships/control" Target="../activeX/activeX5.xml"/><Relationship Id="rId1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6.xml"/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wmf"/><Relationship Id="rId2" Type="http://schemas.openxmlformats.org/officeDocument/2006/relationships/control" Target="../activeX/activeX6.xml"/><Relationship Id="rId1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9.xml"/><Relationship Id="rId8" Type="http://schemas.openxmlformats.org/officeDocument/2006/relationships/vmlDrawing" Target="../drawings/vmlDrawing7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4.wmf"/><Relationship Id="rId5" Type="http://schemas.openxmlformats.org/officeDocument/2006/relationships/control" Target="../activeX/activeX7.xml"/><Relationship Id="rId4" Type="http://schemas.openxmlformats.org/officeDocument/2006/relationships/image" Target="../media/image11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2.xml"/><Relationship Id="rId8" Type="http://schemas.openxmlformats.org/officeDocument/2006/relationships/vmlDrawing" Target="../drawings/vmlDrawing8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4.wmf"/><Relationship Id="rId5" Type="http://schemas.openxmlformats.org/officeDocument/2006/relationships/control" Target="../activeX/activeX8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6.xml"/><Relationship Id="rId8" Type="http://schemas.openxmlformats.org/officeDocument/2006/relationships/vmlDrawing" Target="../drawings/vmlDrawing9.v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4.wmf"/><Relationship Id="rId5" Type="http://schemas.openxmlformats.org/officeDocument/2006/relationships/control" Target="../activeX/activeX9.xml"/><Relationship Id="rId4" Type="http://schemas.openxmlformats.org/officeDocument/2006/relationships/image" Target="../media/image15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9.xml"/><Relationship Id="rId7" Type="http://schemas.openxmlformats.org/officeDocument/2006/relationships/vmlDrawing" Target="../drawings/vmlDrawing10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4.wmf"/><Relationship Id="rId4" Type="http://schemas.openxmlformats.org/officeDocument/2006/relationships/control" Target="../activeX/activeX10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2.xml"/><Relationship Id="rId7" Type="http://schemas.openxmlformats.org/officeDocument/2006/relationships/vmlDrawing" Target="../drawings/vmlDrawing11.v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4.wmf"/><Relationship Id="rId4" Type="http://schemas.openxmlformats.org/officeDocument/2006/relationships/control" Target="../activeX/activeX11.xml"/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6"/>
          <p:cNvSpPr txBox="1"/>
          <p:nvPr/>
        </p:nvSpPr>
        <p:spPr>
          <a:xfrm>
            <a:off x="723701" y="1816141"/>
            <a:ext cx="9454443" cy="71518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5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第九章 </a:t>
            </a:r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4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4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节 流体压强与流速的关系</a:t>
            </a:r>
            <a:endParaRPr lang="zh-CN" altLang="en-US" sz="4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 txBox="1"/>
          <p:nvPr/>
        </p:nvSpPr>
        <p:spPr>
          <a:xfrm>
            <a:off x="2813957" y="2811408"/>
            <a:ext cx="5622471" cy="884977"/>
          </a:xfrm>
          <a:prstGeom prst="rect">
            <a:avLst/>
          </a:prstGeom>
        </p:spPr>
        <p:txBody>
          <a:bodyPr vert="horz" lIns="121917" tIns="60959" rIns="121917" bIns="60959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80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52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4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6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zh-CN" altLang="en-US" sz="4265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八年级 物理</a:t>
            </a:r>
            <a:endParaRPr lang="en-US" altLang="zh-CN" sz="4265" dirty="0">
              <a:solidFill>
                <a:prstClr val="white">
                  <a:lumMod val="9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吹纸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20256" y="620486"/>
            <a:ext cx="7246258" cy="5928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1097" y="1666387"/>
            <a:ext cx="2612547" cy="2367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20" y="1536700"/>
            <a:ext cx="2515235" cy="23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864328" y="4893229"/>
            <a:ext cx="4493538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气体流速大的位置，压强小</a:t>
            </a:r>
            <a:endParaRPr lang="zh-CN" altLang="en-US" sz="28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7" y="938751"/>
            <a:ext cx="2242456" cy="27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5" y="936669"/>
            <a:ext cx="1930172" cy="27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431971" y="1423353"/>
            <a:ext cx="65836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当风吹过雨伞时，伞上表面空气流速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伞上表面的压强 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于伞下表面的压强，故而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伞向上翻起。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7" y="938751"/>
            <a:ext cx="2242456" cy="27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5" y="936669"/>
            <a:ext cx="1930172" cy="27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431971" y="1423353"/>
            <a:ext cx="65836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当风吹过雨伞时，伞上表面空气流速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伞上表面的压强 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于伞下表面的压强，故而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伞向上翻起。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1" name="" r:id="rId3" imgW="841375" imgH="723900"/>
        </mc:Choice>
        <mc:Fallback>
          <p:control name="" r:id="rId3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7" y="938751"/>
            <a:ext cx="2242456" cy="27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5" y="936669"/>
            <a:ext cx="1930172" cy="270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431971" y="1423353"/>
            <a:ext cx="65836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当风吹过雨伞时，伞上表面空气流速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伞上表面的压强 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于伞下表面的压强，故而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伞向上翻起。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15961" y="1343585"/>
            <a:ext cx="492443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69405" y="1843226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012132" y="992459"/>
            <a:ext cx="220237" cy="1723857"/>
            <a:chOff x="2012132" y="992459"/>
            <a:chExt cx="220237" cy="1723857"/>
          </a:xfrm>
          <a:solidFill>
            <a:srgbClr val="FEFF00"/>
          </a:solidFill>
        </p:grpSpPr>
        <p:sp>
          <p:nvSpPr>
            <p:cNvPr id="7" name="下箭头 6"/>
            <p:cNvSpPr/>
            <p:nvPr/>
          </p:nvSpPr>
          <p:spPr>
            <a:xfrm>
              <a:off x="2040674" y="992459"/>
              <a:ext cx="150541" cy="351126"/>
            </a:xfrm>
            <a:prstGeom prst="downArrow">
              <a:avLst/>
            </a:prstGeom>
            <a:grpFill/>
            <a:ln>
              <a:solidFill>
                <a:srgbClr val="FE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下箭头 7"/>
            <p:cNvSpPr/>
            <p:nvPr/>
          </p:nvSpPr>
          <p:spPr>
            <a:xfrm rot="10800000">
              <a:off x="2012132" y="1778023"/>
              <a:ext cx="220237" cy="938293"/>
            </a:xfrm>
            <a:prstGeom prst="downArrow">
              <a:avLst/>
            </a:prstGeom>
            <a:grpFill/>
            <a:ln>
              <a:solidFill>
                <a:srgbClr val="FE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0" y="1036850"/>
            <a:ext cx="3022181" cy="294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794760" y="1713774"/>
            <a:ext cx="6888480" cy="1863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当列车驶入站台时，如果人离列车过于接近，站在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全线以内</a:t>
            </a: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人与车之间的空气流速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车之间的压强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于人身后的气体压强，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人会被车“压”过去，发生危险。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0" y="1036850"/>
            <a:ext cx="3022181" cy="294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794760" y="1713774"/>
            <a:ext cx="6888480" cy="1863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当列车驶入站台时，如果人离列车过于接近，站在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全线以内</a:t>
            </a: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人与车之间的空气流速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车之间的压强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于人身后的气体压强，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人会被车“压”过去，发生危险。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5" name="" r:id="rId2" imgW="841375" imgH="723900"/>
        </mc:Choice>
        <mc:Fallback>
          <p:control name="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0" y="1036850"/>
            <a:ext cx="3022181" cy="294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794760" y="1713774"/>
            <a:ext cx="6888480" cy="1863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当列车驶入站台时，如果人离列车过于接近，站在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全线以内</a:t>
            </a: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人与车之间的空气流速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人与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车之间的压强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于人身后的气体压强，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人会被车“压”过去，发生危险。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04142" y="2110106"/>
            <a:ext cx="492443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76962" y="2645637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7096" y="2295164"/>
            <a:ext cx="1895272" cy="264067"/>
            <a:chOff x="337096" y="4901204"/>
            <a:chExt cx="1895272" cy="264067"/>
          </a:xfrm>
          <a:solidFill>
            <a:srgbClr val="FFC000"/>
          </a:solidFill>
        </p:grpSpPr>
        <p:sp>
          <p:nvSpPr>
            <p:cNvPr id="14" name="下箭头 13"/>
            <p:cNvSpPr/>
            <p:nvPr/>
          </p:nvSpPr>
          <p:spPr>
            <a:xfrm rot="5400000">
              <a:off x="1870956" y="4803859"/>
              <a:ext cx="264067" cy="458757"/>
            </a:xfrm>
            <a:prstGeom prst="downArrow">
              <a:avLst/>
            </a:prstGeom>
            <a:grpFill/>
            <a:ln>
              <a:solidFill>
                <a:srgbClr val="FE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下箭头 14"/>
            <p:cNvSpPr/>
            <p:nvPr/>
          </p:nvSpPr>
          <p:spPr>
            <a:xfrm rot="16200000">
              <a:off x="696124" y="4586006"/>
              <a:ext cx="220237" cy="938293"/>
            </a:xfrm>
            <a:prstGeom prst="downArrow">
              <a:avLst/>
            </a:prstGeom>
            <a:grpFill/>
            <a:ln>
              <a:solidFill>
                <a:srgbClr val="FE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8450" y="3183759"/>
            <a:ext cx="8392041" cy="6047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液体在流动时，压强大小是否与流速有关呢？</a:t>
            </a:r>
            <a:endParaRPr lang="zh-CN" altLang="en-US" sz="3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小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93529" y="723900"/>
            <a:ext cx="6643000" cy="5435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55550" y="2671070"/>
            <a:ext cx="3191899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一、导入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5438" y="1004141"/>
            <a:ext cx="8675234" cy="436102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86286" y="5628015"/>
            <a:ext cx="4493538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液体流速大的位置，压强小</a:t>
            </a:r>
            <a:endParaRPr lang="zh-CN" altLang="en-US" sz="28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57254" y="2930629"/>
            <a:ext cx="4493538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流体</a:t>
            </a: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流速大</a:t>
            </a: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的位置，</a:t>
            </a: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压强小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7206" y="1127393"/>
            <a:ext cx="8514204" cy="39764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1400" y="5321934"/>
            <a:ext cx="7571303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自古以来，像鸟一样在天空中飞翔，始终是人类的梦想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577" y="1770168"/>
            <a:ext cx="4578018" cy="210215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893670" y="1166640"/>
            <a:ext cx="6298330" cy="4351003"/>
            <a:chOff x="5893670" y="1166640"/>
            <a:chExt cx="6298330" cy="435100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93670" y="1166640"/>
              <a:ext cx="5641544" cy="3178279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6309998" y="4597776"/>
              <a:ext cx="5882002" cy="919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我国自主研发的客机</a:t>
              </a:r>
              <a:r>
                <a:rPr lang="en-US" altLang="zh-CN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c919</a:t>
              </a:r>
              <a:endParaRPr lang="en-US" altLang="zh-CN" sz="24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2017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年成功试飞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161569" y="4568345"/>
            <a:ext cx="5882002" cy="4766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莱特兄弟早期的滑翔机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036" y="2052553"/>
            <a:ext cx="5072027" cy="23972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56872" y="2983419"/>
            <a:ext cx="2339102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飞机机翼的形状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机翼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85572" y="865414"/>
            <a:ext cx="6565900" cy="537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6374" y="1582418"/>
            <a:ext cx="6009526" cy="4044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4388" y="2370710"/>
            <a:ext cx="9075127" cy="418138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994388" y="8716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kumimoji="1"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飞机的升力：</a:t>
            </a:r>
            <a:endParaRPr kumimoji="1"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ct val="0"/>
              </a:spcBef>
            </a:pPr>
            <a:r>
              <a:rPr kumimoji="1"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气流在机翼上下表面由于流速不同、压强不同产生向上的压力差，这就是向上的升力。</a:t>
            </a:r>
            <a:endParaRPr kumimoji="1"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0" y="1200150"/>
            <a:ext cx="6819900" cy="35433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142045" y="1856013"/>
            <a:ext cx="420555" cy="3864428"/>
            <a:chOff x="5142045" y="1856013"/>
            <a:chExt cx="420555" cy="3864428"/>
          </a:xfrm>
        </p:grpSpPr>
        <p:sp>
          <p:nvSpPr>
            <p:cNvPr id="6" name="下箭头 5"/>
            <p:cNvSpPr/>
            <p:nvPr/>
          </p:nvSpPr>
          <p:spPr>
            <a:xfrm rot="10800000">
              <a:off x="5186562" y="4158317"/>
              <a:ext cx="376038" cy="156212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下箭头 7"/>
            <p:cNvSpPr/>
            <p:nvPr/>
          </p:nvSpPr>
          <p:spPr>
            <a:xfrm>
              <a:off x="5142045" y="1856013"/>
              <a:ext cx="355241" cy="707571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6602" y="2424112"/>
            <a:ext cx="5477555" cy="29150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32" y="2424112"/>
            <a:ext cx="5608780" cy="24363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0504" y="765655"/>
            <a:ext cx="218521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汽车尾翼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4157" y="2628900"/>
            <a:ext cx="2971800" cy="625929"/>
          </a:xfrm>
          <a:prstGeom prst="rect">
            <a:avLst/>
          </a:prstGeom>
          <a:noFill/>
          <a:ln>
            <a:solidFill>
              <a:srgbClr val="FE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7473" y="1149910"/>
            <a:ext cx="4372932" cy="397181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80557" y="5354705"/>
            <a:ext cx="7263527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遇到大风天气，伞总是被这样吹翻，这是为什么呢？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两个小实验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74786" y="637307"/>
            <a:ext cx="6838044" cy="559476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5929" y="2051146"/>
            <a:ext cx="2589901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请运用今天学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习到的知识，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解释这两个小实验的实验现象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782" y="751970"/>
            <a:ext cx="2657972" cy="230726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56590" y="1170101"/>
            <a:ext cx="44500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在对漏斗吹气时，兵乓球上方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乒乓球不会落下。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782" y="751970"/>
            <a:ext cx="2657972" cy="230726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56590" y="1170101"/>
            <a:ext cx="44500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在对漏斗吹气时，兵乓球上方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乒乓球不会落下。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9" name="" r:id="rId2" imgW="841375" imgH="723900"/>
        </mc:Choice>
        <mc:Fallback>
          <p:control name="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5782" y="751970"/>
            <a:ext cx="2657972" cy="230726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26464" y="1259864"/>
            <a:ext cx="32657" cy="2503713"/>
            <a:chOff x="3385457" y="2901044"/>
            <a:chExt cx="32657" cy="2503713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3385457" y="2901044"/>
              <a:ext cx="16328" cy="620485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 flipV="1">
              <a:off x="3401785" y="4495125"/>
              <a:ext cx="16329" cy="90963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5056590" y="1170101"/>
            <a:ext cx="4450080" cy="14204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在对漏斗吹气时，兵乓球上方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，故而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乒乓球不会落下。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34510" y="1601000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92319" y="1587870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858" y="984841"/>
            <a:ext cx="2596632" cy="27646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57470" y="1453515"/>
            <a:ext cx="4972685" cy="1420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管吹气时，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，水在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大气压的作用下，被压出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管口。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858" y="984841"/>
            <a:ext cx="2596632" cy="27646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157470" y="1453515"/>
            <a:ext cx="4972685" cy="1420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管吹气时，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，水在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大气压的作用下，被压出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管口。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23" name="" r:id="rId2" imgW="841375" imgH="723900"/>
        </mc:Choice>
        <mc:Fallback>
          <p:control name="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858" y="984841"/>
            <a:ext cx="2596632" cy="276460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313389" y="1223274"/>
            <a:ext cx="264066" cy="1472380"/>
            <a:chOff x="7711299" y="2419263"/>
            <a:chExt cx="264066" cy="1472380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7959037" y="2419263"/>
              <a:ext cx="16328" cy="62048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7711299" y="3105589"/>
              <a:ext cx="12115" cy="78605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5157470" y="1453515"/>
            <a:ext cx="4972685" cy="1420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在对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管吹气时，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管口上方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空气流速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，压强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，水在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大气压的作用下，被压出</a:t>
            </a: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管口。</a:t>
            </a:r>
            <a:endParaRPr lang="en-US" altLang="zh-CN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44771" y="1883628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98034" y="1890476"/>
            <a:ext cx="49244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858" y="3933781"/>
            <a:ext cx="2596632" cy="27646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782" y="751970"/>
            <a:ext cx="2657972" cy="2307267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326464" y="1259864"/>
            <a:ext cx="32657" cy="2503713"/>
            <a:chOff x="3385457" y="2901044"/>
            <a:chExt cx="32657" cy="2503713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3385457" y="2901044"/>
              <a:ext cx="16328" cy="62048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 flipV="1">
              <a:off x="3401785" y="4495125"/>
              <a:ext cx="16329" cy="90963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2313389" y="4172214"/>
            <a:ext cx="264066" cy="1472380"/>
            <a:chOff x="7711299" y="2419263"/>
            <a:chExt cx="264066" cy="1472380"/>
          </a:xfrm>
        </p:grpSpPr>
        <p:cxnSp>
          <p:nvCxnSpPr>
            <p:cNvPr id="10" name="直接箭头连接符 9"/>
            <p:cNvCxnSpPr/>
            <p:nvPr/>
          </p:nvCxnSpPr>
          <p:spPr>
            <a:xfrm>
              <a:off x="7959037" y="2419263"/>
              <a:ext cx="16328" cy="62048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7711299" y="3105589"/>
              <a:ext cx="12115" cy="78605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779656" y="502231"/>
            <a:ext cx="2905039" cy="2514417"/>
            <a:chOff x="5779656" y="502231"/>
            <a:chExt cx="2905039" cy="251441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9656" y="502231"/>
              <a:ext cx="2045417" cy="251441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056831" y="1218629"/>
              <a:ext cx="627864" cy="1323439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抽油烟机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779656" y="3876719"/>
            <a:ext cx="3082721" cy="2581802"/>
            <a:chOff x="5779656" y="3876719"/>
            <a:chExt cx="3082721" cy="258180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9656" y="3876719"/>
              <a:ext cx="2352788" cy="258180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8234513" y="4402393"/>
              <a:ext cx="627864" cy="1631216"/>
            </a:xfrm>
            <a:prstGeom prst="rect">
              <a:avLst/>
            </a:prstGeom>
            <a:noFill/>
          </p:spPr>
          <p:txBody>
            <a:bodyPr vert="eaVert"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香水喷雾器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6489" y="1512964"/>
            <a:ext cx="3297011" cy="38465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614" y="1505749"/>
            <a:ext cx="3959215" cy="3802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0504" y="736224"/>
            <a:ext cx="2031325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应用：吸尘器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40936" y="5743189"/>
            <a:ext cx="7571303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吸尘器工作时，内部的电动机转动，空气流速</a:t>
            </a: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</a:t>
            </a: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压强</a:t>
            </a:r>
            <a:r>
              <a:rPr lang="zh-CN" altLang="en-US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5447325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三、反馈与评价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4139" y="1005568"/>
            <a:ext cx="7833632" cy="45419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99142" y="5664236"/>
            <a:ext cx="9936480" cy="5340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在月台上，当列车开过来时，一定要躲在安全线之外，这是什么原因呢？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2214" y="1630467"/>
            <a:ext cx="7527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：打开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水龙头，使自来水流过图中所示管道，在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三处，水的压强最小的是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30" y="3369310"/>
            <a:ext cx="7022465" cy="2413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2214" y="1630467"/>
            <a:ext cx="7527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：打开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水龙头，使自来水流过图中所示管道，在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三处，水的压强最小的是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30" y="3369310"/>
            <a:ext cx="7022465" cy="2413000"/>
          </a:xfrm>
          <a:prstGeom prst="rect">
            <a:avLst/>
          </a:prstGeom>
          <a:noFill/>
        </p:spPr>
      </p:pic>
    </p:spTree>
    <p:controls>
      <mc:AlternateContent xmlns:mc="http://schemas.openxmlformats.org/markup-compatibility/2006">
        <mc:Choice xmlns:v="urn:schemas-microsoft-com:vml" Requires="v">
          <p:control spid="5148" name="" r:id="rId2" imgW="841375" imgH="723900"/>
        </mc:Choice>
        <mc:Fallback>
          <p:control name="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32214" y="1630467"/>
            <a:ext cx="7527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：打开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水龙头，使自来水流过图中所示管道，在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三处，水的压强最小的是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______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30" y="3369310"/>
            <a:ext cx="7022465" cy="2413000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8340883" y="2049043"/>
            <a:ext cx="640888" cy="5355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处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84571" y="2081168"/>
            <a:ext cx="59977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43" y="1788484"/>
            <a:ext cx="2504104" cy="22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1880" y="1543879"/>
            <a:ext cx="599771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如图，从左向右往玻璃管中吹风，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U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形管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管中的水面会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选填“上升”或“下降”）。说明对于流动的气体，在流速大的地方压强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选填“大”或“小”）。</a:t>
            </a:r>
            <a:endParaRPr kumimoji="0" lang="zh-CN" altLang="en-US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84571" y="2081168"/>
            <a:ext cx="59977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43" y="1788484"/>
            <a:ext cx="2504104" cy="22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1880" y="1543879"/>
            <a:ext cx="599771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如图，从左向右往玻璃管中吹风，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U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形管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管中的水面会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选填“上升”或“下降”）。说明对于流动的气体，在流速大的地方压强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选填“大”或“小”）。</a:t>
            </a:r>
            <a:endParaRPr kumimoji="0" lang="zh-CN" altLang="en-US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6401" name="" r:id="rId2" imgW="841375" imgH="723900"/>
        </mc:Choice>
        <mc:Fallback>
          <p:control name="" r:id="rId2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84571" y="2081168"/>
            <a:ext cx="59977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043" y="1788484"/>
            <a:ext cx="2504104" cy="229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1880" y="1543879"/>
            <a:ext cx="599771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2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如图，从左向右往玻璃管中吹风，</a:t>
            </a:r>
            <a:r>
              <a:rPr kumimoji="0" lang="en-US" altLang="zh-CN" sz="28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U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形管</a:t>
            </a:r>
            <a:r>
              <a:rPr kumimoji="0" lang="en-US" altLang="zh-CN" sz="28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管中的水面会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选填“上升”或“下降”）。说明对于流动的气体，在流速大的地方压强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______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  <a:t>（</a:t>
            </a:r>
            <a:r>
              <a:rPr kumimoji="0" lang="zh-CN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选填“大”或“小”）。</a:t>
            </a:r>
            <a:endParaRPr kumimoji="0" lang="zh-CN" altLang="en-US" sz="5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14611" y="2309768"/>
            <a:ext cx="902811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上升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09503" y="3181686"/>
            <a:ext cx="543739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</a:t>
            </a:r>
            <a:endParaRPr lang="zh-CN" altLang="en-US" sz="28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9569" y="537933"/>
            <a:ext cx="9110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图所示实验中，不能说明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流速大小对流体压强有影响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lvl="0" fontAlgn="ctr">
              <a:spcAft>
                <a:spcPts val="0"/>
              </a:spcAft>
            </a:pP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的是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1493777"/>
            <a:ext cx="1719689" cy="17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65" y="1439617"/>
            <a:ext cx="2078614" cy="1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3978450"/>
            <a:ext cx="1922748" cy="155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40" y="3907483"/>
            <a:ext cx="1727064" cy="160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80241" y="3451757"/>
            <a:ext cx="3959624" cy="82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吹气时</a:t>
            </a:r>
            <a:r>
              <a:rPr lang="en-US" altLang="zh-CN" sz="2400" i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管中水面上升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07992" y="338035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用吸管从瓶中吸饮料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37243" y="5658728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时纸片向下凹陷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61880" y="552197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时纸条向上飘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9569" y="537933"/>
            <a:ext cx="9110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图所示实验中，不能说明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流速大小对流体压强有影响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lvl="0" fontAlgn="ctr">
              <a:spcAft>
                <a:spcPts val="0"/>
              </a:spcAft>
            </a:pP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的是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1493777"/>
            <a:ext cx="1719689" cy="17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65" y="1439617"/>
            <a:ext cx="2078614" cy="1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3978450"/>
            <a:ext cx="1922748" cy="155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40" y="3907483"/>
            <a:ext cx="1727064" cy="160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80241" y="3451757"/>
            <a:ext cx="3959624" cy="82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吹气时</a:t>
            </a:r>
            <a:r>
              <a:rPr lang="en-US" altLang="zh-CN" sz="2400" i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管中水面上升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07992" y="338035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用吸管从瓶中吸饮料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37243" y="5658728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时纸片向下凹陷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61880" y="552197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时纸条向上飘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170" name="" r:id="rId5" imgW="841375" imgH="723900"/>
        </mc:Choice>
        <mc:Fallback>
          <p:control name="" r:id="rId5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9569" y="537933"/>
            <a:ext cx="91101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3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如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图所示实验中，不能说明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流速大小对流体压强有影响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endParaRPr lang="en-US" altLang="zh-CN" sz="2400" kern="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lvl="0" fontAlgn="ctr">
              <a:spcAft>
                <a:spcPts val="0"/>
              </a:spcAft>
            </a:pP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的是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1493777"/>
            <a:ext cx="1719689" cy="173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65" y="1439617"/>
            <a:ext cx="2078614" cy="178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15" y="3978450"/>
            <a:ext cx="1922748" cy="155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40" y="3907483"/>
            <a:ext cx="1727064" cy="160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80241" y="3451757"/>
            <a:ext cx="3959624" cy="827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吹气时</a:t>
            </a:r>
            <a:r>
              <a:rPr lang="en-US" altLang="zh-CN" sz="2400" i="1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管中水面上升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07992" y="3380350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用吸管从瓶中吸饮料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37243" y="5658728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时纸片向下凹陷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61880" y="552197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吹气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时纸条向上飘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93572" y="890567"/>
            <a:ext cx="33855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endParaRPr lang="en-US" altLang="zh-CN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1893195"/>
            <a:ext cx="71573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中国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南极泰山站采用轻质材料装配而成，为避免被南极强横风吹得移位，其独特的支架悬空形状发挥了作用。泰山站的悬空形状接近于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下列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哪个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67" y="4086284"/>
            <a:ext cx="1215118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69" y="4029134"/>
            <a:ext cx="10935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69" y="4029134"/>
            <a:ext cx="10300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69" y="4049939"/>
            <a:ext cx="1011464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694214" y="4794091"/>
            <a:ext cx="5570756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         B           C           D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二、教学过程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1893195"/>
            <a:ext cx="71573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4.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中国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南极泰山站采用轻质材料装配而成，为避免被南极强横风吹得移位，其独特的支架悬空形状发挥了作用。泰山站的悬空形状接近于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下列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哪个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67" y="4086284"/>
            <a:ext cx="1215118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69" y="4029134"/>
            <a:ext cx="10935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69" y="4029134"/>
            <a:ext cx="10300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69" y="4049939"/>
            <a:ext cx="1011464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694214" y="4794091"/>
            <a:ext cx="5570756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         B           C           D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7194" name="" r:id="rId5" imgW="841375" imgH="723900"/>
        </mc:Choice>
        <mc:Fallback>
          <p:control name="" r:id="rId5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0700" y="1893195"/>
            <a:ext cx="71573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4</a:t>
            </a:r>
            <a:r>
              <a:rPr lang="en-US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中国</a:t>
            </a:r>
            <a:r>
              <a:rPr lang="zh-CN" altLang="zh-CN" sz="28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南极泰山站采用轻质材料装配而成，为避免被南极强横风吹得移位，其独特的支架悬空形状发挥了作用。泰山站的悬空形状接近于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下列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哪个</a:t>
            </a:r>
            <a:r>
              <a:rPr lang="zh-CN" altLang="zh-CN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图</a:t>
            </a:r>
            <a:r>
              <a:rPr lang="zh-CN" altLang="en-US" sz="28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（    ）</a:t>
            </a:r>
            <a:endParaRPr lang="zh-CN" altLang="zh-CN" sz="28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67" y="4086284"/>
            <a:ext cx="1215118" cy="6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69" y="4029134"/>
            <a:ext cx="10935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69" y="4029134"/>
            <a:ext cx="1030060" cy="6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69" y="4049939"/>
            <a:ext cx="1011464" cy="6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694214" y="4794091"/>
            <a:ext cx="5570756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         B           C           D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9522" y="3164505"/>
            <a:ext cx="33855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6857" y="1042250"/>
            <a:ext cx="8460673" cy="5015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02" y="2144033"/>
            <a:ext cx="1302657" cy="19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45873" y="854176"/>
            <a:ext cx="7703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海上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舰艇护航编队在距离较近时，一般采用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前后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形成队形，而不采用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并排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形成列队。下图中与其原理相同的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   )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7" y="2242396"/>
            <a:ext cx="3465090" cy="17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68" y="4640490"/>
            <a:ext cx="1482724" cy="15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85" y="4483556"/>
            <a:ext cx="1878466" cy="182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39745" y="413909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36797" y="40199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盆景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中水位保持一定的高度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9745" y="626691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锅炉水位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计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52499" y="6313202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候车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时人必须站在安全线以外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02" y="2144033"/>
            <a:ext cx="1302657" cy="19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45873" y="854176"/>
            <a:ext cx="7703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海上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舰艇护航编队在距离较近时，一般采用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前后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形成队形，而不采用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并排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形成列队。下图中与其原理相同的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   )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7" y="2242396"/>
            <a:ext cx="3465090" cy="17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68" y="4640490"/>
            <a:ext cx="1482724" cy="15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85" y="4483556"/>
            <a:ext cx="1878466" cy="182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39745" y="413909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36797" y="40199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盆景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中水位保持一定的高度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9745" y="626691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锅炉水位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计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52499" y="6313202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候车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时人必须站在安全线以外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9237" name="" r:id="rId5" imgW="841375" imgH="723900"/>
        </mc:Choice>
        <mc:Fallback>
          <p:control name="" r:id="rId5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02" y="2144033"/>
            <a:ext cx="1302657" cy="1909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445873" y="854176"/>
            <a:ext cx="7703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Aft>
                <a:spcPts val="0"/>
              </a:spcAft>
            </a:pP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练习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5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海上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舰艇护航编队在距离较近时，一般采用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前后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形成队形，而不采用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“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并排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”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形成列队。下图中与其原理相同的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是</a:t>
            </a: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       )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97" y="2242396"/>
            <a:ext cx="3465090" cy="177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68" y="4640490"/>
            <a:ext cx="1482724" cy="151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85" y="4483556"/>
            <a:ext cx="1878466" cy="182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2239745" y="413909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A.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用吸管吸饮料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36797" y="401994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B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盆景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中水位保持一定的高度</a:t>
            </a:r>
            <a:b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mbria Math" panose="02040503050406030204" pitchFamily="18" charset="0"/>
              </a:rPr>
            </a:b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9745" y="6266913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C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锅炉水位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计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52499" y="6313202"/>
            <a:ext cx="4762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fontAlgn="ctr">
              <a:spcAft>
                <a:spcPts val="0"/>
              </a:spcAft>
            </a:pPr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</a:t>
            </a:r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.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候车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时人必须站在安全线以外</a:t>
            </a:r>
            <a:endParaRPr lang="zh-CN" altLang="zh-CN" sz="2400" kern="100" dirty="0">
              <a:solidFill>
                <a:schemeClr val="bg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Cambria Math" panose="020405030504060302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40466" y="1577836"/>
            <a:ext cx="33855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E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endParaRPr lang="zh-CN" altLang="en-US" sz="2400" dirty="0" smtClean="0">
              <a:solidFill>
                <a:srgbClr val="FE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4743" y="2790743"/>
            <a:ext cx="4712154" cy="33992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6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为解决某地下商城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工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字形通道中过道的通风问题，技术员设计了以下几种方案。如图所示，黑色部分为墙面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凸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出部分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</a:t>
                </a:r>
                <a:r>
                  <a:rPr lang="en-US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为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安装在过道顶的换气扇，其中既有效又节能的是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( </m:t>
                    </m:r>
                    <m:r>
                      <a:rPr lang="en-US" altLang="zh-CN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  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 )</m:t>
                    </m:r>
                  </m:oMath>
                </a14:m>
                <a:endParaRPr lang="zh-CN" altLang="zh-CN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  <a:blipFill rotWithShape="0">
                <a:blip r:embed="rId2"/>
                <a:stretch>
                  <a:fillRect l="-1354" t="-2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93" y="1741905"/>
            <a:ext cx="293283" cy="343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4743" y="2790743"/>
            <a:ext cx="4712154" cy="33992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6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为解决某地下商城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工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字形通道中过道的通风问题，技术员设计了以下几种方案。如图所示，黑色部分为墙面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凸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出部分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</a:t>
                </a:r>
                <a:r>
                  <a:rPr lang="en-US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为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安装在过道顶的换气扇，其中既有效又节能的是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( </m:t>
                    </m:r>
                    <m:r>
                      <a:rPr lang="en-US" altLang="zh-CN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  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 )</m:t>
                    </m:r>
                  </m:oMath>
                </a14:m>
                <a:endParaRPr lang="zh-CN" altLang="zh-CN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  <a:blipFill rotWithShape="0">
                <a:blip r:embed="rId2"/>
                <a:stretch>
                  <a:fillRect l="-1354" t="-2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93" y="1741905"/>
            <a:ext cx="293283" cy="34356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220" name="" r:id="rId4" imgW="841375" imgH="723900"/>
        </mc:Choice>
        <mc:Fallback>
          <p:control name="" r:id="rId4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4743" y="2790743"/>
            <a:ext cx="4712154" cy="33992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矩形 16"/>
              <p:cNvSpPr/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6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为解决某地下商城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工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字形通道中过道的通风问题，技术员设计了以下几种方案。如图所示，黑色部分为墙面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凸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出部分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，</a:t>
                </a:r>
                <a:r>
                  <a:rPr lang="en-US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    </a:t>
                </a:r>
                <a:r>
                  <a:rPr lang="zh-CN" altLang="zh-CN" sz="240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为</a:t>
                </a:r>
                <a:r>
                  <a:rPr lang="zh-CN" altLang="zh-CN" sz="240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安装在过道顶的换气扇，其中既有效又节能的是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( </m:t>
                    </m:r>
                    <m:r>
                      <a:rPr lang="en-US" altLang="zh-CN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  </m:t>
                    </m:r>
                    <m:r>
                      <a:rPr lang="en-US" altLang="zh-CN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 )</m:t>
                    </m:r>
                  </m:oMath>
                </a14:m>
                <a:endParaRPr lang="zh-CN" altLang="zh-CN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1546" y="959448"/>
                <a:ext cx="6753921" cy="1833932"/>
              </a:xfrm>
              <a:prstGeom prst="rect">
                <a:avLst/>
              </a:prstGeom>
              <a:blipFill rotWithShape="0">
                <a:blip r:embed="rId2"/>
                <a:stretch>
                  <a:fillRect l="-1354" t="-2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193" y="1741905"/>
            <a:ext cx="293283" cy="3435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36897" y="2085465"/>
            <a:ext cx="33855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7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足球比赛中，运动员踢出一记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香蕉球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，如图所示，足球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从</a:t>
                </a:r>
                <a:r>
                  <a:rPr lang="zh-CN" altLang="en-US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左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侧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绕过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人墙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射入球门，足球运动过程中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(    )</m:t>
                    </m:r>
                  </m:oMath>
                </a14:m>
                <a: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/>
                </a:r>
                <a:b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</a:br>
                <a:endParaRPr lang="zh-CN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  <a:blipFill rotWithShape="0">
                <a:blip r:embed="rId1"/>
                <a:stretch>
                  <a:fillRect l="-1600" t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 rot="10800000">
            <a:off x="5723980" y="3910656"/>
            <a:ext cx="2116815" cy="2352017"/>
            <a:chOff x="3307116" y="2580016"/>
            <a:chExt cx="2116815" cy="235201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16" y="2580016"/>
              <a:ext cx="2116815" cy="235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 rot="10800000">
              <a:off x="3353778" y="2796041"/>
              <a:ext cx="933530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球门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 rot="10800000">
              <a:off x="3405929" y="3431091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人墙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0800000">
              <a:off x="3346818" y="4371839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足球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773098" y="3126153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压强小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38010" y="2494884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侧空气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49002" y="3194494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C. 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左右两侧空气流速一样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46578" y="2548918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96" y="4245233"/>
            <a:ext cx="1762125" cy="1571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746" y="598715"/>
            <a:ext cx="3311298" cy="40277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363" y="533116"/>
            <a:ext cx="4648881" cy="40933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15930" y="4965666"/>
            <a:ext cx="4134465" cy="540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液体和气体都具有流动性</a:t>
            </a:r>
            <a:endParaRPr lang="zh-CN" altLang="en-US" sz="28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06484" y="5506391"/>
            <a:ext cx="6647974" cy="6093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物理学中把具有流动性的物体，称为</a:t>
            </a:r>
            <a:r>
              <a:rPr lang="zh-CN" altLang="en-US" sz="28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流体</a:t>
            </a:r>
            <a:endParaRPr lang="zh-CN" altLang="en-US" sz="28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7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足球比赛中，运动员踢出一记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香蕉球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，如图所示，足球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从</a:t>
                </a:r>
                <a:r>
                  <a:rPr lang="zh-CN" altLang="en-US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左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侧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绕过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人墙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射入球门，足球运动过程中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(    )</m:t>
                    </m:r>
                  </m:oMath>
                </a14:m>
                <a: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/>
                </a:r>
                <a:b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</a:br>
                <a:endParaRPr lang="zh-CN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  <a:blipFill rotWithShape="0">
                <a:blip r:embed="rId1"/>
                <a:stretch>
                  <a:fillRect l="-1600" t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 rot="10800000">
            <a:off x="5723980" y="3910656"/>
            <a:ext cx="2116815" cy="2352017"/>
            <a:chOff x="3307116" y="2580016"/>
            <a:chExt cx="2116815" cy="235201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16" y="2580016"/>
              <a:ext cx="2116815" cy="235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 rot="10800000">
              <a:off x="3353778" y="2796041"/>
              <a:ext cx="933530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球门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 rot="10800000">
              <a:off x="3405929" y="3431091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人墙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0800000">
              <a:off x="3346818" y="4371839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足球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773098" y="3126153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压强小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38010" y="2494884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侧空气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49002" y="3194494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C. 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左右两侧空气流速一样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46578" y="2548918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96" y="4245233"/>
            <a:ext cx="1762125" cy="157162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4352" name="" r:id="rId4" imgW="841375" imgH="723900"/>
        </mc:Choice>
        <mc:Fallback>
          <p:control name="" r:id="rId4" imgW="841375" imgH="723900">
            <p:pic>
              <p:nvPicPr>
                <p:cNvPr id="0" name="ShockwaveFlash1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621010" y="336550"/>
                  <a:ext cx="841375" cy="7239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矩形 1"/>
              <p:cNvSpPr/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zh-CN" altLang="en-US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练习</a:t>
                </a:r>
                <a:r>
                  <a:rPr lang="en-US" altLang="zh-CN" sz="2400" kern="0" dirty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7</a:t>
                </a:r>
                <a:r>
                  <a:rPr lang="en-US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.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足球比赛中，运动员踢出一记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香蕉球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，如图所示，足球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从</a:t>
                </a:r>
                <a:r>
                  <a:rPr lang="zh-CN" altLang="en-US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左</a:t>
                </a:r>
                <a:r>
                  <a:rPr lang="zh-CN" altLang="zh-CN" sz="2400" kern="0" dirty="0" smtClean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侧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绕过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“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人墙</a:t>
                </a:r>
                <a:r>
                  <a:rPr lang="en-US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”</a:t>
                </a:r>
                <a:r>
                  <a:rPr lang="zh-CN" altLang="zh-CN" sz="2400" kern="0" dirty="0">
                    <a:solidFill>
                      <a:schemeClr val="bg1"/>
                    </a:solidFill>
                    <a:effectLst/>
                    <a:latin typeface="黑体" panose="02010609060101010101" pitchFamily="49" charset="-122"/>
                    <a:ea typeface="黑体" panose="02010609060101010101" pitchFamily="49" charset="-122"/>
                    <a:cs typeface="宋体" panose="02010600030101010101" pitchFamily="2" charset="-122"/>
                  </a:rPr>
                  <a:t>射入球门，足球运动过程中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Cambria Math" panose="02040503050406030204" pitchFamily="18" charset="0"/>
                      </a:rPr>
                      <m:t>(    )</m:t>
                    </m:r>
                  </m:oMath>
                </a14:m>
                <a: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/>
                </a:r>
                <a:br>
                  <a:rPr lang="en-US" altLang="zh-CN" dirty="0">
                    <a:effectLst/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</a:br>
                <a:endParaRPr lang="zh-CN" altLang="en-US" dirty="0"/>
              </a:p>
            </p:txBody>
          </p:sp>
        </mc:Choice>
        <mc:Fallback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942" y="1126034"/>
                <a:ext cx="6096000" cy="1415772"/>
              </a:xfrm>
              <a:prstGeom prst="rect">
                <a:avLst/>
              </a:prstGeom>
              <a:blipFill rotWithShape="0">
                <a:blip r:embed="rId1"/>
                <a:stretch>
                  <a:fillRect l="-1600" t="-34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  <a:endParaRPr lang="zh-CN" altLang="en-US">
                  <a:noFill/>
                </a:endParaRPr>
              </a:p>
            </p:txBody>
          </p:sp>
        </mc:Fallback>
      </mc:AlternateContent>
      <p:grpSp>
        <p:nvGrpSpPr>
          <p:cNvPr id="5" name="组合 4"/>
          <p:cNvGrpSpPr/>
          <p:nvPr/>
        </p:nvGrpSpPr>
        <p:grpSpPr>
          <a:xfrm rot="10800000">
            <a:off x="5723980" y="3910656"/>
            <a:ext cx="2116815" cy="2352017"/>
            <a:chOff x="3307116" y="2580016"/>
            <a:chExt cx="2116815" cy="235201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16" y="2580016"/>
              <a:ext cx="2116815" cy="2352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/>
            <p:cNvSpPr txBox="1"/>
            <p:nvPr/>
          </p:nvSpPr>
          <p:spPr>
            <a:xfrm rot="10800000">
              <a:off x="3353778" y="2796041"/>
              <a:ext cx="933530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球门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 rot="10800000">
              <a:off x="3405929" y="3431091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人墙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 rot="10800000">
              <a:off x="3346818" y="4371839"/>
              <a:ext cx="829227" cy="380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8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足球</a:t>
              </a:r>
              <a:endParaRPr lang="zh-CN" altLang="en-US" sz="18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773098" y="3126153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压强小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38010" y="2494884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右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侧空气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049002" y="3194494"/>
            <a:ext cx="3724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C. </a:t>
            </a:r>
            <a:r>
              <a:rPr lang="zh-CN" altLang="zh-CN" sz="24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左右两侧空气流速一样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046578" y="2548918"/>
            <a:ext cx="2800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A. 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左侧</a:t>
            </a:r>
            <a:r>
              <a:rPr lang="zh-CN" altLang="zh-CN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空气</a:t>
            </a:r>
            <a:r>
              <a:rPr lang="zh-CN" altLang="en-US" sz="2400" kern="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流速大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96" y="4245233"/>
            <a:ext cx="1762125" cy="15716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78896" y="1890966"/>
            <a:ext cx="338554" cy="4766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endParaRPr lang="zh-CN" altLang="en-US" sz="2400" dirty="0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70293" y="1752830"/>
            <a:ext cx="4370427" cy="1347409"/>
            <a:chOff x="3897393" y="1042900"/>
            <a:chExt cx="4370427" cy="1347409"/>
          </a:xfrm>
        </p:grpSpPr>
        <p:sp>
          <p:nvSpPr>
            <p:cNvPr id="2" name="文本框 1"/>
            <p:cNvSpPr txBox="1"/>
            <p:nvPr/>
          </p:nvSpPr>
          <p:spPr>
            <a:xfrm>
              <a:off x="3897393" y="1421135"/>
              <a:ext cx="3570208" cy="5355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定义：具有流动性的物体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" name="左大括号 2"/>
            <p:cNvSpPr/>
            <p:nvPr/>
          </p:nvSpPr>
          <p:spPr>
            <a:xfrm>
              <a:off x="7413291" y="1378109"/>
              <a:ext cx="54310" cy="718457"/>
            </a:xfrm>
            <a:prstGeom prst="leftBrac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67601" y="1042900"/>
              <a:ext cx="800219" cy="47666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液体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67601" y="1854778"/>
              <a:ext cx="800219" cy="5355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气体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049519" y="3388021"/>
            <a:ext cx="5109091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概念：气体或液体流动状态时的压强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970530" y="3635375"/>
            <a:ext cx="1788795" cy="1825625"/>
            <a:chOff x="3951821" y="2945857"/>
            <a:chExt cx="1540430" cy="718457"/>
          </a:xfrm>
        </p:grpSpPr>
        <p:sp>
          <p:nvSpPr>
            <p:cNvPr id="8" name="文本框 7"/>
            <p:cNvSpPr txBox="1"/>
            <p:nvPr/>
          </p:nvSpPr>
          <p:spPr>
            <a:xfrm>
              <a:off x="3951821" y="3200005"/>
              <a:ext cx="1415772" cy="2101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流体压强</a:t>
              </a:r>
              <a:endPara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左大括号 10"/>
            <p:cNvSpPr/>
            <p:nvPr/>
          </p:nvSpPr>
          <p:spPr>
            <a:xfrm>
              <a:off x="5437941" y="2945857"/>
              <a:ext cx="54310" cy="718457"/>
            </a:xfrm>
            <a:prstGeom prst="leftBrac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049520" y="4281961"/>
            <a:ext cx="6061710" cy="984798"/>
            <a:chOff x="5562599" y="3397339"/>
            <a:chExt cx="4320041" cy="984640"/>
          </a:xfrm>
        </p:grpSpPr>
        <p:sp>
          <p:nvSpPr>
            <p:cNvPr id="12" name="文本框 11"/>
            <p:cNvSpPr txBox="1"/>
            <p:nvPr/>
          </p:nvSpPr>
          <p:spPr>
            <a:xfrm>
              <a:off x="5562599" y="3397339"/>
              <a:ext cx="4320041" cy="5339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影响因素：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流速</a:t>
              </a:r>
              <a:r>
                <a:rPr lang="en-US" altLang="zh-CN" sz="24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——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流速大</a:t>
              </a:r>
              <a:r>
                <a:rPr lang="zh-CN" altLang="en-US" sz="24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的位置，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压强小</a:t>
              </a:r>
              <a:r>
                <a:rPr lang="zh-CN" altLang="en-US" sz="2400" dirty="0" smtClean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lang="zh-CN" altLang="en-US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62599" y="3848030"/>
              <a:ext cx="3262432" cy="5339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4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049792" y="5266644"/>
            <a:ext cx="2621280" cy="53403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应用：飞机的升力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左大括号 14"/>
          <p:cNvSpPr/>
          <p:nvPr/>
        </p:nvSpPr>
        <p:spPr>
          <a:xfrm>
            <a:off x="2487295" y="2287270"/>
            <a:ext cx="330200" cy="2372995"/>
          </a:xfrm>
          <a:prstGeom prst="leftBrac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617671" y="3099992"/>
            <a:ext cx="800219" cy="5355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流体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9935" y="901440"/>
            <a:ext cx="800219" cy="4766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  <a:endParaRPr lang="zh-CN" altLang="en-US" sz="24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4695516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四、课后作业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19101" y="612897"/>
            <a:ext cx="4675414" cy="6047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作业</a:t>
            </a:r>
            <a:r>
              <a:rPr lang="en-US" altLang="zh-CN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zh-CN" altLang="en-US" sz="3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84313" y="1378392"/>
            <a:ext cx="74168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进行实验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/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两张纸中间吹气，看见了什么现象？为什么？ </a:t>
            </a:r>
            <a:endParaRPr lang="zh-CN" alt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sz="2800" dirty="0"/>
          </a:p>
        </p:txBody>
      </p:sp>
      <p:pic>
        <p:nvPicPr>
          <p:cNvPr id="6" name="Picture 9" descr="气流与压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852738"/>
            <a:ext cx="24384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4462" y="1378981"/>
            <a:ext cx="8900661" cy="484220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4529" y="558469"/>
            <a:ext cx="4675414" cy="6047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作业</a:t>
            </a:r>
            <a:r>
              <a:rPr lang="en-US" altLang="zh-CN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制作机翼模型</a:t>
            </a:r>
            <a:endParaRPr lang="zh-CN" altLang="en-US" sz="3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03209" y="2734444"/>
            <a:ext cx="3943708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865" dirty="0" smtClean="0">
                <a:solidFill>
                  <a:srgbClr val="FFFF00">
                    <a:alpha val="8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五、结束语</a:t>
            </a:r>
            <a:endParaRPr lang="zh-CN" altLang="en-US" sz="5865" dirty="0">
              <a:solidFill>
                <a:srgbClr val="FFFF00">
                  <a:alpha val="8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1903" y="674773"/>
            <a:ext cx="3507845" cy="2079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67" y="1213096"/>
            <a:ext cx="5641544" cy="31782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903" y="3021990"/>
            <a:ext cx="5448135" cy="273876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97204" y="4799849"/>
            <a:ext cx="4288353" cy="6047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科学技术是第一生产力</a:t>
            </a:r>
            <a:endParaRPr lang="zh-CN" altLang="en-US" sz="3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4729" y="2844347"/>
            <a:ext cx="5212080" cy="7556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dirty="0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流体压强</a:t>
            </a:r>
            <a:r>
              <a:rPr lang="zh-CN" altLang="en-US" sz="36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有什么特点呢？</a:t>
            </a:r>
            <a:endParaRPr lang="zh-CN" altLang="en-US" sz="36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硬币跳高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71272" y="870857"/>
            <a:ext cx="6625772" cy="5421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3557" y="1489997"/>
            <a:ext cx="3609573" cy="32704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90" y="2527377"/>
            <a:ext cx="2923210" cy="827156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7715513" y="2452446"/>
            <a:ext cx="16856" cy="4803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7732369" y="3160697"/>
            <a:ext cx="28794" cy="10573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282392" y="4217389"/>
            <a:ext cx="6278880" cy="6819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气体的压强与气体流速是否有关？</a:t>
            </a:r>
            <a:endParaRPr lang="zh-CN" altLang="en-US" sz="3200" dirty="0" smtClean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OC_GUID" val="{8d1d930b-d600-4698-afa7-262180050f92}"/>
</p:tagLst>
</file>

<file path=ppt/theme/theme1.xml><?xml version="1.0" encoding="utf-8"?>
<a:theme xmlns:a="http://schemas.openxmlformats.org/drawingml/2006/main" name=".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267C"/>
      </a:accent1>
      <a:accent2>
        <a:srgbClr val="84848F"/>
      </a:accent2>
      <a:accent3>
        <a:srgbClr val="4B4A5A"/>
      </a:accent3>
      <a:accent4>
        <a:srgbClr val="1D267C"/>
      </a:accent4>
      <a:accent5>
        <a:srgbClr val="84848F"/>
      </a:accent5>
      <a:accent6>
        <a:srgbClr val="4B4A5A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sz="2400" dirty="0" smtClean="0">
            <a:solidFill>
              <a:srgbClr val="FFFFFF"/>
            </a:solidFill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2671</Words>
  <Application>WPS 演示</Application>
  <PresentationFormat>宽屏</PresentationFormat>
  <Paragraphs>315</Paragraphs>
  <Slides>67</Slides>
  <Notes>60</Notes>
  <HiddenSlides>0</HiddenSlides>
  <MMClips>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77" baseType="lpstr">
      <vt:lpstr>Arial</vt:lpstr>
      <vt:lpstr>宋体</vt:lpstr>
      <vt:lpstr>Wingdings</vt:lpstr>
      <vt:lpstr>黑体</vt:lpstr>
      <vt:lpstr>叶根友刀锋黑草</vt:lpstr>
      <vt:lpstr>微软雅黑</vt:lpstr>
      <vt:lpstr>Arial Unicode MS</vt:lpstr>
      <vt:lpstr>等线</vt:lpstr>
      <vt:lpstr>Cambria Math</vt:lpstr>
      <vt:lpstr>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2020-03-12T06:27:00Z</dcterms:created>
  <dcterms:modified xsi:type="dcterms:W3CDTF">2020-05-20T13:37:54Z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