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8" r:id="rId2"/>
    <p:sldId id="268" r:id="rId3"/>
    <p:sldId id="270" r:id="rId4"/>
    <p:sldId id="275" r:id="rId5"/>
    <p:sldId id="336" r:id="rId6"/>
    <p:sldId id="277" r:id="rId7"/>
    <p:sldId id="293" r:id="rId8"/>
    <p:sldId id="338" r:id="rId9"/>
    <p:sldId id="339" r:id="rId10"/>
    <p:sldId id="340" r:id="rId11"/>
    <p:sldId id="341" r:id="rId12"/>
    <p:sldId id="342" r:id="rId13"/>
    <p:sldId id="271" r:id="rId14"/>
    <p:sldId id="272" r:id="rId15"/>
    <p:sldId id="333" r:id="rId16"/>
    <p:sldId id="297" r:id="rId17"/>
    <p:sldId id="343" r:id="rId18"/>
    <p:sldId id="344" r:id="rId19"/>
    <p:sldId id="298" r:id="rId20"/>
    <p:sldId id="299" r:id="rId21"/>
    <p:sldId id="274" r:id="rId22"/>
    <p:sldId id="276" r:id="rId23"/>
    <p:sldId id="282" r:id="rId24"/>
    <p:sldId id="283" r:id="rId25"/>
    <p:sldId id="306" r:id="rId26"/>
    <p:sldId id="280" r:id="rId27"/>
    <p:sldId id="316" r:id="rId28"/>
    <p:sldId id="346" r:id="rId29"/>
    <p:sldId id="317" r:id="rId30"/>
    <p:sldId id="318" r:id="rId31"/>
    <p:sldId id="319" r:id="rId32"/>
    <p:sldId id="321" r:id="rId33"/>
    <p:sldId id="347" r:id="rId34"/>
    <p:sldId id="302" r:id="rId35"/>
  </p:sldIdLst>
  <p:sldSz cx="12192000" cy="6858000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A6AD"/>
    <a:srgbClr val="C50023"/>
    <a:srgbClr val="F1A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123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-294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blipFill rotWithShape="1"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bg>
      <p:bgPr>
        <a:blipFill rotWithShape="1"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4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4.xml"/><Relationship Id="rId5" Type="http://schemas.openxmlformats.org/officeDocument/2006/relationships/image" Target="../media/image5.jpeg"/><Relationship Id="rId4" Type="http://schemas.openxmlformats.org/officeDocument/2006/relationships/slide" Target="slide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file:///I:\&#29289;&#29702;&#20154;&#25945;&#20843;&#19979;&#23398;&#32451;&#32771;&#35838;&#20214;\4XGR189.EPS" TargetMode="External"/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file:///I:\&#29289;&#29702;&#20154;&#25945;&#20843;&#19979;&#23398;&#32451;&#32771;&#35838;&#20214;\4XGR190.EPS" TargetMode="External"/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file:///I:\&#29289;&#29702;&#20154;&#25945;&#20843;&#19979;&#23398;&#32451;&#32771;&#35838;&#20214;\9RA213.EPS" TargetMode="Externa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file:///I:\&#29289;&#29702;&#20154;&#25945;&#20843;&#19979;&#23398;&#32451;&#32771;&#35838;&#20214;\9RA214.EPS" TargetMode="External"/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8.emf"/><Relationship Id="rId4" Type="http://schemas.openxmlformats.org/officeDocument/2006/relationships/package" Target="../embeddings/Microsoft_Word___1.docx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/>
        </p:nvSpPr>
        <p:spPr>
          <a:xfrm>
            <a:off x="1860282" y="2315284"/>
            <a:ext cx="898342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6600" b="1" dirty="0" smtClean="0">
                <a:solidFill>
                  <a:srgbClr val="00B050"/>
                </a:solidFill>
                <a:latin typeface="微软雅黑" panose="020B0503020204020204" charset="-122"/>
                <a:ea typeface="微软雅黑" panose="020B0503020204020204" charset="-122"/>
              </a:rPr>
              <a:t>第十一章　功和机械能</a:t>
            </a:r>
            <a:endParaRPr lang="zh-CN" altLang="en-US" sz="6600" b="1" dirty="0">
              <a:solidFill>
                <a:srgbClr val="00B05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7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63615" y="2304211"/>
            <a:ext cx="379412" cy="112712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5"/>
          <p:cNvSpPr/>
          <p:nvPr/>
        </p:nvSpPr>
        <p:spPr>
          <a:xfrm>
            <a:off x="1174115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本章核心素养提升</a:t>
            </a:r>
          </a:p>
        </p:txBody>
      </p:sp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494270" y="976184"/>
            <a:ext cx="10639168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5.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能量：表示物体做功本领大小的物理量，可以用能够</a:t>
            </a: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_____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的多少来衡量。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6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．探究影响动能大小的因素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(1)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研究方法：</a:t>
            </a: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________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法和</a:t>
            </a: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_____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法。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判断动能大小的方法：通过观察小钢球推动木块</a:t>
            </a: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_________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的远近来判断小钢球动能的大小。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控制速度不变的方法：使小钢球从</a:t>
            </a: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__________________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由静止滚下。</a:t>
            </a:r>
          </a:p>
        </p:txBody>
      </p:sp>
      <p:sp>
        <p:nvSpPr>
          <p:cNvPr id="5" name="矩形 4"/>
          <p:cNvSpPr/>
          <p:nvPr/>
        </p:nvSpPr>
        <p:spPr>
          <a:xfrm>
            <a:off x="9824087" y="1171384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做功</a:t>
            </a:r>
          </a:p>
        </p:txBody>
      </p:sp>
      <p:sp>
        <p:nvSpPr>
          <p:cNvPr id="6" name="矩形 5"/>
          <p:cNvSpPr/>
          <p:nvPr/>
        </p:nvSpPr>
        <p:spPr>
          <a:xfrm>
            <a:off x="3172397" y="3216861"/>
            <a:ext cx="14157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控制变量</a:t>
            </a:r>
          </a:p>
        </p:txBody>
      </p:sp>
      <p:sp>
        <p:nvSpPr>
          <p:cNvPr id="7" name="矩形 6"/>
          <p:cNvSpPr/>
          <p:nvPr/>
        </p:nvSpPr>
        <p:spPr>
          <a:xfrm>
            <a:off x="5424703" y="3223600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转换</a:t>
            </a:r>
          </a:p>
        </p:txBody>
      </p:sp>
      <p:sp>
        <p:nvSpPr>
          <p:cNvPr id="8" name="矩形 7"/>
          <p:cNvSpPr/>
          <p:nvPr/>
        </p:nvSpPr>
        <p:spPr>
          <a:xfrm>
            <a:off x="8730850" y="3907845"/>
            <a:ext cx="14157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移动距离</a:t>
            </a:r>
          </a:p>
        </p:txBody>
      </p:sp>
      <p:sp>
        <p:nvSpPr>
          <p:cNvPr id="9" name="矩形 8"/>
          <p:cNvSpPr/>
          <p:nvPr/>
        </p:nvSpPr>
        <p:spPr>
          <a:xfrm>
            <a:off x="6401308" y="5282555"/>
            <a:ext cx="326243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相同斜面的同一高度处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1" grpId="0"/>
      <p:bldP spid="5" grpId="0"/>
      <p:bldP spid="6" grpId="0"/>
      <p:bldP spid="7" grpId="0"/>
      <p:bldP spid="8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5"/>
          <p:cNvSpPr/>
          <p:nvPr/>
        </p:nvSpPr>
        <p:spPr>
          <a:xfrm>
            <a:off x="1174115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本章核心素养提升</a:t>
            </a:r>
          </a:p>
        </p:txBody>
      </p:sp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494270" y="976184"/>
            <a:ext cx="10639168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改变小钢球速度的方法：使小钢球从</a:t>
            </a: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__________________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由静止滚下。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(2)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实验表明：运动物体质量相同时，</a:t>
            </a: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_____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越大，动能越大；运动物体</a:t>
            </a: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_____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相同时，</a:t>
            </a: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_____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越大，动能越大。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(3)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结论：物体的动能与</a:t>
            </a: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_____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和</a:t>
            </a: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_____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有关。</a:t>
            </a: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_____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越大，</a:t>
            </a: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____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越大，动能越大。</a:t>
            </a:r>
          </a:p>
        </p:txBody>
      </p:sp>
      <p:sp>
        <p:nvSpPr>
          <p:cNvPr id="5" name="矩形 4"/>
          <p:cNvSpPr/>
          <p:nvPr/>
        </p:nvSpPr>
        <p:spPr>
          <a:xfrm>
            <a:off x="6810301" y="1152722"/>
            <a:ext cx="326243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相同斜面的不同高度处</a:t>
            </a:r>
          </a:p>
        </p:txBody>
      </p:sp>
      <p:sp>
        <p:nvSpPr>
          <p:cNvPr id="6" name="矩形 5"/>
          <p:cNvSpPr/>
          <p:nvPr/>
        </p:nvSpPr>
        <p:spPr>
          <a:xfrm>
            <a:off x="7016608" y="2507734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速度</a:t>
            </a:r>
          </a:p>
        </p:txBody>
      </p:sp>
      <p:sp>
        <p:nvSpPr>
          <p:cNvPr id="7" name="矩形 6"/>
          <p:cNvSpPr/>
          <p:nvPr/>
        </p:nvSpPr>
        <p:spPr>
          <a:xfrm>
            <a:off x="2242965" y="3214268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速度</a:t>
            </a:r>
          </a:p>
        </p:txBody>
      </p:sp>
      <p:sp>
        <p:nvSpPr>
          <p:cNvPr id="8" name="矩形 7"/>
          <p:cNvSpPr/>
          <p:nvPr/>
        </p:nvSpPr>
        <p:spPr>
          <a:xfrm>
            <a:off x="4709356" y="3217378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质量</a:t>
            </a:r>
          </a:p>
        </p:txBody>
      </p:sp>
      <p:sp>
        <p:nvSpPr>
          <p:cNvPr id="9" name="矩形 8"/>
          <p:cNvSpPr/>
          <p:nvPr/>
        </p:nvSpPr>
        <p:spPr>
          <a:xfrm>
            <a:off x="4712466" y="3910953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质量</a:t>
            </a:r>
          </a:p>
        </p:txBody>
      </p:sp>
      <p:sp>
        <p:nvSpPr>
          <p:cNvPr id="10" name="矩形 9"/>
          <p:cNvSpPr/>
          <p:nvPr/>
        </p:nvSpPr>
        <p:spPr>
          <a:xfrm>
            <a:off x="6021861" y="3895402"/>
            <a:ext cx="8034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速度</a:t>
            </a:r>
          </a:p>
        </p:txBody>
      </p:sp>
      <p:sp>
        <p:nvSpPr>
          <p:cNvPr id="11" name="矩形 10"/>
          <p:cNvSpPr/>
          <p:nvPr/>
        </p:nvSpPr>
        <p:spPr>
          <a:xfrm>
            <a:off x="8096367" y="3907843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质量</a:t>
            </a:r>
          </a:p>
        </p:txBody>
      </p:sp>
      <p:sp>
        <p:nvSpPr>
          <p:cNvPr id="12" name="矩形 11"/>
          <p:cNvSpPr/>
          <p:nvPr/>
        </p:nvSpPr>
        <p:spPr>
          <a:xfrm>
            <a:off x="10142880" y="3892293"/>
            <a:ext cx="8034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速度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1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5"/>
          <p:cNvSpPr/>
          <p:nvPr/>
        </p:nvSpPr>
        <p:spPr>
          <a:xfrm>
            <a:off x="1174115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本章核心素养提升</a:t>
            </a:r>
          </a:p>
        </p:txBody>
      </p:sp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512932" y="1041496"/>
            <a:ext cx="10639168" cy="35548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7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．机械能及其转化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(1)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定义：</a:t>
            </a: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_____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、</a:t>
            </a: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__________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和</a:t>
            </a: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________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统称为机械能。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(2)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机械能守恒：如果只有动能和势能相互转化</a:t>
            </a: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(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没有其他形式能量补充且没有能量损失</a:t>
            </a: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)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，则动能与势能的转化过程中机械能</a:t>
            </a: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_____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。</a:t>
            </a:r>
          </a:p>
        </p:txBody>
      </p:sp>
      <p:sp>
        <p:nvSpPr>
          <p:cNvPr id="5" name="矩形 4"/>
          <p:cNvSpPr/>
          <p:nvPr/>
        </p:nvSpPr>
        <p:spPr>
          <a:xfrm>
            <a:off x="2434243" y="1852517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动能</a:t>
            </a:r>
          </a:p>
        </p:txBody>
      </p:sp>
      <p:sp>
        <p:nvSpPr>
          <p:cNvPr id="6" name="矩形 5"/>
          <p:cNvSpPr/>
          <p:nvPr/>
        </p:nvSpPr>
        <p:spPr>
          <a:xfrm>
            <a:off x="3732232" y="1910576"/>
            <a:ext cx="14157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重力势能</a:t>
            </a:r>
          </a:p>
        </p:txBody>
      </p:sp>
      <p:sp>
        <p:nvSpPr>
          <p:cNvPr id="8" name="矩形 7"/>
          <p:cNvSpPr/>
          <p:nvPr/>
        </p:nvSpPr>
        <p:spPr>
          <a:xfrm>
            <a:off x="6068514" y="1898653"/>
            <a:ext cx="14157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弹性势能</a:t>
            </a:r>
          </a:p>
        </p:txBody>
      </p:sp>
      <p:sp>
        <p:nvSpPr>
          <p:cNvPr id="9" name="矩形 8"/>
          <p:cNvSpPr/>
          <p:nvPr/>
        </p:nvSpPr>
        <p:spPr>
          <a:xfrm>
            <a:off x="1098408" y="3973159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守恒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1" grpId="0"/>
      <p:bldP spid="5" grpId="0"/>
      <p:bldP spid="6" grpId="0"/>
      <p:bldP spid="8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/>
          <p:nvPr/>
        </p:nvSpPr>
        <p:spPr>
          <a:xfrm>
            <a:off x="1174115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本章核心素养提升</a:t>
            </a:r>
          </a:p>
        </p:txBody>
      </p:sp>
      <p:grpSp>
        <p:nvGrpSpPr>
          <p:cNvPr id="12" name="组合 11"/>
          <p:cNvGrpSpPr/>
          <p:nvPr/>
        </p:nvGrpSpPr>
        <p:grpSpPr>
          <a:xfrm>
            <a:off x="87682" y="956711"/>
            <a:ext cx="4290680" cy="696726"/>
            <a:chOff x="37578" y="944185"/>
            <a:chExt cx="3106455" cy="696726"/>
          </a:xfrm>
        </p:grpSpPr>
        <p:pic>
          <p:nvPicPr>
            <p:cNvPr id="13" name="图片 12" descr="图标-03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7578" y="944185"/>
              <a:ext cx="3106455" cy="696726"/>
            </a:xfrm>
            <a:prstGeom prst="rect">
              <a:avLst/>
            </a:prstGeom>
          </p:spPr>
        </p:pic>
        <p:sp>
          <p:nvSpPr>
            <p:cNvPr id="14" name="文本框 2"/>
            <p:cNvSpPr txBox="1"/>
            <p:nvPr/>
          </p:nvSpPr>
          <p:spPr>
            <a:xfrm>
              <a:off x="458662" y="1064895"/>
              <a:ext cx="169351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0" algn="l"/>
              <a:r>
                <a:rPr lang="zh-CN" altLang="en-US" sz="280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华文新魏" panose="02010800040101010101" charset="-122"/>
                  <a:ea typeface="华文新魏" panose="02010800040101010101" charset="-122"/>
                  <a:sym typeface="+mn-ea"/>
                </a:rPr>
                <a:t>科学方法概览</a:t>
              </a:r>
              <a:endParaRPr lang="zh-CN" alt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anose="02010800040101010101" charset="-122"/>
                <a:ea typeface="华文新魏" panose="02010800040101010101" charset="-122"/>
                <a:sym typeface="+mn-ea"/>
              </a:endParaRPr>
            </a:p>
          </p:txBody>
        </p:sp>
      </p:grpSp>
      <p:graphicFrame>
        <p:nvGraphicFramePr>
          <p:cNvPr id="7" name="表格 6"/>
          <p:cNvGraphicFramePr>
            <a:graphicFrameLocks noGrp="1"/>
          </p:cNvGraphicFramePr>
          <p:nvPr/>
        </p:nvGraphicFramePr>
        <p:xfrm>
          <a:off x="289249" y="1894112"/>
          <a:ext cx="11318031" cy="4139992"/>
        </p:xfrm>
        <a:graphic>
          <a:graphicData uri="http://schemas.openxmlformats.org/drawingml/2006/table">
            <a:tbl>
              <a:tblPr/>
              <a:tblGrid>
                <a:gridCol w="2603240"/>
                <a:gridCol w="8714791"/>
              </a:tblGrid>
              <a:tr h="6941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zh-CN" altLang="en-US" sz="3000" b="1" kern="1200" dirty="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Times New Roman" pitchFamily="18" charset="0"/>
                        </a:rPr>
                        <a:t>物理研究方法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zh-CN" altLang="en-US" sz="3000" b="1" kern="1200" dirty="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Times New Roman" pitchFamily="18" charset="0"/>
                        </a:rPr>
                        <a:t>该方法在本章中的应用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83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zh-CN" altLang="en-US" sz="3000" b="1" kern="1200" dirty="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Times New Roman" pitchFamily="18" charset="0"/>
                        </a:rPr>
                        <a:t>控制变量法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zh-CN" altLang="en-US" sz="3000" b="1" kern="1200" dirty="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Times New Roman" pitchFamily="18" charset="0"/>
                        </a:rPr>
                        <a:t>　探究动能的影响因素：研究动能的大小与质量的关系时，控制速度相同，改变质量；研究动能的大小与速度的关系时，控制质量相同，改变速度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83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zh-CN" altLang="en-US" sz="3000" b="1" kern="1200" dirty="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Times New Roman" pitchFamily="18" charset="0"/>
                        </a:rPr>
                        <a:t>转换法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zh-CN" altLang="en-US" sz="3000" b="1" kern="1200" dirty="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Times New Roman" pitchFamily="18" charset="0"/>
                        </a:rPr>
                        <a:t>　探究动能的影响因素：通过小球推动木块移动距离的远近来反映小球动能的大小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5"/>
          <p:cNvSpPr/>
          <p:nvPr/>
        </p:nvSpPr>
        <p:spPr>
          <a:xfrm>
            <a:off x="1174115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本章核心素养提升</a:t>
            </a:r>
          </a:p>
        </p:txBody>
      </p:sp>
      <p:grpSp>
        <p:nvGrpSpPr>
          <p:cNvPr id="6" name="组合 5"/>
          <p:cNvGrpSpPr/>
          <p:nvPr/>
        </p:nvGrpSpPr>
        <p:grpSpPr>
          <a:xfrm>
            <a:off x="64548" y="969905"/>
            <a:ext cx="4240644" cy="675005"/>
            <a:chOff x="183" y="1646"/>
            <a:chExt cx="4986" cy="1063"/>
          </a:xfrm>
        </p:grpSpPr>
        <p:pic>
          <p:nvPicPr>
            <p:cNvPr id="7" name="图片 6" descr="图标-02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83" y="1646"/>
              <a:ext cx="4986" cy="1063"/>
            </a:xfrm>
            <a:prstGeom prst="rect">
              <a:avLst/>
            </a:prstGeom>
          </p:spPr>
        </p:pic>
        <p:sp>
          <p:nvSpPr>
            <p:cNvPr id="8" name="文本框 3"/>
            <p:cNvSpPr txBox="1"/>
            <p:nvPr/>
          </p:nvSpPr>
          <p:spPr>
            <a:xfrm>
              <a:off x="878" y="1767"/>
              <a:ext cx="2750" cy="8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zh-CN" altLang="en-US" sz="280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华文新魏" panose="02010800040101010101" charset="-122"/>
                  <a:ea typeface="华文新魏" panose="02010800040101010101" charset="-122"/>
                  <a:sym typeface="+mn-ea"/>
                </a:rPr>
                <a:t>科学应用示例</a:t>
              </a:r>
              <a:endParaRPr lang="zh-CN" alt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anose="02010800040101010101" charset="-122"/>
                <a:ea typeface="华文新魏" panose="02010800040101010101" charset="-122"/>
                <a:sym typeface="+mn-ea"/>
              </a:endParaRPr>
            </a:p>
          </p:txBody>
        </p:sp>
      </p:grpSp>
      <p:sp>
        <p:nvSpPr>
          <p:cNvPr id="10" name="Rectangle 9"/>
          <p:cNvSpPr/>
          <p:nvPr/>
        </p:nvSpPr>
        <p:spPr>
          <a:xfrm>
            <a:off x="735685" y="1643633"/>
            <a:ext cx="3587842" cy="559769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>
              <a:lnSpc>
                <a:spcPct val="150000"/>
              </a:lnSpc>
              <a:spcBef>
                <a:spcPct val="0"/>
              </a:spcBef>
              <a:buNone/>
            </a:pPr>
            <a:r>
              <a:rPr lang="zh-CN" altLang="en-US" sz="2400" b="1" dirty="0" smtClean="0">
                <a:solidFill>
                  <a:srgbClr val="00A6AD"/>
                </a:solidFill>
                <a:latin typeface="宋体" panose="02010600030101010101" pitchFamily="2" charset="-122"/>
              </a:rPr>
              <a:t>夯基专训</a:t>
            </a:r>
            <a:r>
              <a:rPr lang="en-US" altLang="zh-CN" sz="2400" b="1" dirty="0" smtClean="0">
                <a:solidFill>
                  <a:srgbClr val="00A6AD"/>
                </a:solidFill>
                <a:latin typeface="宋体" panose="02010600030101010101" pitchFamily="2" charset="-122"/>
              </a:rPr>
              <a:t>—</a:t>
            </a:r>
            <a:r>
              <a:rPr lang="zh-CN" altLang="en-US" sz="2400" b="1" dirty="0" smtClean="0">
                <a:solidFill>
                  <a:srgbClr val="00A6AD"/>
                </a:solidFill>
                <a:latin typeface="宋体" panose="02010600030101010101" pitchFamily="2" charset="-122"/>
              </a:rPr>
              <a:t>易错概念辨析</a:t>
            </a:r>
            <a:endParaRPr lang="zh-CN" altLang="en-US" sz="2400" b="1" dirty="0">
              <a:solidFill>
                <a:srgbClr val="00A6AD"/>
              </a:solidFill>
              <a:latin typeface="宋体" panose="02010600030101010101" pitchFamily="2" charset="-122"/>
            </a:endParaRPr>
          </a:p>
        </p:txBody>
      </p:sp>
      <p:pic>
        <p:nvPicPr>
          <p:cNvPr id="11" name="Picture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2317" y="1778253"/>
            <a:ext cx="84455" cy="41402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518983" y="2409568"/>
            <a:ext cx="10527957" cy="433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判断下列说法的正误，并对错误的说法分析指正。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(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　　</a:t>
            </a:r>
            <a:r>
              <a:rPr lang="en-US" altLang="zh-CN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)1.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只要有力作用在物体上，且这个物体移动了一段距离，我们就说这个力对物体做了功。</a:t>
            </a:r>
          </a:p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分析指正：</a:t>
            </a:r>
            <a:r>
              <a:rPr lang="en-US" altLang="zh-CN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________________________________________________________________________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。 </a:t>
            </a:r>
          </a:p>
        </p:txBody>
      </p:sp>
      <p:sp>
        <p:nvSpPr>
          <p:cNvPr id="9" name="矩形 8"/>
          <p:cNvSpPr/>
          <p:nvPr/>
        </p:nvSpPr>
        <p:spPr>
          <a:xfrm>
            <a:off x="937844" y="3365637"/>
            <a:ext cx="4940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×</a:t>
            </a:r>
            <a:endParaRPr lang="zh-CN" altLang="en-US" sz="2400" b="1" dirty="0" smtClean="0">
              <a:solidFill>
                <a:srgbClr val="FF0000"/>
              </a:solidFill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527439" y="5266910"/>
            <a:ext cx="10490200" cy="11137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有力作用在物体上，并且这个物体在这个力的方向上移动了一段距离，我们就说这个力对物体做了功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0241" grpId="0"/>
      <p:bldP spid="9" grpId="0"/>
      <p:bldP spid="1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/>
          <p:nvPr/>
        </p:nvSpPr>
        <p:spPr>
          <a:xfrm>
            <a:off x="1174115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本章核心素养提升</a:t>
            </a: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704334" y="1680520"/>
            <a:ext cx="10527957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(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　　</a:t>
            </a: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)2.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踢出去的足球在草地上滚动过程中，脚对足球做了功。</a:t>
            </a:r>
          </a:p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分析指正：</a:t>
            </a:r>
            <a:r>
              <a:rPr lang="en-US" altLang="zh-CN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_________________________________________________________________________________________________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。 </a:t>
            </a:r>
          </a:p>
        </p:txBody>
      </p:sp>
      <p:sp>
        <p:nvSpPr>
          <p:cNvPr id="4" name="矩形 3"/>
          <p:cNvSpPr/>
          <p:nvPr/>
        </p:nvSpPr>
        <p:spPr>
          <a:xfrm>
            <a:off x="1113051" y="1834634"/>
            <a:ext cx="4940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×</a:t>
            </a:r>
            <a:endParaRPr lang="zh-CN" altLang="en-US" sz="2400" b="1" dirty="0" smtClean="0">
              <a:solidFill>
                <a:srgbClr val="FF0000"/>
              </a:solidFill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693695" y="3158281"/>
            <a:ext cx="1027910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踢出去的足球在草地上滚动过程中，由于脚对足球已经没有了力的作用，足球的滚动是由于足球具有惯性，所以此时脚对足球没有做功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/>
          <p:nvPr/>
        </p:nvSpPr>
        <p:spPr>
          <a:xfrm>
            <a:off x="1174115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本章核心素养提升</a:t>
            </a: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704334" y="1680520"/>
            <a:ext cx="10527957" cy="216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(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　　</a:t>
            </a: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)3.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力学中，功等于力与物体移动距离的乘积。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分析指正：</a:t>
            </a:r>
            <a:r>
              <a:rPr lang="en-US" altLang="zh-CN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_____________________________________________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。 </a:t>
            </a:r>
          </a:p>
        </p:txBody>
      </p:sp>
      <p:sp>
        <p:nvSpPr>
          <p:cNvPr id="4" name="矩形 3"/>
          <p:cNvSpPr/>
          <p:nvPr/>
        </p:nvSpPr>
        <p:spPr>
          <a:xfrm>
            <a:off x="1113998" y="1880510"/>
            <a:ext cx="4940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×</a:t>
            </a:r>
            <a:endParaRPr lang="zh-CN" altLang="en-US" sz="2400" b="1" dirty="0" smtClean="0">
              <a:solidFill>
                <a:srgbClr val="FF0000"/>
              </a:solidFill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998379" y="3199237"/>
            <a:ext cx="7904507" cy="4676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力学中，功等于力与物体在力的方向上移动的距离的乘积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/>
          <p:nvPr/>
        </p:nvSpPr>
        <p:spPr>
          <a:xfrm>
            <a:off x="1174115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本章核心素养提升</a:t>
            </a: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704334" y="1680520"/>
            <a:ext cx="10527957" cy="3647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(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　　</a:t>
            </a: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)4.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功率是表示做功快慢的物理量，做的功越多，功率越大。</a:t>
            </a:r>
          </a:p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分析指正：</a:t>
            </a:r>
            <a:r>
              <a:rPr lang="en-US" altLang="zh-CN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_________________________________________________________________________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。 </a:t>
            </a:r>
          </a:p>
        </p:txBody>
      </p:sp>
      <p:sp>
        <p:nvSpPr>
          <p:cNvPr id="4" name="矩形 3"/>
          <p:cNvSpPr/>
          <p:nvPr/>
        </p:nvSpPr>
        <p:spPr>
          <a:xfrm>
            <a:off x="1132659" y="1945824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×</a:t>
            </a:r>
            <a:endParaRPr lang="zh-CN" altLang="en-US" sz="2400" b="1" dirty="0" smtClean="0">
              <a:solidFill>
                <a:srgbClr val="FF0000"/>
              </a:solidFill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777671" y="3839415"/>
            <a:ext cx="10279105" cy="1137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做的功越多，功率不一定越大，因为功率大小不但与做功多少有关，还与做功所用时间长短有关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/>
          <p:nvPr/>
        </p:nvSpPr>
        <p:spPr>
          <a:xfrm>
            <a:off x="1174115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本章核心素养提升</a:t>
            </a: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704334" y="1680520"/>
            <a:ext cx="10527957" cy="3647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(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　　</a:t>
            </a: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)5.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只要物体能够对外做功，我们就说这个物体具有能量，但这个物体不一定正在做功。</a:t>
            </a:r>
          </a:p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分析指正：</a:t>
            </a:r>
            <a:r>
              <a:rPr lang="en-US" altLang="zh-CN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______________________________________________________________________________________________________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。 </a:t>
            </a:r>
          </a:p>
        </p:txBody>
      </p:sp>
      <p:sp>
        <p:nvSpPr>
          <p:cNvPr id="4" name="矩形 3"/>
          <p:cNvSpPr/>
          <p:nvPr/>
        </p:nvSpPr>
        <p:spPr>
          <a:xfrm>
            <a:off x="1113998" y="1955155"/>
            <a:ext cx="4940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√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/>
          <p:nvPr/>
        </p:nvSpPr>
        <p:spPr>
          <a:xfrm>
            <a:off x="1174115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本章核心素养提升</a:t>
            </a: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642550" y="1507526"/>
            <a:ext cx="10527957" cy="3647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(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　　</a:t>
            </a: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)6.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空中匀速直线飞行的飞机其动能和重力势能一定均不变。</a:t>
            </a:r>
          </a:p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分析指正：</a:t>
            </a:r>
            <a:r>
              <a:rPr lang="en-US" altLang="zh-CN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____________________________________________________________________________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。 </a:t>
            </a:r>
          </a:p>
        </p:txBody>
      </p:sp>
      <p:sp>
        <p:nvSpPr>
          <p:cNvPr id="4" name="矩形 3"/>
          <p:cNvSpPr/>
          <p:nvPr/>
        </p:nvSpPr>
        <p:spPr>
          <a:xfrm>
            <a:off x="1077543" y="1746770"/>
            <a:ext cx="4940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×</a:t>
            </a:r>
            <a:endParaRPr lang="zh-CN" altLang="en-US" sz="2400" b="1" dirty="0" smtClean="0">
              <a:solidFill>
                <a:srgbClr val="FF0000"/>
              </a:solidFill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697463" y="3710933"/>
            <a:ext cx="10121900" cy="1137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空中匀速直线飞行的飞机其动能一定不变，但由于飞机不一定在同一高度飞行，故其重力势能可能改变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7" name="Rectangle 5"/>
          <p:cNvSpPr/>
          <p:nvPr/>
        </p:nvSpPr>
        <p:spPr>
          <a:xfrm>
            <a:off x="2825918" y="1428263"/>
            <a:ext cx="5134739" cy="830997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sz="4800" b="1" dirty="0" smtClean="0">
                <a:solidFill>
                  <a:srgbClr val="C5002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仿宋" panose="02010609060101010101" charset="-122"/>
                <a:ea typeface="仿宋" panose="02010609060101010101" charset="-122"/>
              </a:rPr>
              <a:t>本章核心素养提升</a:t>
            </a:r>
          </a:p>
        </p:txBody>
      </p:sp>
      <p:grpSp>
        <p:nvGrpSpPr>
          <p:cNvPr id="3" name="组合 2"/>
          <p:cNvGrpSpPr/>
          <p:nvPr/>
        </p:nvGrpSpPr>
        <p:grpSpPr>
          <a:xfrm>
            <a:off x="3279139" y="2348582"/>
            <a:ext cx="6080013" cy="1007745"/>
            <a:chOff x="5164" y="4732"/>
            <a:chExt cx="7955" cy="1587"/>
          </a:xfrm>
        </p:grpSpPr>
        <p:pic>
          <p:nvPicPr>
            <p:cNvPr id="9" name="图片 8" descr="图标-02">
              <a:hlinkClick r:id="rId2" action="ppaction://hlinksldjump"/>
            </p:cNvPr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164" y="4732"/>
              <a:ext cx="7955" cy="1587"/>
            </a:xfrm>
            <a:prstGeom prst="rect">
              <a:avLst/>
            </a:prstGeom>
          </p:spPr>
        </p:pic>
        <p:sp>
          <p:nvSpPr>
            <p:cNvPr id="4" name="文本框 3">
              <a:hlinkClick r:id="rId2" action="ppaction://hlinksldjump"/>
            </p:cNvPr>
            <p:cNvSpPr txBox="1"/>
            <p:nvPr/>
          </p:nvSpPr>
          <p:spPr>
            <a:xfrm>
              <a:off x="5980" y="4920"/>
              <a:ext cx="5622" cy="121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zh-CN" altLang="en-US" sz="440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华文新魏" panose="02010800040101010101" charset="-122"/>
                  <a:ea typeface="华文新魏" panose="02010800040101010101" charset="-122"/>
                  <a:sym typeface="+mn-ea"/>
                </a:rPr>
                <a:t>科学知识梳理</a:t>
              </a:r>
              <a:endParaRPr lang="zh-CN" altLang="en-US" sz="4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anose="02010800040101010101" charset="-122"/>
                <a:ea typeface="华文新魏" panose="02010800040101010101" charset="-122"/>
                <a:sym typeface="+mn-ea"/>
              </a:endParaRPr>
            </a:p>
          </p:txBody>
        </p:sp>
      </p:grpSp>
      <p:grpSp>
        <p:nvGrpSpPr>
          <p:cNvPr id="6" name="组合 5"/>
          <p:cNvGrpSpPr/>
          <p:nvPr/>
        </p:nvGrpSpPr>
        <p:grpSpPr>
          <a:xfrm>
            <a:off x="2848303" y="3284729"/>
            <a:ext cx="5779327" cy="1038225"/>
            <a:chOff x="4926" y="6850"/>
            <a:chExt cx="9349" cy="1635"/>
          </a:xfrm>
        </p:grpSpPr>
        <p:pic>
          <p:nvPicPr>
            <p:cNvPr id="10" name="图片 9" descr="图标-03">
              <a:hlinkClick r:id="rId4" action="ppaction://hlinksldjump"/>
            </p:cNvPr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926" y="6850"/>
              <a:ext cx="9349" cy="1635"/>
            </a:xfrm>
            <a:prstGeom prst="rect">
              <a:avLst/>
            </a:prstGeom>
          </p:spPr>
        </p:pic>
        <p:sp>
          <p:nvSpPr>
            <p:cNvPr id="5" name="文本框 4">
              <a:hlinkClick r:id="rId4" action="ppaction://hlinksldjump"/>
            </p:cNvPr>
            <p:cNvSpPr txBox="1"/>
            <p:nvPr/>
          </p:nvSpPr>
          <p:spPr>
            <a:xfrm>
              <a:off x="5980" y="7119"/>
              <a:ext cx="5999" cy="121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0" algn="l"/>
              <a:r>
                <a:rPr lang="zh-CN" altLang="en-US" sz="440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华文新魏" panose="02010800040101010101" charset="-122"/>
                  <a:ea typeface="华文新魏" panose="02010800040101010101" charset="-122"/>
                  <a:sym typeface="+mn-ea"/>
                </a:rPr>
                <a:t>科学方法概览</a:t>
              </a:r>
              <a:endParaRPr lang="zh-CN" altLang="en-US" sz="4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anose="02010800040101010101" charset="-122"/>
                <a:ea typeface="华文新魏" panose="02010800040101010101" charset="-122"/>
                <a:sym typeface="+mn-ea"/>
              </a:endParaRPr>
            </a:p>
          </p:txBody>
        </p:sp>
      </p:grpSp>
      <p:sp>
        <p:nvSpPr>
          <p:cNvPr id="2" name="Rectangle 5"/>
          <p:cNvSpPr/>
          <p:nvPr/>
        </p:nvSpPr>
        <p:spPr>
          <a:xfrm>
            <a:off x="1081088" y="110491"/>
            <a:ext cx="4288353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第十一章　功和机械能</a:t>
            </a:r>
          </a:p>
        </p:txBody>
      </p:sp>
      <p:grpSp>
        <p:nvGrpSpPr>
          <p:cNvPr id="16" name="组合 15"/>
          <p:cNvGrpSpPr/>
          <p:nvPr/>
        </p:nvGrpSpPr>
        <p:grpSpPr>
          <a:xfrm>
            <a:off x="2441826" y="4286751"/>
            <a:ext cx="6142774" cy="1007745"/>
            <a:chOff x="5164" y="4732"/>
            <a:chExt cx="7955" cy="1587"/>
          </a:xfrm>
        </p:grpSpPr>
        <p:pic>
          <p:nvPicPr>
            <p:cNvPr id="20" name="图片 19" descr="图标-02">
              <a:hlinkClick r:id="rId2" action="ppaction://hlinksldjump"/>
            </p:cNvPr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164" y="4732"/>
              <a:ext cx="7955" cy="1587"/>
            </a:xfrm>
            <a:prstGeom prst="rect">
              <a:avLst/>
            </a:prstGeom>
          </p:spPr>
        </p:pic>
        <p:sp>
          <p:nvSpPr>
            <p:cNvPr id="21" name="文本框 3">
              <a:hlinkClick r:id="rId6" action="ppaction://hlinksldjump"/>
            </p:cNvPr>
            <p:cNvSpPr txBox="1"/>
            <p:nvPr/>
          </p:nvSpPr>
          <p:spPr>
            <a:xfrm>
              <a:off x="5980" y="4920"/>
              <a:ext cx="4834" cy="121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zh-CN" altLang="en-US" sz="440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华文新魏" panose="02010800040101010101" charset="-122"/>
                  <a:ea typeface="华文新魏" panose="02010800040101010101" charset="-122"/>
                  <a:sym typeface="+mn-ea"/>
                </a:rPr>
                <a:t>科学应用示例</a:t>
              </a:r>
              <a:endParaRPr lang="zh-CN" altLang="en-US" sz="4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anose="02010800040101010101" charset="-122"/>
                <a:ea typeface="华文新魏" panose="02010800040101010101" charset="-122"/>
                <a:sym typeface="+mn-ea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/>
          <p:nvPr/>
        </p:nvSpPr>
        <p:spPr>
          <a:xfrm>
            <a:off x="1174115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本章核心素养提升</a:t>
            </a: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704334" y="1680520"/>
            <a:ext cx="10527957" cy="216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(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　　</a:t>
            </a: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)7.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正在下降的物体，一定将重力势能转化为动能。</a:t>
            </a:r>
          </a:p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分析指正：</a:t>
            </a:r>
            <a:r>
              <a:rPr lang="en-US" altLang="zh-CN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_____________________________________________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。 </a:t>
            </a:r>
          </a:p>
        </p:txBody>
      </p:sp>
      <p:sp>
        <p:nvSpPr>
          <p:cNvPr id="4" name="矩形 3"/>
          <p:cNvSpPr/>
          <p:nvPr/>
        </p:nvSpPr>
        <p:spPr>
          <a:xfrm>
            <a:off x="1158059" y="1821934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×</a:t>
            </a:r>
            <a:endParaRPr lang="zh-CN" altLang="en-US" sz="2400" b="1" dirty="0" smtClean="0">
              <a:solidFill>
                <a:srgbClr val="FF0000"/>
              </a:solidFill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198492" y="3168653"/>
            <a:ext cx="78790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正在匀速下降的跳伞运动员，重力势能减小，而动能不变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/>
          <p:nvPr/>
        </p:nvSpPr>
        <p:spPr>
          <a:xfrm>
            <a:off x="746443" y="1062583"/>
            <a:ext cx="3587842" cy="559769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>
              <a:lnSpc>
                <a:spcPct val="150000"/>
              </a:lnSpc>
              <a:spcBef>
                <a:spcPct val="0"/>
              </a:spcBef>
              <a:buNone/>
            </a:pPr>
            <a:r>
              <a:rPr lang="zh-CN" altLang="en-US" sz="2400" b="1" dirty="0" smtClean="0">
                <a:solidFill>
                  <a:srgbClr val="00A6AD"/>
                </a:solidFill>
                <a:latin typeface="宋体" panose="02010600030101010101" pitchFamily="2" charset="-122"/>
              </a:rPr>
              <a:t>提能专训</a:t>
            </a:r>
            <a:r>
              <a:rPr lang="en-US" altLang="zh-CN" sz="2400" b="1" dirty="0" smtClean="0">
                <a:solidFill>
                  <a:srgbClr val="00A6AD"/>
                </a:solidFill>
                <a:latin typeface="宋体" panose="02010600030101010101" pitchFamily="2" charset="-122"/>
              </a:rPr>
              <a:t>—</a:t>
            </a:r>
            <a:r>
              <a:rPr lang="zh-CN" altLang="en-US" sz="2400" b="1" dirty="0" smtClean="0">
                <a:solidFill>
                  <a:srgbClr val="00A6AD"/>
                </a:solidFill>
                <a:latin typeface="宋体" panose="02010600030101010101" pitchFamily="2" charset="-122"/>
              </a:rPr>
              <a:t>重点考点剖析</a:t>
            </a:r>
            <a:endParaRPr lang="zh-CN" altLang="en-US" sz="2400" b="1" dirty="0">
              <a:solidFill>
                <a:srgbClr val="00A6AD"/>
              </a:solidFill>
              <a:latin typeface="宋体" panose="02010600030101010101" pitchFamily="2" charset="-122"/>
            </a:endParaRPr>
          </a:p>
        </p:txBody>
      </p:sp>
      <p:pic>
        <p:nvPicPr>
          <p:cNvPr id="7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3075" y="1197203"/>
            <a:ext cx="84455" cy="41402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" name="Rectangle 5"/>
          <p:cNvSpPr/>
          <p:nvPr/>
        </p:nvSpPr>
        <p:spPr>
          <a:xfrm>
            <a:off x="1174115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本章核心素养提升</a:t>
            </a:r>
          </a:p>
        </p:txBody>
      </p:sp>
      <p:sp>
        <p:nvSpPr>
          <p:cNvPr id="5" name="Rectangle 10"/>
          <p:cNvSpPr/>
          <p:nvPr/>
        </p:nvSpPr>
        <p:spPr>
          <a:xfrm>
            <a:off x="784043" y="1773399"/>
            <a:ext cx="2646878" cy="46166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>
              <a:spcBef>
                <a:spcPct val="0"/>
              </a:spcBef>
              <a:buNone/>
            </a:pPr>
            <a:r>
              <a:rPr lang="zh-CN" altLang="en-US" sz="2400" b="1" dirty="0" smtClean="0">
                <a:solidFill>
                  <a:srgbClr val="F1AF00"/>
                </a:solidFill>
                <a:latin typeface="+mn-ea"/>
              </a:rPr>
              <a:t>考点一　功和功率</a:t>
            </a:r>
          </a:p>
        </p:txBody>
      </p:sp>
      <p:sp>
        <p:nvSpPr>
          <p:cNvPr id="6" name="矩形 5"/>
          <p:cNvSpPr/>
          <p:nvPr/>
        </p:nvSpPr>
        <p:spPr>
          <a:xfrm>
            <a:off x="823784" y="2519917"/>
            <a:ext cx="9938951" cy="1398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3000" b="1" dirty="0" smtClean="0">
                <a:latin typeface="仿宋" pitchFamily="49" charset="-122"/>
                <a:ea typeface="仿宋" pitchFamily="49" charset="-122"/>
              </a:rPr>
              <a:t>本类型主要考查对做功的理解以及功、功率的相关计算，题型以填空题、选择题和计算题为主。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/>
          <p:nvPr/>
        </p:nvSpPr>
        <p:spPr>
          <a:xfrm>
            <a:off x="1174115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本章核心素养提升</a:t>
            </a:r>
          </a:p>
        </p:txBody>
      </p:sp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524847" y="984639"/>
            <a:ext cx="10718800" cy="35548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30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例</a:t>
            </a:r>
            <a:r>
              <a:rPr lang="en-US" altLang="zh-CN" sz="30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1  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如图</a:t>
            </a: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11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－</a:t>
            </a: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T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－</a:t>
            </a: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1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甲所示，水平地面上的一物体，受到方向不变的水平拉力</a:t>
            </a: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F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的作用，力</a:t>
            </a: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F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的大小与时间</a:t>
            </a: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t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的关系和物体运动速度</a:t>
            </a: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v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与时间</a:t>
            </a: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t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的关系如图乙所示。则第</a:t>
            </a: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2 s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末，物体处于</a:t>
            </a: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_____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状态，在第</a:t>
            </a: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6 s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到第</a:t>
            </a: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9 s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期间，拉力</a:t>
            </a: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F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对物体做功</a:t>
            </a: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____J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，功率为</a:t>
            </a: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____W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。</a:t>
            </a:r>
          </a:p>
        </p:txBody>
      </p:sp>
      <p:sp>
        <p:nvSpPr>
          <p:cNvPr id="46082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pSp>
        <p:nvGrpSpPr>
          <p:cNvPr id="8" name="组合 7"/>
          <p:cNvGrpSpPr/>
          <p:nvPr/>
        </p:nvGrpSpPr>
        <p:grpSpPr>
          <a:xfrm>
            <a:off x="3741574" y="3974840"/>
            <a:ext cx="5083402" cy="2541422"/>
            <a:chOff x="3741574" y="3974840"/>
            <a:chExt cx="5083402" cy="2541422"/>
          </a:xfrm>
        </p:grpSpPr>
        <p:pic>
          <p:nvPicPr>
            <p:cNvPr id="46081" name="Picture 1" descr="I:\物理人教八下学练考课件\4XGR189.EPS"/>
            <p:cNvPicPr>
              <a:picLocks noChangeAspect="1" noChangeArrowheads="1"/>
            </p:cNvPicPr>
            <p:nvPr/>
          </p:nvPicPr>
          <p:blipFill>
            <a:blip r:embed="rId2" r:link="rId3"/>
            <a:srcRect/>
            <a:stretch>
              <a:fillRect/>
            </a:stretch>
          </p:blipFill>
          <p:spPr bwMode="auto">
            <a:xfrm>
              <a:off x="3741574" y="3974840"/>
              <a:ext cx="5083402" cy="1950098"/>
            </a:xfrm>
            <a:prstGeom prst="rect">
              <a:avLst/>
            </a:prstGeom>
            <a:noFill/>
          </p:spPr>
        </p:pic>
        <p:sp>
          <p:nvSpPr>
            <p:cNvPr id="46083" name="Rectangle 3"/>
            <p:cNvSpPr>
              <a:spLocks noChangeArrowheads="1"/>
            </p:cNvSpPr>
            <p:nvPr/>
          </p:nvSpPr>
          <p:spPr bwMode="auto">
            <a:xfrm>
              <a:off x="5271796" y="5839602"/>
              <a:ext cx="2119491" cy="6766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zh-CN" altLang="en-US" sz="3000" b="1" dirty="0" smtClean="0">
                  <a:latin typeface="宋体" pitchFamily="2" charset="-122"/>
                  <a:ea typeface="宋体" pitchFamily="2" charset="-122"/>
                  <a:cs typeface="Times New Roman" pitchFamily="18" charset="0"/>
                </a:rPr>
                <a:t>图</a:t>
              </a:r>
              <a:r>
                <a:rPr lang="en-US" altLang="zh-CN" sz="3000" b="1" dirty="0" smtClean="0">
                  <a:latin typeface="宋体" pitchFamily="2" charset="-122"/>
                  <a:ea typeface="宋体" pitchFamily="2" charset="-122"/>
                  <a:cs typeface="Times New Roman" pitchFamily="18" charset="0"/>
                </a:rPr>
                <a:t>11</a:t>
              </a:r>
              <a:r>
                <a:rPr lang="zh-CN" altLang="en-US" sz="3000" b="1" dirty="0" smtClean="0">
                  <a:latin typeface="宋体" pitchFamily="2" charset="-122"/>
                  <a:ea typeface="宋体" pitchFamily="2" charset="-122"/>
                  <a:cs typeface="Times New Roman" pitchFamily="18" charset="0"/>
                </a:rPr>
                <a:t>－</a:t>
              </a:r>
              <a:r>
                <a:rPr lang="en-US" altLang="zh-CN" sz="3000" b="1" dirty="0" smtClean="0">
                  <a:latin typeface="宋体" pitchFamily="2" charset="-122"/>
                  <a:ea typeface="宋体" pitchFamily="2" charset="-122"/>
                  <a:cs typeface="Times New Roman" pitchFamily="18" charset="0"/>
                </a:rPr>
                <a:t>T</a:t>
              </a:r>
              <a:r>
                <a:rPr lang="zh-CN" altLang="en-US" sz="3000" b="1" dirty="0" smtClean="0">
                  <a:latin typeface="宋体" pitchFamily="2" charset="-122"/>
                  <a:ea typeface="宋体" pitchFamily="2" charset="-122"/>
                  <a:cs typeface="Times New Roman" pitchFamily="18" charset="0"/>
                </a:rPr>
                <a:t>－</a:t>
              </a:r>
              <a:r>
                <a:rPr lang="en-US" altLang="zh-CN" sz="3000" b="1" dirty="0" smtClean="0">
                  <a:latin typeface="宋体" pitchFamily="2" charset="-122"/>
                  <a:ea typeface="宋体" pitchFamily="2" charset="-122"/>
                  <a:cs typeface="Times New Roman" pitchFamily="18" charset="0"/>
                </a:rPr>
                <a:t>1</a:t>
              </a:r>
            </a:p>
          </p:txBody>
        </p:sp>
      </p:grpSp>
      <p:sp>
        <p:nvSpPr>
          <p:cNvPr id="10" name="矩形 9"/>
          <p:cNvSpPr/>
          <p:nvPr/>
        </p:nvSpPr>
        <p:spPr>
          <a:xfrm>
            <a:off x="9675729" y="2542983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静止</a:t>
            </a:r>
          </a:p>
        </p:txBody>
      </p:sp>
      <p:sp>
        <p:nvSpPr>
          <p:cNvPr id="11" name="矩形 10"/>
          <p:cNvSpPr/>
          <p:nvPr/>
        </p:nvSpPr>
        <p:spPr>
          <a:xfrm>
            <a:off x="8157950" y="3217897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24</a:t>
            </a:r>
            <a:endParaRPr lang="zh-CN" altLang="en-US" sz="2400" b="1" dirty="0" smtClean="0">
              <a:solidFill>
                <a:srgbClr val="FF0000"/>
              </a:solidFill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845854" y="3920803"/>
            <a:ext cx="3401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8</a:t>
            </a:r>
            <a:endParaRPr lang="zh-CN" altLang="en-US" sz="2400" b="1" dirty="0" smtClean="0">
              <a:solidFill>
                <a:srgbClr val="FF0000"/>
              </a:solidFill>
              <a:latin typeface="宋体" pitchFamily="2" charset="-122"/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7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9" grpId="0"/>
      <p:bldP spid="10" grpId="0"/>
      <p:bldP spid="11" grpId="0"/>
      <p:bldP spid="1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/>
          <p:nvPr/>
        </p:nvSpPr>
        <p:spPr>
          <a:xfrm>
            <a:off x="1174115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本章核心素养提升</a:t>
            </a:r>
          </a:p>
        </p:txBody>
      </p:sp>
      <p:sp>
        <p:nvSpPr>
          <p:cNvPr id="4" name="Rectangle 10"/>
          <p:cNvSpPr/>
          <p:nvPr/>
        </p:nvSpPr>
        <p:spPr>
          <a:xfrm>
            <a:off x="720543" y="1392399"/>
            <a:ext cx="3743332" cy="46166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>
              <a:spcBef>
                <a:spcPct val="0"/>
              </a:spcBef>
              <a:buNone/>
            </a:pPr>
            <a:r>
              <a:rPr lang="zh-CN" altLang="en-US" sz="2400" b="1" dirty="0" smtClean="0">
                <a:solidFill>
                  <a:srgbClr val="F1AF00"/>
                </a:solidFill>
                <a:latin typeface="+mn-ea"/>
              </a:rPr>
              <a:t>考点二　 机械能及其转化</a:t>
            </a:r>
          </a:p>
        </p:txBody>
      </p:sp>
      <p:sp>
        <p:nvSpPr>
          <p:cNvPr id="5" name="矩形 4"/>
          <p:cNvSpPr/>
          <p:nvPr/>
        </p:nvSpPr>
        <p:spPr>
          <a:xfrm>
            <a:off x="772984" y="2253217"/>
            <a:ext cx="9938951" cy="2090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3000" b="1" dirty="0" smtClean="0">
                <a:latin typeface="仿宋" pitchFamily="49" charset="-122"/>
                <a:ea typeface="仿宋" pitchFamily="49" charset="-122"/>
              </a:rPr>
              <a:t>此类型题目着重考查分析某一过程中能量转化及动能、势能大小变化的情况，主要以填空题、选择题、实验探究题的形式出现。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/>
          <p:nvPr/>
        </p:nvSpPr>
        <p:spPr>
          <a:xfrm>
            <a:off x="1174115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本章核心素养提升</a:t>
            </a:r>
          </a:p>
        </p:txBody>
      </p:sp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645497" y="1231544"/>
            <a:ext cx="10471151" cy="424731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000" b="1" dirty="0">
                <a:solidFill>
                  <a:srgbClr val="FF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例</a:t>
            </a:r>
            <a:r>
              <a:rPr lang="en-US" altLang="zh-CN" sz="30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2  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如图</a:t>
            </a: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11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－</a:t>
            </a: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T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－</a:t>
            </a: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2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所示，足球以初速度</a:t>
            </a: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v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沿着凹凸不平的草地从</a:t>
            </a: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a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运动到</a:t>
            </a: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d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，足球</a:t>
            </a: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(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　　</a:t>
            </a: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) </a:t>
            </a:r>
            <a:endParaRPr lang="zh-CN" altLang="en-US" sz="3000" b="1" dirty="0" smtClean="0">
              <a:latin typeface="宋体" pitchFamily="2" charset="-122"/>
              <a:ea typeface="宋体" pitchFamily="2" charset="-122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A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．在</a:t>
            </a: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b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、</a:t>
            </a: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d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两点动能相等 </a:t>
            </a:r>
          </a:p>
          <a:p>
            <a:pPr>
              <a:lnSpc>
                <a:spcPct val="150000"/>
              </a:lnSpc>
            </a:pP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B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．在</a:t>
            </a: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a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、</a:t>
            </a: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d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两点机械能相等 </a:t>
            </a:r>
          </a:p>
          <a:p>
            <a:pPr>
              <a:lnSpc>
                <a:spcPct val="150000"/>
              </a:lnSpc>
            </a:pP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C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．从</a:t>
            </a: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b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到</a:t>
            </a: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c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的过程机械能减少 </a:t>
            </a:r>
          </a:p>
          <a:p>
            <a:pPr>
              <a:lnSpc>
                <a:spcPct val="150000"/>
              </a:lnSpc>
            </a:pP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D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．从</a:t>
            </a: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c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到</a:t>
            </a: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d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的过程重力势能减少 </a:t>
            </a:r>
          </a:p>
        </p:txBody>
      </p:sp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pSp>
        <p:nvGrpSpPr>
          <p:cNvPr id="10" name="组合 9"/>
          <p:cNvGrpSpPr/>
          <p:nvPr/>
        </p:nvGrpSpPr>
        <p:grpSpPr>
          <a:xfrm>
            <a:off x="6624734" y="2556588"/>
            <a:ext cx="3359019" cy="2019487"/>
            <a:chOff x="6624734" y="2556588"/>
            <a:chExt cx="3359019" cy="2019487"/>
          </a:xfrm>
        </p:grpSpPr>
        <p:pic>
          <p:nvPicPr>
            <p:cNvPr id="37889" name="Picture 1" descr="I:\物理人教八下学练考课件\4XGR190.EPS"/>
            <p:cNvPicPr>
              <a:picLocks noChangeAspect="1" noChangeArrowheads="1"/>
            </p:cNvPicPr>
            <p:nvPr/>
          </p:nvPicPr>
          <p:blipFill>
            <a:blip r:embed="rId2" r:link="rId3"/>
            <a:srcRect/>
            <a:stretch>
              <a:fillRect/>
            </a:stretch>
          </p:blipFill>
          <p:spPr bwMode="auto">
            <a:xfrm>
              <a:off x="6624734" y="2556588"/>
              <a:ext cx="3359019" cy="1427583"/>
            </a:xfrm>
            <a:prstGeom prst="rect">
              <a:avLst/>
            </a:prstGeom>
            <a:noFill/>
          </p:spPr>
        </p:pic>
        <p:sp>
          <p:nvSpPr>
            <p:cNvPr id="37891" name="Rectangle 3"/>
            <p:cNvSpPr>
              <a:spLocks noChangeArrowheads="1"/>
            </p:cNvSpPr>
            <p:nvPr/>
          </p:nvSpPr>
          <p:spPr bwMode="auto">
            <a:xfrm>
              <a:off x="7119257" y="4022077"/>
              <a:ext cx="2388795" cy="5539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26670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zh-CN" altLang="en-US" sz="3000" b="1" dirty="0" smtClean="0">
                  <a:latin typeface="宋体" pitchFamily="2" charset="-122"/>
                  <a:ea typeface="宋体" pitchFamily="2" charset="-122"/>
                  <a:cs typeface="Times New Roman" pitchFamily="18" charset="0"/>
                </a:rPr>
                <a:t>图</a:t>
              </a:r>
              <a:r>
                <a:rPr lang="en-US" altLang="zh-CN" sz="3000" b="1" dirty="0" smtClean="0">
                  <a:latin typeface="宋体" pitchFamily="2" charset="-122"/>
                  <a:ea typeface="宋体" pitchFamily="2" charset="-122"/>
                  <a:cs typeface="Times New Roman" pitchFamily="18" charset="0"/>
                </a:rPr>
                <a:t>11</a:t>
              </a:r>
              <a:r>
                <a:rPr lang="zh-CN" altLang="en-US" sz="3000" b="1" dirty="0" smtClean="0">
                  <a:latin typeface="宋体" pitchFamily="2" charset="-122"/>
                  <a:ea typeface="宋体" pitchFamily="2" charset="-122"/>
                  <a:cs typeface="Times New Roman" pitchFamily="18" charset="0"/>
                </a:rPr>
                <a:t>－</a:t>
              </a:r>
              <a:r>
                <a:rPr lang="en-US" altLang="zh-CN" sz="3000" b="1" dirty="0" smtClean="0">
                  <a:latin typeface="宋体" pitchFamily="2" charset="-122"/>
                  <a:ea typeface="宋体" pitchFamily="2" charset="-122"/>
                  <a:cs typeface="Times New Roman" pitchFamily="18" charset="0"/>
                </a:rPr>
                <a:t>T</a:t>
              </a:r>
              <a:r>
                <a:rPr lang="zh-CN" altLang="en-US" sz="3000" b="1" dirty="0" smtClean="0">
                  <a:latin typeface="宋体" pitchFamily="2" charset="-122"/>
                  <a:ea typeface="宋体" pitchFamily="2" charset="-122"/>
                  <a:cs typeface="Times New Roman" pitchFamily="18" charset="0"/>
                </a:rPr>
                <a:t>－</a:t>
              </a:r>
              <a:r>
                <a:rPr lang="en-US" altLang="zh-CN" sz="3000" b="1" dirty="0" smtClean="0">
                  <a:latin typeface="宋体" pitchFamily="2" charset="-122"/>
                  <a:ea typeface="宋体" pitchFamily="2" charset="-122"/>
                  <a:cs typeface="Times New Roman" pitchFamily="18" charset="0"/>
                </a:rPr>
                <a:t>2</a:t>
              </a:r>
            </a:p>
          </p:txBody>
        </p:sp>
      </p:grpSp>
      <p:sp>
        <p:nvSpPr>
          <p:cNvPr id="11" name="矩形 10"/>
          <p:cNvSpPr/>
          <p:nvPr/>
        </p:nvSpPr>
        <p:spPr>
          <a:xfrm>
            <a:off x="4578105" y="2147987"/>
            <a:ext cx="3401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C</a:t>
            </a:r>
            <a:endParaRPr lang="zh-CN" altLang="en-US" sz="2400" b="1" dirty="0" smtClean="0">
              <a:solidFill>
                <a:srgbClr val="FF0000"/>
              </a:solidFill>
              <a:latin typeface="宋体" pitchFamily="2" charset="-122"/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1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/>
          <p:nvPr/>
        </p:nvSpPr>
        <p:spPr>
          <a:xfrm>
            <a:off x="1174115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本章核心素养提升</a:t>
            </a:r>
          </a:p>
        </p:txBody>
      </p:sp>
      <p:sp>
        <p:nvSpPr>
          <p:cNvPr id="3" name="矩形 2"/>
          <p:cNvSpPr/>
          <p:nvPr/>
        </p:nvSpPr>
        <p:spPr>
          <a:xfrm>
            <a:off x="558800" y="1188122"/>
            <a:ext cx="11061700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600" b="1" dirty="0" smtClean="0">
                <a:solidFill>
                  <a:srgbClr val="0000FF"/>
                </a:solidFill>
                <a:latin typeface="黑体" pitchFamily="49" charset="-122"/>
                <a:ea typeface="黑体" pitchFamily="49" charset="-122"/>
              </a:rPr>
              <a:t>[</a:t>
            </a:r>
            <a:r>
              <a:rPr lang="zh-CN" altLang="en-US" sz="2600" b="1" dirty="0" smtClean="0">
                <a:solidFill>
                  <a:srgbClr val="0000FF"/>
                </a:solidFill>
                <a:latin typeface="黑体" pitchFamily="49" charset="-122"/>
                <a:ea typeface="黑体" pitchFamily="49" charset="-122"/>
              </a:rPr>
              <a:t>解析</a:t>
            </a:r>
            <a:r>
              <a:rPr lang="en-US" sz="2600" b="1" dirty="0" smtClean="0">
                <a:solidFill>
                  <a:srgbClr val="0000FF"/>
                </a:solidFill>
                <a:latin typeface="黑体" pitchFamily="49" charset="-122"/>
                <a:ea typeface="黑体" pitchFamily="49" charset="-122"/>
              </a:rPr>
              <a:t>]</a:t>
            </a:r>
            <a:r>
              <a:rPr lang="zh-CN" altLang="en-US" sz="2600" b="1" dirty="0" smtClean="0">
                <a:latin typeface="仿宋" pitchFamily="49" charset="-122"/>
                <a:ea typeface="仿宋" pitchFamily="49" charset="-122"/>
              </a:rPr>
              <a:t>足球沿着凹凸不平的草地运动，在运动过程中，克服摩擦力做功，故机械能减少。</a:t>
            </a:r>
            <a:r>
              <a:rPr lang="en-US" sz="2600" b="1" dirty="0" smtClean="0">
                <a:latin typeface="仿宋" pitchFamily="49" charset="-122"/>
                <a:ea typeface="仿宋" pitchFamily="49" charset="-122"/>
              </a:rPr>
              <a:t>b</a:t>
            </a:r>
            <a:r>
              <a:rPr lang="zh-CN" altLang="en-US" sz="2600" b="1" dirty="0" smtClean="0">
                <a:latin typeface="仿宋" pitchFamily="49" charset="-122"/>
                <a:ea typeface="仿宋" pitchFamily="49" charset="-122"/>
              </a:rPr>
              <a:t>和</a:t>
            </a:r>
            <a:r>
              <a:rPr lang="en-US" sz="2600" b="1" dirty="0" smtClean="0">
                <a:latin typeface="仿宋" pitchFamily="49" charset="-122"/>
                <a:ea typeface="仿宋" pitchFamily="49" charset="-122"/>
              </a:rPr>
              <a:t>d</a:t>
            </a:r>
            <a:r>
              <a:rPr lang="zh-CN" altLang="en-US" sz="2600" b="1" dirty="0" smtClean="0">
                <a:latin typeface="仿宋" pitchFamily="49" charset="-122"/>
                <a:ea typeface="仿宋" pitchFamily="49" charset="-122"/>
              </a:rPr>
              <a:t>两点的高度相同，所以足球在这两点的重力势能相等；由于存在摩擦力，机械能减少，又机械能等于动能和势能之和，所以在</a:t>
            </a:r>
            <a:r>
              <a:rPr lang="en-US" sz="2600" b="1" dirty="0" smtClean="0">
                <a:latin typeface="仿宋" pitchFamily="49" charset="-122"/>
                <a:ea typeface="仿宋" pitchFamily="49" charset="-122"/>
              </a:rPr>
              <a:t>d</a:t>
            </a:r>
            <a:r>
              <a:rPr lang="zh-CN" altLang="en-US" sz="2600" b="1" dirty="0" smtClean="0">
                <a:latin typeface="仿宋" pitchFamily="49" charset="-122"/>
                <a:ea typeface="仿宋" pitchFamily="49" charset="-122"/>
              </a:rPr>
              <a:t>处的动能小于在</a:t>
            </a:r>
            <a:r>
              <a:rPr lang="en-US" sz="2600" b="1" dirty="0" smtClean="0">
                <a:latin typeface="仿宋" pitchFamily="49" charset="-122"/>
                <a:ea typeface="仿宋" pitchFamily="49" charset="-122"/>
              </a:rPr>
              <a:t>b</a:t>
            </a:r>
            <a:r>
              <a:rPr lang="zh-CN" altLang="en-US" sz="2600" b="1" dirty="0" smtClean="0">
                <a:latin typeface="仿宋" pitchFamily="49" charset="-122"/>
                <a:ea typeface="仿宋" pitchFamily="49" charset="-122"/>
              </a:rPr>
              <a:t>处的动能。</a:t>
            </a:r>
            <a:endParaRPr lang="zh-CN" altLang="en-US" sz="2600" b="1" dirty="0">
              <a:latin typeface="仿宋" pitchFamily="49" charset="-122"/>
              <a:ea typeface="仿宋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/>
          <p:nvPr/>
        </p:nvSpPr>
        <p:spPr>
          <a:xfrm>
            <a:off x="746443" y="1062583"/>
            <a:ext cx="3587842" cy="646331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>
              <a:lnSpc>
                <a:spcPct val="150000"/>
              </a:lnSpc>
              <a:spcBef>
                <a:spcPct val="0"/>
              </a:spcBef>
              <a:buNone/>
            </a:pPr>
            <a:r>
              <a:rPr lang="zh-CN" altLang="en-US" sz="2400" b="1" dirty="0" smtClean="0">
                <a:solidFill>
                  <a:srgbClr val="00A6AD"/>
                </a:solidFill>
                <a:latin typeface="宋体" panose="02010600030101010101" pitchFamily="2" charset="-122"/>
              </a:rPr>
              <a:t>实验专训</a:t>
            </a:r>
            <a:r>
              <a:rPr lang="en-US" altLang="zh-CN" sz="2400" b="1" dirty="0" smtClean="0">
                <a:solidFill>
                  <a:srgbClr val="00A6AD"/>
                </a:solidFill>
                <a:latin typeface="宋体" panose="02010600030101010101" pitchFamily="2" charset="-122"/>
              </a:rPr>
              <a:t>—</a:t>
            </a:r>
            <a:r>
              <a:rPr lang="zh-CN" altLang="en-US" sz="2400" b="1" dirty="0" smtClean="0">
                <a:solidFill>
                  <a:srgbClr val="00A6AD"/>
                </a:solidFill>
                <a:latin typeface="宋体" panose="02010600030101010101" pitchFamily="2" charset="-122"/>
              </a:rPr>
              <a:t>重点实验突破</a:t>
            </a:r>
            <a:endParaRPr lang="zh-CN" altLang="en-US" sz="2400" b="1" dirty="0">
              <a:solidFill>
                <a:srgbClr val="00A6AD"/>
              </a:solidFill>
              <a:latin typeface="宋体" panose="02010600030101010101" pitchFamily="2" charset="-122"/>
            </a:endParaRPr>
          </a:p>
        </p:txBody>
      </p:sp>
      <p:pic>
        <p:nvPicPr>
          <p:cNvPr id="7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3075" y="1197203"/>
            <a:ext cx="84455" cy="41402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" name="Rectangle 5"/>
          <p:cNvSpPr/>
          <p:nvPr/>
        </p:nvSpPr>
        <p:spPr>
          <a:xfrm>
            <a:off x="1174115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本章核心素养提升</a:t>
            </a:r>
          </a:p>
        </p:txBody>
      </p:sp>
      <p:sp>
        <p:nvSpPr>
          <p:cNvPr id="6" name="Rectangle 10"/>
          <p:cNvSpPr/>
          <p:nvPr/>
        </p:nvSpPr>
        <p:spPr>
          <a:xfrm>
            <a:off x="669743" y="1760699"/>
            <a:ext cx="5416868" cy="46166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>
              <a:spcBef>
                <a:spcPct val="0"/>
              </a:spcBef>
              <a:buNone/>
            </a:pPr>
            <a:r>
              <a:rPr lang="zh-CN" altLang="en-US" sz="2400" b="1" dirty="0" smtClean="0">
                <a:solidFill>
                  <a:srgbClr val="F1AF00"/>
                </a:solidFill>
                <a:latin typeface="+mn-ea"/>
              </a:rPr>
              <a:t>实验　探究物体的动能跟哪些因素有关</a:t>
            </a:r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487525" y="2216280"/>
            <a:ext cx="107188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30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例</a:t>
            </a:r>
            <a:r>
              <a:rPr lang="en-US" altLang="zh-CN" sz="30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3 </a:t>
            </a:r>
            <a:r>
              <a:rPr lang="en-US" altLang="zh-CN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 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 </a:t>
            </a: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2018</a:t>
            </a:r>
            <a:r>
              <a:rPr lang="en-US" altLang="zh-CN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·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安徽  如图</a:t>
            </a: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11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－</a:t>
            </a: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T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－</a:t>
            </a: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3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所示为探究物体</a:t>
            </a: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(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钢球</a:t>
            </a: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)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动能大小跟哪些因素有关的实验装置。</a:t>
            </a:r>
          </a:p>
        </p:txBody>
      </p:sp>
      <p:sp>
        <p:nvSpPr>
          <p:cNvPr id="70658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pSp>
        <p:nvGrpSpPr>
          <p:cNvPr id="11" name="组合 10"/>
          <p:cNvGrpSpPr/>
          <p:nvPr/>
        </p:nvGrpSpPr>
        <p:grpSpPr>
          <a:xfrm>
            <a:off x="2752530" y="3788228"/>
            <a:ext cx="5653052" cy="2327207"/>
            <a:chOff x="2752530" y="3788228"/>
            <a:chExt cx="5653052" cy="2327207"/>
          </a:xfrm>
        </p:grpSpPr>
        <p:pic>
          <p:nvPicPr>
            <p:cNvPr id="70657" name="Picture 1" descr="I:\物理人教八下学练考课件\9RA213.EPS"/>
            <p:cNvPicPr>
              <a:picLocks noChangeAspect="1" noChangeArrowheads="1"/>
            </p:cNvPicPr>
            <p:nvPr/>
          </p:nvPicPr>
          <p:blipFill>
            <a:blip r:embed="rId3" r:link="rId4"/>
            <a:srcRect/>
            <a:stretch>
              <a:fillRect/>
            </a:stretch>
          </p:blipFill>
          <p:spPr bwMode="auto">
            <a:xfrm>
              <a:off x="2752530" y="3788228"/>
              <a:ext cx="5653052" cy="1558213"/>
            </a:xfrm>
            <a:prstGeom prst="rect">
              <a:avLst/>
            </a:prstGeom>
            <a:noFill/>
          </p:spPr>
        </p:pic>
        <p:sp>
          <p:nvSpPr>
            <p:cNvPr id="70659" name="Rectangle 3"/>
            <p:cNvSpPr>
              <a:spLocks noChangeArrowheads="1"/>
            </p:cNvSpPr>
            <p:nvPr/>
          </p:nvSpPr>
          <p:spPr bwMode="auto">
            <a:xfrm>
              <a:off x="3797560" y="5438775"/>
              <a:ext cx="2388795" cy="6766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R="0" lvl="0" indent="266700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zh-CN" altLang="en-US" sz="3000" b="1" dirty="0" smtClean="0">
                  <a:latin typeface="宋体" pitchFamily="2" charset="-122"/>
                  <a:ea typeface="宋体" pitchFamily="2" charset="-122"/>
                  <a:cs typeface="Times New Roman" pitchFamily="18" charset="0"/>
                </a:rPr>
                <a:t>图</a:t>
              </a:r>
              <a:r>
                <a:rPr lang="en-US" altLang="zh-CN" sz="3000" b="1" dirty="0" smtClean="0">
                  <a:latin typeface="宋体" pitchFamily="2" charset="-122"/>
                  <a:ea typeface="宋体" pitchFamily="2" charset="-122"/>
                  <a:cs typeface="Times New Roman" pitchFamily="18" charset="0"/>
                </a:rPr>
                <a:t>11</a:t>
              </a:r>
              <a:r>
                <a:rPr lang="zh-CN" altLang="en-US" sz="3000" b="1" dirty="0" smtClean="0">
                  <a:latin typeface="宋体" pitchFamily="2" charset="-122"/>
                  <a:ea typeface="宋体" pitchFamily="2" charset="-122"/>
                  <a:cs typeface="Times New Roman" pitchFamily="18" charset="0"/>
                </a:rPr>
                <a:t>－</a:t>
              </a:r>
              <a:r>
                <a:rPr lang="en-US" altLang="zh-CN" sz="3000" b="1" dirty="0" smtClean="0">
                  <a:latin typeface="宋体" pitchFamily="2" charset="-122"/>
                  <a:ea typeface="宋体" pitchFamily="2" charset="-122"/>
                  <a:cs typeface="Times New Roman" pitchFamily="18" charset="0"/>
                </a:rPr>
                <a:t>T</a:t>
              </a:r>
              <a:r>
                <a:rPr lang="zh-CN" altLang="en-US" sz="3000" b="1" dirty="0" smtClean="0">
                  <a:latin typeface="宋体" pitchFamily="2" charset="-122"/>
                  <a:ea typeface="宋体" pitchFamily="2" charset="-122"/>
                  <a:cs typeface="Times New Roman" pitchFamily="18" charset="0"/>
                </a:rPr>
                <a:t>－</a:t>
              </a:r>
              <a:r>
                <a:rPr lang="en-US" altLang="zh-CN" sz="3000" b="1" dirty="0" smtClean="0">
                  <a:latin typeface="宋体" pitchFamily="2" charset="-122"/>
                  <a:ea typeface="宋体" pitchFamily="2" charset="-122"/>
                  <a:cs typeface="Times New Roman" pitchFamily="18" charset="0"/>
                </a:rPr>
                <a:t>3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10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/>
          <p:nvPr/>
        </p:nvSpPr>
        <p:spPr>
          <a:xfrm>
            <a:off x="1174115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本章核心素养提升</a:t>
            </a:r>
          </a:p>
        </p:txBody>
      </p:sp>
      <p:sp>
        <p:nvSpPr>
          <p:cNvPr id="49153" name="Rectangle 1"/>
          <p:cNvSpPr>
            <a:spLocks noChangeArrowheads="1"/>
          </p:cNvSpPr>
          <p:nvPr/>
        </p:nvSpPr>
        <p:spPr bwMode="auto">
          <a:xfrm>
            <a:off x="520700" y="977900"/>
            <a:ext cx="10629900" cy="4985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(1)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实验原理：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①钢球从平滑斜面上由静止开始向下运动，到达斜面底端时的速度只与钢球起点位置的高度有关，起点位置越高，到达底端时的速度越</a:t>
            </a:r>
            <a:r>
              <a:rPr lang="en-US" altLang="zh-CN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___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。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②钢球从平滑斜面上由静止开始向下运动，在水平木板上撞击木块，木块运动的距离越长，表明运动钢球所具有的动能越</a:t>
            </a:r>
            <a:r>
              <a:rPr lang="en-US" altLang="zh-CN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___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。</a:t>
            </a: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572916" y="3230466"/>
            <a:ext cx="492443" cy="461665"/>
          </a:xfrm>
          <a:prstGeom prst="rect">
            <a:avLst/>
          </a:prstGeom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大</a:t>
            </a: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659364" y="5290457"/>
            <a:ext cx="492443" cy="461665"/>
          </a:xfrm>
          <a:prstGeom prst="rect">
            <a:avLst/>
          </a:prstGeom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大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9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3" grpId="0"/>
      <p:bldP spid="6" grpId="0"/>
      <p:bldP spid="7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/>
          <p:nvPr/>
        </p:nvSpPr>
        <p:spPr>
          <a:xfrm>
            <a:off x="1174115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本章核心素养提升</a:t>
            </a:r>
          </a:p>
        </p:txBody>
      </p:sp>
      <p:sp>
        <p:nvSpPr>
          <p:cNvPr id="49153" name="Rectangle 1"/>
          <p:cNvSpPr>
            <a:spLocks noChangeArrowheads="1"/>
          </p:cNvSpPr>
          <p:nvPr/>
        </p:nvSpPr>
        <p:spPr bwMode="auto">
          <a:xfrm>
            <a:off x="520700" y="977900"/>
            <a:ext cx="10629900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(2)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实验现象：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①同一钢球从斜面上不同高度处由静止向下运动，在水平木板上撞击木块，钢球开始向下运动时的起点位置越</a:t>
            </a:r>
            <a:r>
              <a:rPr lang="en-US" altLang="zh-CN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____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，木块运动的距离越长。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②质量不同的钢球从斜面上同一高度处由静止向下运动，在水平木板上撞击木块，钢球的质量越</a:t>
            </a:r>
            <a:r>
              <a:rPr lang="en-US" altLang="zh-CN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___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，木块运动的距离越长。</a:t>
            </a: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8731120" y="2539999"/>
            <a:ext cx="492443" cy="461665"/>
          </a:xfrm>
          <a:prstGeom prst="rect">
            <a:avLst/>
          </a:prstGeom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高</a:t>
            </a:r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6367626" y="4609321"/>
            <a:ext cx="492443" cy="461665"/>
          </a:xfrm>
          <a:prstGeom prst="rect">
            <a:avLst/>
          </a:prstGeom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大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9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3" grpId="0"/>
      <p:bldP spid="6" grpId="0"/>
      <p:bldP spid="10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/>
          <p:nvPr/>
        </p:nvSpPr>
        <p:spPr>
          <a:xfrm>
            <a:off x="1174115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本章核心素养提升</a:t>
            </a:r>
          </a:p>
        </p:txBody>
      </p:sp>
      <p:sp>
        <p:nvSpPr>
          <p:cNvPr id="3" name="矩形 2"/>
          <p:cNvSpPr/>
          <p:nvPr/>
        </p:nvSpPr>
        <p:spPr>
          <a:xfrm>
            <a:off x="545841" y="1039050"/>
            <a:ext cx="11089432" cy="54938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600" b="1" dirty="0" smtClean="0">
                <a:solidFill>
                  <a:srgbClr val="0000FF"/>
                </a:solidFill>
                <a:latin typeface="黑体" pitchFamily="49" charset="-122"/>
                <a:ea typeface="黑体" pitchFamily="49" charset="-122"/>
              </a:rPr>
              <a:t>[</a:t>
            </a:r>
            <a:r>
              <a:rPr lang="zh-CN" altLang="en-US" sz="2600" b="1" dirty="0" smtClean="0">
                <a:solidFill>
                  <a:srgbClr val="0000FF"/>
                </a:solidFill>
                <a:latin typeface="黑体" pitchFamily="49" charset="-122"/>
                <a:ea typeface="黑体" pitchFamily="49" charset="-122"/>
              </a:rPr>
              <a:t>解析</a:t>
            </a:r>
            <a:r>
              <a:rPr lang="en-US" sz="2600" b="1" dirty="0" smtClean="0">
                <a:solidFill>
                  <a:srgbClr val="0000FF"/>
                </a:solidFill>
                <a:latin typeface="黑体" pitchFamily="49" charset="-122"/>
                <a:ea typeface="黑体" pitchFamily="49" charset="-122"/>
              </a:rPr>
              <a:t>] </a:t>
            </a:r>
            <a:r>
              <a:rPr lang="en-US" sz="2600" b="1" dirty="0" smtClean="0">
                <a:latin typeface="仿宋" pitchFamily="49" charset="-122"/>
                <a:ea typeface="仿宋" pitchFamily="49" charset="-122"/>
              </a:rPr>
              <a:t>(1)①</a:t>
            </a:r>
            <a:r>
              <a:rPr lang="zh-CN" altLang="en-US" sz="2600" b="1" dirty="0" smtClean="0">
                <a:latin typeface="仿宋" pitchFamily="49" charset="-122"/>
                <a:ea typeface="仿宋" pitchFamily="49" charset="-122"/>
              </a:rPr>
              <a:t>钢球从平滑斜面上由静止开始向下运动，重力势能转化为动能，起点位置越高，重力势能越大，到达斜面底端时的动能越大，速度越大。</a:t>
            </a:r>
            <a:r>
              <a:rPr lang="en-US" sz="2600" b="1" dirty="0" smtClean="0">
                <a:latin typeface="仿宋" pitchFamily="49" charset="-122"/>
                <a:ea typeface="仿宋" pitchFamily="49" charset="-122"/>
              </a:rPr>
              <a:t>②</a:t>
            </a:r>
            <a:r>
              <a:rPr lang="zh-CN" altLang="en-US" sz="2600" b="1" dirty="0" smtClean="0">
                <a:latin typeface="仿宋" pitchFamily="49" charset="-122"/>
                <a:ea typeface="仿宋" pitchFamily="49" charset="-122"/>
              </a:rPr>
              <a:t>实验中是通过观察钢球撞击木块移动的距离来比较钢球动能大小的，利用了转换法；被撞木块运动的距离越长，说明钢球对被撞木块所做的功越多，钢球原来所具有的动能越大。</a:t>
            </a:r>
            <a:r>
              <a:rPr lang="en-US" sz="2600" b="1" dirty="0" smtClean="0">
                <a:latin typeface="仿宋" pitchFamily="49" charset="-122"/>
                <a:ea typeface="仿宋" pitchFamily="49" charset="-122"/>
              </a:rPr>
              <a:t>(2)①</a:t>
            </a:r>
            <a:r>
              <a:rPr lang="zh-CN" altLang="en-US" sz="2600" b="1" dirty="0" smtClean="0">
                <a:latin typeface="仿宋" pitchFamily="49" charset="-122"/>
                <a:ea typeface="仿宋" pitchFamily="49" charset="-122"/>
              </a:rPr>
              <a:t>质量一定的钢球从斜面上开始向下运动时的起点位置越高，到达水平面时的速度越大，因此动能越大，对木块做功越多，木块移动的距离越长。②不同质量的钢球从斜面上同一高度处由静止向下运动，到达水平面时的速度一定，质量越大，所具有的动能越大，对木块做功越多，木块移动的距离越长。</a:t>
            </a:r>
            <a:endParaRPr lang="zh-CN" altLang="en-US" sz="2600" b="1" dirty="0">
              <a:latin typeface="仿宋" pitchFamily="49" charset="-122"/>
              <a:ea typeface="仿宋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组合 2"/>
          <p:cNvGrpSpPr/>
          <p:nvPr/>
        </p:nvGrpSpPr>
        <p:grpSpPr>
          <a:xfrm>
            <a:off x="116203" y="1045210"/>
            <a:ext cx="4240644" cy="675005"/>
            <a:chOff x="183" y="1646"/>
            <a:chExt cx="4986" cy="1063"/>
          </a:xfrm>
        </p:grpSpPr>
        <p:pic>
          <p:nvPicPr>
            <p:cNvPr id="9" name="图片 8" descr="图标-02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83" y="1646"/>
              <a:ext cx="4986" cy="1063"/>
            </a:xfrm>
            <a:prstGeom prst="rect">
              <a:avLst/>
            </a:prstGeom>
          </p:spPr>
        </p:pic>
        <p:sp>
          <p:nvSpPr>
            <p:cNvPr id="4" name="文本框 3"/>
            <p:cNvSpPr txBox="1"/>
            <p:nvPr/>
          </p:nvSpPr>
          <p:spPr>
            <a:xfrm>
              <a:off x="878" y="1767"/>
              <a:ext cx="3069" cy="8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zh-CN" altLang="en-US" sz="280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华文新魏" panose="02010800040101010101" charset="-122"/>
                  <a:ea typeface="华文新魏" panose="02010800040101010101" charset="-122"/>
                  <a:sym typeface="+mn-ea"/>
                </a:rPr>
                <a:t>科学知识梳理</a:t>
              </a:r>
              <a:endParaRPr lang="zh-CN" alt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anose="02010800040101010101" charset="-122"/>
                <a:ea typeface="华文新魏" panose="02010800040101010101" charset="-122"/>
                <a:sym typeface="+mn-ea"/>
              </a:endParaRPr>
            </a:p>
          </p:txBody>
        </p:sp>
      </p:grpSp>
      <p:sp>
        <p:nvSpPr>
          <p:cNvPr id="6161" name="Rectangle 10"/>
          <p:cNvSpPr/>
          <p:nvPr/>
        </p:nvSpPr>
        <p:spPr>
          <a:xfrm>
            <a:off x="633730" y="1785925"/>
            <a:ext cx="1415772" cy="46166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spcBef>
                <a:spcPct val="0"/>
              </a:spcBef>
              <a:buNone/>
            </a:pPr>
            <a:r>
              <a:rPr lang="zh-CN" altLang="en-US" sz="2400" b="1" dirty="0" smtClean="0">
                <a:solidFill>
                  <a:srgbClr val="F1AF00"/>
                </a:solidFill>
                <a:latin typeface="+mn-ea"/>
              </a:rPr>
              <a:t>知识框架</a:t>
            </a:r>
            <a:endParaRPr lang="zh-CN" altLang="en-US" sz="2400" b="1" dirty="0">
              <a:solidFill>
                <a:srgbClr val="F1AF00"/>
              </a:solidFill>
              <a:latin typeface="+mn-ea"/>
            </a:endParaRPr>
          </a:p>
        </p:txBody>
      </p:sp>
      <p:pic>
        <p:nvPicPr>
          <p:cNvPr id="7" name="Picture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3075" y="1785925"/>
            <a:ext cx="84455" cy="41402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3" name="Rectangle 5"/>
          <p:cNvSpPr/>
          <p:nvPr/>
        </p:nvSpPr>
        <p:spPr>
          <a:xfrm>
            <a:off x="1174115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本章核心素养提升</a:t>
            </a:r>
          </a:p>
        </p:txBody>
      </p:sp>
      <p:grpSp>
        <p:nvGrpSpPr>
          <p:cNvPr id="49" name="Group 62"/>
          <p:cNvGrpSpPr>
            <a:grpSpLocks/>
          </p:cNvGrpSpPr>
          <p:nvPr/>
        </p:nvGrpSpPr>
        <p:grpSpPr bwMode="auto">
          <a:xfrm>
            <a:off x="290708" y="3388665"/>
            <a:ext cx="1313834" cy="1036946"/>
            <a:chOff x="1327" y="1477"/>
            <a:chExt cx="1497" cy="135"/>
          </a:xfrm>
        </p:grpSpPr>
        <p:sp>
          <p:nvSpPr>
            <p:cNvPr id="50" name="Text Box 63"/>
            <p:cNvSpPr txBox="1">
              <a:spLocks noChangeArrowheads="1"/>
            </p:cNvSpPr>
            <p:nvPr/>
          </p:nvSpPr>
          <p:spPr bwMode="auto">
            <a:xfrm>
              <a:off x="1327" y="1477"/>
              <a:ext cx="1497" cy="13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10000"/>
                </a:lnSpc>
              </a:pPr>
              <a:r>
                <a:rPr lang="zh-CN" altLang="en-US" sz="2800" b="1" dirty="0">
                  <a:solidFill>
                    <a:schemeClr val="tx1"/>
                  </a:solidFill>
                </a:rPr>
                <a:t>功和机械能</a:t>
              </a:r>
            </a:p>
          </p:txBody>
        </p:sp>
        <p:sp>
          <p:nvSpPr>
            <p:cNvPr id="51" name="Rectangle 64"/>
            <p:cNvSpPr>
              <a:spLocks noChangeArrowheads="1"/>
            </p:cNvSpPr>
            <p:nvPr/>
          </p:nvSpPr>
          <p:spPr bwMode="auto">
            <a:xfrm>
              <a:off x="1338" y="1480"/>
              <a:ext cx="1406" cy="125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zh-CN" altLang="en-US" sz="2800" b="1"/>
            </a:p>
          </p:txBody>
        </p:sp>
      </p:grpSp>
      <p:grpSp>
        <p:nvGrpSpPr>
          <p:cNvPr id="52" name="Group 68"/>
          <p:cNvGrpSpPr>
            <a:grpSpLocks/>
          </p:cNvGrpSpPr>
          <p:nvPr/>
        </p:nvGrpSpPr>
        <p:grpSpPr bwMode="auto">
          <a:xfrm>
            <a:off x="4858042" y="1343611"/>
            <a:ext cx="5181697" cy="1530138"/>
            <a:chOff x="1338" y="1480"/>
            <a:chExt cx="1497" cy="280"/>
          </a:xfrm>
        </p:grpSpPr>
        <p:sp>
          <p:nvSpPr>
            <p:cNvPr id="53" name="Text Box 69"/>
            <p:cNvSpPr txBox="1">
              <a:spLocks noChangeArrowheads="1"/>
            </p:cNvSpPr>
            <p:nvPr/>
          </p:nvSpPr>
          <p:spPr bwMode="auto">
            <a:xfrm>
              <a:off x="1338" y="1483"/>
              <a:ext cx="1497" cy="27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10000"/>
                </a:lnSpc>
              </a:pPr>
              <a:r>
                <a:rPr lang="zh-CN" altLang="en-US" sz="2800" b="1" dirty="0">
                  <a:solidFill>
                    <a:schemeClr val="tx1"/>
                  </a:solidFill>
                </a:rPr>
                <a:t>一个力作用在物体上，物体在这个力的方向上移动了一段距离，就说这个力对物体做了功</a:t>
              </a:r>
            </a:p>
          </p:txBody>
        </p:sp>
        <p:sp>
          <p:nvSpPr>
            <p:cNvPr id="54" name="Rectangle 70"/>
            <p:cNvSpPr>
              <a:spLocks noChangeArrowheads="1"/>
            </p:cNvSpPr>
            <p:nvPr/>
          </p:nvSpPr>
          <p:spPr bwMode="auto">
            <a:xfrm>
              <a:off x="1338" y="1480"/>
              <a:ext cx="1406" cy="272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zh-CN" altLang="en-US"/>
            </a:p>
          </p:txBody>
        </p:sp>
      </p:grpSp>
      <p:grpSp>
        <p:nvGrpSpPr>
          <p:cNvPr id="56" name="Group 75"/>
          <p:cNvGrpSpPr>
            <a:grpSpLocks/>
          </p:cNvGrpSpPr>
          <p:nvPr/>
        </p:nvGrpSpPr>
        <p:grpSpPr bwMode="auto">
          <a:xfrm>
            <a:off x="2045119" y="3394492"/>
            <a:ext cx="903354" cy="1038901"/>
            <a:chOff x="1315" y="1465"/>
            <a:chExt cx="1497" cy="232"/>
          </a:xfrm>
        </p:grpSpPr>
        <p:sp>
          <p:nvSpPr>
            <p:cNvPr id="57" name="Text Box 76"/>
            <p:cNvSpPr txBox="1">
              <a:spLocks noChangeArrowheads="1"/>
            </p:cNvSpPr>
            <p:nvPr/>
          </p:nvSpPr>
          <p:spPr bwMode="auto">
            <a:xfrm>
              <a:off x="1315" y="1465"/>
              <a:ext cx="1497" cy="2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10000"/>
                </a:lnSpc>
              </a:pPr>
              <a:r>
                <a:rPr lang="zh-CN" altLang="en-US" sz="2800" b="1" dirty="0">
                  <a:solidFill>
                    <a:schemeClr val="tx1"/>
                  </a:solidFill>
                </a:rPr>
                <a:t>功和功率</a:t>
              </a:r>
            </a:p>
          </p:txBody>
        </p:sp>
        <p:sp>
          <p:nvSpPr>
            <p:cNvPr id="58" name="Rectangle 77"/>
            <p:cNvSpPr>
              <a:spLocks noChangeArrowheads="1"/>
            </p:cNvSpPr>
            <p:nvPr/>
          </p:nvSpPr>
          <p:spPr bwMode="auto">
            <a:xfrm>
              <a:off x="1338" y="1480"/>
              <a:ext cx="1406" cy="194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zh-CN" altLang="en-US" sz="2800" b="1"/>
            </a:p>
          </p:txBody>
        </p:sp>
      </p:grpSp>
      <p:grpSp>
        <p:nvGrpSpPr>
          <p:cNvPr id="59" name="Group 109"/>
          <p:cNvGrpSpPr>
            <a:grpSpLocks/>
          </p:cNvGrpSpPr>
          <p:nvPr/>
        </p:nvGrpSpPr>
        <p:grpSpPr bwMode="auto">
          <a:xfrm>
            <a:off x="3371416" y="2566697"/>
            <a:ext cx="511569" cy="534988"/>
            <a:chOff x="1227" y="1480"/>
            <a:chExt cx="1517" cy="337"/>
          </a:xfrm>
        </p:grpSpPr>
        <p:sp>
          <p:nvSpPr>
            <p:cNvPr id="60" name="Text Box 110"/>
            <p:cNvSpPr txBox="1">
              <a:spLocks noChangeArrowheads="1"/>
            </p:cNvSpPr>
            <p:nvPr/>
          </p:nvSpPr>
          <p:spPr bwMode="auto">
            <a:xfrm>
              <a:off x="1227" y="1480"/>
              <a:ext cx="1497" cy="33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lnSpc>
                  <a:spcPct val="110000"/>
                </a:lnSpc>
              </a:pPr>
              <a:r>
                <a:rPr lang="zh-CN" altLang="en-US" sz="2800" b="1" dirty="0">
                  <a:solidFill>
                    <a:schemeClr val="tx1"/>
                  </a:solidFill>
                </a:rPr>
                <a:t>功</a:t>
              </a:r>
            </a:p>
          </p:txBody>
        </p:sp>
        <p:sp>
          <p:nvSpPr>
            <p:cNvPr id="61" name="Rectangle 111"/>
            <p:cNvSpPr>
              <a:spLocks noChangeArrowheads="1"/>
            </p:cNvSpPr>
            <p:nvPr/>
          </p:nvSpPr>
          <p:spPr bwMode="auto">
            <a:xfrm>
              <a:off x="1338" y="1480"/>
              <a:ext cx="1406" cy="330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zh-CN" altLang="en-US" sz="2800" b="1"/>
            </a:p>
          </p:txBody>
        </p:sp>
      </p:grpSp>
      <p:grpSp>
        <p:nvGrpSpPr>
          <p:cNvPr id="62" name="Group 112"/>
          <p:cNvGrpSpPr>
            <a:grpSpLocks/>
          </p:cNvGrpSpPr>
          <p:nvPr/>
        </p:nvGrpSpPr>
        <p:grpSpPr bwMode="auto">
          <a:xfrm>
            <a:off x="3356066" y="4573492"/>
            <a:ext cx="926678" cy="576263"/>
            <a:chOff x="1338" y="1480"/>
            <a:chExt cx="1497" cy="363"/>
          </a:xfrm>
        </p:grpSpPr>
        <p:sp>
          <p:nvSpPr>
            <p:cNvPr id="63" name="Text Box 113"/>
            <p:cNvSpPr txBox="1">
              <a:spLocks noChangeArrowheads="1"/>
            </p:cNvSpPr>
            <p:nvPr/>
          </p:nvSpPr>
          <p:spPr bwMode="auto">
            <a:xfrm>
              <a:off x="1338" y="1486"/>
              <a:ext cx="1497" cy="35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10000"/>
                </a:lnSpc>
              </a:pPr>
              <a:r>
                <a:rPr lang="zh-CN" altLang="en-US" sz="2800" b="1" dirty="0">
                  <a:solidFill>
                    <a:schemeClr val="tx1"/>
                  </a:solidFill>
                </a:rPr>
                <a:t>功率</a:t>
              </a:r>
            </a:p>
          </p:txBody>
        </p:sp>
        <p:sp>
          <p:nvSpPr>
            <p:cNvPr id="64" name="Rectangle 114"/>
            <p:cNvSpPr>
              <a:spLocks noChangeArrowheads="1"/>
            </p:cNvSpPr>
            <p:nvPr/>
          </p:nvSpPr>
          <p:spPr bwMode="auto">
            <a:xfrm>
              <a:off x="1338" y="1480"/>
              <a:ext cx="1406" cy="330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zh-CN" altLang="en-US" sz="2800" b="1"/>
            </a:p>
          </p:txBody>
        </p:sp>
      </p:grpSp>
      <p:grpSp>
        <p:nvGrpSpPr>
          <p:cNvPr id="65" name="Group 115"/>
          <p:cNvGrpSpPr>
            <a:grpSpLocks/>
          </p:cNvGrpSpPr>
          <p:nvPr/>
        </p:nvGrpSpPr>
        <p:grpSpPr bwMode="auto">
          <a:xfrm>
            <a:off x="5276306" y="4241122"/>
            <a:ext cx="4016990" cy="566738"/>
            <a:chOff x="1338" y="1480"/>
            <a:chExt cx="1497" cy="357"/>
          </a:xfrm>
        </p:grpSpPr>
        <p:sp>
          <p:nvSpPr>
            <p:cNvPr id="66" name="Text Box 116"/>
            <p:cNvSpPr txBox="1">
              <a:spLocks noChangeArrowheads="1"/>
            </p:cNvSpPr>
            <p:nvPr/>
          </p:nvSpPr>
          <p:spPr bwMode="auto">
            <a:xfrm>
              <a:off x="1338" y="1480"/>
              <a:ext cx="1497" cy="35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10000"/>
                </a:lnSpc>
              </a:pPr>
              <a:r>
                <a:rPr lang="zh-CN" altLang="en-US" sz="2800" b="1" dirty="0">
                  <a:solidFill>
                    <a:schemeClr val="tx1"/>
                  </a:solidFill>
                </a:rPr>
                <a:t>功与做功所用时间之比</a:t>
              </a:r>
            </a:p>
          </p:txBody>
        </p:sp>
        <p:sp>
          <p:nvSpPr>
            <p:cNvPr id="67" name="Rectangle 117"/>
            <p:cNvSpPr>
              <a:spLocks noChangeArrowheads="1"/>
            </p:cNvSpPr>
            <p:nvPr/>
          </p:nvSpPr>
          <p:spPr bwMode="auto">
            <a:xfrm>
              <a:off x="1338" y="1480"/>
              <a:ext cx="1406" cy="330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zh-CN" altLang="en-US" sz="2800" b="1"/>
            </a:p>
          </p:txBody>
        </p:sp>
      </p:grpSp>
      <p:grpSp>
        <p:nvGrpSpPr>
          <p:cNvPr id="68" name="Group 118"/>
          <p:cNvGrpSpPr>
            <a:grpSpLocks/>
          </p:cNvGrpSpPr>
          <p:nvPr/>
        </p:nvGrpSpPr>
        <p:grpSpPr bwMode="auto">
          <a:xfrm>
            <a:off x="4921735" y="2940745"/>
            <a:ext cx="4399548" cy="1040270"/>
            <a:chOff x="1338" y="1472"/>
            <a:chExt cx="1497" cy="233"/>
          </a:xfrm>
        </p:grpSpPr>
        <p:sp>
          <p:nvSpPr>
            <p:cNvPr id="69" name="Text Box 119"/>
            <p:cNvSpPr txBox="1">
              <a:spLocks noChangeArrowheads="1"/>
            </p:cNvSpPr>
            <p:nvPr/>
          </p:nvSpPr>
          <p:spPr bwMode="auto">
            <a:xfrm>
              <a:off x="1338" y="1472"/>
              <a:ext cx="1497" cy="23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10000"/>
                </a:lnSpc>
              </a:pPr>
              <a:r>
                <a:rPr lang="en-US" altLang="zh-CN" sz="2800" b="1" i="1" dirty="0">
                  <a:solidFill>
                    <a:schemeClr val="tx1"/>
                  </a:solidFill>
                </a:rPr>
                <a:t>W=</a:t>
              </a:r>
              <a:r>
                <a:rPr lang="en-US" altLang="zh-CN" sz="2800" b="1" i="1" dirty="0" err="1">
                  <a:solidFill>
                    <a:schemeClr val="tx1"/>
                  </a:solidFill>
                </a:rPr>
                <a:t>Fs</a:t>
              </a:r>
              <a:r>
                <a:rPr lang="en-US" altLang="zh-CN" sz="2800" b="1" dirty="0" err="1">
                  <a:solidFill>
                    <a:schemeClr val="tx1"/>
                  </a:solidFill>
                </a:rPr>
                <a:t>;</a:t>
              </a:r>
              <a:r>
                <a:rPr lang="en-US" altLang="zh-CN" sz="2800" b="1" i="1" dirty="0" err="1">
                  <a:solidFill>
                    <a:schemeClr val="tx1"/>
                  </a:solidFill>
                </a:rPr>
                <a:t>W</a:t>
              </a:r>
              <a:r>
                <a:rPr lang="en-US" altLang="zh-CN" sz="2800" b="1" dirty="0">
                  <a:solidFill>
                    <a:schemeClr val="tx1"/>
                  </a:solidFill>
                </a:rPr>
                <a:t>-</a:t>
              </a:r>
              <a:r>
                <a:rPr lang="zh-CN" altLang="en-US" sz="2800" b="1" dirty="0">
                  <a:solidFill>
                    <a:schemeClr val="tx1"/>
                  </a:solidFill>
                </a:rPr>
                <a:t>焦耳（</a:t>
              </a:r>
              <a:r>
                <a:rPr lang="en-US" altLang="zh-CN" sz="2800" b="1" dirty="0">
                  <a:solidFill>
                    <a:schemeClr val="tx1"/>
                  </a:solidFill>
                </a:rPr>
                <a:t>J</a:t>
              </a:r>
              <a:r>
                <a:rPr lang="zh-CN" altLang="en-US" sz="2800" b="1" dirty="0">
                  <a:solidFill>
                    <a:schemeClr val="tx1"/>
                  </a:solidFill>
                </a:rPr>
                <a:t>），</a:t>
              </a:r>
              <a:r>
                <a:rPr lang="en-US" altLang="zh-CN" sz="2800" b="1" i="1" dirty="0">
                  <a:solidFill>
                    <a:schemeClr val="tx1"/>
                  </a:solidFill>
                </a:rPr>
                <a:t>F</a:t>
              </a:r>
              <a:r>
                <a:rPr lang="en-US" altLang="zh-CN" sz="2800" b="1" dirty="0">
                  <a:solidFill>
                    <a:schemeClr val="tx1"/>
                  </a:solidFill>
                </a:rPr>
                <a:t>-</a:t>
              </a:r>
              <a:r>
                <a:rPr lang="zh-CN" altLang="en-US" sz="2800" b="1" dirty="0">
                  <a:solidFill>
                    <a:schemeClr val="tx1"/>
                  </a:solidFill>
                </a:rPr>
                <a:t>牛顿（</a:t>
              </a:r>
              <a:r>
                <a:rPr lang="en-US" altLang="zh-CN" sz="2800" b="1" dirty="0">
                  <a:solidFill>
                    <a:schemeClr val="tx1"/>
                  </a:solidFill>
                </a:rPr>
                <a:t>N</a:t>
              </a:r>
              <a:r>
                <a:rPr lang="zh-CN" altLang="en-US" sz="2800" b="1" dirty="0">
                  <a:solidFill>
                    <a:schemeClr val="tx1"/>
                  </a:solidFill>
                </a:rPr>
                <a:t>），</a:t>
              </a:r>
              <a:r>
                <a:rPr lang="en-US" altLang="zh-CN" sz="2800" b="1" i="1" dirty="0">
                  <a:solidFill>
                    <a:schemeClr val="tx1"/>
                  </a:solidFill>
                </a:rPr>
                <a:t>s</a:t>
              </a:r>
              <a:r>
                <a:rPr lang="en-US" altLang="zh-CN" sz="2800" b="1" dirty="0">
                  <a:solidFill>
                    <a:schemeClr val="tx1"/>
                  </a:solidFill>
                </a:rPr>
                <a:t>-</a:t>
              </a:r>
              <a:r>
                <a:rPr lang="zh-CN" altLang="en-US" sz="2800" b="1" dirty="0">
                  <a:solidFill>
                    <a:schemeClr val="tx1"/>
                  </a:solidFill>
                </a:rPr>
                <a:t>米（</a:t>
              </a:r>
              <a:r>
                <a:rPr lang="en-US" altLang="zh-CN" sz="2800" b="1" dirty="0">
                  <a:solidFill>
                    <a:schemeClr val="tx1"/>
                  </a:solidFill>
                </a:rPr>
                <a:t>m</a:t>
              </a:r>
              <a:r>
                <a:rPr lang="zh-CN" altLang="en-US" sz="2800" b="1" dirty="0">
                  <a:solidFill>
                    <a:schemeClr val="tx1"/>
                  </a:solidFill>
                </a:rPr>
                <a:t>）</a:t>
              </a:r>
            </a:p>
          </p:txBody>
        </p:sp>
        <p:sp>
          <p:nvSpPr>
            <p:cNvPr id="70" name="Rectangle 120"/>
            <p:cNvSpPr>
              <a:spLocks noChangeArrowheads="1"/>
            </p:cNvSpPr>
            <p:nvPr/>
          </p:nvSpPr>
          <p:spPr bwMode="auto">
            <a:xfrm>
              <a:off x="1338" y="1480"/>
              <a:ext cx="1406" cy="200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zh-CN" altLang="en-US" sz="2800" b="1"/>
            </a:p>
          </p:txBody>
        </p:sp>
      </p:grpSp>
      <p:grpSp>
        <p:nvGrpSpPr>
          <p:cNvPr id="71" name="Group 125"/>
          <p:cNvGrpSpPr>
            <a:grpSpLocks/>
          </p:cNvGrpSpPr>
          <p:nvPr/>
        </p:nvGrpSpPr>
        <p:grpSpPr bwMode="auto">
          <a:xfrm>
            <a:off x="5254431" y="5027060"/>
            <a:ext cx="4897275" cy="1038094"/>
            <a:chOff x="2925" y="3334"/>
            <a:chExt cx="2130" cy="362"/>
          </a:xfrm>
        </p:grpSpPr>
        <p:grpSp>
          <p:nvGrpSpPr>
            <p:cNvPr id="72" name="Group 121"/>
            <p:cNvGrpSpPr>
              <a:grpSpLocks/>
            </p:cNvGrpSpPr>
            <p:nvPr/>
          </p:nvGrpSpPr>
          <p:grpSpPr bwMode="auto">
            <a:xfrm>
              <a:off x="2925" y="3334"/>
              <a:ext cx="2130" cy="362"/>
              <a:chOff x="1338" y="1480"/>
              <a:chExt cx="1406" cy="179"/>
            </a:xfrm>
          </p:grpSpPr>
          <p:sp>
            <p:nvSpPr>
              <p:cNvPr id="74" name="Text Box 122"/>
              <p:cNvSpPr txBox="1">
                <a:spLocks noChangeArrowheads="1"/>
              </p:cNvSpPr>
              <p:nvPr/>
            </p:nvSpPr>
            <p:spPr bwMode="auto">
              <a:xfrm>
                <a:off x="1338" y="1480"/>
                <a:ext cx="1347" cy="179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10000"/>
                  </a:lnSpc>
                </a:pPr>
                <a:r>
                  <a:rPr lang="en-US" altLang="zh-CN" sz="2800" b="1" i="1" dirty="0">
                    <a:solidFill>
                      <a:schemeClr val="tx1"/>
                    </a:solidFill>
                  </a:rPr>
                  <a:t>     </a:t>
                </a:r>
                <a:r>
                  <a:rPr lang="en-US" altLang="zh-CN" sz="2800" b="1" i="1" dirty="0" smtClean="0">
                    <a:solidFill>
                      <a:schemeClr val="tx1"/>
                    </a:solidFill>
                  </a:rPr>
                  <a:t>     </a:t>
                </a:r>
                <a:r>
                  <a:rPr lang="en-US" altLang="zh-CN" sz="2800" b="1" dirty="0" smtClean="0">
                    <a:solidFill>
                      <a:schemeClr val="tx1"/>
                    </a:solidFill>
                  </a:rPr>
                  <a:t>;</a:t>
                </a:r>
                <a:r>
                  <a:rPr lang="en-US" altLang="zh-CN" sz="2800" b="1" i="1" dirty="0">
                    <a:solidFill>
                      <a:schemeClr val="tx1"/>
                    </a:solidFill>
                  </a:rPr>
                  <a:t>P</a:t>
                </a:r>
                <a:r>
                  <a:rPr lang="en-US" altLang="zh-CN" sz="2800" b="1" dirty="0">
                    <a:solidFill>
                      <a:schemeClr val="tx1"/>
                    </a:solidFill>
                  </a:rPr>
                  <a:t>-</a:t>
                </a:r>
                <a:r>
                  <a:rPr lang="zh-CN" altLang="en-US" sz="2800" b="1" dirty="0">
                    <a:solidFill>
                      <a:schemeClr val="tx1"/>
                    </a:solidFill>
                  </a:rPr>
                  <a:t>瓦特（</a:t>
                </a:r>
                <a:r>
                  <a:rPr lang="en-US" altLang="zh-CN" sz="2800" b="1" dirty="0">
                    <a:solidFill>
                      <a:schemeClr val="tx1"/>
                    </a:solidFill>
                  </a:rPr>
                  <a:t>W</a:t>
                </a:r>
                <a:r>
                  <a:rPr lang="zh-CN" altLang="en-US" sz="2800" b="1" dirty="0">
                    <a:solidFill>
                      <a:schemeClr val="tx1"/>
                    </a:solidFill>
                  </a:rPr>
                  <a:t>），</a:t>
                </a:r>
                <a:r>
                  <a:rPr lang="en-US" altLang="zh-CN" sz="2800" b="1" i="1" dirty="0">
                    <a:solidFill>
                      <a:schemeClr val="tx1"/>
                    </a:solidFill>
                  </a:rPr>
                  <a:t>W</a:t>
                </a:r>
                <a:r>
                  <a:rPr lang="en-US" altLang="zh-CN" sz="2800" b="1" dirty="0">
                    <a:solidFill>
                      <a:schemeClr val="tx1"/>
                    </a:solidFill>
                  </a:rPr>
                  <a:t>-</a:t>
                </a:r>
                <a:r>
                  <a:rPr lang="zh-CN" altLang="en-US" sz="2800" b="1" dirty="0">
                    <a:solidFill>
                      <a:schemeClr val="tx1"/>
                    </a:solidFill>
                  </a:rPr>
                  <a:t>焦耳（</a:t>
                </a:r>
                <a:r>
                  <a:rPr lang="en-US" altLang="zh-CN" sz="2800" b="1" dirty="0">
                    <a:solidFill>
                      <a:schemeClr val="tx1"/>
                    </a:solidFill>
                  </a:rPr>
                  <a:t>J</a:t>
                </a:r>
                <a:r>
                  <a:rPr lang="zh-CN" altLang="en-US" sz="2800" b="1" dirty="0">
                    <a:solidFill>
                      <a:schemeClr val="tx1"/>
                    </a:solidFill>
                  </a:rPr>
                  <a:t>），</a:t>
                </a:r>
                <a:r>
                  <a:rPr lang="en-US" altLang="zh-CN" sz="2800" b="1" i="1" dirty="0">
                    <a:solidFill>
                      <a:schemeClr val="tx1"/>
                    </a:solidFill>
                  </a:rPr>
                  <a:t>t</a:t>
                </a:r>
                <a:r>
                  <a:rPr lang="en-US" altLang="zh-CN" sz="2800" b="1" dirty="0">
                    <a:solidFill>
                      <a:schemeClr val="tx1"/>
                    </a:solidFill>
                  </a:rPr>
                  <a:t>-</a:t>
                </a:r>
                <a:r>
                  <a:rPr lang="zh-CN" altLang="en-US" sz="2800" b="1" dirty="0">
                    <a:solidFill>
                      <a:schemeClr val="tx1"/>
                    </a:solidFill>
                  </a:rPr>
                  <a:t>秒（</a:t>
                </a:r>
                <a:r>
                  <a:rPr lang="en-US" altLang="zh-CN" sz="2800" b="1" dirty="0">
                    <a:solidFill>
                      <a:schemeClr val="tx1"/>
                    </a:solidFill>
                  </a:rPr>
                  <a:t>s</a:t>
                </a:r>
                <a:r>
                  <a:rPr lang="zh-CN" altLang="en-US" sz="2800" b="1" dirty="0">
                    <a:solidFill>
                      <a:schemeClr val="tx1"/>
                    </a:solidFill>
                  </a:rPr>
                  <a:t>）</a:t>
                </a:r>
              </a:p>
            </p:txBody>
          </p:sp>
          <p:sp>
            <p:nvSpPr>
              <p:cNvPr id="75" name="Rectangle 123"/>
              <p:cNvSpPr>
                <a:spLocks noChangeArrowheads="1"/>
              </p:cNvSpPr>
              <p:nvPr/>
            </p:nvSpPr>
            <p:spPr bwMode="auto">
              <a:xfrm>
                <a:off x="1338" y="1480"/>
                <a:ext cx="1406" cy="163"/>
              </a:xfrm>
              <a:prstGeom prst="rect">
                <a:avLst/>
              </a:prstGeom>
              <a:noFill/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zh-CN" altLang="en-US" sz="2800" b="1"/>
              </a:p>
            </p:txBody>
          </p:sp>
        </p:grpSp>
        <p:pic>
          <p:nvPicPr>
            <p:cNvPr id="73" name="Picture 124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986" y="3358"/>
              <a:ext cx="249" cy="16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</p:pic>
      </p:grpSp>
      <p:sp>
        <p:nvSpPr>
          <p:cNvPr id="76" name="Line 126"/>
          <p:cNvSpPr>
            <a:spLocks noChangeShapeType="1"/>
          </p:cNvSpPr>
          <p:nvPr/>
        </p:nvSpPr>
        <p:spPr bwMode="auto">
          <a:xfrm>
            <a:off x="1548877" y="3909528"/>
            <a:ext cx="533368" cy="693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zh-CN" altLang="en-US" sz="2800" b="1"/>
          </a:p>
        </p:txBody>
      </p:sp>
      <p:grpSp>
        <p:nvGrpSpPr>
          <p:cNvPr id="77" name="Group 144"/>
          <p:cNvGrpSpPr>
            <a:grpSpLocks/>
          </p:cNvGrpSpPr>
          <p:nvPr/>
        </p:nvGrpSpPr>
        <p:grpSpPr bwMode="auto">
          <a:xfrm>
            <a:off x="2914942" y="2857240"/>
            <a:ext cx="503237" cy="2016125"/>
            <a:chOff x="1701" y="1888"/>
            <a:chExt cx="317" cy="1270"/>
          </a:xfrm>
        </p:grpSpPr>
        <p:sp>
          <p:nvSpPr>
            <p:cNvPr id="78" name="Line 127"/>
            <p:cNvSpPr>
              <a:spLocks noChangeShapeType="1"/>
            </p:cNvSpPr>
            <p:nvPr/>
          </p:nvSpPr>
          <p:spPr bwMode="auto">
            <a:xfrm>
              <a:off x="1701" y="2568"/>
              <a:ext cx="18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zh-CN" altLang="en-US" sz="2800" b="1"/>
            </a:p>
          </p:txBody>
        </p:sp>
        <p:sp>
          <p:nvSpPr>
            <p:cNvPr id="79" name="Line 128"/>
            <p:cNvSpPr>
              <a:spLocks noChangeShapeType="1"/>
            </p:cNvSpPr>
            <p:nvPr/>
          </p:nvSpPr>
          <p:spPr bwMode="auto">
            <a:xfrm>
              <a:off x="1882" y="1888"/>
              <a:ext cx="0" cy="127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zh-CN" altLang="en-US" sz="2800" b="1"/>
            </a:p>
          </p:txBody>
        </p:sp>
        <p:sp>
          <p:nvSpPr>
            <p:cNvPr id="80" name="Line 129"/>
            <p:cNvSpPr>
              <a:spLocks noChangeShapeType="1"/>
            </p:cNvSpPr>
            <p:nvPr/>
          </p:nvSpPr>
          <p:spPr bwMode="auto">
            <a:xfrm>
              <a:off x="1882" y="1888"/>
              <a:ext cx="1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zh-CN" altLang="en-US" sz="2800" b="1"/>
            </a:p>
          </p:txBody>
        </p:sp>
        <p:sp>
          <p:nvSpPr>
            <p:cNvPr id="81" name="Line 130"/>
            <p:cNvSpPr>
              <a:spLocks noChangeShapeType="1"/>
            </p:cNvSpPr>
            <p:nvPr/>
          </p:nvSpPr>
          <p:spPr bwMode="auto">
            <a:xfrm>
              <a:off x="1882" y="3158"/>
              <a:ext cx="9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zh-CN" altLang="en-US" sz="2800" b="1"/>
            </a:p>
          </p:txBody>
        </p:sp>
      </p:grpSp>
      <p:sp>
        <p:nvSpPr>
          <p:cNvPr id="82" name="Text Box 133"/>
          <p:cNvSpPr txBox="1">
            <a:spLocks noChangeArrowheads="1"/>
          </p:cNvSpPr>
          <p:nvPr/>
        </p:nvSpPr>
        <p:spPr bwMode="auto">
          <a:xfrm>
            <a:off x="4014399" y="1901954"/>
            <a:ext cx="936625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chemeClr val="tx1"/>
                </a:solidFill>
              </a:rPr>
              <a:t>定义</a:t>
            </a:r>
          </a:p>
        </p:txBody>
      </p:sp>
      <p:grpSp>
        <p:nvGrpSpPr>
          <p:cNvPr id="83" name="Group 138"/>
          <p:cNvGrpSpPr>
            <a:grpSpLocks/>
          </p:cNvGrpSpPr>
          <p:nvPr/>
        </p:nvGrpSpPr>
        <p:grpSpPr bwMode="auto">
          <a:xfrm>
            <a:off x="3913674" y="2369457"/>
            <a:ext cx="1008063" cy="1079500"/>
            <a:chOff x="2336" y="1616"/>
            <a:chExt cx="635" cy="680"/>
          </a:xfrm>
        </p:grpSpPr>
        <p:sp>
          <p:nvSpPr>
            <p:cNvPr id="84" name="Line 134"/>
            <p:cNvSpPr>
              <a:spLocks noChangeShapeType="1"/>
            </p:cNvSpPr>
            <p:nvPr/>
          </p:nvSpPr>
          <p:spPr bwMode="auto">
            <a:xfrm>
              <a:off x="2336" y="1887"/>
              <a:ext cx="18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zh-CN" altLang="en-US" sz="2800" b="1"/>
            </a:p>
          </p:txBody>
        </p:sp>
        <p:sp>
          <p:nvSpPr>
            <p:cNvPr id="85" name="Line 135"/>
            <p:cNvSpPr>
              <a:spLocks noChangeShapeType="1"/>
            </p:cNvSpPr>
            <p:nvPr/>
          </p:nvSpPr>
          <p:spPr bwMode="auto">
            <a:xfrm>
              <a:off x="2517" y="1616"/>
              <a:ext cx="0" cy="68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zh-CN" altLang="en-US" sz="2800" b="1"/>
            </a:p>
          </p:txBody>
        </p:sp>
        <p:sp>
          <p:nvSpPr>
            <p:cNvPr id="86" name="Line 136"/>
            <p:cNvSpPr>
              <a:spLocks noChangeShapeType="1"/>
            </p:cNvSpPr>
            <p:nvPr/>
          </p:nvSpPr>
          <p:spPr bwMode="auto">
            <a:xfrm>
              <a:off x="2517" y="1616"/>
              <a:ext cx="40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zh-CN" altLang="en-US" sz="2800" b="1"/>
            </a:p>
          </p:txBody>
        </p:sp>
        <p:sp>
          <p:nvSpPr>
            <p:cNvPr id="87" name="Line 137"/>
            <p:cNvSpPr>
              <a:spLocks noChangeShapeType="1"/>
            </p:cNvSpPr>
            <p:nvPr/>
          </p:nvSpPr>
          <p:spPr bwMode="auto">
            <a:xfrm>
              <a:off x="2517" y="2296"/>
              <a:ext cx="45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zh-CN" altLang="en-US" sz="2800" b="1"/>
            </a:p>
          </p:txBody>
        </p:sp>
      </p:grpSp>
      <p:grpSp>
        <p:nvGrpSpPr>
          <p:cNvPr id="88" name="Group 139"/>
          <p:cNvGrpSpPr>
            <a:grpSpLocks/>
          </p:cNvGrpSpPr>
          <p:nvPr/>
        </p:nvGrpSpPr>
        <p:grpSpPr bwMode="auto">
          <a:xfrm>
            <a:off x="4237038" y="4457020"/>
            <a:ext cx="1008062" cy="1079500"/>
            <a:chOff x="2336" y="1616"/>
            <a:chExt cx="635" cy="680"/>
          </a:xfrm>
        </p:grpSpPr>
        <p:sp>
          <p:nvSpPr>
            <p:cNvPr id="89" name="Line 140"/>
            <p:cNvSpPr>
              <a:spLocks noChangeShapeType="1"/>
            </p:cNvSpPr>
            <p:nvPr/>
          </p:nvSpPr>
          <p:spPr bwMode="auto">
            <a:xfrm>
              <a:off x="2336" y="1887"/>
              <a:ext cx="18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zh-CN" altLang="en-US" sz="2800" b="1"/>
            </a:p>
          </p:txBody>
        </p:sp>
        <p:sp>
          <p:nvSpPr>
            <p:cNvPr id="90" name="Line 141"/>
            <p:cNvSpPr>
              <a:spLocks noChangeShapeType="1"/>
            </p:cNvSpPr>
            <p:nvPr/>
          </p:nvSpPr>
          <p:spPr bwMode="auto">
            <a:xfrm>
              <a:off x="2517" y="1616"/>
              <a:ext cx="0" cy="68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zh-CN" altLang="en-US" sz="2800" b="1"/>
            </a:p>
          </p:txBody>
        </p:sp>
        <p:sp>
          <p:nvSpPr>
            <p:cNvPr id="91" name="Line 142"/>
            <p:cNvSpPr>
              <a:spLocks noChangeShapeType="1"/>
            </p:cNvSpPr>
            <p:nvPr/>
          </p:nvSpPr>
          <p:spPr bwMode="auto">
            <a:xfrm>
              <a:off x="2517" y="1616"/>
              <a:ext cx="40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zh-CN" altLang="en-US" sz="2800" b="1"/>
            </a:p>
          </p:txBody>
        </p:sp>
        <p:sp>
          <p:nvSpPr>
            <p:cNvPr id="92" name="Line 143"/>
            <p:cNvSpPr>
              <a:spLocks noChangeShapeType="1"/>
            </p:cNvSpPr>
            <p:nvPr/>
          </p:nvSpPr>
          <p:spPr bwMode="auto">
            <a:xfrm>
              <a:off x="2517" y="2296"/>
              <a:ext cx="45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zh-CN" altLang="en-US" sz="2800" b="1"/>
            </a:p>
          </p:txBody>
        </p:sp>
      </p:grpSp>
      <p:sp>
        <p:nvSpPr>
          <p:cNvPr id="93" name="Text Box 145"/>
          <p:cNvSpPr txBox="1">
            <a:spLocks noChangeArrowheads="1"/>
          </p:cNvSpPr>
          <p:nvPr/>
        </p:nvSpPr>
        <p:spPr bwMode="auto">
          <a:xfrm>
            <a:off x="4443608" y="4410981"/>
            <a:ext cx="936625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chemeClr val="tx1"/>
                </a:solidFill>
              </a:rPr>
              <a:t>定义</a:t>
            </a:r>
          </a:p>
        </p:txBody>
      </p:sp>
      <p:sp>
        <p:nvSpPr>
          <p:cNvPr id="94" name="Text Box 146"/>
          <p:cNvSpPr txBox="1">
            <a:spLocks noChangeArrowheads="1"/>
          </p:cNvSpPr>
          <p:nvPr/>
        </p:nvSpPr>
        <p:spPr bwMode="auto">
          <a:xfrm>
            <a:off x="3673309" y="3344022"/>
            <a:ext cx="1281241" cy="95410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chemeClr val="tx1"/>
                </a:solidFill>
              </a:rPr>
              <a:t>表达式与单位</a:t>
            </a:r>
          </a:p>
        </p:txBody>
      </p:sp>
      <p:sp>
        <p:nvSpPr>
          <p:cNvPr id="95" name="Text Box 148"/>
          <p:cNvSpPr txBox="1">
            <a:spLocks noChangeArrowheads="1"/>
          </p:cNvSpPr>
          <p:nvPr/>
        </p:nvSpPr>
        <p:spPr bwMode="auto">
          <a:xfrm>
            <a:off x="3886330" y="5430967"/>
            <a:ext cx="1460115" cy="95410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chemeClr val="tx1"/>
                </a:solidFill>
              </a:rPr>
              <a:t>表达式与单位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0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6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1" grpId="0"/>
      <p:bldP spid="76" grpId="0" animBg="1"/>
      <p:bldP spid="82" grpId="0"/>
      <p:bldP spid="93" grpId="0"/>
      <p:bldP spid="94" grpId="0"/>
      <p:bldP spid="95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/>
          <p:nvPr/>
        </p:nvSpPr>
        <p:spPr>
          <a:xfrm>
            <a:off x="1174115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本章核心素养提升</a:t>
            </a:r>
          </a:p>
        </p:txBody>
      </p:sp>
      <p:sp>
        <p:nvSpPr>
          <p:cNvPr id="55297" name="Rectangle 1"/>
          <p:cNvSpPr>
            <a:spLocks noChangeArrowheads="1"/>
          </p:cNvSpPr>
          <p:nvPr/>
        </p:nvSpPr>
        <p:spPr bwMode="auto">
          <a:xfrm>
            <a:off x="682431" y="1328577"/>
            <a:ext cx="10312400" cy="35548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【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变式延伸</a:t>
            </a:r>
            <a:r>
              <a:rPr lang="en-US" altLang="zh-CN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】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结合上例探究以下问题：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(1)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实验中是通过比较</a:t>
            </a:r>
            <a:r>
              <a:rPr lang="en-US" altLang="zh-CN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_____________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来比较钢球动能大小的。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(2)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该实验中用到的研究方法是</a:t>
            </a:r>
            <a:r>
              <a:rPr lang="en-US" altLang="zh-CN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_______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和</a:t>
            </a:r>
            <a:r>
              <a:rPr lang="en-US" altLang="zh-CN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_________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。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(3)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使钢球从</a:t>
            </a:r>
            <a:r>
              <a:rPr lang="en-US" altLang="zh-CN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“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斜面上同一高度处由静止向下运动</a:t>
            </a:r>
            <a:r>
              <a:rPr lang="en-US" altLang="zh-CN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”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，目的是控制钢球到达斜面底端时的</a:t>
            </a:r>
            <a:r>
              <a:rPr lang="en-US" altLang="zh-CN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_____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相同。</a:t>
            </a:r>
          </a:p>
        </p:txBody>
      </p:sp>
      <p:sp>
        <p:nvSpPr>
          <p:cNvPr id="5" name="矩形 4"/>
          <p:cNvSpPr/>
          <p:nvPr/>
        </p:nvSpPr>
        <p:spPr>
          <a:xfrm>
            <a:off x="4476104" y="2172091"/>
            <a:ext cx="23391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木块滑行的距离</a:t>
            </a:r>
          </a:p>
        </p:txBody>
      </p:sp>
      <p:sp>
        <p:nvSpPr>
          <p:cNvPr id="6" name="矩形 5"/>
          <p:cNvSpPr/>
          <p:nvPr/>
        </p:nvSpPr>
        <p:spPr>
          <a:xfrm>
            <a:off x="6037425" y="2874999"/>
            <a:ext cx="11079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转换法</a:t>
            </a:r>
          </a:p>
        </p:txBody>
      </p:sp>
      <p:sp>
        <p:nvSpPr>
          <p:cNvPr id="7" name="矩形 6"/>
          <p:cNvSpPr/>
          <p:nvPr/>
        </p:nvSpPr>
        <p:spPr>
          <a:xfrm>
            <a:off x="7701386" y="2868777"/>
            <a:ext cx="17235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控制变量法</a:t>
            </a:r>
          </a:p>
        </p:txBody>
      </p:sp>
      <p:sp>
        <p:nvSpPr>
          <p:cNvPr id="8" name="矩形 7"/>
          <p:cNvSpPr/>
          <p:nvPr/>
        </p:nvSpPr>
        <p:spPr>
          <a:xfrm>
            <a:off x="5801051" y="4243488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速度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5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5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7" grpId="0"/>
      <p:bldP spid="5" grpId="0"/>
      <p:bldP spid="6" grpId="0"/>
      <p:bldP spid="7" grpId="0"/>
      <p:bldP spid="8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/>
          <p:nvPr/>
        </p:nvSpPr>
        <p:spPr>
          <a:xfrm>
            <a:off x="1174115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本章核心素养提升</a:t>
            </a:r>
          </a:p>
        </p:txBody>
      </p:sp>
      <p:sp>
        <p:nvSpPr>
          <p:cNvPr id="54273" name="Rectangle 1"/>
          <p:cNvSpPr>
            <a:spLocks noChangeArrowheads="1"/>
          </p:cNvSpPr>
          <p:nvPr/>
        </p:nvSpPr>
        <p:spPr bwMode="auto">
          <a:xfrm>
            <a:off x="533400" y="977900"/>
            <a:ext cx="10947400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(4)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通过实验现象中的</a:t>
            </a:r>
            <a:r>
              <a:rPr lang="en-US" altLang="zh-CN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①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可以得到结论：物体的动能大小与</a:t>
            </a:r>
            <a:r>
              <a:rPr lang="en-US" altLang="zh-CN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____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有关；通过实验现象中的</a:t>
            </a:r>
            <a:r>
              <a:rPr lang="en-US" altLang="zh-CN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②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可以得到结论：物体的动能大小与</a:t>
            </a:r>
            <a:r>
              <a:rPr lang="en-US" altLang="zh-CN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____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有关。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(5)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如果将水平木板换成一个光滑表面</a:t>
            </a:r>
            <a:r>
              <a:rPr lang="en-US" altLang="zh-CN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(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不计空气阻力</a:t>
            </a:r>
            <a:r>
              <a:rPr lang="en-US" altLang="zh-CN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)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，则</a:t>
            </a:r>
            <a:r>
              <a:rPr lang="en-US" altLang="zh-CN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_____(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选填</a:t>
            </a:r>
            <a:r>
              <a:rPr lang="en-US" altLang="zh-CN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“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能</a:t>
            </a:r>
            <a:r>
              <a:rPr lang="en-US" altLang="zh-CN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”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或</a:t>
            </a:r>
            <a:r>
              <a:rPr lang="en-US" altLang="zh-CN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“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不能</a:t>
            </a:r>
            <a:r>
              <a:rPr lang="en-US" altLang="zh-CN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”)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得出结论，原因是</a:t>
            </a:r>
            <a:r>
              <a:rPr lang="en-US" altLang="zh-CN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___________________________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。</a:t>
            </a:r>
          </a:p>
        </p:txBody>
      </p:sp>
      <p:sp>
        <p:nvSpPr>
          <p:cNvPr id="5" name="矩形 4"/>
          <p:cNvSpPr/>
          <p:nvPr/>
        </p:nvSpPr>
        <p:spPr>
          <a:xfrm>
            <a:off x="10372014" y="1183566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速度</a:t>
            </a:r>
          </a:p>
        </p:txBody>
      </p:sp>
      <p:sp>
        <p:nvSpPr>
          <p:cNvPr id="6" name="矩形 5"/>
          <p:cNvSpPr/>
          <p:nvPr/>
        </p:nvSpPr>
        <p:spPr>
          <a:xfrm>
            <a:off x="625142" y="2541687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质量</a:t>
            </a:r>
          </a:p>
        </p:txBody>
      </p:sp>
      <p:sp>
        <p:nvSpPr>
          <p:cNvPr id="7" name="矩形 6"/>
          <p:cNvSpPr/>
          <p:nvPr/>
        </p:nvSpPr>
        <p:spPr>
          <a:xfrm>
            <a:off x="662153" y="3887368"/>
            <a:ext cx="8034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不能</a:t>
            </a:r>
          </a:p>
        </p:txBody>
      </p:sp>
      <p:sp>
        <p:nvSpPr>
          <p:cNvPr id="8" name="矩形 7"/>
          <p:cNvSpPr/>
          <p:nvPr/>
        </p:nvSpPr>
        <p:spPr>
          <a:xfrm>
            <a:off x="618611" y="4599604"/>
            <a:ext cx="510909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在光滑水平面上，木块将不会停下来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54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3" grpId="0"/>
      <p:bldP spid="5" grpId="0"/>
      <p:bldP spid="6" grpId="0"/>
      <p:bldP spid="7" grpId="0"/>
      <p:bldP spid="8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/>
          <p:nvPr/>
        </p:nvSpPr>
        <p:spPr>
          <a:xfrm>
            <a:off x="1174115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本章核心素养提升</a:t>
            </a:r>
          </a:p>
        </p:txBody>
      </p:sp>
      <p:sp>
        <p:nvSpPr>
          <p:cNvPr id="60417" name="Rectangle 1"/>
          <p:cNvSpPr>
            <a:spLocks noChangeArrowheads="1"/>
          </p:cNvSpPr>
          <p:nvPr/>
        </p:nvSpPr>
        <p:spPr bwMode="auto">
          <a:xfrm>
            <a:off x="572019" y="946744"/>
            <a:ext cx="11025932" cy="35548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【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开放探究</a:t>
            </a:r>
            <a:r>
              <a:rPr lang="en-US" altLang="zh-CN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】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利用如图</a:t>
            </a:r>
            <a:r>
              <a:rPr lang="en-US" altLang="zh-CN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11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－</a:t>
            </a:r>
            <a:r>
              <a:rPr lang="en-US" altLang="zh-CN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T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－</a:t>
            </a:r>
            <a:r>
              <a:rPr lang="en-US" altLang="zh-CN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4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所示的装置进行</a:t>
            </a:r>
            <a:r>
              <a:rPr lang="en-US" altLang="zh-CN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“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探究动能大小的影响因素</a:t>
            </a:r>
            <a:r>
              <a:rPr lang="en-US" altLang="zh-CN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”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实验。用两根细绳将小球悬挂起来，拉起小球，当细绳与竖直方向成</a:t>
            </a:r>
            <a:r>
              <a:rPr lang="en-US" altLang="zh-CN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θ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角后松手，小球撞击水平木板上的木块，记下木块移动的距离</a:t>
            </a:r>
            <a:r>
              <a:rPr lang="en-US" altLang="zh-CN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s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。</a:t>
            </a:r>
          </a:p>
        </p:txBody>
      </p:sp>
      <p:sp>
        <p:nvSpPr>
          <p:cNvPr id="61442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pSp>
        <p:nvGrpSpPr>
          <p:cNvPr id="10" name="组合 9"/>
          <p:cNvGrpSpPr/>
          <p:nvPr/>
        </p:nvGrpSpPr>
        <p:grpSpPr>
          <a:xfrm>
            <a:off x="4394717" y="3769566"/>
            <a:ext cx="2930218" cy="2789073"/>
            <a:chOff x="4758611" y="3769566"/>
            <a:chExt cx="2930218" cy="2789073"/>
          </a:xfrm>
        </p:grpSpPr>
        <p:pic>
          <p:nvPicPr>
            <p:cNvPr id="61441" name="Picture 1" descr="I:\物理人教八下学练考课件\9RA214.EPS"/>
            <p:cNvPicPr>
              <a:picLocks noChangeAspect="1" noChangeArrowheads="1"/>
            </p:cNvPicPr>
            <p:nvPr/>
          </p:nvPicPr>
          <p:blipFill>
            <a:blip r:embed="rId2" r:link="rId3"/>
            <a:srcRect/>
            <a:stretch>
              <a:fillRect/>
            </a:stretch>
          </p:blipFill>
          <p:spPr bwMode="auto">
            <a:xfrm>
              <a:off x="4758611" y="3769566"/>
              <a:ext cx="2930218" cy="2174033"/>
            </a:xfrm>
            <a:prstGeom prst="rect">
              <a:avLst/>
            </a:prstGeom>
            <a:noFill/>
          </p:spPr>
        </p:pic>
        <p:sp>
          <p:nvSpPr>
            <p:cNvPr id="61443" name="Rectangle 3"/>
            <p:cNvSpPr>
              <a:spLocks noChangeArrowheads="1"/>
            </p:cNvSpPr>
            <p:nvPr/>
          </p:nvSpPr>
          <p:spPr bwMode="auto">
            <a:xfrm>
              <a:off x="5057192" y="5881979"/>
              <a:ext cx="2388795" cy="6766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R="0" lvl="0" indent="266700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zh-CN" altLang="zh-CN" sz="3000" b="1" dirty="0" smtClean="0">
                  <a:latin typeface="宋体" pitchFamily="2" charset="-122"/>
                  <a:ea typeface="宋体" pitchFamily="2" charset="-122"/>
                  <a:cs typeface="Times New Roman" pitchFamily="18" charset="0"/>
                </a:rPr>
                <a:t>图</a:t>
              </a:r>
              <a:r>
                <a:rPr lang="en-US" altLang="zh-CN" sz="3000" b="1" dirty="0" smtClean="0">
                  <a:latin typeface="宋体" pitchFamily="2" charset="-122"/>
                  <a:ea typeface="宋体" pitchFamily="2" charset="-122"/>
                  <a:cs typeface="Times New Roman" pitchFamily="18" charset="0"/>
                </a:rPr>
                <a:t>11</a:t>
              </a:r>
              <a:r>
                <a:rPr lang="zh-CN" altLang="en-US" sz="3000" b="1" dirty="0" smtClean="0">
                  <a:latin typeface="宋体" pitchFamily="2" charset="-122"/>
                  <a:ea typeface="宋体" pitchFamily="2" charset="-122"/>
                  <a:cs typeface="Times New Roman" pitchFamily="18" charset="0"/>
                </a:rPr>
                <a:t>－</a:t>
              </a:r>
              <a:r>
                <a:rPr lang="en-US" altLang="zh-CN" sz="3000" b="1" dirty="0" smtClean="0">
                  <a:latin typeface="宋体" pitchFamily="2" charset="-122"/>
                  <a:ea typeface="宋体" pitchFamily="2" charset="-122"/>
                  <a:cs typeface="Times New Roman" pitchFamily="18" charset="0"/>
                </a:rPr>
                <a:t>T</a:t>
              </a:r>
              <a:r>
                <a:rPr lang="zh-CN" altLang="en-US" sz="3000" b="1" dirty="0" smtClean="0">
                  <a:latin typeface="宋体" pitchFamily="2" charset="-122"/>
                  <a:ea typeface="宋体" pitchFamily="2" charset="-122"/>
                  <a:cs typeface="Times New Roman" pitchFamily="18" charset="0"/>
                </a:rPr>
                <a:t>－</a:t>
              </a:r>
              <a:r>
                <a:rPr lang="en-US" altLang="zh-CN" sz="3000" b="1" dirty="0" smtClean="0">
                  <a:latin typeface="宋体" pitchFamily="2" charset="-122"/>
                  <a:ea typeface="宋体" pitchFamily="2" charset="-122"/>
                  <a:cs typeface="Times New Roman" pitchFamily="18" charset="0"/>
                </a:rPr>
                <a:t>4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04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04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7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/>
          <p:nvPr/>
        </p:nvSpPr>
        <p:spPr>
          <a:xfrm>
            <a:off x="1174115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本章核心素养提升</a:t>
            </a:r>
          </a:p>
        </p:txBody>
      </p:sp>
      <p:sp>
        <p:nvSpPr>
          <p:cNvPr id="54273" name="Rectangle 1"/>
          <p:cNvSpPr>
            <a:spLocks noChangeArrowheads="1"/>
          </p:cNvSpPr>
          <p:nvPr/>
        </p:nvSpPr>
        <p:spPr bwMode="auto">
          <a:xfrm>
            <a:off x="524070" y="1211171"/>
            <a:ext cx="10947400" cy="216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改变角度</a:t>
            </a:r>
            <a:r>
              <a:rPr lang="en-US" altLang="zh-CN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θ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的大小，重复实验。利用两根细绳悬挂小球，而不用一根细绳，其好处是便于控制小球的</a:t>
            </a:r>
            <a:r>
              <a:rPr lang="en-US" altLang="zh-CN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________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。本实验探究的问题是</a:t>
            </a:r>
            <a:r>
              <a:rPr lang="en-US" altLang="zh-CN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_____(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选填</a:t>
            </a:r>
            <a:r>
              <a:rPr lang="en-US" altLang="zh-CN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“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小球</a:t>
            </a:r>
            <a:r>
              <a:rPr lang="en-US" altLang="zh-CN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”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或</a:t>
            </a:r>
            <a:r>
              <a:rPr lang="en-US" altLang="zh-CN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“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木块</a:t>
            </a:r>
            <a:r>
              <a:rPr lang="en-US" altLang="zh-CN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”)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的动能大小与速度的关系。</a:t>
            </a:r>
          </a:p>
        </p:txBody>
      </p:sp>
      <p:sp>
        <p:nvSpPr>
          <p:cNvPr id="5" name="矩形 4"/>
          <p:cNvSpPr/>
          <p:nvPr/>
        </p:nvSpPr>
        <p:spPr>
          <a:xfrm>
            <a:off x="1498601" y="2769772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小球</a:t>
            </a:r>
          </a:p>
        </p:txBody>
      </p:sp>
      <p:sp>
        <p:nvSpPr>
          <p:cNvPr id="6" name="矩形 5"/>
          <p:cNvSpPr/>
          <p:nvPr/>
        </p:nvSpPr>
        <p:spPr>
          <a:xfrm>
            <a:off x="6792677" y="2075160"/>
            <a:ext cx="14157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撞击方向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54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3" grpId="0"/>
      <p:bldP spid="5" grpId="0"/>
      <p:bldP spid="6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/>
          <p:nvPr/>
        </p:nvSpPr>
        <p:spPr>
          <a:xfrm>
            <a:off x="1174115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本章核心素养提升</a:t>
            </a:r>
          </a:p>
        </p:txBody>
      </p:sp>
      <p:sp>
        <p:nvSpPr>
          <p:cNvPr id="3" name="矩形 2"/>
          <p:cNvSpPr/>
          <p:nvPr/>
        </p:nvSpPr>
        <p:spPr>
          <a:xfrm>
            <a:off x="647700" y="2040235"/>
            <a:ext cx="10629900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600" b="1" dirty="0" smtClean="0">
                <a:solidFill>
                  <a:srgbClr val="0000FF"/>
                </a:solidFill>
                <a:latin typeface="黑体" pitchFamily="49" charset="-122"/>
                <a:ea typeface="黑体" pitchFamily="49" charset="-122"/>
              </a:rPr>
              <a:t>[</a:t>
            </a:r>
            <a:r>
              <a:rPr lang="zh-CN" altLang="en-US" sz="2600" b="1" dirty="0" smtClean="0">
                <a:solidFill>
                  <a:srgbClr val="0000FF"/>
                </a:solidFill>
                <a:latin typeface="黑体" pitchFamily="49" charset="-122"/>
                <a:ea typeface="黑体" pitchFamily="49" charset="-122"/>
              </a:rPr>
              <a:t>解析</a:t>
            </a:r>
            <a:r>
              <a:rPr lang="en-US" altLang="zh-CN" sz="2600" b="1" dirty="0" smtClean="0">
                <a:solidFill>
                  <a:srgbClr val="0000FF"/>
                </a:solidFill>
                <a:latin typeface="黑体" pitchFamily="49" charset="-122"/>
                <a:ea typeface="黑体" pitchFamily="49" charset="-122"/>
              </a:rPr>
              <a:t>] </a:t>
            </a:r>
            <a:r>
              <a:rPr lang="en-US" altLang="en-US" sz="2600" b="1" dirty="0" smtClean="0">
                <a:latin typeface="仿宋" pitchFamily="49" charset="-122"/>
                <a:ea typeface="仿宋" pitchFamily="49" charset="-122"/>
              </a:rPr>
              <a:t>(1)</a:t>
            </a:r>
            <a:r>
              <a:rPr lang="zh-CN" altLang="en-US" sz="2600" b="1" dirty="0" smtClean="0">
                <a:latin typeface="仿宋" pitchFamily="49" charset="-122"/>
                <a:ea typeface="仿宋" pitchFamily="49" charset="-122"/>
              </a:rPr>
              <a:t>若用一根细绳悬挂小球，小球的摆动方向会不稳定；利用两根细绳悬挂小球，便于控制小球的撞击方向。</a:t>
            </a:r>
            <a:r>
              <a:rPr lang="en-US" altLang="en-US" sz="2600" b="1" dirty="0" smtClean="0">
                <a:latin typeface="仿宋" pitchFamily="49" charset="-122"/>
                <a:ea typeface="仿宋" pitchFamily="49" charset="-122"/>
              </a:rPr>
              <a:t>(2)</a:t>
            </a:r>
            <a:r>
              <a:rPr lang="zh-CN" altLang="en-US" sz="2600" b="1" dirty="0" smtClean="0">
                <a:latin typeface="仿宋" pitchFamily="49" charset="-122"/>
                <a:ea typeface="仿宋" pitchFamily="49" charset="-122"/>
              </a:rPr>
              <a:t>实验中小球的质量一定，小球偏离竖直方向的角度不同，撞击木块时小球的速度不同，所以本实验探究的问题是小球的动能大小与速度的关系。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5"/>
          <p:cNvSpPr/>
          <p:nvPr/>
        </p:nvSpPr>
        <p:spPr>
          <a:xfrm>
            <a:off x="1174115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本章核心素养提升</a:t>
            </a:r>
          </a:p>
        </p:txBody>
      </p:sp>
      <p:grpSp>
        <p:nvGrpSpPr>
          <p:cNvPr id="28" name="Group 32"/>
          <p:cNvGrpSpPr>
            <a:grpSpLocks/>
          </p:cNvGrpSpPr>
          <p:nvPr/>
        </p:nvGrpSpPr>
        <p:grpSpPr bwMode="auto">
          <a:xfrm>
            <a:off x="316922" y="3116058"/>
            <a:ext cx="1269282" cy="942773"/>
            <a:chOff x="1260" y="1468"/>
            <a:chExt cx="1552" cy="137"/>
          </a:xfrm>
        </p:grpSpPr>
        <p:sp>
          <p:nvSpPr>
            <p:cNvPr id="29" name="Text Box 33"/>
            <p:cNvSpPr txBox="1">
              <a:spLocks noChangeArrowheads="1"/>
            </p:cNvSpPr>
            <p:nvPr/>
          </p:nvSpPr>
          <p:spPr bwMode="auto">
            <a:xfrm>
              <a:off x="1260" y="1468"/>
              <a:ext cx="1552" cy="1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10000"/>
                </a:lnSpc>
              </a:pPr>
              <a:r>
                <a:rPr lang="zh-CN" altLang="en-US" sz="2800" b="1" dirty="0">
                  <a:solidFill>
                    <a:schemeClr val="tx1"/>
                  </a:solidFill>
                </a:rPr>
                <a:t>功和机械能</a:t>
              </a:r>
            </a:p>
          </p:txBody>
        </p:sp>
        <p:sp>
          <p:nvSpPr>
            <p:cNvPr id="30" name="Rectangle 34"/>
            <p:cNvSpPr>
              <a:spLocks noChangeArrowheads="1"/>
            </p:cNvSpPr>
            <p:nvPr/>
          </p:nvSpPr>
          <p:spPr bwMode="auto">
            <a:xfrm>
              <a:off x="1338" y="1480"/>
              <a:ext cx="1406" cy="125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zh-CN" altLang="en-US" sz="2800" b="1"/>
            </a:p>
          </p:txBody>
        </p:sp>
      </p:grpSp>
      <p:grpSp>
        <p:nvGrpSpPr>
          <p:cNvPr id="31" name="Group 35"/>
          <p:cNvGrpSpPr>
            <a:grpSpLocks/>
          </p:cNvGrpSpPr>
          <p:nvPr/>
        </p:nvGrpSpPr>
        <p:grpSpPr bwMode="auto">
          <a:xfrm>
            <a:off x="5511803" y="1142487"/>
            <a:ext cx="4369318" cy="566738"/>
            <a:chOff x="1338" y="1480"/>
            <a:chExt cx="1497" cy="357"/>
          </a:xfrm>
        </p:grpSpPr>
        <p:sp>
          <p:nvSpPr>
            <p:cNvPr id="32" name="Text Box 36"/>
            <p:cNvSpPr txBox="1">
              <a:spLocks noChangeArrowheads="1"/>
            </p:cNvSpPr>
            <p:nvPr/>
          </p:nvSpPr>
          <p:spPr bwMode="auto">
            <a:xfrm>
              <a:off x="1338" y="1480"/>
              <a:ext cx="1497" cy="35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10000"/>
                </a:lnSpc>
              </a:pPr>
              <a:r>
                <a:rPr lang="zh-CN" altLang="en-US" sz="2800" b="1" dirty="0">
                  <a:solidFill>
                    <a:schemeClr val="tx1"/>
                  </a:solidFill>
                </a:rPr>
                <a:t>物体由于运动而具有的能</a:t>
              </a:r>
            </a:p>
          </p:txBody>
        </p:sp>
        <p:sp>
          <p:nvSpPr>
            <p:cNvPr id="33" name="Rectangle 37"/>
            <p:cNvSpPr>
              <a:spLocks noChangeArrowheads="1"/>
            </p:cNvSpPr>
            <p:nvPr/>
          </p:nvSpPr>
          <p:spPr bwMode="auto">
            <a:xfrm>
              <a:off x="1338" y="1480"/>
              <a:ext cx="1406" cy="330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zh-CN" altLang="en-US" sz="2800" b="1"/>
            </a:p>
          </p:txBody>
        </p:sp>
      </p:grpSp>
      <p:grpSp>
        <p:nvGrpSpPr>
          <p:cNvPr id="34" name="Group 39"/>
          <p:cNvGrpSpPr>
            <a:grpSpLocks/>
          </p:cNvGrpSpPr>
          <p:nvPr/>
        </p:nvGrpSpPr>
        <p:grpSpPr bwMode="auto">
          <a:xfrm>
            <a:off x="1987421" y="3165666"/>
            <a:ext cx="1718842" cy="1156991"/>
            <a:chOff x="1338" y="1474"/>
            <a:chExt cx="1497" cy="130"/>
          </a:xfrm>
        </p:grpSpPr>
        <p:sp>
          <p:nvSpPr>
            <p:cNvPr id="35" name="Text Box 40"/>
            <p:cNvSpPr txBox="1">
              <a:spLocks noChangeArrowheads="1"/>
            </p:cNvSpPr>
            <p:nvPr/>
          </p:nvSpPr>
          <p:spPr bwMode="auto">
            <a:xfrm>
              <a:off x="1338" y="1474"/>
              <a:ext cx="1497" cy="1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10000"/>
                </a:lnSpc>
              </a:pPr>
              <a:r>
                <a:rPr lang="zh-CN" altLang="en-US" sz="2800" b="1" dirty="0">
                  <a:solidFill>
                    <a:schemeClr val="tx1"/>
                  </a:solidFill>
                </a:rPr>
                <a:t>机械能及其转化</a:t>
              </a:r>
            </a:p>
          </p:txBody>
        </p:sp>
        <p:sp>
          <p:nvSpPr>
            <p:cNvPr id="36" name="Rectangle 41"/>
            <p:cNvSpPr>
              <a:spLocks noChangeArrowheads="1"/>
            </p:cNvSpPr>
            <p:nvPr/>
          </p:nvSpPr>
          <p:spPr bwMode="auto">
            <a:xfrm>
              <a:off x="1338" y="1480"/>
              <a:ext cx="1406" cy="99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zh-CN" altLang="en-US" sz="2800" b="1"/>
            </a:p>
          </p:txBody>
        </p:sp>
      </p:grpSp>
      <p:grpSp>
        <p:nvGrpSpPr>
          <p:cNvPr id="37" name="Group 42"/>
          <p:cNvGrpSpPr>
            <a:grpSpLocks/>
          </p:cNvGrpSpPr>
          <p:nvPr/>
        </p:nvGrpSpPr>
        <p:grpSpPr bwMode="auto">
          <a:xfrm>
            <a:off x="3698704" y="1547265"/>
            <a:ext cx="947956" cy="567447"/>
            <a:chOff x="1290" y="1470"/>
            <a:chExt cx="1625" cy="210"/>
          </a:xfrm>
        </p:grpSpPr>
        <p:sp>
          <p:nvSpPr>
            <p:cNvPr id="41" name="Text Box 43"/>
            <p:cNvSpPr txBox="1">
              <a:spLocks noChangeArrowheads="1"/>
            </p:cNvSpPr>
            <p:nvPr/>
          </p:nvSpPr>
          <p:spPr bwMode="auto">
            <a:xfrm>
              <a:off x="1290" y="1470"/>
              <a:ext cx="1625" cy="21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10000"/>
                </a:lnSpc>
              </a:pPr>
              <a:r>
                <a:rPr lang="zh-CN" altLang="en-US" sz="2800" b="1" dirty="0">
                  <a:solidFill>
                    <a:schemeClr val="tx1"/>
                  </a:solidFill>
                </a:rPr>
                <a:t>动能</a:t>
              </a:r>
            </a:p>
          </p:txBody>
        </p:sp>
        <p:sp>
          <p:nvSpPr>
            <p:cNvPr id="42" name="Rectangle 44"/>
            <p:cNvSpPr>
              <a:spLocks noChangeArrowheads="1"/>
            </p:cNvSpPr>
            <p:nvPr/>
          </p:nvSpPr>
          <p:spPr bwMode="auto">
            <a:xfrm>
              <a:off x="1338" y="1480"/>
              <a:ext cx="1406" cy="194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zh-CN" altLang="en-US" sz="2800" b="1"/>
            </a:p>
          </p:txBody>
        </p:sp>
      </p:grpSp>
      <p:grpSp>
        <p:nvGrpSpPr>
          <p:cNvPr id="43" name="Group 45"/>
          <p:cNvGrpSpPr>
            <a:grpSpLocks/>
          </p:cNvGrpSpPr>
          <p:nvPr/>
        </p:nvGrpSpPr>
        <p:grpSpPr bwMode="auto">
          <a:xfrm>
            <a:off x="3233804" y="4487125"/>
            <a:ext cx="927649" cy="566738"/>
            <a:chOff x="1338" y="1480"/>
            <a:chExt cx="1497" cy="357"/>
          </a:xfrm>
        </p:grpSpPr>
        <p:sp>
          <p:nvSpPr>
            <p:cNvPr id="44" name="Text Box 46"/>
            <p:cNvSpPr txBox="1">
              <a:spLocks noChangeArrowheads="1"/>
            </p:cNvSpPr>
            <p:nvPr/>
          </p:nvSpPr>
          <p:spPr bwMode="auto">
            <a:xfrm>
              <a:off x="1338" y="1480"/>
              <a:ext cx="1497" cy="35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10000"/>
                </a:lnSpc>
              </a:pPr>
              <a:r>
                <a:rPr lang="zh-CN" altLang="en-US" sz="2800" b="1" dirty="0">
                  <a:solidFill>
                    <a:schemeClr val="tx1"/>
                  </a:solidFill>
                </a:rPr>
                <a:t>势能</a:t>
              </a:r>
            </a:p>
          </p:txBody>
        </p:sp>
        <p:sp>
          <p:nvSpPr>
            <p:cNvPr id="45" name="Rectangle 47"/>
            <p:cNvSpPr>
              <a:spLocks noChangeArrowheads="1"/>
            </p:cNvSpPr>
            <p:nvPr/>
          </p:nvSpPr>
          <p:spPr bwMode="auto">
            <a:xfrm>
              <a:off x="1338" y="1480"/>
              <a:ext cx="1406" cy="330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zh-CN" altLang="en-US" sz="2800" b="1"/>
            </a:p>
          </p:txBody>
        </p:sp>
      </p:grpSp>
      <p:grpSp>
        <p:nvGrpSpPr>
          <p:cNvPr id="46" name="Group 48"/>
          <p:cNvGrpSpPr>
            <a:grpSpLocks/>
          </p:cNvGrpSpPr>
          <p:nvPr/>
        </p:nvGrpSpPr>
        <p:grpSpPr bwMode="auto">
          <a:xfrm>
            <a:off x="4618654" y="3570451"/>
            <a:ext cx="979714" cy="1037930"/>
            <a:chOff x="1338" y="1480"/>
            <a:chExt cx="1497" cy="193"/>
          </a:xfrm>
        </p:grpSpPr>
        <p:sp>
          <p:nvSpPr>
            <p:cNvPr id="47" name="Text Box 49"/>
            <p:cNvSpPr txBox="1">
              <a:spLocks noChangeArrowheads="1"/>
            </p:cNvSpPr>
            <p:nvPr/>
          </p:nvSpPr>
          <p:spPr bwMode="auto">
            <a:xfrm>
              <a:off x="1338" y="1480"/>
              <a:ext cx="1497" cy="19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10000"/>
                </a:lnSpc>
              </a:pPr>
              <a:r>
                <a:rPr lang="zh-CN" altLang="en-US" sz="2800" b="1" dirty="0">
                  <a:solidFill>
                    <a:schemeClr val="tx1"/>
                  </a:solidFill>
                </a:rPr>
                <a:t>重力势能</a:t>
              </a:r>
            </a:p>
          </p:txBody>
        </p:sp>
        <p:sp>
          <p:nvSpPr>
            <p:cNvPr id="48" name="Rectangle 50"/>
            <p:cNvSpPr>
              <a:spLocks noChangeArrowheads="1"/>
            </p:cNvSpPr>
            <p:nvPr/>
          </p:nvSpPr>
          <p:spPr bwMode="auto">
            <a:xfrm>
              <a:off x="1386" y="1480"/>
              <a:ext cx="1406" cy="180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zh-CN" altLang="en-US" sz="2800" b="1"/>
            </a:p>
          </p:txBody>
        </p:sp>
      </p:grpSp>
      <p:grpSp>
        <p:nvGrpSpPr>
          <p:cNvPr id="49" name="Group 51"/>
          <p:cNvGrpSpPr>
            <a:grpSpLocks/>
          </p:cNvGrpSpPr>
          <p:nvPr/>
        </p:nvGrpSpPr>
        <p:grpSpPr bwMode="auto">
          <a:xfrm>
            <a:off x="5564592" y="2103891"/>
            <a:ext cx="2077194" cy="565635"/>
            <a:chOff x="1338" y="1480"/>
            <a:chExt cx="1497" cy="355"/>
          </a:xfrm>
        </p:grpSpPr>
        <p:sp>
          <p:nvSpPr>
            <p:cNvPr id="50" name="Text Box 52"/>
            <p:cNvSpPr txBox="1">
              <a:spLocks noChangeArrowheads="1"/>
            </p:cNvSpPr>
            <p:nvPr/>
          </p:nvSpPr>
          <p:spPr bwMode="auto">
            <a:xfrm>
              <a:off x="1338" y="1480"/>
              <a:ext cx="1497" cy="35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10000"/>
                </a:lnSpc>
              </a:pPr>
              <a:r>
                <a:rPr lang="zh-CN" altLang="en-US" sz="2800" b="1" dirty="0">
                  <a:solidFill>
                    <a:schemeClr val="tx1"/>
                  </a:solidFill>
                </a:rPr>
                <a:t>质量和速度</a:t>
              </a:r>
            </a:p>
          </p:txBody>
        </p:sp>
        <p:sp>
          <p:nvSpPr>
            <p:cNvPr id="51" name="Rectangle 53"/>
            <p:cNvSpPr>
              <a:spLocks noChangeArrowheads="1"/>
            </p:cNvSpPr>
            <p:nvPr/>
          </p:nvSpPr>
          <p:spPr bwMode="auto">
            <a:xfrm>
              <a:off x="1338" y="1480"/>
              <a:ext cx="1406" cy="328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zh-CN" altLang="en-US" sz="2800" b="1"/>
            </a:p>
          </p:txBody>
        </p:sp>
      </p:grpSp>
      <p:sp>
        <p:nvSpPr>
          <p:cNvPr id="52" name="Line 59"/>
          <p:cNvSpPr>
            <a:spLocks noChangeShapeType="1"/>
          </p:cNvSpPr>
          <p:nvPr/>
        </p:nvSpPr>
        <p:spPr bwMode="auto">
          <a:xfrm>
            <a:off x="1546842" y="3678889"/>
            <a:ext cx="433387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zh-CN" altLang="en-US" sz="2800" b="1"/>
          </a:p>
        </p:txBody>
      </p:sp>
      <p:grpSp>
        <p:nvGrpSpPr>
          <p:cNvPr id="53" name="Group 71"/>
          <p:cNvGrpSpPr>
            <a:grpSpLocks/>
          </p:cNvGrpSpPr>
          <p:nvPr/>
        </p:nvGrpSpPr>
        <p:grpSpPr bwMode="auto">
          <a:xfrm>
            <a:off x="4107026" y="4140916"/>
            <a:ext cx="595603" cy="1606741"/>
            <a:chOff x="2336" y="1616"/>
            <a:chExt cx="635" cy="680"/>
          </a:xfrm>
        </p:grpSpPr>
        <p:sp>
          <p:nvSpPr>
            <p:cNvPr id="54" name="Line 72"/>
            <p:cNvSpPr>
              <a:spLocks noChangeShapeType="1"/>
            </p:cNvSpPr>
            <p:nvPr/>
          </p:nvSpPr>
          <p:spPr bwMode="auto">
            <a:xfrm>
              <a:off x="2336" y="1887"/>
              <a:ext cx="18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zh-CN" altLang="en-US" sz="2800" b="1"/>
            </a:p>
          </p:txBody>
        </p:sp>
        <p:sp>
          <p:nvSpPr>
            <p:cNvPr id="55" name="Line 73"/>
            <p:cNvSpPr>
              <a:spLocks noChangeShapeType="1"/>
            </p:cNvSpPr>
            <p:nvPr/>
          </p:nvSpPr>
          <p:spPr bwMode="auto">
            <a:xfrm>
              <a:off x="2517" y="1616"/>
              <a:ext cx="0" cy="68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zh-CN" altLang="en-US" sz="2800" b="1"/>
            </a:p>
          </p:txBody>
        </p:sp>
        <p:sp>
          <p:nvSpPr>
            <p:cNvPr id="56" name="Line 74"/>
            <p:cNvSpPr>
              <a:spLocks noChangeShapeType="1"/>
            </p:cNvSpPr>
            <p:nvPr/>
          </p:nvSpPr>
          <p:spPr bwMode="auto">
            <a:xfrm>
              <a:off x="2517" y="1616"/>
              <a:ext cx="40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zh-CN" altLang="en-US" sz="2800" b="1"/>
            </a:p>
          </p:txBody>
        </p:sp>
        <p:sp>
          <p:nvSpPr>
            <p:cNvPr id="57" name="Line 75"/>
            <p:cNvSpPr>
              <a:spLocks noChangeShapeType="1"/>
            </p:cNvSpPr>
            <p:nvPr/>
          </p:nvSpPr>
          <p:spPr bwMode="auto">
            <a:xfrm>
              <a:off x="2517" y="2296"/>
              <a:ext cx="45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zh-CN" altLang="en-US" sz="2800" b="1"/>
            </a:p>
          </p:txBody>
        </p:sp>
      </p:grpSp>
      <p:sp>
        <p:nvSpPr>
          <p:cNvPr id="58" name="Text Box 77"/>
          <p:cNvSpPr txBox="1">
            <a:spLocks noChangeArrowheads="1"/>
          </p:cNvSpPr>
          <p:nvPr/>
        </p:nvSpPr>
        <p:spPr bwMode="auto">
          <a:xfrm>
            <a:off x="7435237" y="1874163"/>
            <a:ext cx="1728787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chemeClr val="tx1"/>
                </a:solidFill>
              </a:rPr>
              <a:t>研究方法</a:t>
            </a:r>
          </a:p>
        </p:txBody>
      </p:sp>
      <p:grpSp>
        <p:nvGrpSpPr>
          <p:cNvPr id="68" name="Group 88"/>
          <p:cNvGrpSpPr>
            <a:grpSpLocks/>
          </p:cNvGrpSpPr>
          <p:nvPr/>
        </p:nvGrpSpPr>
        <p:grpSpPr bwMode="auto">
          <a:xfrm>
            <a:off x="9062055" y="2057236"/>
            <a:ext cx="2144031" cy="565635"/>
            <a:chOff x="1338" y="1480"/>
            <a:chExt cx="1497" cy="355"/>
          </a:xfrm>
        </p:grpSpPr>
        <p:sp>
          <p:nvSpPr>
            <p:cNvPr id="69" name="Text Box 89"/>
            <p:cNvSpPr txBox="1">
              <a:spLocks noChangeArrowheads="1"/>
            </p:cNvSpPr>
            <p:nvPr/>
          </p:nvSpPr>
          <p:spPr bwMode="auto">
            <a:xfrm>
              <a:off x="1338" y="1480"/>
              <a:ext cx="1497" cy="35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10000"/>
                </a:lnSpc>
              </a:pPr>
              <a:r>
                <a:rPr lang="zh-CN" altLang="en-US" sz="2800" b="1" dirty="0">
                  <a:solidFill>
                    <a:schemeClr val="tx1"/>
                  </a:solidFill>
                </a:rPr>
                <a:t>控制变量法</a:t>
              </a:r>
            </a:p>
          </p:txBody>
        </p:sp>
        <p:sp>
          <p:nvSpPr>
            <p:cNvPr id="70" name="Rectangle 90"/>
            <p:cNvSpPr>
              <a:spLocks noChangeArrowheads="1"/>
            </p:cNvSpPr>
            <p:nvPr/>
          </p:nvSpPr>
          <p:spPr bwMode="auto">
            <a:xfrm>
              <a:off x="1338" y="1480"/>
              <a:ext cx="1406" cy="328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zh-CN" altLang="en-US" sz="2800" b="1"/>
            </a:p>
          </p:txBody>
        </p:sp>
      </p:grpSp>
      <p:sp>
        <p:nvSpPr>
          <p:cNvPr id="71" name="Line 91"/>
          <p:cNvSpPr>
            <a:spLocks noChangeShapeType="1"/>
          </p:cNvSpPr>
          <p:nvPr/>
        </p:nvSpPr>
        <p:spPr bwMode="auto">
          <a:xfrm>
            <a:off x="7497343" y="2357114"/>
            <a:ext cx="1553352" cy="3529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zh-CN" altLang="en-US" sz="2800" b="1"/>
          </a:p>
        </p:txBody>
      </p:sp>
      <p:grpSp>
        <p:nvGrpSpPr>
          <p:cNvPr id="72" name="Group 122"/>
          <p:cNvGrpSpPr>
            <a:grpSpLocks/>
          </p:cNvGrpSpPr>
          <p:nvPr/>
        </p:nvGrpSpPr>
        <p:grpSpPr bwMode="auto">
          <a:xfrm>
            <a:off x="4558117" y="910709"/>
            <a:ext cx="1263650" cy="1981201"/>
            <a:chOff x="2019" y="517"/>
            <a:chExt cx="796" cy="1248"/>
          </a:xfrm>
        </p:grpSpPr>
        <p:sp>
          <p:nvSpPr>
            <p:cNvPr id="73" name="Text Box 65"/>
            <p:cNvSpPr txBox="1">
              <a:spLocks noChangeArrowheads="1"/>
            </p:cNvSpPr>
            <p:nvPr/>
          </p:nvSpPr>
          <p:spPr bwMode="auto">
            <a:xfrm>
              <a:off x="2094" y="517"/>
              <a:ext cx="590" cy="3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sz="2800" b="1" dirty="0">
                  <a:solidFill>
                    <a:schemeClr val="tx1"/>
                  </a:solidFill>
                </a:rPr>
                <a:t>定义</a:t>
              </a:r>
            </a:p>
          </p:txBody>
        </p:sp>
        <p:grpSp>
          <p:nvGrpSpPr>
            <p:cNvPr id="74" name="Group 66"/>
            <p:cNvGrpSpPr>
              <a:grpSpLocks/>
            </p:cNvGrpSpPr>
            <p:nvPr/>
          </p:nvGrpSpPr>
          <p:grpSpPr bwMode="auto">
            <a:xfrm>
              <a:off x="2019" y="800"/>
              <a:ext cx="635" cy="680"/>
              <a:chOff x="2336" y="1616"/>
              <a:chExt cx="635" cy="680"/>
            </a:xfrm>
          </p:grpSpPr>
          <p:sp>
            <p:nvSpPr>
              <p:cNvPr id="76" name="Line 67"/>
              <p:cNvSpPr>
                <a:spLocks noChangeShapeType="1"/>
              </p:cNvSpPr>
              <p:nvPr/>
            </p:nvSpPr>
            <p:spPr bwMode="auto">
              <a:xfrm>
                <a:off x="2336" y="1887"/>
                <a:ext cx="181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zh-CN" altLang="en-US" sz="2800" b="1"/>
              </a:p>
            </p:txBody>
          </p:sp>
          <p:sp>
            <p:nvSpPr>
              <p:cNvPr id="77" name="Line 68"/>
              <p:cNvSpPr>
                <a:spLocks noChangeShapeType="1"/>
              </p:cNvSpPr>
              <p:nvPr/>
            </p:nvSpPr>
            <p:spPr bwMode="auto">
              <a:xfrm>
                <a:off x="2517" y="1616"/>
                <a:ext cx="0" cy="68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zh-CN" altLang="en-US" sz="2800" b="1"/>
              </a:p>
            </p:txBody>
          </p:sp>
          <p:sp>
            <p:nvSpPr>
              <p:cNvPr id="78" name="Line 69"/>
              <p:cNvSpPr>
                <a:spLocks noChangeShapeType="1"/>
              </p:cNvSpPr>
              <p:nvPr/>
            </p:nvSpPr>
            <p:spPr bwMode="auto">
              <a:xfrm>
                <a:off x="2517" y="1616"/>
                <a:ext cx="40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zh-CN" altLang="en-US" sz="2800" b="1"/>
              </a:p>
            </p:txBody>
          </p:sp>
          <p:sp>
            <p:nvSpPr>
              <p:cNvPr id="79" name="Line 70"/>
              <p:cNvSpPr>
                <a:spLocks noChangeShapeType="1"/>
              </p:cNvSpPr>
              <p:nvPr/>
            </p:nvSpPr>
            <p:spPr bwMode="auto">
              <a:xfrm>
                <a:off x="2517" y="2296"/>
                <a:ext cx="45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zh-CN" altLang="en-US" sz="2800" b="1"/>
              </a:p>
            </p:txBody>
          </p:sp>
        </p:grpSp>
        <p:sp>
          <p:nvSpPr>
            <p:cNvPr id="75" name="Text Box 92"/>
            <p:cNvSpPr txBox="1">
              <a:spLocks noChangeArrowheads="1"/>
            </p:cNvSpPr>
            <p:nvPr/>
          </p:nvSpPr>
          <p:spPr bwMode="auto">
            <a:xfrm>
              <a:off x="2142" y="1164"/>
              <a:ext cx="673" cy="60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sz="2800" b="1" dirty="0">
                  <a:solidFill>
                    <a:schemeClr val="tx1"/>
                  </a:solidFill>
                </a:rPr>
                <a:t>决定因素</a:t>
              </a:r>
            </a:p>
          </p:txBody>
        </p:sp>
      </p:grpSp>
      <p:grpSp>
        <p:nvGrpSpPr>
          <p:cNvPr id="80" name="Group 93"/>
          <p:cNvGrpSpPr>
            <a:grpSpLocks/>
          </p:cNvGrpSpPr>
          <p:nvPr/>
        </p:nvGrpSpPr>
        <p:grpSpPr bwMode="auto">
          <a:xfrm>
            <a:off x="4693301" y="5325040"/>
            <a:ext cx="1073993" cy="1042859"/>
            <a:chOff x="1338" y="1476"/>
            <a:chExt cx="1497" cy="201"/>
          </a:xfrm>
        </p:grpSpPr>
        <p:sp>
          <p:nvSpPr>
            <p:cNvPr id="81" name="Text Box 94"/>
            <p:cNvSpPr txBox="1">
              <a:spLocks noChangeArrowheads="1"/>
            </p:cNvSpPr>
            <p:nvPr/>
          </p:nvSpPr>
          <p:spPr bwMode="auto">
            <a:xfrm>
              <a:off x="1338" y="1476"/>
              <a:ext cx="1497" cy="20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10000"/>
                </a:lnSpc>
              </a:pPr>
              <a:r>
                <a:rPr lang="zh-CN" altLang="en-US" sz="2800" b="1" dirty="0">
                  <a:solidFill>
                    <a:schemeClr val="tx1"/>
                  </a:solidFill>
                </a:rPr>
                <a:t>弹性势能</a:t>
              </a:r>
            </a:p>
          </p:txBody>
        </p:sp>
        <p:sp>
          <p:nvSpPr>
            <p:cNvPr id="82" name="Rectangle 95"/>
            <p:cNvSpPr>
              <a:spLocks noChangeArrowheads="1"/>
            </p:cNvSpPr>
            <p:nvPr/>
          </p:nvSpPr>
          <p:spPr bwMode="auto">
            <a:xfrm>
              <a:off x="1338" y="1480"/>
              <a:ext cx="1406" cy="180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zh-CN" altLang="en-US" sz="2800" b="1"/>
            </a:p>
          </p:txBody>
        </p:sp>
      </p:grpSp>
      <p:grpSp>
        <p:nvGrpSpPr>
          <p:cNvPr id="83" name="Group 96"/>
          <p:cNvGrpSpPr>
            <a:grpSpLocks/>
          </p:cNvGrpSpPr>
          <p:nvPr/>
        </p:nvGrpSpPr>
        <p:grpSpPr bwMode="auto">
          <a:xfrm>
            <a:off x="6250919" y="2901828"/>
            <a:ext cx="5582805" cy="1051373"/>
            <a:chOff x="1326" y="1480"/>
            <a:chExt cx="1418" cy="137"/>
          </a:xfrm>
        </p:grpSpPr>
        <p:sp>
          <p:nvSpPr>
            <p:cNvPr id="84" name="Text Box 97"/>
            <p:cNvSpPr txBox="1">
              <a:spLocks noChangeArrowheads="1"/>
            </p:cNvSpPr>
            <p:nvPr/>
          </p:nvSpPr>
          <p:spPr bwMode="auto">
            <a:xfrm>
              <a:off x="1326" y="1481"/>
              <a:ext cx="1412" cy="13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10000"/>
                </a:lnSpc>
              </a:pPr>
              <a:r>
                <a:rPr lang="zh-CN" altLang="en-US" sz="2800" b="1" dirty="0">
                  <a:solidFill>
                    <a:schemeClr val="tx1"/>
                  </a:solidFill>
                </a:rPr>
                <a:t>在地球表面附近，物体由于受到重力并处在一定高度时所具有的能</a:t>
              </a:r>
              <a:endParaRPr lang="en-US" altLang="zh-CN" sz="2800" b="1" dirty="0">
                <a:solidFill>
                  <a:schemeClr val="tx1"/>
                </a:solidFill>
              </a:endParaRPr>
            </a:p>
          </p:txBody>
        </p:sp>
        <p:sp>
          <p:nvSpPr>
            <p:cNvPr id="85" name="Rectangle 98"/>
            <p:cNvSpPr>
              <a:spLocks noChangeArrowheads="1"/>
            </p:cNvSpPr>
            <p:nvPr/>
          </p:nvSpPr>
          <p:spPr bwMode="auto">
            <a:xfrm>
              <a:off x="1338" y="1480"/>
              <a:ext cx="1406" cy="131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zh-CN" altLang="en-US" sz="2800" b="1"/>
            </a:p>
          </p:txBody>
        </p:sp>
      </p:grpSp>
      <p:grpSp>
        <p:nvGrpSpPr>
          <p:cNvPr id="86" name="Group 99"/>
          <p:cNvGrpSpPr>
            <a:grpSpLocks/>
          </p:cNvGrpSpPr>
          <p:nvPr/>
        </p:nvGrpSpPr>
        <p:grpSpPr bwMode="auto">
          <a:xfrm>
            <a:off x="6802716" y="4860773"/>
            <a:ext cx="3312626" cy="1038278"/>
            <a:chOff x="1330" y="1476"/>
            <a:chExt cx="1497" cy="217"/>
          </a:xfrm>
        </p:grpSpPr>
        <p:sp>
          <p:nvSpPr>
            <p:cNvPr id="87" name="Text Box 100"/>
            <p:cNvSpPr txBox="1">
              <a:spLocks noChangeArrowheads="1"/>
            </p:cNvSpPr>
            <p:nvPr/>
          </p:nvSpPr>
          <p:spPr bwMode="auto">
            <a:xfrm>
              <a:off x="1330" y="1476"/>
              <a:ext cx="1497" cy="21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10000"/>
                </a:lnSpc>
              </a:pPr>
              <a:r>
                <a:rPr lang="zh-CN" altLang="en-US" sz="2800" b="1" dirty="0">
                  <a:solidFill>
                    <a:schemeClr val="tx1"/>
                  </a:solidFill>
                </a:rPr>
                <a:t>物体由于发生弹性形变而具有的能</a:t>
              </a:r>
            </a:p>
          </p:txBody>
        </p:sp>
        <p:sp>
          <p:nvSpPr>
            <p:cNvPr id="88" name="Rectangle 101"/>
            <p:cNvSpPr>
              <a:spLocks noChangeArrowheads="1"/>
            </p:cNvSpPr>
            <p:nvPr/>
          </p:nvSpPr>
          <p:spPr bwMode="auto">
            <a:xfrm>
              <a:off x="1338" y="1480"/>
              <a:ext cx="1406" cy="194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zh-CN" altLang="en-US" sz="2800" b="1"/>
            </a:p>
          </p:txBody>
        </p:sp>
      </p:grpSp>
      <p:grpSp>
        <p:nvGrpSpPr>
          <p:cNvPr id="89" name="Group 102"/>
          <p:cNvGrpSpPr>
            <a:grpSpLocks/>
          </p:cNvGrpSpPr>
          <p:nvPr/>
        </p:nvGrpSpPr>
        <p:grpSpPr bwMode="auto">
          <a:xfrm>
            <a:off x="7181117" y="5973540"/>
            <a:ext cx="2886615" cy="565634"/>
            <a:chOff x="1338" y="1480"/>
            <a:chExt cx="1497" cy="355"/>
          </a:xfrm>
        </p:grpSpPr>
        <p:sp>
          <p:nvSpPr>
            <p:cNvPr id="90" name="Text Box 103"/>
            <p:cNvSpPr txBox="1">
              <a:spLocks noChangeArrowheads="1"/>
            </p:cNvSpPr>
            <p:nvPr/>
          </p:nvSpPr>
          <p:spPr bwMode="auto">
            <a:xfrm>
              <a:off x="1338" y="1480"/>
              <a:ext cx="1497" cy="35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10000"/>
                </a:lnSpc>
              </a:pPr>
              <a:r>
                <a:rPr lang="zh-CN" altLang="en-US" sz="2800" b="1" dirty="0">
                  <a:solidFill>
                    <a:schemeClr val="tx1"/>
                  </a:solidFill>
                </a:rPr>
                <a:t>弹性形变的程度</a:t>
              </a:r>
            </a:p>
          </p:txBody>
        </p:sp>
        <p:sp>
          <p:nvSpPr>
            <p:cNvPr id="91" name="Rectangle 104"/>
            <p:cNvSpPr>
              <a:spLocks noChangeArrowheads="1"/>
            </p:cNvSpPr>
            <p:nvPr/>
          </p:nvSpPr>
          <p:spPr bwMode="auto">
            <a:xfrm>
              <a:off x="1338" y="1480"/>
              <a:ext cx="1406" cy="328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zh-CN" altLang="en-US" sz="2800" b="1"/>
            </a:p>
          </p:txBody>
        </p:sp>
      </p:grpSp>
      <p:sp>
        <p:nvSpPr>
          <p:cNvPr id="92" name="Text Box 105"/>
          <p:cNvSpPr txBox="1">
            <a:spLocks noChangeArrowheads="1"/>
          </p:cNvSpPr>
          <p:nvPr/>
        </p:nvSpPr>
        <p:spPr bwMode="auto">
          <a:xfrm>
            <a:off x="5482870" y="3222627"/>
            <a:ext cx="955252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chemeClr val="tx1"/>
                </a:solidFill>
              </a:rPr>
              <a:t>定义</a:t>
            </a:r>
          </a:p>
        </p:txBody>
      </p:sp>
      <p:sp>
        <p:nvSpPr>
          <p:cNvPr id="93" name="Line 106"/>
          <p:cNvSpPr>
            <a:spLocks noChangeShapeType="1"/>
          </p:cNvSpPr>
          <p:nvPr/>
        </p:nvSpPr>
        <p:spPr bwMode="auto">
          <a:xfrm flipV="1">
            <a:off x="5566846" y="3685591"/>
            <a:ext cx="712656" cy="133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zh-CN" altLang="en-US" sz="2800" b="1"/>
          </a:p>
        </p:txBody>
      </p:sp>
      <p:grpSp>
        <p:nvGrpSpPr>
          <p:cNvPr id="94" name="Group 107"/>
          <p:cNvGrpSpPr>
            <a:grpSpLocks/>
          </p:cNvGrpSpPr>
          <p:nvPr/>
        </p:nvGrpSpPr>
        <p:grpSpPr bwMode="auto">
          <a:xfrm>
            <a:off x="7039527" y="4149919"/>
            <a:ext cx="2067151" cy="565634"/>
            <a:chOff x="1338" y="1480"/>
            <a:chExt cx="1497" cy="355"/>
          </a:xfrm>
        </p:grpSpPr>
        <p:sp>
          <p:nvSpPr>
            <p:cNvPr id="95" name="Text Box 108"/>
            <p:cNvSpPr txBox="1">
              <a:spLocks noChangeArrowheads="1"/>
            </p:cNvSpPr>
            <p:nvPr/>
          </p:nvSpPr>
          <p:spPr bwMode="auto">
            <a:xfrm>
              <a:off x="1338" y="1480"/>
              <a:ext cx="1497" cy="35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10000"/>
                </a:lnSpc>
              </a:pPr>
              <a:r>
                <a:rPr lang="zh-CN" altLang="en-US" sz="2800" b="1" dirty="0">
                  <a:solidFill>
                    <a:schemeClr val="tx1"/>
                  </a:solidFill>
                </a:rPr>
                <a:t>质量和高度</a:t>
              </a:r>
            </a:p>
          </p:txBody>
        </p:sp>
        <p:sp>
          <p:nvSpPr>
            <p:cNvPr id="96" name="Rectangle 109"/>
            <p:cNvSpPr>
              <a:spLocks noChangeArrowheads="1"/>
            </p:cNvSpPr>
            <p:nvPr/>
          </p:nvSpPr>
          <p:spPr bwMode="auto">
            <a:xfrm>
              <a:off x="1338" y="1480"/>
              <a:ext cx="1406" cy="328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zh-CN" altLang="en-US" sz="2800" b="1"/>
            </a:p>
          </p:txBody>
        </p:sp>
      </p:grpSp>
      <p:sp>
        <p:nvSpPr>
          <p:cNvPr id="97" name="Text Box 110"/>
          <p:cNvSpPr txBox="1">
            <a:spLocks noChangeArrowheads="1"/>
          </p:cNvSpPr>
          <p:nvPr/>
        </p:nvSpPr>
        <p:spPr bwMode="auto">
          <a:xfrm>
            <a:off x="5482870" y="3907652"/>
            <a:ext cx="1728787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chemeClr val="tx1"/>
                </a:solidFill>
              </a:rPr>
              <a:t>决定因素</a:t>
            </a:r>
          </a:p>
        </p:txBody>
      </p:sp>
      <p:sp>
        <p:nvSpPr>
          <p:cNvPr id="98" name="Line 111"/>
          <p:cNvSpPr>
            <a:spLocks noChangeShapeType="1"/>
          </p:cNvSpPr>
          <p:nvPr/>
        </p:nvSpPr>
        <p:spPr bwMode="auto">
          <a:xfrm flipV="1">
            <a:off x="5566846" y="4394718"/>
            <a:ext cx="1440444" cy="842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zh-CN" altLang="en-US" sz="2800" b="1"/>
          </a:p>
        </p:txBody>
      </p:sp>
      <p:sp>
        <p:nvSpPr>
          <p:cNvPr id="99" name="Line 112"/>
          <p:cNvSpPr>
            <a:spLocks noChangeShapeType="1"/>
          </p:cNvSpPr>
          <p:nvPr/>
        </p:nvSpPr>
        <p:spPr bwMode="auto">
          <a:xfrm>
            <a:off x="5731588" y="5639970"/>
            <a:ext cx="10795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zh-CN" altLang="en-US" sz="2800" b="1"/>
          </a:p>
        </p:txBody>
      </p:sp>
      <p:sp>
        <p:nvSpPr>
          <p:cNvPr id="100" name="Text Box 113"/>
          <p:cNvSpPr txBox="1">
            <a:spLocks noChangeArrowheads="1"/>
          </p:cNvSpPr>
          <p:nvPr/>
        </p:nvSpPr>
        <p:spPr bwMode="auto">
          <a:xfrm>
            <a:off x="5638281" y="5728447"/>
            <a:ext cx="1728788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chemeClr val="tx1"/>
                </a:solidFill>
              </a:rPr>
              <a:t>决定因素</a:t>
            </a:r>
          </a:p>
        </p:txBody>
      </p:sp>
      <p:sp>
        <p:nvSpPr>
          <p:cNvPr id="102" name="Text Box 115"/>
          <p:cNvSpPr txBox="1">
            <a:spLocks noChangeArrowheads="1"/>
          </p:cNvSpPr>
          <p:nvPr/>
        </p:nvSpPr>
        <p:spPr bwMode="auto">
          <a:xfrm>
            <a:off x="5876051" y="5136732"/>
            <a:ext cx="1728787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chemeClr val="tx1"/>
                </a:solidFill>
              </a:rPr>
              <a:t>定义</a:t>
            </a:r>
          </a:p>
        </p:txBody>
      </p:sp>
      <p:sp>
        <p:nvSpPr>
          <p:cNvPr id="103" name="Line 116"/>
          <p:cNvSpPr>
            <a:spLocks noChangeShapeType="1"/>
          </p:cNvSpPr>
          <p:nvPr/>
        </p:nvSpPr>
        <p:spPr bwMode="auto">
          <a:xfrm flipV="1">
            <a:off x="2901820" y="1934647"/>
            <a:ext cx="824886" cy="1275084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zh-CN" altLang="en-US" sz="2800" b="1"/>
          </a:p>
        </p:txBody>
      </p:sp>
      <p:sp>
        <p:nvSpPr>
          <p:cNvPr id="104" name="Line 117"/>
          <p:cNvSpPr>
            <a:spLocks noChangeShapeType="1"/>
          </p:cNvSpPr>
          <p:nvPr/>
        </p:nvSpPr>
        <p:spPr bwMode="auto">
          <a:xfrm>
            <a:off x="2802004" y="4126760"/>
            <a:ext cx="431800" cy="57626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zh-CN" altLang="en-US" sz="2800" b="1"/>
          </a:p>
        </p:txBody>
      </p:sp>
      <p:sp>
        <p:nvSpPr>
          <p:cNvPr id="109" name="Line 112"/>
          <p:cNvSpPr>
            <a:spLocks noChangeShapeType="1"/>
          </p:cNvSpPr>
          <p:nvPr/>
        </p:nvSpPr>
        <p:spPr bwMode="auto">
          <a:xfrm>
            <a:off x="5725367" y="6221578"/>
            <a:ext cx="1449874" cy="194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zh-CN" alt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8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1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4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animBg="1"/>
      <p:bldP spid="58" grpId="0"/>
      <p:bldP spid="71" grpId="0" animBg="1"/>
      <p:bldP spid="92" grpId="0"/>
      <p:bldP spid="93" grpId="0" animBg="1"/>
      <p:bldP spid="97" grpId="0"/>
      <p:bldP spid="98" grpId="0" animBg="1"/>
      <p:bldP spid="99" grpId="0" animBg="1"/>
      <p:bldP spid="100" grpId="0"/>
      <p:bldP spid="102" grpId="0"/>
      <p:bldP spid="103" grpId="0" animBg="1"/>
      <p:bldP spid="104" grpId="0" animBg="1"/>
      <p:bldP spid="10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5"/>
          <p:cNvSpPr/>
          <p:nvPr/>
        </p:nvSpPr>
        <p:spPr>
          <a:xfrm>
            <a:off x="1174115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本章核心素养提升</a:t>
            </a:r>
          </a:p>
        </p:txBody>
      </p:sp>
      <p:grpSp>
        <p:nvGrpSpPr>
          <p:cNvPr id="2" name="Group 32"/>
          <p:cNvGrpSpPr>
            <a:grpSpLocks/>
          </p:cNvGrpSpPr>
          <p:nvPr/>
        </p:nvGrpSpPr>
        <p:grpSpPr bwMode="auto">
          <a:xfrm>
            <a:off x="429208" y="2547100"/>
            <a:ext cx="1331428" cy="1038803"/>
            <a:chOff x="1338" y="1472"/>
            <a:chExt cx="1497" cy="148"/>
          </a:xfrm>
        </p:grpSpPr>
        <p:sp>
          <p:nvSpPr>
            <p:cNvPr id="29" name="Text Box 33"/>
            <p:cNvSpPr txBox="1">
              <a:spLocks noChangeArrowheads="1"/>
            </p:cNvSpPr>
            <p:nvPr/>
          </p:nvSpPr>
          <p:spPr bwMode="auto">
            <a:xfrm>
              <a:off x="1338" y="1472"/>
              <a:ext cx="1497" cy="14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10000"/>
                </a:lnSpc>
              </a:pPr>
              <a:r>
                <a:rPr lang="zh-CN" altLang="en-US" sz="2800" b="1" dirty="0">
                  <a:solidFill>
                    <a:schemeClr val="tx1"/>
                  </a:solidFill>
                </a:rPr>
                <a:t>功和机械能</a:t>
              </a:r>
            </a:p>
          </p:txBody>
        </p:sp>
        <p:sp>
          <p:nvSpPr>
            <p:cNvPr id="30" name="Rectangle 34"/>
            <p:cNvSpPr>
              <a:spLocks noChangeArrowheads="1"/>
            </p:cNvSpPr>
            <p:nvPr/>
          </p:nvSpPr>
          <p:spPr bwMode="auto">
            <a:xfrm>
              <a:off x="1338" y="1480"/>
              <a:ext cx="1406" cy="125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zh-CN" altLang="en-US" sz="2800" b="1"/>
            </a:p>
          </p:txBody>
        </p:sp>
      </p:grpSp>
      <p:grpSp>
        <p:nvGrpSpPr>
          <p:cNvPr id="4" name="Group 39"/>
          <p:cNvGrpSpPr>
            <a:grpSpLocks/>
          </p:cNvGrpSpPr>
          <p:nvPr/>
        </p:nvGrpSpPr>
        <p:grpSpPr bwMode="auto">
          <a:xfrm>
            <a:off x="2090058" y="2551718"/>
            <a:ext cx="1436915" cy="1518508"/>
            <a:chOff x="1338" y="1479"/>
            <a:chExt cx="1497" cy="107"/>
          </a:xfrm>
        </p:grpSpPr>
        <p:sp>
          <p:nvSpPr>
            <p:cNvPr id="35" name="Text Box 40"/>
            <p:cNvSpPr txBox="1">
              <a:spLocks noChangeArrowheads="1"/>
            </p:cNvSpPr>
            <p:nvPr/>
          </p:nvSpPr>
          <p:spPr bwMode="auto">
            <a:xfrm>
              <a:off x="1338" y="1479"/>
              <a:ext cx="1497" cy="10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10000"/>
                </a:lnSpc>
              </a:pPr>
              <a:r>
                <a:rPr lang="zh-CN" altLang="en-US" sz="2800" b="1" dirty="0">
                  <a:solidFill>
                    <a:schemeClr val="tx1"/>
                  </a:solidFill>
                </a:rPr>
                <a:t>机械能及其转化</a:t>
              </a:r>
            </a:p>
          </p:txBody>
        </p:sp>
        <p:sp>
          <p:nvSpPr>
            <p:cNvPr id="36" name="Rectangle 41"/>
            <p:cNvSpPr>
              <a:spLocks noChangeArrowheads="1"/>
            </p:cNvSpPr>
            <p:nvPr/>
          </p:nvSpPr>
          <p:spPr bwMode="auto">
            <a:xfrm>
              <a:off x="1338" y="1480"/>
              <a:ext cx="1406" cy="99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zh-CN" altLang="en-US" sz="2800" b="1"/>
            </a:p>
          </p:txBody>
        </p:sp>
      </p:grpSp>
      <p:sp>
        <p:nvSpPr>
          <p:cNvPr id="52" name="Line 59"/>
          <p:cNvSpPr>
            <a:spLocks noChangeShapeType="1"/>
          </p:cNvSpPr>
          <p:nvPr/>
        </p:nvSpPr>
        <p:spPr bwMode="auto">
          <a:xfrm>
            <a:off x="1686802" y="3120182"/>
            <a:ext cx="433387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zh-CN" altLang="en-US" sz="2800" b="1"/>
          </a:p>
        </p:txBody>
      </p:sp>
      <p:grpSp>
        <p:nvGrpSpPr>
          <p:cNvPr id="10" name="Group 79"/>
          <p:cNvGrpSpPr>
            <a:grpSpLocks/>
          </p:cNvGrpSpPr>
          <p:nvPr/>
        </p:nvGrpSpPr>
        <p:grpSpPr bwMode="auto">
          <a:xfrm>
            <a:off x="3788020" y="2460063"/>
            <a:ext cx="1726579" cy="1435391"/>
            <a:chOff x="1322" y="1476"/>
            <a:chExt cx="1497" cy="184"/>
          </a:xfrm>
        </p:grpSpPr>
        <p:sp>
          <p:nvSpPr>
            <p:cNvPr id="60" name="Text Box 80"/>
            <p:cNvSpPr txBox="1">
              <a:spLocks noChangeArrowheads="1"/>
            </p:cNvSpPr>
            <p:nvPr/>
          </p:nvSpPr>
          <p:spPr bwMode="auto">
            <a:xfrm>
              <a:off x="1322" y="1476"/>
              <a:ext cx="1497" cy="18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10000"/>
                </a:lnSpc>
              </a:pPr>
              <a:r>
                <a:rPr lang="zh-CN" altLang="en-US" sz="2800" b="1" dirty="0">
                  <a:solidFill>
                    <a:schemeClr val="tx1"/>
                  </a:solidFill>
                </a:rPr>
                <a:t>动能和势能的相互转化</a:t>
              </a:r>
            </a:p>
          </p:txBody>
        </p:sp>
        <p:sp>
          <p:nvSpPr>
            <p:cNvPr id="61" name="Rectangle 81"/>
            <p:cNvSpPr>
              <a:spLocks noChangeArrowheads="1"/>
            </p:cNvSpPr>
            <p:nvPr/>
          </p:nvSpPr>
          <p:spPr bwMode="auto">
            <a:xfrm>
              <a:off x="1338" y="1480"/>
              <a:ext cx="1406" cy="180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zh-CN" altLang="en-US" sz="2800" b="1"/>
            </a:p>
          </p:txBody>
        </p:sp>
      </p:grpSp>
      <p:grpSp>
        <p:nvGrpSpPr>
          <p:cNvPr id="11" name="Group 82"/>
          <p:cNvGrpSpPr>
            <a:grpSpLocks/>
          </p:cNvGrpSpPr>
          <p:nvPr/>
        </p:nvGrpSpPr>
        <p:grpSpPr bwMode="auto">
          <a:xfrm>
            <a:off x="5889539" y="2724557"/>
            <a:ext cx="1341685" cy="1039114"/>
            <a:chOff x="1338" y="1480"/>
            <a:chExt cx="1497" cy="351"/>
          </a:xfrm>
        </p:grpSpPr>
        <p:sp>
          <p:nvSpPr>
            <p:cNvPr id="63" name="Text Box 83"/>
            <p:cNvSpPr txBox="1">
              <a:spLocks noChangeArrowheads="1"/>
            </p:cNvSpPr>
            <p:nvPr/>
          </p:nvSpPr>
          <p:spPr bwMode="auto">
            <a:xfrm>
              <a:off x="1338" y="1480"/>
              <a:ext cx="1497" cy="35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10000"/>
                </a:lnSpc>
              </a:pPr>
              <a:r>
                <a:rPr lang="zh-CN" altLang="en-US" sz="2800" b="1" dirty="0">
                  <a:solidFill>
                    <a:schemeClr val="tx1"/>
                  </a:solidFill>
                </a:rPr>
                <a:t>机械能守恒</a:t>
              </a:r>
            </a:p>
          </p:txBody>
        </p:sp>
        <p:sp>
          <p:nvSpPr>
            <p:cNvPr id="64" name="Rectangle 84"/>
            <p:cNvSpPr>
              <a:spLocks noChangeArrowheads="1"/>
            </p:cNvSpPr>
            <p:nvPr/>
          </p:nvSpPr>
          <p:spPr bwMode="auto">
            <a:xfrm>
              <a:off x="1338" y="1480"/>
              <a:ext cx="1406" cy="330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zh-CN" altLang="en-US" sz="2800" b="1"/>
            </a:p>
          </p:txBody>
        </p:sp>
      </p:grpSp>
      <p:grpSp>
        <p:nvGrpSpPr>
          <p:cNvPr id="12" name="Group 85"/>
          <p:cNvGrpSpPr>
            <a:grpSpLocks/>
          </p:cNvGrpSpPr>
          <p:nvPr/>
        </p:nvGrpSpPr>
        <p:grpSpPr bwMode="auto">
          <a:xfrm>
            <a:off x="8059263" y="2702952"/>
            <a:ext cx="2456434" cy="1043545"/>
            <a:chOff x="1321" y="1477"/>
            <a:chExt cx="1497" cy="145"/>
          </a:xfrm>
        </p:grpSpPr>
        <p:sp>
          <p:nvSpPr>
            <p:cNvPr id="66" name="Text Box 86"/>
            <p:cNvSpPr txBox="1">
              <a:spLocks noChangeArrowheads="1"/>
            </p:cNvSpPr>
            <p:nvPr/>
          </p:nvSpPr>
          <p:spPr bwMode="auto">
            <a:xfrm>
              <a:off x="1321" y="1477"/>
              <a:ext cx="1497" cy="14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10000"/>
                </a:lnSpc>
              </a:pPr>
              <a:r>
                <a:rPr lang="zh-CN" altLang="en-US" sz="2800" b="1" dirty="0">
                  <a:solidFill>
                    <a:schemeClr val="tx1"/>
                  </a:solidFill>
                </a:rPr>
                <a:t>只有动能与势能之间的转化</a:t>
              </a:r>
            </a:p>
          </p:txBody>
        </p:sp>
        <p:sp>
          <p:nvSpPr>
            <p:cNvPr id="67" name="Rectangle 87"/>
            <p:cNvSpPr>
              <a:spLocks noChangeArrowheads="1"/>
            </p:cNvSpPr>
            <p:nvPr/>
          </p:nvSpPr>
          <p:spPr bwMode="auto">
            <a:xfrm>
              <a:off x="1338" y="1480"/>
              <a:ext cx="1406" cy="130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zh-CN" altLang="en-US" sz="2800" b="1"/>
            </a:p>
          </p:txBody>
        </p:sp>
      </p:grpSp>
      <p:sp>
        <p:nvSpPr>
          <p:cNvPr id="105" name="Line 118"/>
          <p:cNvSpPr>
            <a:spLocks noChangeShapeType="1"/>
          </p:cNvSpPr>
          <p:nvPr/>
        </p:nvSpPr>
        <p:spPr bwMode="auto">
          <a:xfrm flipV="1">
            <a:off x="3452333" y="3163078"/>
            <a:ext cx="373224" cy="4665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zh-CN" altLang="en-US" sz="2800" b="1"/>
          </a:p>
        </p:txBody>
      </p:sp>
      <p:sp>
        <p:nvSpPr>
          <p:cNvPr id="106" name="Line 119"/>
          <p:cNvSpPr>
            <a:spLocks noChangeShapeType="1"/>
          </p:cNvSpPr>
          <p:nvPr/>
        </p:nvSpPr>
        <p:spPr bwMode="auto">
          <a:xfrm>
            <a:off x="7133458" y="3222592"/>
            <a:ext cx="93503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zh-CN" altLang="en-US" sz="2800" b="1"/>
          </a:p>
        </p:txBody>
      </p:sp>
      <p:sp>
        <p:nvSpPr>
          <p:cNvPr id="107" name="Text Box 120"/>
          <p:cNvSpPr txBox="1">
            <a:spLocks noChangeArrowheads="1"/>
          </p:cNvSpPr>
          <p:nvPr/>
        </p:nvSpPr>
        <p:spPr bwMode="auto">
          <a:xfrm>
            <a:off x="7127043" y="2710024"/>
            <a:ext cx="953267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solidFill>
                  <a:schemeClr val="tx1"/>
                </a:solidFill>
              </a:rPr>
              <a:t>前提</a:t>
            </a:r>
          </a:p>
        </p:txBody>
      </p:sp>
      <p:sp>
        <p:nvSpPr>
          <p:cNvPr id="108" name="Line 121"/>
          <p:cNvSpPr>
            <a:spLocks noChangeShapeType="1"/>
          </p:cNvSpPr>
          <p:nvPr/>
        </p:nvSpPr>
        <p:spPr bwMode="auto">
          <a:xfrm>
            <a:off x="5456151" y="3264743"/>
            <a:ext cx="43338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zh-CN" altLang="en-US" sz="28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animBg="1"/>
      <p:bldP spid="105" grpId="0" animBg="1"/>
      <p:bldP spid="106" grpId="0" animBg="1"/>
      <p:bldP spid="107" grpId="0"/>
      <p:bldP spid="10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61" name="Rectangle 10"/>
          <p:cNvSpPr/>
          <p:nvPr/>
        </p:nvSpPr>
        <p:spPr>
          <a:xfrm>
            <a:off x="483418" y="1096993"/>
            <a:ext cx="1415772" cy="46166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spcBef>
                <a:spcPct val="0"/>
              </a:spcBef>
              <a:buNone/>
            </a:pPr>
            <a:r>
              <a:rPr lang="zh-CN" altLang="en-US" sz="2400" b="1" dirty="0" smtClean="0">
                <a:solidFill>
                  <a:srgbClr val="F1AF00"/>
                </a:solidFill>
                <a:latin typeface="+mn-ea"/>
              </a:rPr>
              <a:t>重点突破</a:t>
            </a:r>
            <a:endParaRPr lang="zh-CN" altLang="en-US" sz="2400" b="1" dirty="0">
              <a:solidFill>
                <a:srgbClr val="F1AF00"/>
              </a:solidFill>
              <a:latin typeface="+mn-ea"/>
            </a:endParaRPr>
          </a:p>
        </p:txBody>
      </p:sp>
      <p:pic>
        <p:nvPicPr>
          <p:cNvPr id="7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2763" y="1096993"/>
            <a:ext cx="84455" cy="41402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3" name="Rectangle 5"/>
          <p:cNvSpPr/>
          <p:nvPr/>
        </p:nvSpPr>
        <p:spPr>
          <a:xfrm>
            <a:off x="1174115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本章核心素养提升</a:t>
            </a:r>
          </a:p>
        </p:txBody>
      </p:sp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543699" y="1725154"/>
            <a:ext cx="10997514" cy="35548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1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．力学中的功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(1)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做功的两个必要因素：一是</a:t>
            </a: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______________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；二是物体在这个力的方向上移动的</a:t>
            </a: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_____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。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(2)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不做功的三种情况：有力无距离、有距离无力、力和距离垂直。</a:t>
            </a:r>
          </a:p>
        </p:txBody>
      </p:sp>
      <p:sp>
        <p:nvSpPr>
          <p:cNvPr id="8" name="矩形 7"/>
          <p:cNvSpPr/>
          <p:nvPr/>
        </p:nvSpPr>
        <p:spPr>
          <a:xfrm>
            <a:off x="5897765" y="2605963"/>
            <a:ext cx="264687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/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作用在物体上的力</a:t>
            </a:r>
            <a:endParaRPr lang="zh-CN" altLang="en-US" sz="2400" b="1" dirty="0">
              <a:solidFill>
                <a:srgbClr val="FF0000"/>
              </a:solidFill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4166365" y="3287099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/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距离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1" grpId="0"/>
      <p:bldP spid="13313" grpId="0"/>
      <p:bldP spid="8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5"/>
          <p:cNvSpPr/>
          <p:nvPr/>
        </p:nvSpPr>
        <p:spPr>
          <a:xfrm>
            <a:off x="1174115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本章核心素养提升</a:t>
            </a:r>
          </a:p>
        </p:txBody>
      </p:sp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494270" y="1125474"/>
            <a:ext cx="10639168" cy="3600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2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．功的计算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(1)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大小：功等于力与物体在力的方向上移动的距离的乘积。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(2)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表达式：</a:t>
            </a: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W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＝</a:t>
            </a: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___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。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(3)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功的单位：</a:t>
            </a: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_______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，</a:t>
            </a: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1 J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＝</a:t>
            </a: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___</a:t>
            </a:r>
            <a:r>
              <a:rPr lang="en-US" altLang="en-US" sz="3000" b="1" dirty="0" err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N</a:t>
            </a:r>
            <a:r>
              <a:rPr lang="en-US" altLang="zh-CN" sz="3000" b="1" dirty="0" err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·</a:t>
            </a:r>
            <a:r>
              <a:rPr lang="en-US" altLang="en-US" sz="3000" b="1" dirty="0" err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m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。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(4)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感知大小：把一个鸡蛋举高</a:t>
            </a: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1 m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，做的功大约是</a:t>
            </a: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______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。</a:t>
            </a:r>
          </a:p>
        </p:txBody>
      </p:sp>
      <p:sp>
        <p:nvSpPr>
          <p:cNvPr id="5" name="矩形 4"/>
          <p:cNvSpPr/>
          <p:nvPr/>
        </p:nvSpPr>
        <p:spPr>
          <a:xfrm>
            <a:off x="3339312" y="2673612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/>
            <a:r>
              <a:rPr lang="en-US" altLang="zh-CN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Fs</a:t>
            </a:r>
            <a:endParaRPr lang="zh-CN" altLang="en-US" sz="2400" b="1" dirty="0" smtClean="0">
              <a:solidFill>
                <a:srgbClr val="FF0000"/>
              </a:solidFill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3116413" y="3356820"/>
            <a:ext cx="126989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/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焦耳</a:t>
            </a:r>
            <a:r>
              <a:rPr lang="en-US" altLang="zh-CN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(J)</a:t>
            </a:r>
            <a:endParaRPr lang="zh-CN" altLang="en-US" sz="2400" b="1" dirty="0" smtClean="0">
              <a:solidFill>
                <a:srgbClr val="FF0000"/>
              </a:solidFill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5881901" y="3391551"/>
            <a:ext cx="3401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/>
            <a:r>
              <a:rPr lang="en-US" altLang="zh-CN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1</a:t>
            </a:r>
            <a:endParaRPr lang="zh-CN" altLang="en-US" sz="2400" b="1" dirty="0" smtClean="0">
              <a:solidFill>
                <a:srgbClr val="FF0000"/>
              </a:solidFill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9113404" y="4066465"/>
            <a:ext cx="96212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/>
            <a:r>
              <a:rPr lang="en-US" altLang="zh-CN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0.5 J</a:t>
            </a:r>
            <a:endParaRPr lang="zh-CN" altLang="en-US" sz="2400" b="1" dirty="0" smtClean="0">
              <a:solidFill>
                <a:srgbClr val="FF0000"/>
              </a:solidFill>
              <a:latin typeface="宋体" pitchFamily="2" charset="-122"/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1" grpId="0"/>
      <p:bldP spid="5" grpId="0"/>
      <p:bldP spid="6" grpId="0"/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7042" name="Object 2"/>
          <p:cNvGraphicFramePr>
            <a:graphicFrameLocks noChangeAspect="1"/>
          </p:cNvGraphicFramePr>
          <p:nvPr/>
        </p:nvGraphicFramePr>
        <p:xfrm>
          <a:off x="822325" y="1395413"/>
          <a:ext cx="10288588" cy="4202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44" name="文档" r:id="rId4" imgW="10292816" imgH="4206073" progId="Word.Document.12">
                  <p:embed/>
                </p:oleObj>
              </mc:Choice>
              <mc:Fallback>
                <p:oleObj name="文档" r:id="rId4" imgW="10292816" imgH="4206073" progId="Word.Document.12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2325" y="1395413"/>
                        <a:ext cx="10288588" cy="4202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5"/>
          <p:cNvSpPr/>
          <p:nvPr/>
        </p:nvSpPr>
        <p:spPr>
          <a:xfrm>
            <a:off x="1174115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本章核心素养提升</a:t>
            </a:r>
          </a:p>
        </p:txBody>
      </p:sp>
      <p:sp>
        <p:nvSpPr>
          <p:cNvPr id="7" name="矩形 6"/>
          <p:cNvSpPr/>
          <p:nvPr/>
        </p:nvSpPr>
        <p:spPr>
          <a:xfrm>
            <a:off x="4948841" y="3606153"/>
            <a:ext cx="14157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做功快慢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7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5"/>
          <p:cNvSpPr/>
          <p:nvPr/>
        </p:nvSpPr>
        <p:spPr>
          <a:xfrm>
            <a:off x="1174115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本章核心素养提升</a:t>
            </a:r>
          </a:p>
        </p:txBody>
      </p:sp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494270" y="976184"/>
            <a:ext cx="10639168" cy="676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4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．功和功率的区别与联系</a:t>
            </a:r>
          </a:p>
        </p:txBody>
      </p:sp>
      <p:graphicFrame>
        <p:nvGraphicFramePr>
          <p:cNvPr id="8" name="表格 7"/>
          <p:cNvGraphicFramePr>
            <a:graphicFrameLocks noGrp="1"/>
          </p:cNvGraphicFramePr>
          <p:nvPr/>
        </p:nvGraphicFramePr>
        <p:xfrm>
          <a:off x="839755" y="1996750"/>
          <a:ext cx="10328987" cy="3433667"/>
        </p:xfrm>
        <a:graphic>
          <a:graphicData uri="http://schemas.openxmlformats.org/drawingml/2006/table">
            <a:tbl>
              <a:tblPr/>
              <a:tblGrid>
                <a:gridCol w="978232"/>
                <a:gridCol w="4438012"/>
                <a:gridCol w="4438012"/>
                <a:gridCol w="474731"/>
              </a:tblGrid>
              <a:tr h="68673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zh-CN" altLang="en-US" sz="3000" b="1" kern="1200" dirty="0" smtClean="0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zh-CN" altLang="en-US" sz="3000" b="1" kern="1200" dirty="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Times New Roman" pitchFamily="18" charset="0"/>
                        </a:rPr>
                        <a:t>功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zh-CN" altLang="en-US" sz="3000" b="1" kern="1200" dirty="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Times New Roman" pitchFamily="18" charset="0"/>
                        </a:rPr>
                        <a:t>功率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en-US" altLang="en-US" sz="3000" b="1" kern="1200" dirty="0" smtClean="0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019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zh-CN" altLang="en-US" sz="3000" b="1" kern="1200" dirty="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Times New Roman" pitchFamily="18" charset="0"/>
                        </a:rPr>
                        <a:t>区别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zh-CN" altLang="en-US" sz="3000" b="1" kern="1200" dirty="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Times New Roman" pitchFamily="18" charset="0"/>
                        </a:rPr>
                        <a:t>　功等于力与物体在力的方向上移动的距离的乘积，是表示做功多少的物理量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zh-CN" altLang="en-US" sz="3000" b="1" kern="1200" dirty="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Times New Roman" pitchFamily="18" charset="0"/>
                        </a:rPr>
                        <a:t>　功率是功与做功所用时间之比，是表示做功快慢的物理量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en-US" altLang="en-US" sz="3000" b="1" kern="1200" dirty="0" smtClean="0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673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zh-CN" altLang="en-US" sz="3000" b="1" kern="1200" dirty="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Times New Roman" pitchFamily="18" charset="0"/>
                        </a:rPr>
                        <a:t>联系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altLang="en-US" sz="3000" b="1" kern="1200" dirty="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Times New Roman" pitchFamily="18" charset="0"/>
                        </a:rPr>
                        <a:t>P</a:t>
                      </a:r>
                      <a:r>
                        <a:rPr lang="zh-CN" altLang="en-US" sz="3000" b="1" kern="1200" dirty="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Times New Roman" pitchFamily="18" charset="0"/>
                        </a:rPr>
                        <a:t>＝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en-US" altLang="en-US" sz="3000" b="1" kern="1200" dirty="0" smtClean="0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en-US" altLang="en-US" sz="3000" b="1" kern="1200" dirty="0" smtClean="0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92161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44745" y="4790396"/>
            <a:ext cx="405988" cy="593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92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1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3013</Words>
  <Application>Microsoft Office PowerPoint</Application>
  <PresentationFormat>自定义</PresentationFormat>
  <Paragraphs>221</Paragraphs>
  <Slides>34</Slides>
  <Notes>0</Notes>
  <HiddenSlides>0</HiddenSlides>
  <MMClips>0</MMClips>
  <ScaleCrop>false</ScaleCrop>
  <HeadingPairs>
    <vt:vector size="6" baseType="variant"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34</vt:i4>
      </vt:variant>
    </vt:vector>
  </HeadingPairs>
  <TitlesOfParts>
    <vt:vector size="36" baseType="lpstr">
      <vt:lpstr>Office 主题</vt:lpstr>
      <vt:lpstr>文档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cp:lastModifiedBy>User</cp:lastModifiedBy>
  <cp:revision>1</cp:revision>
  <dcterms:created xsi:type="dcterms:W3CDTF">2018-02-07T00:47:00Z</dcterms:created>
  <dcterms:modified xsi:type="dcterms:W3CDTF">2020-06-17T14:55:54Z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2052-10.1.0.7106</vt:lpwstr>
  </property>
</Properties>
</file>