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8" r:id="rId2"/>
    <p:sldId id="268" r:id="rId3"/>
    <p:sldId id="270" r:id="rId4"/>
    <p:sldId id="275" r:id="rId5"/>
    <p:sldId id="277" r:id="rId6"/>
    <p:sldId id="278" r:id="rId7"/>
    <p:sldId id="354" r:id="rId8"/>
    <p:sldId id="271" r:id="rId9"/>
    <p:sldId id="272" r:id="rId10"/>
    <p:sldId id="333" r:id="rId11"/>
    <p:sldId id="297" r:id="rId12"/>
    <p:sldId id="298" r:id="rId13"/>
    <p:sldId id="299" r:id="rId14"/>
    <p:sldId id="337" r:id="rId15"/>
    <p:sldId id="338" r:id="rId16"/>
    <p:sldId id="339" r:id="rId17"/>
    <p:sldId id="340" r:id="rId18"/>
    <p:sldId id="355" r:id="rId19"/>
    <p:sldId id="274" r:id="rId20"/>
    <p:sldId id="276" r:id="rId21"/>
    <p:sldId id="306" r:id="rId22"/>
    <p:sldId id="282" r:id="rId23"/>
    <p:sldId id="283" r:id="rId24"/>
    <p:sldId id="353" r:id="rId25"/>
    <p:sldId id="356" r:id="rId26"/>
    <p:sldId id="300" r:id="rId27"/>
    <p:sldId id="301" r:id="rId28"/>
    <p:sldId id="313" r:id="rId29"/>
    <p:sldId id="357" r:id="rId30"/>
    <p:sldId id="358" r:id="rId31"/>
    <p:sldId id="359" r:id="rId32"/>
    <p:sldId id="360" r:id="rId33"/>
    <p:sldId id="361" r:id="rId34"/>
    <p:sldId id="362" r:id="rId35"/>
    <p:sldId id="351" r:id="rId36"/>
    <p:sldId id="363" r:id="rId37"/>
    <p:sldId id="364" r:id="rId38"/>
    <p:sldId id="365" r:id="rId39"/>
    <p:sldId id="366" r:id="rId40"/>
    <p:sldId id="367" r:id="rId41"/>
    <p:sldId id="368" r:id="rId42"/>
    <p:sldId id="378" r:id="rId43"/>
    <p:sldId id="370" r:id="rId44"/>
    <p:sldId id="371" r:id="rId45"/>
    <p:sldId id="372" r:id="rId46"/>
    <p:sldId id="379" r:id="rId47"/>
    <p:sldId id="380" r:id="rId48"/>
    <p:sldId id="373" r:id="rId49"/>
    <p:sldId id="369" r:id="rId50"/>
    <p:sldId id="374" r:id="rId51"/>
    <p:sldId id="375" r:id="rId52"/>
    <p:sldId id="376" r:id="rId53"/>
    <p:sldId id="377" r:id="rId54"/>
    <p:sldId id="381" r:id="rId55"/>
    <p:sldId id="382" r:id="rId56"/>
  </p:sldIdLst>
  <p:sldSz cx="12192000" cy="6858000"/>
  <p:notesSz cx="7104063"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A6AD"/>
    <a:srgbClr val="C50023"/>
    <a:srgbClr val="F1A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23" autoAdjust="0"/>
    <p:restoredTop sz="94660"/>
  </p:normalViewPr>
  <p:slideViewPr>
    <p:cSldViewPr snapToGrid="0">
      <p:cViewPr varScale="1">
        <p:scale>
          <a:sx n="114" d="100"/>
          <a:sy n="114" d="100"/>
        </p:scale>
        <p:origin x="-294"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5.e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rotWithShape="1">
          <a:blip r:embed="rId2" cstate="prin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bg>
      <p:bgPr>
        <a:blipFill rotWithShape="1">
          <a:blip r:embed="rId2" cstate="prin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4" cstate="prin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9.xml"/><Relationship Id="rId5" Type="http://schemas.openxmlformats.org/officeDocument/2006/relationships/image" Target="../media/image5.jpeg"/><Relationship Id="rId4" Type="http://schemas.openxmlformats.org/officeDocument/2006/relationships/slide" Target="slide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file:///E:\&#20840;&#21697;&#35838;&#20214;\&#29289;&#29702;&#20154;&#25945;&#20843;&#19979;&#23398;&#32451;&#32771;PPT\&#29289;&#29702;&#20154;&#25945;&#20843;&#19979;&#23398;&#32451;&#32771;\9RA65.EPS" TargetMode="External"/><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file:///E:\&#20840;&#21697;&#35838;&#20214;\&#29289;&#29702;&#20154;&#25945;&#20843;&#19979;&#23398;&#32451;&#32771;PPT\&#29289;&#29702;&#20154;&#25945;&#20843;&#19979;&#23398;&#32451;&#32771;\9RA66.EPS"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file:///E:\&#20840;&#21697;&#35838;&#20214;\&#29289;&#29702;&#20154;&#25945;&#20843;&#19979;&#23398;&#32451;&#32771;PPT\&#29289;&#29702;&#20154;&#25945;&#20843;&#19979;&#23398;&#32451;&#32771;\9RA67.EPS" TargetMode="External"/><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file:///E:\&#20840;&#21697;&#35838;&#20214;\&#29289;&#29702;&#20154;&#25945;&#20843;&#19979;&#23398;&#32451;&#32771;PPT\&#29289;&#29702;&#20154;&#25945;&#20843;&#19979;&#23398;&#32451;&#32771;\9RA68.EPS" TargetMode="External"/><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file:///E:\&#20840;&#21697;&#35838;&#20214;\&#29289;&#29702;&#20154;&#25945;&#20843;&#19979;&#23398;&#32451;&#32771;PPT\&#29289;&#29702;&#20154;&#25945;&#20843;&#19979;&#23398;&#32451;&#32771;\9RA69.EPS" TargetMode="External"/><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file:///E:\&#20840;&#21697;&#35838;&#20214;\&#29289;&#29702;&#20154;&#25945;&#20843;&#19979;&#23398;&#32451;&#32771;PPT\&#29289;&#29702;&#20154;&#25945;&#20843;&#19979;&#23398;&#32451;&#32771;\9RA70.EPS" TargetMode="External"/><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file:///E:\&#20840;&#21697;&#35838;&#20214;\&#29289;&#29702;&#20154;&#25945;&#20843;&#19979;&#23398;&#32451;&#32771;PPT\&#29289;&#29702;&#20154;&#25945;&#20843;&#19979;&#23398;&#32451;&#32771;\9RA71.EPS" TargetMode="External"/><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file:///E:\&#20840;&#21697;&#35838;&#20214;\&#29289;&#29702;&#20154;&#25945;&#20843;&#19979;&#23398;&#32451;&#32771;PPT\&#29289;&#29702;&#20154;&#25945;&#20843;&#19979;&#23398;&#32451;&#32771;\9RA72.EPS" TargetMode="External"/><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5.emf"/><Relationship Id="rId4" Type="http://schemas.openxmlformats.org/officeDocument/2006/relationships/package" Target="../embeddings/Microsoft_Word___1.docx"/></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1756459" y="2341002"/>
            <a:ext cx="8983428" cy="1107996"/>
          </a:xfrm>
          <a:prstGeom prst="rect">
            <a:avLst/>
          </a:prstGeom>
          <a:noFill/>
        </p:spPr>
        <p:txBody>
          <a:bodyPr wrap="square" rtlCol="0">
            <a:spAutoFit/>
          </a:bodyPr>
          <a:lstStyle/>
          <a:p>
            <a:pPr algn="ctr"/>
            <a:r>
              <a:rPr lang="zh-CN" altLang="en-US" sz="6600" b="1" dirty="0" smtClean="0">
                <a:solidFill>
                  <a:srgbClr val="00B050"/>
                </a:solidFill>
                <a:latin typeface="微软雅黑" panose="020B0503020204020204" charset="-122"/>
                <a:ea typeface="微软雅黑" panose="020B0503020204020204" charset="-122"/>
              </a:rPr>
              <a:t>第八章　运动和力</a:t>
            </a:r>
            <a:endParaRPr lang="zh-CN" altLang="en-US" sz="6600" b="1" dirty="0">
              <a:solidFill>
                <a:srgbClr val="00B050"/>
              </a:solidFill>
              <a:latin typeface="微软雅黑" panose="020B0503020204020204" charset="-122"/>
              <a:ea typeface="微软雅黑" panose="020B0503020204020204" charset="-122"/>
            </a:endParaRPr>
          </a:p>
        </p:txBody>
      </p:sp>
      <p:pic>
        <p:nvPicPr>
          <p:cNvPr id="7" name="Picture 4"/>
          <p:cNvPicPr>
            <a:picLocks noChangeAspect="1"/>
          </p:cNvPicPr>
          <p:nvPr/>
        </p:nvPicPr>
        <p:blipFill>
          <a:blip r:embed="rId2" cstate="print"/>
          <a:stretch>
            <a:fillRect/>
          </a:stretch>
        </p:blipFill>
        <p:spPr>
          <a:xfrm>
            <a:off x="1363615" y="2304211"/>
            <a:ext cx="379412" cy="1127125"/>
          </a:xfrm>
          <a:prstGeom prst="rect">
            <a:avLst/>
          </a:prstGeom>
          <a:noFill/>
          <a:ln w="9525">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718622" y="1701449"/>
            <a:ext cx="10527957"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如果运动着的小车突然不受力，它一定做匀速运动，但不一定是直线运动。</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155913" y="1960363"/>
            <a:ext cx="494046"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5" name="矩形 4"/>
          <p:cNvSpPr/>
          <p:nvPr/>
        </p:nvSpPr>
        <p:spPr>
          <a:xfrm>
            <a:off x="847167" y="3827975"/>
            <a:ext cx="9394113" cy="559769"/>
          </a:xfrm>
          <a:prstGeom prst="rect">
            <a:avLst/>
          </a:prstGeom>
        </p:spPr>
        <p:txBody>
          <a:bodyPr wrap="square">
            <a:spAutoFit/>
          </a:bodyPr>
          <a:lstStyle/>
          <a:p>
            <a:pPr>
              <a:lnSpc>
                <a:spcPct val="150000"/>
              </a:lnSpc>
            </a:pPr>
            <a:r>
              <a:rPr lang="zh-CN" altLang="zh-CN" sz="2400" b="1" dirty="0" smtClean="0">
                <a:solidFill>
                  <a:srgbClr val="FF0000"/>
                </a:solidFill>
                <a:latin typeface="宋体" pitchFamily="2" charset="-122"/>
                <a:ea typeface="宋体" pitchFamily="2" charset="-122"/>
              </a:rPr>
              <a:t>如果运动着的小车突然不受力，它一定做匀速直线运动</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heckerboard(across)">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704334" y="2003687"/>
            <a:ext cx="10527957" cy="29084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牛顿第一定律是可以通过实验来验证的。</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______________________________________________________________________________________________________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146947" y="2239447"/>
            <a:ext cx="494046"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5" name="矩形 4"/>
          <p:cNvSpPr/>
          <p:nvPr/>
        </p:nvSpPr>
        <p:spPr>
          <a:xfrm>
            <a:off x="740487" y="3503173"/>
            <a:ext cx="10246601" cy="1200329"/>
          </a:xfrm>
          <a:prstGeom prst="rect">
            <a:avLst/>
          </a:prstGeom>
        </p:spPr>
        <p:txBody>
          <a:bodyPr wrap="square">
            <a:spAutoFit/>
          </a:bodyPr>
          <a:lstStyle/>
          <a:p>
            <a:pPr>
              <a:lnSpc>
                <a:spcPct val="150000"/>
              </a:lnSpc>
            </a:pPr>
            <a:r>
              <a:rPr lang="zh-CN" altLang="zh-CN" sz="2400" b="1" dirty="0" smtClean="0">
                <a:solidFill>
                  <a:srgbClr val="FF0000"/>
                </a:solidFill>
                <a:latin typeface="宋体" pitchFamily="2" charset="-122"/>
                <a:ea typeface="宋体" pitchFamily="2" charset="-122"/>
              </a:rPr>
              <a:t>由于我们周围的物体，都要受到力的作用，因此不可能用实验来直接验证牛顿第一定律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heckerboard(across)">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685414" y="2160228"/>
            <a:ext cx="10527957" cy="21698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)4.</a:t>
            </a:r>
            <a:r>
              <a:rPr lang="zh-CN" altLang="zh-CN" sz="3000" b="1" dirty="0" smtClean="0">
                <a:latin typeface="宋体" pitchFamily="2" charset="-122"/>
                <a:ea typeface="宋体" pitchFamily="2" charset="-122"/>
                <a:cs typeface="Times New Roman" pitchFamily="18" charset="0"/>
              </a:rPr>
              <a:t>物体运动速度越大，惯性越大。</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120988" y="2372797"/>
            <a:ext cx="494046"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5" name="矩形 4"/>
          <p:cNvSpPr/>
          <p:nvPr/>
        </p:nvSpPr>
        <p:spPr>
          <a:xfrm>
            <a:off x="800100" y="3589635"/>
            <a:ext cx="10121900" cy="559769"/>
          </a:xfrm>
          <a:prstGeom prst="rect">
            <a:avLst/>
          </a:prstGeom>
        </p:spPr>
        <p:txBody>
          <a:bodyPr wrap="square">
            <a:spAutoFit/>
          </a:bodyPr>
          <a:lstStyle/>
          <a:p>
            <a:pPr>
              <a:lnSpc>
                <a:spcPct val="150000"/>
              </a:lnSpc>
            </a:pPr>
            <a:r>
              <a:rPr lang="zh-CN" altLang="zh-CN" sz="2400" b="1" dirty="0" smtClean="0">
                <a:solidFill>
                  <a:srgbClr val="FF0000"/>
                </a:solidFill>
                <a:latin typeface="宋体" pitchFamily="2" charset="-122"/>
                <a:ea typeface="宋体" pitchFamily="2" charset="-122"/>
              </a:rPr>
              <a:t>惯性的大小是由物体的质量决定的，与物体运动的速度等因素无关</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amond(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704334" y="1605751"/>
            <a:ext cx="10527957" cy="35548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)5.</a:t>
            </a:r>
            <a:r>
              <a:rPr lang="zh-CN" altLang="zh-CN" sz="3000" b="1" dirty="0" smtClean="0">
                <a:latin typeface="宋体" pitchFamily="2" charset="-122"/>
                <a:ea typeface="宋体" pitchFamily="2" charset="-122"/>
                <a:cs typeface="Times New Roman" pitchFamily="18" charset="0"/>
              </a:rPr>
              <a:t>投掷出去的篮球之所以能够继续向前运动，是因为受到了惯性力的作用。</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______________________________________________________________________________________________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127579" y="1852414"/>
            <a:ext cx="492443"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5" name="矩形 4"/>
          <p:cNvSpPr/>
          <p:nvPr/>
        </p:nvSpPr>
        <p:spPr>
          <a:xfrm>
            <a:off x="756283" y="3760150"/>
            <a:ext cx="10316529" cy="1200329"/>
          </a:xfrm>
          <a:prstGeom prst="rect">
            <a:avLst/>
          </a:prstGeom>
        </p:spPr>
        <p:txBody>
          <a:bodyPr wrap="square">
            <a:spAutoFit/>
          </a:bodyPr>
          <a:lstStyle/>
          <a:p>
            <a:pPr>
              <a:lnSpc>
                <a:spcPct val="150000"/>
              </a:lnSpc>
            </a:pPr>
            <a:r>
              <a:rPr lang="zh-CN" altLang="zh-CN" sz="2400" b="1" dirty="0" smtClean="0">
                <a:solidFill>
                  <a:srgbClr val="FF0000"/>
                </a:solidFill>
                <a:latin typeface="宋体" pitchFamily="2" charset="-122"/>
                <a:ea typeface="宋体" pitchFamily="2" charset="-122"/>
              </a:rPr>
              <a:t>投掷出去的篮球之所以能够继续运动是因为篮球具有惯性，惯性是物体的一种性质，它不是力</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amond(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618609" y="1530948"/>
            <a:ext cx="10527957"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)6.</a:t>
            </a:r>
            <a:r>
              <a:rPr lang="zh-CN" altLang="zh-CN" sz="3000" b="1" dirty="0" smtClean="0">
                <a:latin typeface="宋体" pitchFamily="2" charset="-122"/>
                <a:ea typeface="宋体" pitchFamily="2" charset="-122"/>
                <a:cs typeface="Times New Roman" pitchFamily="18" charset="0"/>
              </a:rPr>
              <a:t>如果一个物体受到几个力的作用处于静止或匀速直线运动状态，则这几个力相互平衡；反之，如果一个物体受到平衡力的作用，则该物体一定处于静止或匀速直线运动状态。</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______________________________________________________________________________________________________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042805" y="1734304"/>
            <a:ext cx="579301" cy="461665"/>
          </a:xfrm>
          <a:prstGeom prst="rect">
            <a:avLst/>
          </a:prstGeom>
        </p:spPr>
        <p:txBody>
          <a:bodyPr wrap="square">
            <a:spAutoFit/>
          </a:bodyPr>
          <a:lstStyle/>
          <a:p>
            <a:r>
              <a:rPr lang="zh-CN"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704334" y="1288105"/>
            <a:ext cx="10527957" cy="36471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)7.</a:t>
            </a:r>
            <a:r>
              <a:rPr lang="zh-CN" altLang="zh-CN" sz="3000" b="1" dirty="0" smtClean="0">
                <a:latin typeface="宋体" pitchFamily="2" charset="-122"/>
                <a:ea typeface="宋体" pitchFamily="2" charset="-122"/>
                <a:cs typeface="Times New Roman" pitchFamily="18" charset="0"/>
              </a:rPr>
              <a:t>如果两个力大小相等、方向相反，且作用在同一条直线上，则这两个力就彼此平衡。</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______________________________________________________________________________________________________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097099" y="1578094"/>
            <a:ext cx="492443"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5" name="矩形 4"/>
          <p:cNvSpPr/>
          <p:nvPr/>
        </p:nvSpPr>
        <p:spPr>
          <a:xfrm>
            <a:off x="800100" y="3452475"/>
            <a:ext cx="10121900" cy="1137106"/>
          </a:xfrm>
          <a:prstGeom prst="rect">
            <a:avLst/>
          </a:prstGeom>
        </p:spPr>
        <p:txBody>
          <a:bodyPr wrap="square">
            <a:spAutoFit/>
          </a:bodyPr>
          <a:lstStyle/>
          <a:p>
            <a:pPr>
              <a:lnSpc>
                <a:spcPct val="150000"/>
              </a:lnSpc>
            </a:pPr>
            <a:r>
              <a:rPr lang="zh-CN" altLang="zh-CN" sz="2400" b="1" dirty="0" smtClean="0">
                <a:solidFill>
                  <a:srgbClr val="FF0000"/>
                </a:solidFill>
                <a:latin typeface="宋体" pitchFamily="2" charset="-122"/>
                <a:ea typeface="宋体" pitchFamily="2" charset="-122"/>
              </a:rPr>
              <a:t>平衡力的条件有四个，即作用在同一物体上、大小相等、方向相反，且作用在同一直线上</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amond(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704334" y="1288105"/>
            <a:ext cx="10527957" cy="36471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)8.</a:t>
            </a:r>
            <a:r>
              <a:rPr lang="zh-CN" altLang="zh-CN" sz="3000" b="1" dirty="0" smtClean="0">
                <a:latin typeface="宋体" pitchFamily="2" charset="-122"/>
                <a:ea typeface="宋体" pitchFamily="2" charset="-122"/>
                <a:cs typeface="Times New Roman" pitchFamily="18" charset="0"/>
              </a:rPr>
              <a:t>两个物体发生力的作用时可以不接触，但是如果两个物体间存在摩擦力，就必须相互接触。</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______________________________________________________________________________________________________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158059" y="1593334"/>
            <a:ext cx="494046" cy="461665"/>
          </a:xfrm>
          <a:prstGeom prst="rect">
            <a:avLst/>
          </a:prstGeom>
        </p:spPr>
        <p:txBody>
          <a:bodyPr wrap="none">
            <a:spAutoFit/>
          </a:bodyPr>
          <a:lstStyle/>
          <a:p>
            <a:r>
              <a:rPr lang="zh-CN" altLang="en-US" sz="2400" b="1" dirty="0" smtClean="0">
                <a:solidFill>
                  <a:srgbClr val="FF0000"/>
                </a:solidFill>
                <a:latin typeface="宋体" pitchFamily="2" charset="-122"/>
                <a:ea typeface="宋体" pitchFamily="2"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704334" y="1657438"/>
            <a:ext cx="10527957" cy="29084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)9.</a:t>
            </a:r>
            <a:r>
              <a:rPr lang="zh-CN" altLang="zh-CN" sz="3000" b="1" dirty="0" smtClean="0">
                <a:latin typeface="宋体" pitchFamily="2" charset="-122"/>
                <a:ea typeface="宋体" pitchFamily="2" charset="-122"/>
                <a:cs typeface="Times New Roman" pitchFamily="18" charset="0"/>
              </a:rPr>
              <a:t>摩擦力的方向与物体运动的方向一定是相反的。</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______________________________________________________________________________________________________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126627" y="1877179"/>
            <a:ext cx="492443"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5" name="矩形 4"/>
          <p:cNvSpPr/>
          <p:nvPr/>
        </p:nvSpPr>
        <p:spPr>
          <a:xfrm>
            <a:off x="728663" y="3138151"/>
            <a:ext cx="10344150" cy="1200329"/>
          </a:xfrm>
          <a:prstGeom prst="rect">
            <a:avLst/>
          </a:prstGeom>
        </p:spPr>
        <p:txBody>
          <a:bodyPr wrap="square">
            <a:spAutoFit/>
          </a:bodyPr>
          <a:lstStyle/>
          <a:p>
            <a:pPr>
              <a:lnSpc>
                <a:spcPct val="150000"/>
              </a:lnSpc>
            </a:pPr>
            <a:r>
              <a:rPr lang="zh-CN" altLang="zh-CN" sz="2400" b="1" dirty="0" smtClean="0">
                <a:solidFill>
                  <a:srgbClr val="FF0000"/>
                </a:solidFill>
                <a:latin typeface="宋体" pitchFamily="2" charset="-122"/>
                <a:ea typeface="宋体" pitchFamily="2" charset="-122"/>
              </a:rPr>
              <a:t>摩擦力的方向与物体相对运动的方向一定是相反的，但与物体的运动方向不一定相反，有时是相同的</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amond(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704334" y="1334273"/>
            <a:ext cx="10527957" cy="35548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)10.</a:t>
            </a:r>
            <a:r>
              <a:rPr lang="zh-CN" altLang="zh-CN" sz="3000" b="1" dirty="0" smtClean="0">
                <a:latin typeface="宋体" pitchFamily="2" charset="-122"/>
                <a:ea typeface="宋体" pitchFamily="2" charset="-122"/>
                <a:cs typeface="Times New Roman" pitchFamily="18" charset="0"/>
              </a:rPr>
              <a:t>将一个表面粗糙程度相同的木块，平放、侧放和立放情况下，拉着它做匀速直线运动，其受到的摩擦力是相同的。</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______________________________________________________________________________________________________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112339" y="1562854"/>
            <a:ext cx="494046"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p:nvPr/>
        </p:nvSpPr>
        <p:spPr>
          <a:xfrm>
            <a:off x="746443" y="1062583"/>
            <a:ext cx="3587842" cy="559769"/>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nSpc>
                <a:spcPct val="150000"/>
              </a:lnSpc>
              <a:spcBef>
                <a:spcPct val="0"/>
              </a:spcBef>
              <a:buNone/>
            </a:pPr>
            <a:r>
              <a:rPr lang="zh-CN" altLang="en-US" sz="2400" b="1" dirty="0" smtClean="0">
                <a:solidFill>
                  <a:srgbClr val="00A6AD"/>
                </a:solidFill>
                <a:latin typeface="宋体" panose="02010600030101010101" pitchFamily="2" charset="-122"/>
              </a:rPr>
              <a:t>提能专训</a:t>
            </a:r>
            <a:r>
              <a:rPr lang="en-US" altLang="zh-CN" sz="2400" b="1" dirty="0" smtClean="0">
                <a:solidFill>
                  <a:srgbClr val="00A6AD"/>
                </a:solidFill>
                <a:latin typeface="宋体" panose="02010600030101010101" pitchFamily="2" charset="-122"/>
              </a:rPr>
              <a:t>—</a:t>
            </a:r>
            <a:r>
              <a:rPr lang="zh-CN" altLang="en-US" sz="2400" b="1" dirty="0" smtClean="0">
                <a:solidFill>
                  <a:srgbClr val="00A6AD"/>
                </a:solidFill>
                <a:latin typeface="宋体" panose="02010600030101010101" pitchFamily="2" charset="-122"/>
              </a:rPr>
              <a:t>重点考点剖析</a:t>
            </a:r>
            <a:endParaRPr lang="zh-CN" altLang="en-US" sz="2400" b="1" dirty="0">
              <a:solidFill>
                <a:srgbClr val="00A6AD"/>
              </a:solidFill>
              <a:latin typeface="宋体" panose="02010600030101010101" pitchFamily="2" charset="-122"/>
            </a:endParaRPr>
          </a:p>
        </p:txBody>
      </p:sp>
      <p:pic>
        <p:nvPicPr>
          <p:cNvPr id="7" name="Picture 4"/>
          <p:cNvPicPr>
            <a:picLocks noChangeAspect="1"/>
          </p:cNvPicPr>
          <p:nvPr/>
        </p:nvPicPr>
        <p:blipFill>
          <a:blip r:embed="rId2" cstate="print"/>
          <a:stretch>
            <a:fillRect/>
          </a:stretch>
        </p:blipFill>
        <p:spPr>
          <a:xfrm>
            <a:off x="473075" y="1197203"/>
            <a:ext cx="84455" cy="414020"/>
          </a:xfrm>
          <a:prstGeom prst="rect">
            <a:avLst/>
          </a:prstGeom>
          <a:noFill/>
          <a:ln w="9525">
            <a:noFill/>
          </a:ln>
        </p:spPr>
      </p:pic>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5" name="Rectangle 10"/>
          <p:cNvSpPr/>
          <p:nvPr/>
        </p:nvSpPr>
        <p:spPr>
          <a:xfrm>
            <a:off x="784043" y="1773399"/>
            <a:ext cx="3262432" cy="46166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spcBef>
                <a:spcPct val="0"/>
              </a:spcBef>
              <a:buNone/>
            </a:pPr>
            <a:r>
              <a:rPr lang="zh-CN" altLang="zh-CN" sz="2400" b="1" dirty="0" smtClean="0">
                <a:solidFill>
                  <a:srgbClr val="F1AF00"/>
                </a:solidFill>
                <a:latin typeface="+mn-ea"/>
              </a:rPr>
              <a:t>考点一　牛顿第一定律</a:t>
            </a:r>
          </a:p>
        </p:txBody>
      </p:sp>
      <p:sp>
        <p:nvSpPr>
          <p:cNvPr id="6" name="矩形 5"/>
          <p:cNvSpPr/>
          <p:nvPr/>
        </p:nvSpPr>
        <p:spPr>
          <a:xfrm>
            <a:off x="823784" y="2519917"/>
            <a:ext cx="10349041" cy="2169825"/>
          </a:xfrm>
          <a:prstGeom prst="rect">
            <a:avLst/>
          </a:prstGeom>
        </p:spPr>
        <p:txBody>
          <a:bodyPr wrap="square">
            <a:spAutoFit/>
          </a:bodyPr>
          <a:lstStyle/>
          <a:p>
            <a:pPr eaLnBrk="0" fontAlgn="base" hangingPunct="0">
              <a:lnSpc>
                <a:spcPct val="150000"/>
              </a:lnSpc>
              <a:spcBef>
                <a:spcPct val="0"/>
              </a:spcBef>
              <a:spcAft>
                <a:spcPct val="0"/>
              </a:spcAft>
            </a:pPr>
            <a:r>
              <a:rPr lang="zh-CN" altLang="zh-CN" sz="3000" b="1" dirty="0" smtClean="0">
                <a:latin typeface="仿宋" pitchFamily="49" charset="-122"/>
                <a:ea typeface="仿宋" pitchFamily="49" charset="-122"/>
              </a:rPr>
              <a:t>该考点主要从阻力对物体运动影响的探究实验、牛顿第一定律的内容及其得出等角度进行命题，一般以实验探究题、选择题和填空题的形式出现。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0-#ppt_w/2"/>
                                          </p:val>
                                        </p:tav>
                                        <p:tav tm="100000">
                                          <p:val>
                                            <p:strVal val="#ppt_x"/>
                                          </p:val>
                                        </p:tav>
                                      </p:tavLst>
                                    </p:anim>
                                    <p:anim calcmode="lin" valueType="num">
                                      <p:cBhvr additive="base">
                                        <p:cTn id="13" dur="500" fill="hold"/>
                                        <p:tgtEl>
                                          <p:spTgt spid="5"/>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8" presetClass="entr" presetSubtype="16"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amond(in)">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5"/>
          <p:cNvSpPr/>
          <p:nvPr/>
        </p:nvSpPr>
        <p:spPr>
          <a:xfrm>
            <a:off x="3283118" y="1397783"/>
            <a:ext cx="5134739" cy="830997"/>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sz="4800" b="1" dirty="0" smtClean="0">
                <a:solidFill>
                  <a:srgbClr val="C50023"/>
                </a:solidFill>
                <a:effectLst>
                  <a:outerShdw blurRad="38100" dist="19050" dir="2700000" algn="tl" rotWithShape="0">
                    <a:schemeClr val="dk1">
                      <a:alpha val="40000"/>
                    </a:schemeClr>
                  </a:outerShdw>
                </a:effectLst>
                <a:latin typeface="仿宋" panose="02010609060101010101" charset="-122"/>
                <a:ea typeface="仿宋" panose="02010609060101010101" charset="-122"/>
              </a:rPr>
              <a:t>本章核心素养提升</a:t>
            </a:r>
          </a:p>
        </p:txBody>
      </p:sp>
      <p:grpSp>
        <p:nvGrpSpPr>
          <p:cNvPr id="3" name="组合 2"/>
          <p:cNvGrpSpPr/>
          <p:nvPr/>
        </p:nvGrpSpPr>
        <p:grpSpPr>
          <a:xfrm>
            <a:off x="3279139" y="2348582"/>
            <a:ext cx="6080013" cy="1007745"/>
            <a:chOff x="5164" y="4732"/>
            <a:chExt cx="7955" cy="1587"/>
          </a:xfrm>
        </p:grpSpPr>
        <p:pic>
          <p:nvPicPr>
            <p:cNvPr id="9" name="图片 8" descr="图标-02">
              <a:hlinkClick r:id="rId2" action="ppaction://hlinksldjump"/>
            </p:cNvPr>
            <p:cNvPicPr>
              <a:picLocks noChangeAspect="1"/>
            </p:cNvPicPr>
            <p:nvPr/>
          </p:nvPicPr>
          <p:blipFill>
            <a:blip r:embed="rId3" cstate="print"/>
            <a:stretch>
              <a:fillRect/>
            </a:stretch>
          </p:blipFill>
          <p:spPr>
            <a:xfrm>
              <a:off x="5164" y="4732"/>
              <a:ext cx="7955" cy="1587"/>
            </a:xfrm>
            <a:prstGeom prst="rect">
              <a:avLst/>
            </a:prstGeom>
          </p:spPr>
        </p:pic>
        <p:sp>
          <p:nvSpPr>
            <p:cNvPr id="4" name="文本框 3">
              <a:hlinkClick r:id="rId2" action="ppaction://hlinksldjump"/>
            </p:cNvPr>
            <p:cNvSpPr txBox="1"/>
            <p:nvPr/>
          </p:nvSpPr>
          <p:spPr>
            <a:xfrm>
              <a:off x="5980" y="4920"/>
              <a:ext cx="5622" cy="1212"/>
            </a:xfrm>
            <a:prstGeom prst="rect">
              <a:avLst/>
            </a:prstGeom>
            <a:noFill/>
          </p:spPr>
          <p:txBody>
            <a:bodyPr wrap="none" rtlCol="0">
              <a:spAutoFit/>
            </a:bodyPr>
            <a:lstStyle/>
            <a:p>
              <a:pPr algn="l"/>
              <a:r>
                <a:rPr lang="zh-CN" altLang="en-US" sz="4400" dirty="0" smtClean="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rPr>
                <a:t>科学知识梳理</a:t>
              </a:r>
              <a:endParaRPr lang="zh-CN" altLang="en-US" sz="4400" dirty="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endParaRPr>
            </a:p>
          </p:txBody>
        </p:sp>
      </p:grpSp>
      <p:grpSp>
        <p:nvGrpSpPr>
          <p:cNvPr id="6" name="组合 5"/>
          <p:cNvGrpSpPr/>
          <p:nvPr/>
        </p:nvGrpSpPr>
        <p:grpSpPr>
          <a:xfrm>
            <a:off x="2848303" y="3284729"/>
            <a:ext cx="5779327" cy="1038225"/>
            <a:chOff x="4926" y="6850"/>
            <a:chExt cx="9349" cy="1635"/>
          </a:xfrm>
        </p:grpSpPr>
        <p:pic>
          <p:nvPicPr>
            <p:cNvPr id="10" name="图片 9" descr="图标-03">
              <a:hlinkClick r:id="rId4" action="ppaction://hlinksldjump"/>
            </p:cNvPr>
            <p:cNvPicPr>
              <a:picLocks noChangeAspect="1"/>
            </p:cNvPicPr>
            <p:nvPr/>
          </p:nvPicPr>
          <p:blipFill>
            <a:blip r:embed="rId5" cstate="print"/>
            <a:stretch>
              <a:fillRect/>
            </a:stretch>
          </p:blipFill>
          <p:spPr>
            <a:xfrm>
              <a:off x="4926" y="6850"/>
              <a:ext cx="9349" cy="1635"/>
            </a:xfrm>
            <a:prstGeom prst="rect">
              <a:avLst/>
            </a:prstGeom>
          </p:spPr>
        </p:pic>
        <p:sp>
          <p:nvSpPr>
            <p:cNvPr id="5" name="文本框 4">
              <a:hlinkClick r:id="rId4" action="ppaction://hlinksldjump"/>
            </p:cNvPr>
            <p:cNvSpPr txBox="1"/>
            <p:nvPr/>
          </p:nvSpPr>
          <p:spPr>
            <a:xfrm>
              <a:off x="5980" y="7119"/>
              <a:ext cx="5999" cy="1212"/>
            </a:xfrm>
            <a:prstGeom prst="rect">
              <a:avLst/>
            </a:prstGeom>
            <a:noFill/>
          </p:spPr>
          <p:txBody>
            <a:bodyPr wrap="none" rtlCol="0">
              <a:spAutoFit/>
            </a:bodyPr>
            <a:lstStyle/>
            <a:p>
              <a:pPr lvl="0" algn="l"/>
              <a:r>
                <a:rPr lang="zh-CN" altLang="en-US" sz="4400" dirty="0" smtClean="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rPr>
                <a:t>科学方法概览</a:t>
              </a:r>
              <a:endParaRPr lang="zh-CN" altLang="en-US" sz="4400" dirty="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endParaRPr>
            </a:p>
          </p:txBody>
        </p:sp>
      </p:grpSp>
      <p:sp>
        <p:nvSpPr>
          <p:cNvPr id="2" name="Rectangle 5"/>
          <p:cNvSpPr/>
          <p:nvPr/>
        </p:nvSpPr>
        <p:spPr>
          <a:xfrm>
            <a:off x="1051560" y="110491"/>
            <a:ext cx="10226040" cy="584775"/>
          </a:xfrm>
          <a:prstGeom prst="rect">
            <a:avLst/>
          </a:prstGeom>
          <a:noFill/>
          <a:ln w="9525">
            <a:noFill/>
          </a:ln>
        </p:spPr>
        <p:txBody>
          <a:bodyPr wrap="squar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spcBef>
                <a:spcPct val="0"/>
              </a:spcBef>
              <a:buNone/>
            </a:pPr>
            <a:r>
              <a:rPr lang="zh-CN" altLang="en-US" b="1" dirty="0" smtClean="0">
                <a:latin typeface="微软雅黑" panose="020B0503020204020204" charset="-122"/>
                <a:ea typeface="微软雅黑" panose="020B0503020204020204" charset="-122"/>
              </a:rPr>
              <a:t>第八章　运动和力</a:t>
            </a:r>
          </a:p>
        </p:txBody>
      </p:sp>
      <p:grpSp>
        <p:nvGrpSpPr>
          <p:cNvPr id="16" name="组合 15"/>
          <p:cNvGrpSpPr/>
          <p:nvPr/>
        </p:nvGrpSpPr>
        <p:grpSpPr>
          <a:xfrm>
            <a:off x="2441826" y="4286751"/>
            <a:ext cx="6142774" cy="1007745"/>
            <a:chOff x="5164" y="4732"/>
            <a:chExt cx="7955" cy="1587"/>
          </a:xfrm>
        </p:grpSpPr>
        <p:pic>
          <p:nvPicPr>
            <p:cNvPr id="20" name="图片 19" descr="图标-02">
              <a:hlinkClick r:id="rId2" action="ppaction://hlinksldjump"/>
            </p:cNvPr>
            <p:cNvPicPr>
              <a:picLocks noChangeAspect="1"/>
            </p:cNvPicPr>
            <p:nvPr/>
          </p:nvPicPr>
          <p:blipFill>
            <a:blip r:embed="rId3" cstate="print"/>
            <a:stretch>
              <a:fillRect/>
            </a:stretch>
          </p:blipFill>
          <p:spPr>
            <a:xfrm>
              <a:off x="5164" y="4732"/>
              <a:ext cx="7955" cy="1587"/>
            </a:xfrm>
            <a:prstGeom prst="rect">
              <a:avLst/>
            </a:prstGeom>
          </p:spPr>
        </p:pic>
        <p:sp>
          <p:nvSpPr>
            <p:cNvPr id="21" name="文本框 3">
              <a:hlinkClick r:id="rId6" action="ppaction://hlinksldjump"/>
            </p:cNvPr>
            <p:cNvSpPr txBox="1"/>
            <p:nvPr/>
          </p:nvSpPr>
          <p:spPr>
            <a:xfrm>
              <a:off x="5980" y="4920"/>
              <a:ext cx="4834" cy="1212"/>
            </a:xfrm>
            <a:prstGeom prst="rect">
              <a:avLst/>
            </a:prstGeom>
            <a:noFill/>
          </p:spPr>
          <p:txBody>
            <a:bodyPr wrap="none" rtlCol="0">
              <a:spAutoFit/>
            </a:bodyPr>
            <a:lstStyle/>
            <a:p>
              <a:pPr algn="l"/>
              <a:r>
                <a:rPr lang="zh-CN" altLang="en-US" sz="4400" dirty="0" smtClean="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rPr>
                <a:t>科学应用示例</a:t>
              </a:r>
              <a:endParaRPr lang="zh-CN" altLang="en-US" sz="4400" dirty="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endParaRPr>
            </a:p>
          </p:txBody>
        </p:sp>
      </p:gr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7169" name="Rectangle 1"/>
          <p:cNvSpPr>
            <a:spLocks noChangeArrowheads="1"/>
          </p:cNvSpPr>
          <p:nvPr/>
        </p:nvSpPr>
        <p:spPr bwMode="auto">
          <a:xfrm>
            <a:off x="556260" y="1243034"/>
            <a:ext cx="10718800" cy="4339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en-US" sz="3000" b="1" dirty="0" smtClean="0">
                <a:solidFill>
                  <a:srgbClr val="FF0000"/>
                </a:solidFill>
                <a:latin typeface="宋体" pitchFamily="2" charset="-122"/>
                <a:ea typeface="宋体" pitchFamily="2" charset="-122"/>
                <a:cs typeface="Times New Roman" pitchFamily="18" charset="0"/>
              </a:rPr>
              <a:t>例</a:t>
            </a:r>
            <a:r>
              <a:rPr lang="en-US" altLang="zh-CN" sz="3000" b="1" dirty="0" smtClean="0">
                <a:solidFill>
                  <a:srgbClr val="FF0000"/>
                </a:solidFill>
                <a:latin typeface="宋体" pitchFamily="2" charset="-122"/>
                <a:ea typeface="宋体" pitchFamily="2" charset="-122"/>
                <a:cs typeface="Times New Roman" pitchFamily="18" charset="0"/>
              </a:rPr>
              <a:t>1  </a:t>
            </a:r>
            <a:r>
              <a:rPr lang="zh-CN" altLang="zh-CN" sz="3000" b="1" dirty="0" smtClean="0">
                <a:latin typeface="宋体" pitchFamily="2" charset="-122"/>
                <a:ea typeface="宋体" pitchFamily="2" charset="-122"/>
                <a:cs typeface="Times New Roman" pitchFamily="18" charset="0"/>
              </a:rPr>
              <a:t>质量为</a:t>
            </a:r>
            <a:r>
              <a:rPr lang="en-US" altLang="zh-CN" sz="3000" b="1" dirty="0" smtClean="0">
                <a:latin typeface="宋体" pitchFamily="2" charset="-122"/>
                <a:ea typeface="宋体" pitchFamily="2" charset="-122"/>
                <a:cs typeface="Times New Roman" pitchFamily="18" charset="0"/>
              </a:rPr>
              <a:t>M</a:t>
            </a:r>
            <a:r>
              <a:rPr lang="zh-CN" altLang="zh-CN" sz="3000" b="1" dirty="0" smtClean="0">
                <a:latin typeface="宋体" pitchFamily="2" charset="-122"/>
                <a:ea typeface="宋体" pitchFamily="2" charset="-122"/>
                <a:cs typeface="Times New Roman" pitchFamily="18" charset="0"/>
              </a:rPr>
              <a:t>的滑块甲和质量为</a:t>
            </a:r>
            <a:r>
              <a:rPr lang="en-US" altLang="zh-CN" sz="3000" b="1" dirty="0" smtClean="0">
                <a:latin typeface="宋体" pitchFamily="2" charset="-122"/>
                <a:ea typeface="宋体" pitchFamily="2" charset="-122"/>
                <a:cs typeface="Times New Roman" pitchFamily="18" charset="0"/>
              </a:rPr>
              <a:t>m</a:t>
            </a:r>
            <a:r>
              <a:rPr lang="zh-CN" altLang="zh-CN" sz="3000" b="1" dirty="0" smtClean="0">
                <a:latin typeface="宋体" pitchFamily="2" charset="-122"/>
                <a:ea typeface="宋体" pitchFamily="2" charset="-122"/>
                <a:cs typeface="Times New Roman" pitchFamily="18" charset="0"/>
              </a:rPr>
              <a:t>的滑块乙</a:t>
            </a:r>
            <a:r>
              <a:rPr lang="en-US" altLang="zh-CN" sz="3000" b="1" dirty="0" smtClean="0">
                <a:latin typeface="宋体" pitchFamily="2" charset="-122"/>
                <a:ea typeface="宋体" pitchFamily="2" charset="-122"/>
                <a:cs typeface="Times New Roman" pitchFamily="18" charset="0"/>
              </a:rPr>
              <a:t>(M&gt;m)</a:t>
            </a:r>
            <a:r>
              <a:rPr lang="zh-CN" altLang="zh-CN" sz="3000" b="1" dirty="0" smtClean="0">
                <a:latin typeface="宋体" pitchFamily="2" charset="-122"/>
                <a:ea typeface="宋体" pitchFamily="2" charset="-122"/>
                <a:cs typeface="Times New Roman" pitchFamily="18" charset="0"/>
              </a:rPr>
              <a:t>，先后从同一光滑斜面的相同高度处由静止滑下，然后沿同一光滑水平面继续运动。假设水平面足够长，那么两个滑块在光滑水平面上运动的过程中，它们之间的距离将</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a:t>
            </a:r>
            <a:endParaRPr lang="zh-CN"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a:t>
            </a:r>
            <a:r>
              <a:rPr lang="zh-CN" altLang="zh-CN" sz="3000" b="1" dirty="0" smtClean="0">
                <a:latin typeface="宋体" pitchFamily="2" charset="-122"/>
                <a:ea typeface="宋体" pitchFamily="2" charset="-122"/>
                <a:cs typeface="Times New Roman" pitchFamily="18" charset="0"/>
              </a:rPr>
              <a:t>．逐渐变长</a:t>
            </a:r>
            <a:r>
              <a:rPr lang="en-US" altLang="zh-CN" sz="3000" b="1" dirty="0" smtClean="0">
                <a:latin typeface="宋体" pitchFamily="2" charset="-122"/>
                <a:ea typeface="宋体" pitchFamily="2" charset="-122"/>
                <a:cs typeface="Times New Roman" pitchFamily="18" charset="0"/>
              </a:rPr>
              <a:t>  		B</a:t>
            </a:r>
            <a:r>
              <a:rPr lang="zh-CN" altLang="zh-CN" sz="3000" b="1" dirty="0" smtClean="0">
                <a:latin typeface="宋体" pitchFamily="2" charset="-122"/>
                <a:ea typeface="宋体" pitchFamily="2" charset="-122"/>
                <a:cs typeface="Times New Roman" pitchFamily="18" charset="0"/>
              </a:rPr>
              <a:t>．逐渐变短</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C</a:t>
            </a:r>
            <a:r>
              <a:rPr lang="zh-CN" altLang="zh-CN" sz="3000" b="1" dirty="0" smtClean="0">
                <a:latin typeface="宋体" pitchFamily="2" charset="-122"/>
                <a:ea typeface="宋体" pitchFamily="2" charset="-122"/>
                <a:cs typeface="Times New Roman" pitchFamily="18" charset="0"/>
              </a:rPr>
              <a:t>．保持不变</a:t>
            </a:r>
            <a:r>
              <a:rPr lang="en-US" altLang="zh-CN" sz="3000" b="1" dirty="0" smtClean="0">
                <a:latin typeface="宋体" pitchFamily="2" charset="-122"/>
                <a:ea typeface="宋体" pitchFamily="2" charset="-122"/>
                <a:cs typeface="Times New Roman" pitchFamily="18" charset="0"/>
              </a:rPr>
              <a:t>  		D</a:t>
            </a:r>
            <a:r>
              <a:rPr lang="zh-CN" altLang="zh-CN" sz="3000" b="1" dirty="0" smtClean="0">
                <a:latin typeface="宋体" pitchFamily="2" charset="-122"/>
                <a:ea typeface="宋体" pitchFamily="2" charset="-122"/>
                <a:cs typeface="Times New Roman" pitchFamily="18" charset="0"/>
              </a:rPr>
              <a:t>．以上情况都有可能</a:t>
            </a:r>
          </a:p>
        </p:txBody>
      </p:sp>
      <p:sp>
        <p:nvSpPr>
          <p:cNvPr id="5" name="矩形 4"/>
          <p:cNvSpPr/>
          <p:nvPr/>
        </p:nvSpPr>
        <p:spPr>
          <a:xfrm>
            <a:off x="6439720" y="3540244"/>
            <a:ext cx="340158"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C</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7169"/>
                                        </p:tgtEl>
                                        <p:attrNameLst>
                                          <p:attrName>style.visibility</p:attrName>
                                        </p:attrNameLst>
                                      </p:cBhvr>
                                      <p:to>
                                        <p:strVal val="visible"/>
                                      </p:to>
                                    </p:set>
                                    <p:animEffect transition="in" filter="diamond(in)">
                                      <p:cBhvr>
                                        <p:cTn id="7" dur="2000"/>
                                        <p:tgtEl>
                                          <p:spTgt spid="7169"/>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9"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矩形 2"/>
          <p:cNvSpPr/>
          <p:nvPr/>
        </p:nvSpPr>
        <p:spPr>
          <a:xfrm>
            <a:off x="772160" y="1544241"/>
            <a:ext cx="11061700" cy="1799019"/>
          </a:xfrm>
          <a:prstGeom prst="rect">
            <a:avLst/>
          </a:prstGeom>
        </p:spPr>
        <p:txBody>
          <a:bodyPr wrap="square">
            <a:spAutoFit/>
          </a:bodyPr>
          <a:lstStyle/>
          <a:p>
            <a:pPr>
              <a:lnSpc>
                <a:spcPct val="150000"/>
              </a:lnSpc>
            </a:pPr>
            <a:r>
              <a:rPr lang="en-US" sz="2600" b="1" dirty="0" smtClean="0">
                <a:solidFill>
                  <a:srgbClr val="0000FF"/>
                </a:solidFill>
                <a:latin typeface="黑体" pitchFamily="49" charset="-122"/>
                <a:ea typeface="黑体" pitchFamily="49" charset="-122"/>
              </a:rPr>
              <a:t>[</a:t>
            </a:r>
            <a:r>
              <a:rPr lang="zh-CN" altLang="en-US" sz="2600" b="1" dirty="0" smtClean="0">
                <a:solidFill>
                  <a:srgbClr val="0000FF"/>
                </a:solidFill>
                <a:latin typeface="黑体" pitchFamily="49" charset="-122"/>
                <a:ea typeface="黑体" pitchFamily="49" charset="-122"/>
              </a:rPr>
              <a:t>解析</a:t>
            </a:r>
            <a:r>
              <a:rPr lang="en-US" sz="2600" b="1" dirty="0" smtClean="0">
                <a:solidFill>
                  <a:srgbClr val="0000FF"/>
                </a:solidFill>
                <a:latin typeface="黑体" pitchFamily="49" charset="-122"/>
                <a:ea typeface="黑体" pitchFamily="49" charset="-122"/>
              </a:rPr>
              <a:t>]</a:t>
            </a:r>
            <a:r>
              <a:rPr lang="zh-CN" altLang="zh-CN" sz="2600" b="1" dirty="0" smtClean="0">
                <a:latin typeface="仿宋" pitchFamily="49" charset="-122"/>
                <a:ea typeface="仿宋" pitchFamily="49" charset="-122"/>
              </a:rPr>
              <a:t>两物体从同一光滑斜面的同一高度由静止滑下，到达水平面时速度大小相同，又由于水平面光滑，即没有摩擦力，故两物体在水平面上运动时它们之间的距离保持不变</a:t>
            </a:r>
            <a:r>
              <a:rPr lang="en-US" altLang="zh-CN" sz="2600" b="1" dirty="0" smtClean="0">
                <a:latin typeface="仿宋" pitchFamily="49" charset="-122"/>
                <a:ea typeface="仿宋" pitchFamily="49" charset="-122"/>
              </a:rPr>
              <a:t>(</a:t>
            </a:r>
            <a:r>
              <a:rPr lang="zh-CN" altLang="zh-CN" sz="2600" b="1" dirty="0" smtClean="0">
                <a:latin typeface="仿宋" pitchFamily="49" charset="-122"/>
                <a:ea typeface="仿宋" pitchFamily="49" charset="-122"/>
              </a:rPr>
              <a:t>从相同的速度做匀速直线运动</a:t>
            </a:r>
            <a:r>
              <a:rPr lang="en-US" altLang="zh-CN" sz="2600" b="1" dirty="0" smtClean="0">
                <a:latin typeface="仿宋" pitchFamily="49" charset="-122"/>
                <a:ea typeface="仿宋" pitchFamily="49" charset="-122"/>
              </a:rPr>
              <a:t>)</a:t>
            </a:r>
            <a:r>
              <a:rPr lang="zh-CN" altLang="zh-CN" sz="2600" b="1" dirty="0" smtClean="0">
                <a:latin typeface="仿宋" pitchFamily="49" charset="-122"/>
                <a:ea typeface="仿宋" pitchFamily="49" charset="-122"/>
              </a:rPr>
              <a:t>，</a:t>
            </a:r>
            <a:r>
              <a:rPr lang="en-US" altLang="zh-CN" sz="2600" b="1" dirty="0" smtClean="0">
                <a:latin typeface="仿宋" pitchFamily="49" charset="-122"/>
                <a:ea typeface="仿宋" pitchFamily="49" charset="-122"/>
              </a:rPr>
              <a:t>C</a:t>
            </a:r>
            <a:r>
              <a:rPr lang="zh-CN" altLang="zh-CN" sz="2600" b="1" dirty="0" smtClean="0">
                <a:latin typeface="仿宋" pitchFamily="49" charset="-122"/>
                <a:ea typeface="仿宋" pitchFamily="49" charset="-122"/>
              </a:rPr>
              <a:t>正确。</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4" name="Rectangle 10"/>
          <p:cNvSpPr/>
          <p:nvPr/>
        </p:nvSpPr>
        <p:spPr>
          <a:xfrm>
            <a:off x="720543" y="1392399"/>
            <a:ext cx="2031325" cy="46166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spcBef>
                <a:spcPct val="0"/>
              </a:spcBef>
              <a:buNone/>
            </a:pPr>
            <a:r>
              <a:rPr lang="zh-CN" altLang="zh-CN" sz="2400" b="1" dirty="0" smtClean="0">
                <a:solidFill>
                  <a:srgbClr val="F1AF00"/>
                </a:solidFill>
                <a:latin typeface="+mn-ea"/>
              </a:rPr>
              <a:t>考点二　惯性</a:t>
            </a:r>
          </a:p>
        </p:txBody>
      </p:sp>
      <p:sp>
        <p:nvSpPr>
          <p:cNvPr id="5" name="矩形 4"/>
          <p:cNvSpPr/>
          <p:nvPr/>
        </p:nvSpPr>
        <p:spPr>
          <a:xfrm>
            <a:off x="772984" y="2253217"/>
            <a:ext cx="9938951" cy="2862322"/>
          </a:xfrm>
          <a:prstGeom prst="rect">
            <a:avLst/>
          </a:prstGeom>
        </p:spPr>
        <p:txBody>
          <a:bodyPr wrap="square">
            <a:spAutoFit/>
          </a:bodyPr>
          <a:lstStyle/>
          <a:p>
            <a:pPr eaLnBrk="0" fontAlgn="base" hangingPunct="0">
              <a:lnSpc>
                <a:spcPct val="150000"/>
              </a:lnSpc>
              <a:spcBef>
                <a:spcPct val="0"/>
              </a:spcBef>
              <a:spcAft>
                <a:spcPct val="0"/>
              </a:spcAft>
            </a:pPr>
            <a:r>
              <a:rPr lang="zh-CN" altLang="zh-CN" sz="3000" b="1" dirty="0" smtClean="0">
                <a:latin typeface="仿宋" pitchFamily="49" charset="-122"/>
                <a:ea typeface="仿宋" pitchFamily="49" charset="-122"/>
              </a:rPr>
              <a:t>该考点主要考查对惯性概念的理解、生活中惯性现象的解释及惯性的应用与危害，对于影响惯性大小的因素</a:t>
            </a:r>
            <a:r>
              <a:rPr lang="en-US" altLang="zh-CN" sz="3000" b="1" dirty="0" smtClean="0">
                <a:latin typeface="仿宋" pitchFamily="49" charset="-122"/>
                <a:ea typeface="仿宋" pitchFamily="49" charset="-122"/>
              </a:rPr>
              <a:t>(</a:t>
            </a:r>
            <a:r>
              <a:rPr lang="zh-CN" altLang="zh-CN" sz="3000" b="1" dirty="0" smtClean="0">
                <a:latin typeface="仿宋" pitchFamily="49" charset="-122"/>
                <a:ea typeface="仿宋" pitchFamily="49" charset="-122"/>
              </a:rPr>
              <a:t>质量</a:t>
            </a:r>
            <a:r>
              <a:rPr lang="en-US" altLang="zh-CN" sz="3000" b="1" dirty="0" smtClean="0">
                <a:latin typeface="仿宋" pitchFamily="49" charset="-122"/>
                <a:ea typeface="仿宋" pitchFamily="49" charset="-122"/>
              </a:rPr>
              <a:t>)</a:t>
            </a:r>
            <a:r>
              <a:rPr lang="zh-CN" altLang="zh-CN" sz="3000" b="1" dirty="0" smtClean="0">
                <a:latin typeface="仿宋" pitchFamily="49" charset="-122"/>
                <a:ea typeface="仿宋" pitchFamily="49" charset="-122"/>
              </a:rPr>
              <a:t>考查较少，但也有少数地区出现。其考查形式主要以填空题和选择题为主，部分地区也有简答题出现。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8" presetClass="entr" presetSubtype="16"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4" name="Rectangle 8"/>
          <p:cNvSpPr>
            <a:spLocks noChangeArrowheads="1"/>
          </p:cNvSpPr>
          <p:nvPr/>
        </p:nvSpPr>
        <p:spPr bwMode="auto">
          <a:xfrm>
            <a:off x="642620" y="1303597"/>
            <a:ext cx="10944543" cy="4247317"/>
          </a:xfrm>
          <a:prstGeom prst="rect">
            <a:avLst/>
          </a:prstGeom>
          <a:noFill/>
          <a:ln w="9525" algn="ctr">
            <a:noFill/>
            <a:miter lim="800000"/>
            <a:headEnd/>
            <a:tailEnd/>
          </a:ln>
          <a:effectLst/>
        </p:spPr>
        <p:txBody>
          <a:bodyPr wrap="square" anchor="ctr">
            <a:spAutoFit/>
          </a:bodyPr>
          <a:lstStyle/>
          <a:p>
            <a:pPr>
              <a:lnSpc>
                <a:spcPct val="150000"/>
              </a:lnSpc>
            </a:pPr>
            <a:r>
              <a:rPr lang="zh-CN" altLang="en-US" sz="3000" b="1" dirty="0">
                <a:solidFill>
                  <a:srgbClr val="FF0000"/>
                </a:solidFill>
                <a:latin typeface="宋体" pitchFamily="2" charset="-122"/>
                <a:ea typeface="宋体" pitchFamily="2" charset="-122"/>
                <a:cs typeface="Times New Roman" pitchFamily="18" charset="0"/>
              </a:rPr>
              <a:t>例</a:t>
            </a:r>
            <a:r>
              <a:rPr lang="en-US" altLang="zh-CN" sz="3000" b="1" dirty="0" smtClean="0">
                <a:solidFill>
                  <a:srgbClr val="FF0000"/>
                </a:solidFill>
                <a:latin typeface="宋体" pitchFamily="2" charset="-122"/>
                <a:ea typeface="宋体" pitchFamily="2" charset="-122"/>
                <a:cs typeface="Times New Roman" pitchFamily="18" charset="0"/>
              </a:rPr>
              <a:t>2  </a:t>
            </a:r>
            <a:r>
              <a:rPr lang="zh-CN" altLang="zh-CN" sz="3000" b="1" dirty="0" smtClean="0">
                <a:latin typeface="宋体" pitchFamily="2" charset="-122"/>
                <a:ea typeface="宋体" pitchFamily="2" charset="-122"/>
                <a:cs typeface="Times New Roman" pitchFamily="18" charset="0"/>
              </a:rPr>
              <a:t>大老虎从静止开始加速追赶小羚羊，快追上时，羚羊突然急转弯逃脱了老虎的捕捉。此过程中下列说法正确的是</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a:t>
            </a:r>
            <a:endParaRPr lang="zh-CN" altLang="zh-CN" sz="3000" b="1" dirty="0" smtClean="0">
              <a:latin typeface="宋体" pitchFamily="2" charset="-122"/>
              <a:ea typeface="宋体" pitchFamily="2" charset="-122"/>
              <a:cs typeface="Times New Roman" pitchFamily="18" charset="0"/>
            </a:endParaRPr>
          </a:p>
          <a:p>
            <a:pPr>
              <a:lnSpc>
                <a:spcPct val="150000"/>
              </a:lnSpc>
            </a:pPr>
            <a:r>
              <a:rPr lang="en-US" altLang="zh-CN" sz="3000" b="1" dirty="0" smtClean="0">
                <a:latin typeface="宋体" pitchFamily="2" charset="-122"/>
                <a:ea typeface="宋体" pitchFamily="2" charset="-122"/>
                <a:cs typeface="Times New Roman" pitchFamily="18" charset="0"/>
              </a:rPr>
              <a:t>A</a:t>
            </a:r>
            <a:r>
              <a:rPr lang="zh-CN" altLang="zh-CN" sz="3000" b="1" dirty="0" smtClean="0">
                <a:latin typeface="宋体" pitchFamily="2" charset="-122"/>
                <a:ea typeface="宋体" pitchFamily="2" charset="-122"/>
                <a:cs typeface="Times New Roman" pitchFamily="18" charset="0"/>
              </a:rPr>
              <a:t>．老虎静止时没有惯性</a:t>
            </a:r>
          </a:p>
          <a:p>
            <a:pPr>
              <a:lnSpc>
                <a:spcPct val="150000"/>
              </a:lnSpc>
            </a:pPr>
            <a:r>
              <a:rPr lang="en-US" altLang="zh-CN" sz="3000" b="1" dirty="0" smtClean="0">
                <a:latin typeface="宋体" pitchFamily="2" charset="-122"/>
                <a:ea typeface="宋体" pitchFamily="2" charset="-122"/>
                <a:cs typeface="Times New Roman" pitchFamily="18" charset="0"/>
              </a:rPr>
              <a:t>B</a:t>
            </a:r>
            <a:r>
              <a:rPr lang="zh-CN" altLang="zh-CN" sz="3000" b="1" dirty="0" smtClean="0">
                <a:latin typeface="宋体" pitchFamily="2" charset="-122"/>
                <a:ea typeface="宋体" pitchFamily="2" charset="-122"/>
                <a:cs typeface="Times New Roman" pitchFamily="18" charset="0"/>
              </a:rPr>
              <a:t>．老虎加速过程惯性增大</a:t>
            </a:r>
          </a:p>
          <a:p>
            <a:pPr>
              <a:lnSpc>
                <a:spcPct val="150000"/>
              </a:lnSpc>
            </a:pPr>
            <a:r>
              <a:rPr lang="en-US" altLang="zh-CN" sz="3000" b="1" dirty="0" smtClean="0">
                <a:latin typeface="宋体" pitchFamily="2" charset="-122"/>
                <a:ea typeface="宋体" pitchFamily="2" charset="-122"/>
                <a:cs typeface="Times New Roman" pitchFamily="18" charset="0"/>
              </a:rPr>
              <a:t>C</a:t>
            </a:r>
            <a:r>
              <a:rPr lang="zh-CN" altLang="zh-CN" sz="3000" b="1" dirty="0" smtClean="0">
                <a:latin typeface="宋体" pitchFamily="2" charset="-122"/>
                <a:ea typeface="宋体" pitchFamily="2" charset="-122"/>
                <a:cs typeface="Times New Roman" pitchFamily="18" charset="0"/>
              </a:rPr>
              <a:t>．老虎惯性大不易转弯</a:t>
            </a:r>
          </a:p>
          <a:p>
            <a:pPr>
              <a:lnSpc>
                <a:spcPct val="150000"/>
              </a:lnSpc>
            </a:pPr>
            <a:r>
              <a:rPr lang="en-US" altLang="zh-CN" sz="3000" b="1" dirty="0" smtClean="0">
                <a:latin typeface="宋体" pitchFamily="2" charset="-122"/>
                <a:ea typeface="宋体" pitchFamily="2" charset="-122"/>
                <a:cs typeface="Times New Roman" pitchFamily="18" charset="0"/>
              </a:rPr>
              <a:t>D</a:t>
            </a:r>
            <a:r>
              <a:rPr lang="zh-CN" altLang="zh-CN" sz="3000" b="1" dirty="0" smtClean="0">
                <a:latin typeface="宋体" pitchFamily="2" charset="-122"/>
                <a:ea typeface="宋体" pitchFamily="2" charset="-122"/>
                <a:cs typeface="Times New Roman" pitchFamily="18" charset="0"/>
              </a:rPr>
              <a:t>．老虎惯性小不易转弯</a:t>
            </a:r>
            <a:endParaRPr lang="zh-CN" altLang="en-US" sz="3000" b="1" dirty="0" smtClean="0">
              <a:latin typeface="宋体" pitchFamily="2" charset="-122"/>
              <a:ea typeface="宋体" pitchFamily="2" charset="-122"/>
              <a:cs typeface="Times New Roman" pitchFamily="18" charset="0"/>
            </a:endParaRPr>
          </a:p>
        </p:txBody>
      </p:sp>
      <p:sp>
        <p:nvSpPr>
          <p:cNvPr id="3789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矩形 10"/>
          <p:cNvSpPr/>
          <p:nvPr/>
        </p:nvSpPr>
        <p:spPr>
          <a:xfrm>
            <a:off x="10347779" y="2199124"/>
            <a:ext cx="340158"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C</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horizontal)">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矩形 2"/>
          <p:cNvSpPr/>
          <p:nvPr/>
        </p:nvSpPr>
        <p:spPr>
          <a:xfrm>
            <a:off x="772160" y="1544241"/>
            <a:ext cx="11061700" cy="1799019"/>
          </a:xfrm>
          <a:prstGeom prst="rect">
            <a:avLst/>
          </a:prstGeom>
        </p:spPr>
        <p:txBody>
          <a:bodyPr wrap="square">
            <a:spAutoFit/>
          </a:bodyPr>
          <a:lstStyle/>
          <a:p>
            <a:pPr>
              <a:lnSpc>
                <a:spcPct val="150000"/>
              </a:lnSpc>
            </a:pPr>
            <a:r>
              <a:rPr lang="en-US" sz="2600" b="1" dirty="0" smtClean="0">
                <a:solidFill>
                  <a:srgbClr val="0000FF"/>
                </a:solidFill>
                <a:latin typeface="黑体" pitchFamily="49" charset="-122"/>
                <a:ea typeface="黑体" pitchFamily="49" charset="-122"/>
              </a:rPr>
              <a:t>[</a:t>
            </a:r>
            <a:r>
              <a:rPr lang="zh-CN" altLang="en-US" sz="2600" b="1" dirty="0" smtClean="0">
                <a:solidFill>
                  <a:srgbClr val="0000FF"/>
                </a:solidFill>
                <a:latin typeface="黑体" pitchFamily="49" charset="-122"/>
                <a:ea typeface="黑体" pitchFamily="49" charset="-122"/>
              </a:rPr>
              <a:t>解析</a:t>
            </a:r>
            <a:r>
              <a:rPr lang="en-US" sz="2600" b="1" dirty="0" smtClean="0">
                <a:solidFill>
                  <a:srgbClr val="0000FF"/>
                </a:solidFill>
                <a:latin typeface="黑体" pitchFamily="49" charset="-122"/>
                <a:ea typeface="黑体" pitchFamily="49" charset="-122"/>
              </a:rPr>
              <a:t>]</a:t>
            </a:r>
            <a:r>
              <a:rPr lang="zh-CN" altLang="zh-CN" sz="2600" b="1" dirty="0" smtClean="0">
                <a:latin typeface="仿宋" pitchFamily="49" charset="-122"/>
                <a:ea typeface="仿宋" pitchFamily="49" charset="-122"/>
              </a:rPr>
              <a:t>惯性是物体的一种属性，只跟物体的质量有关，而与物体运动的速度大小及是否静止没有关系。质量大的物体惯性大，惯性大的物体运动状态不易改变，故</a:t>
            </a:r>
            <a:r>
              <a:rPr lang="en-US" altLang="zh-CN" sz="2600" b="1" dirty="0" smtClean="0">
                <a:latin typeface="仿宋" pitchFamily="49" charset="-122"/>
                <a:ea typeface="仿宋" pitchFamily="49" charset="-122"/>
              </a:rPr>
              <a:t>C</a:t>
            </a:r>
            <a:r>
              <a:rPr lang="zh-CN" altLang="zh-CN" sz="2600" b="1" dirty="0" smtClean="0">
                <a:latin typeface="仿宋" pitchFamily="49" charset="-122"/>
                <a:ea typeface="仿宋" pitchFamily="49" charset="-122"/>
              </a:rPr>
              <a:t>正确。</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矩形 2"/>
          <p:cNvSpPr/>
          <p:nvPr/>
        </p:nvSpPr>
        <p:spPr>
          <a:xfrm>
            <a:off x="772160" y="1544241"/>
            <a:ext cx="11061700" cy="1369157"/>
          </a:xfrm>
          <a:prstGeom prst="rect">
            <a:avLst/>
          </a:prstGeom>
        </p:spPr>
        <p:txBody>
          <a:bodyPr wrap="square">
            <a:spAutoFit/>
          </a:bodyPr>
          <a:lstStyle/>
          <a:p>
            <a:pPr>
              <a:lnSpc>
                <a:spcPct val="150000"/>
              </a:lnSpc>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易错点拨</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物体惯性的大小只与物体的质量有关，而与物体运动的速度大小及是否静止没有关系。</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4" name="Rectangle 10"/>
          <p:cNvSpPr/>
          <p:nvPr/>
        </p:nvSpPr>
        <p:spPr>
          <a:xfrm>
            <a:off x="720543" y="1392399"/>
            <a:ext cx="2339102" cy="46166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spcBef>
                <a:spcPct val="0"/>
              </a:spcBef>
              <a:buNone/>
            </a:pPr>
            <a:r>
              <a:rPr lang="zh-CN" altLang="zh-CN" sz="2400" b="1" dirty="0" smtClean="0">
                <a:solidFill>
                  <a:srgbClr val="F1AF00"/>
                </a:solidFill>
                <a:latin typeface="+mn-ea"/>
              </a:rPr>
              <a:t>考点三　平衡力</a:t>
            </a:r>
          </a:p>
        </p:txBody>
      </p:sp>
      <p:sp>
        <p:nvSpPr>
          <p:cNvPr id="5" name="矩形 4"/>
          <p:cNvSpPr/>
          <p:nvPr/>
        </p:nvSpPr>
        <p:spPr>
          <a:xfrm>
            <a:off x="709484" y="2088117"/>
            <a:ext cx="9938951" cy="2090829"/>
          </a:xfrm>
          <a:prstGeom prst="rect">
            <a:avLst/>
          </a:prstGeom>
        </p:spPr>
        <p:txBody>
          <a:bodyPr wrap="square">
            <a:spAutoFit/>
          </a:bodyPr>
          <a:lstStyle/>
          <a:p>
            <a:pPr eaLnBrk="0" fontAlgn="base" hangingPunct="0">
              <a:lnSpc>
                <a:spcPct val="150000"/>
              </a:lnSpc>
              <a:spcBef>
                <a:spcPct val="0"/>
              </a:spcBef>
              <a:spcAft>
                <a:spcPct val="0"/>
              </a:spcAft>
            </a:pPr>
            <a:r>
              <a:rPr lang="zh-CN" altLang="zh-CN" sz="3000" b="1" dirty="0" smtClean="0">
                <a:latin typeface="仿宋" pitchFamily="49" charset="-122"/>
                <a:ea typeface="仿宋" pitchFamily="49" charset="-122"/>
              </a:rPr>
              <a:t>该考点主要从二力平衡条件的探究实验、二力平衡的判断及应用等方面进行考查，且往往与运动和力的关系结合，其考查形式主要以选择题、填空题及实验探究题为主。</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8" presetClass="entr" presetSubtype="16"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41986" name="Rectangle 2"/>
          <p:cNvSpPr>
            <a:spLocks noChangeArrowheads="1"/>
          </p:cNvSpPr>
          <p:nvPr/>
        </p:nvSpPr>
        <p:spPr bwMode="auto">
          <a:xfrm>
            <a:off x="476250" y="837580"/>
            <a:ext cx="107315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en-US" sz="3000" b="1" dirty="0" smtClean="0">
                <a:solidFill>
                  <a:srgbClr val="FF0000"/>
                </a:solidFill>
                <a:latin typeface="宋体" pitchFamily="2" charset="-122"/>
                <a:ea typeface="宋体" pitchFamily="2" charset="-122"/>
                <a:cs typeface="Times New Roman" pitchFamily="18" charset="0"/>
              </a:rPr>
              <a:t>例</a:t>
            </a:r>
            <a:r>
              <a:rPr lang="en-US" altLang="zh-CN" sz="3000" b="1" dirty="0" smtClean="0">
                <a:solidFill>
                  <a:srgbClr val="FF0000"/>
                </a:solidFill>
                <a:latin typeface="宋体" pitchFamily="2" charset="-122"/>
                <a:ea typeface="宋体" pitchFamily="2" charset="-122"/>
                <a:cs typeface="Times New Roman" pitchFamily="18" charset="0"/>
              </a:rPr>
              <a:t>3  </a:t>
            </a:r>
            <a:r>
              <a:rPr lang="zh-CN" altLang="zh-CN" sz="3000" b="1" dirty="0" smtClean="0">
                <a:latin typeface="宋体" pitchFamily="2" charset="-122"/>
                <a:ea typeface="宋体" pitchFamily="2" charset="-122"/>
                <a:cs typeface="Times New Roman" pitchFamily="18" charset="0"/>
              </a:rPr>
              <a:t>关于平衡力和相互作用力，下列说法中正确的是</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a:t>
            </a:r>
            <a:endParaRPr lang="zh-CN"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a:t>
            </a:r>
            <a:r>
              <a:rPr lang="zh-CN" altLang="zh-CN" sz="3000" b="1" dirty="0" smtClean="0">
                <a:latin typeface="宋体" pitchFamily="2" charset="-122"/>
                <a:ea typeface="宋体" pitchFamily="2" charset="-122"/>
                <a:cs typeface="Times New Roman" pitchFamily="18" charset="0"/>
              </a:rPr>
              <a:t>．物体受平衡力作用时，运动状态可能会改变</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B</a:t>
            </a:r>
            <a:r>
              <a:rPr lang="zh-CN" altLang="zh-CN" sz="3000" b="1" dirty="0" smtClean="0">
                <a:latin typeface="宋体" pitchFamily="2" charset="-122"/>
                <a:ea typeface="宋体" pitchFamily="2" charset="-122"/>
                <a:cs typeface="Times New Roman" pitchFamily="18" charset="0"/>
              </a:rPr>
              <a:t>．静止在地面上的物体所受的重力和它对地面的压力是一对相互作用力</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C</a:t>
            </a:r>
            <a:r>
              <a:rPr lang="zh-CN" altLang="zh-CN" sz="3000" b="1" dirty="0" smtClean="0">
                <a:latin typeface="宋体" pitchFamily="2" charset="-122"/>
                <a:ea typeface="宋体" pitchFamily="2" charset="-122"/>
                <a:cs typeface="Times New Roman" pitchFamily="18" charset="0"/>
              </a:rPr>
              <a:t>．拔河比赛中甲队获胜，但比赛中甲队对乙队的拉力等于乙队对甲队的拉力</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D</a:t>
            </a:r>
            <a:r>
              <a:rPr lang="zh-CN" altLang="zh-CN" sz="3000" b="1" dirty="0" smtClean="0">
                <a:latin typeface="宋体" pitchFamily="2" charset="-122"/>
                <a:ea typeface="宋体" pitchFamily="2" charset="-122"/>
                <a:cs typeface="Times New Roman" pitchFamily="18" charset="0"/>
              </a:rPr>
              <a:t>．跳水运动员蹬跳板时，他对跳板的力和跳板对他的力是一对平衡力</a:t>
            </a:r>
          </a:p>
        </p:txBody>
      </p:sp>
      <p:sp>
        <p:nvSpPr>
          <p:cNvPr id="7373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矩形 12"/>
          <p:cNvSpPr/>
          <p:nvPr/>
        </p:nvSpPr>
        <p:spPr>
          <a:xfrm>
            <a:off x="9962016" y="1113274"/>
            <a:ext cx="340158"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C</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box(in)">
                                      <p:cBhvr>
                                        <p:cTn id="7" dur="500"/>
                                        <p:tgtEl>
                                          <p:spTgt spid="4198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1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矩形 2"/>
          <p:cNvSpPr/>
          <p:nvPr/>
        </p:nvSpPr>
        <p:spPr>
          <a:xfrm>
            <a:off x="668020" y="1343998"/>
            <a:ext cx="10744200" cy="3739485"/>
          </a:xfrm>
          <a:prstGeom prst="rect">
            <a:avLst/>
          </a:prstGeom>
        </p:spPr>
        <p:txBody>
          <a:bodyPr wrap="square">
            <a:spAutoFit/>
          </a:bodyPr>
          <a:lstStyle/>
          <a:p>
            <a:pPr>
              <a:lnSpc>
                <a:spcPct val="150000"/>
              </a:lnSpc>
            </a:pPr>
            <a:r>
              <a:rPr lang="en-US" sz="2600" b="1" dirty="0" smtClean="0">
                <a:solidFill>
                  <a:srgbClr val="0000FF"/>
                </a:solidFill>
                <a:latin typeface="黑体" pitchFamily="49" charset="-122"/>
                <a:ea typeface="黑体" pitchFamily="49" charset="-122"/>
              </a:rPr>
              <a:t>[</a:t>
            </a:r>
            <a:r>
              <a:rPr lang="zh-CN" altLang="en-US" sz="2600" b="1" dirty="0" smtClean="0">
                <a:solidFill>
                  <a:srgbClr val="0000FF"/>
                </a:solidFill>
                <a:latin typeface="黑体" pitchFamily="49" charset="-122"/>
                <a:ea typeface="黑体" pitchFamily="49" charset="-122"/>
              </a:rPr>
              <a:t>解析</a:t>
            </a:r>
            <a:r>
              <a:rPr lang="en-US" sz="2600" b="1" dirty="0" smtClean="0">
                <a:solidFill>
                  <a:srgbClr val="0000FF"/>
                </a:solidFill>
                <a:latin typeface="黑体" pitchFamily="49" charset="-122"/>
                <a:ea typeface="黑体" pitchFamily="49" charset="-122"/>
              </a:rPr>
              <a:t>]</a:t>
            </a:r>
            <a:r>
              <a:rPr lang="zh-CN" altLang="zh-CN" sz="2600" b="1" dirty="0" smtClean="0">
                <a:latin typeface="仿宋" pitchFamily="49" charset="-122"/>
                <a:ea typeface="仿宋" pitchFamily="49" charset="-122"/>
              </a:rPr>
              <a:t>物体在平衡力作用下，处于静止状态或匀速直线运动状态，所以运动状态一定不变，故</a:t>
            </a:r>
            <a:r>
              <a:rPr lang="en-US" altLang="zh-CN" sz="2600" b="1" dirty="0" smtClean="0">
                <a:latin typeface="仿宋" pitchFamily="49" charset="-122"/>
                <a:ea typeface="仿宋" pitchFamily="49" charset="-122"/>
              </a:rPr>
              <a:t>A</a:t>
            </a:r>
            <a:r>
              <a:rPr lang="zh-CN" altLang="zh-CN" sz="2600" b="1" dirty="0" smtClean="0">
                <a:latin typeface="仿宋" pitchFamily="49" charset="-122"/>
                <a:ea typeface="仿宋" pitchFamily="49" charset="-122"/>
              </a:rPr>
              <a:t>错误；静止在地面上的物体受到的重力和物体对地面的压力在同一个方向上，故这两个力不是相互作用力，故</a:t>
            </a:r>
            <a:r>
              <a:rPr lang="en-US" altLang="zh-CN" sz="2600" b="1" dirty="0" smtClean="0">
                <a:latin typeface="仿宋" pitchFamily="49" charset="-122"/>
                <a:ea typeface="仿宋" pitchFamily="49" charset="-122"/>
              </a:rPr>
              <a:t>B</a:t>
            </a:r>
            <a:r>
              <a:rPr lang="zh-CN" altLang="zh-CN" sz="2600" b="1" dirty="0" smtClean="0">
                <a:latin typeface="仿宋" pitchFamily="49" charset="-122"/>
                <a:ea typeface="仿宋" pitchFamily="49" charset="-122"/>
              </a:rPr>
              <a:t>错误；拔河比赛时甲队获胜，甲队对乙队的拉力与乙队对甲队的拉力是一对相互作用力，大小相等，故</a:t>
            </a:r>
            <a:r>
              <a:rPr lang="en-US" altLang="zh-CN" sz="2600" b="1" dirty="0" smtClean="0">
                <a:latin typeface="仿宋" pitchFamily="49" charset="-122"/>
                <a:ea typeface="仿宋" pitchFamily="49" charset="-122"/>
              </a:rPr>
              <a:t>C</a:t>
            </a:r>
            <a:r>
              <a:rPr lang="zh-CN" altLang="zh-CN" sz="2600" b="1" dirty="0" smtClean="0">
                <a:latin typeface="仿宋" pitchFamily="49" charset="-122"/>
                <a:ea typeface="仿宋" pitchFamily="49" charset="-122"/>
              </a:rPr>
              <a:t>正确；跳水运动员对跳板的作用力与跳板对他的作用力是一对相互作用力，故</a:t>
            </a:r>
            <a:r>
              <a:rPr lang="en-US" altLang="zh-CN" sz="2600" b="1" dirty="0" smtClean="0">
                <a:latin typeface="仿宋" pitchFamily="49" charset="-122"/>
                <a:ea typeface="仿宋" pitchFamily="49" charset="-122"/>
              </a:rPr>
              <a:t>D</a:t>
            </a:r>
            <a:r>
              <a:rPr lang="zh-CN" altLang="zh-CN" sz="2600" b="1" dirty="0" smtClean="0">
                <a:latin typeface="仿宋" pitchFamily="49" charset="-122"/>
                <a:ea typeface="仿宋" pitchFamily="49" charset="-122"/>
              </a:rPr>
              <a:t>错误。</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矩形 2"/>
          <p:cNvSpPr/>
          <p:nvPr/>
        </p:nvSpPr>
        <p:spPr>
          <a:xfrm>
            <a:off x="772160" y="1544241"/>
            <a:ext cx="10543540" cy="3554819"/>
          </a:xfrm>
          <a:prstGeom prst="rect">
            <a:avLst/>
          </a:prstGeom>
        </p:spPr>
        <p:txBody>
          <a:bodyPr wrap="square">
            <a:spAutoFit/>
          </a:bodyPr>
          <a:lstStyle/>
          <a:p>
            <a:pPr>
              <a:lnSpc>
                <a:spcPct val="150000"/>
              </a:lnSpc>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易错点拨</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平衡力和相互作用力的区别在于是不是作用在同一个物体上。平衡力必须是作用在同一个物体上、大小相等、方向相反、作用在同一直线上的两个力；而相互作用力必须是作用在两个物体上、大小相等、方向相反、作用在同一直线上的两个力。</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116203" y="1016634"/>
            <a:ext cx="4240644" cy="675005"/>
            <a:chOff x="183" y="1646"/>
            <a:chExt cx="4986" cy="1063"/>
          </a:xfrm>
        </p:grpSpPr>
        <p:pic>
          <p:nvPicPr>
            <p:cNvPr id="9" name="图片 8" descr="图标-02"/>
            <p:cNvPicPr>
              <a:picLocks noChangeAspect="1"/>
            </p:cNvPicPr>
            <p:nvPr/>
          </p:nvPicPr>
          <p:blipFill>
            <a:blip r:embed="rId2" cstate="print"/>
            <a:stretch>
              <a:fillRect/>
            </a:stretch>
          </p:blipFill>
          <p:spPr>
            <a:xfrm>
              <a:off x="183" y="1646"/>
              <a:ext cx="4986" cy="1063"/>
            </a:xfrm>
            <a:prstGeom prst="rect">
              <a:avLst/>
            </a:prstGeom>
          </p:spPr>
        </p:pic>
        <p:sp>
          <p:nvSpPr>
            <p:cNvPr id="4" name="文本框 3"/>
            <p:cNvSpPr txBox="1"/>
            <p:nvPr/>
          </p:nvSpPr>
          <p:spPr>
            <a:xfrm>
              <a:off x="878" y="1767"/>
              <a:ext cx="3069" cy="824"/>
            </a:xfrm>
            <a:prstGeom prst="rect">
              <a:avLst/>
            </a:prstGeom>
            <a:noFill/>
          </p:spPr>
          <p:txBody>
            <a:bodyPr wrap="none" rtlCol="0">
              <a:spAutoFit/>
            </a:bodyPr>
            <a:lstStyle/>
            <a:p>
              <a:pPr algn="l"/>
              <a:r>
                <a:rPr lang="zh-CN" altLang="en-US" sz="2800" dirty="0" smtClean="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rPr>
                <a:t>科学知识梳理</a:t>
              </a:r>
              <a:endParaRPr lang="zh-CN" altLang="en-US" sz="2800" dirty="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endParaRPr>
            </a:p>
          </p:txBody>
        </p:sp>
      </p:grpSp>
      <p:sp>
        <p:nvSpPr>
          <p:cNvPr id="6161" name="Rectangle 10"/>
          <p:cNvSpPr/>
          <p:nvPr/>
        </p:nvSpPr>
        <p:spPr>
          <a:xfrm>
            <a:off x="633730" y="1785925"/>
            <a:ext cx="1415772" cy="46166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400" b="1" dirty="0" smtClean="0">
                <a:solidFill>
                  <a:srgbClr val="F1AF00"/>
                </a:solidFill>
                <a:latin typeface="+mn-ea"/>
              </a:rPr>
              <a:t>知识框架</a:t>
            </a:r>
            <a:endParaRPr lang="zh-CN" altLang="en-US" sz="2400" b="1" dirty="0">
              <a:solidFill>
                <a:srgbClr val="F1AF00"/>
              </a:solidFill>
              <a:latin typeface="+mn-ea"/>
            </a:endParaRPr>
          </a:p>
        </p:txBody>
      </p:sp>
      <p:pic>
        <p:nvPicPr>
          <p:cNvPr id="7" name="Picture 4"/>
          <p:cNvPicPr>
            <a:picLocks noChangeAspect="1"/>
          </p:cNvPicPr>
          <p:nvPr/>
        </p:nvPicPr>
        <p:blipFill>
          <a:blip r:embed="rId3" cstate="print"/>
          <a:stretch>
            <a:fillRect/>
          </a:stretch>
        </p:blipFill>
        <p:spPr>
          <a:xfrm>
            <a:off x="473075" y="1785925"/>
            <a:ext cx="84455" cy="414020"/>
          </a:xfrm>
          <a:prstGeom prst="rect">
            <a:avLst/>
          </a:prstGeom>
          <a:noFill/>
          <a:ln w="9525">
            <a:noFill/>
          </a:ln>
        </p:spPr>
      </p:pic>
      <p:sp>
        <p:nvSpPr>
          <p:cNvPr id="13"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grpSp>
        <p:nvGrpSpPr>
          <p:cNvPr id="109" name="Group 88"/>
          <p:cNvGrpSpPr>
            <a:grpSpLocks/>
          </p:cNvGrpSpPr>
          <p:nvPr/>
        </p:nvGrpSpPr>
        <p:grpSpPr bwMode="auto">
          <a:xfrm>
            <a:off x="299994" y="4041954"/>
            <a:ext cx="985666" cy="1038981"/>
            <a:chOff x="1315" y="1509"/>
            <a:chExt cx="1582" cy="222"/>
          </a:xfrm>
        </p:grpSpPr>
        <p:sp>
          <p:nvSpPr>
            <p:cNvPr id="110" name="Text Box 89"/>
            <p:cNvSpPr txBox="1">
              <a:spLocks noChangeArrowheads="1"/>
            </p:cNvSpPr>
            <p:nvPr/>
          </p:nvSpPr>
          <p:spPr bwMode="auto">
            <a:xfrm>
              <a:off x="1315" y="1509"/>
              <a:ext cx="1582" cy="222"/>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t>运动和力</a:t>
              </a:r>
            </a:p>
          </p:txBody>
        </p:sp>
        <p:sp>
          <p:nvSpPr>
            <p:cNvPr id="111" name="Rectangle 90"/>
            <p:cNvSpPr>
              <a:spLocks noChangeArrowheads="1"/>
            </p:cNvSpPr>
            <p:nvPr/>
          </p:nvSpPr>
          <p:spPr bwMode="auto">
            <a:xfrm>
              <a:off x="1338" y="1518"/>
              <a:ext cx="1406" cy="197"/>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12" name="Group 91"/>
          <p:cNvGrpSpPr>
            <a:grpSpLocks/>
          </p:cNvGrpSpPr>
          <p:nvPr/>
        </p:nvGrpSpPr>
        <p:grpSpPr bwMode="auto">
          <a:xfrm>
            <a:off x="1530615" y="2294097"/>
            <a:ext cx="1041137" cy="1792127"/>
            <a:chOff x="1253" y="1563"/>
            <a:chExt cx="1533" cy="103"/>
          </a:xfrm>
        </p:grpSpPr>
        <p:sp>
          <p:nvSpPr>
            <p:cNvPr id="113" name="Text Box 92"/>
            <p:cNvSpPr txBox="1">
              <a:spLocks noChangeArrowheads="1"/>
            </p:cNvSpPr>
            <p:nvPr/>
          </p:nvSpPr>
          <p:spPr bwMode="auto">
            <a:xfrm>
              <a:off x="1253" y="1563"/>
              <a:ext cx="1533" cy="101"/>
            </a:xfrm>
            <a:prstGeom prst="rect">
              <a:avLst/>
            </a:prstGeom>
            <a:noFill/>
            <a:ln w="9525" algn="ctr">
              <a:noFill/>
              <a:miter lim="800000"/>
              <a:headEnd/>
              <a:tailEnd/>
            </a:ln>
            <a:effectLst/>
          </p:spPr>
          <p:txBody>
            <a:bodyPr wrap="square">
              <a:spAutoFit/>
            </a:bodyPr>
            <a:lstStyle/>
            <a:p>
              <a:r>
                <a:rPr lang="zh-CN" altLang="en-US" sz="2800" b="1" dirty="0"/>
                <a:t>运</a:t>
              </a:r>
              <a:r>
                <a:rPr lang="zh-CN" altLang="en-US" sz="2800" b="1" dirty="0" smtClean="0"/>
                <a:t>动与力</a:t>
              </a:r>
              <a:r>
                <a:rPr lang="zh-CN" altLang="en-US" sz="2800" b="1" dirty="0"/>
                <a:t>的关系</a:t>
              </a:r>
            </a:p>
          </p:txBody>
        </p:sp>
        <p:sp>
          <p:nvSpPr>
            <p:cNvPr id="114" name="Rectangle 93"/>
            <p:cNvSpPr>
              <a:spLocks noChangeArrowheads="1"/>
            </p:cNvSpPr>
            <p:nvPr/>
          </p:nvSpPr>
          <p:spPr bwMode="auto">
            <a:xfrm>
              <a:off x="1338" y="1567"/>
              <a:ext cx="1406" cy="99"/>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15" name="Group 97"/>
          <p:cNvGrpSpPr>
            <a:grpSpLocks/>
          </p:cNvGrpSpPr>
          <p:nvPr/>
        </p:nvGrpSpPr>
        <p:grpSpPr bwMode="auto">
          <a:xfrm>
            <a:off x="3386130" y="1641476"/>
            <a:ext cx="2728919" cy="515938"/>
            <a:chOff x="1338" y="1451"/>
            <a:chExt cx="1497" cy="359"/>
          </a:xfrm>
        </p:grpSpPr>
        <p:sp>
          <p:nvSpPr>
            <p:cNvPr id="116" name="Text Box 98"/>
            <p:cNvSpPr txBox="1">
              <a:spLocks noChangeArrowheads="1"/>
            </p:cNvSpPr>
            <p:nvPr/>
          </p:nvSpPr>
          <p:spPr bwMode="auto">
            <a:xfrm>
              <a:off x="1338" y="1453"/>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牛顿第一定律</a:t>
              </a:r>
            </a:p>
          </p:txBody>
        </p:sp>
        <p:sp>
          <p:nvSpPr>
            <p:cNvPr id="117" name="Rectangle 99"/>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18" name="Group 100"/>
          <p:cNvGrpSpPr>
            <a:grpSpLocks/>
          </p:cNvGrpSpPr>
          <p:nvPr/>
        </p:nvGrpSpPr>
        <p:grpSpPr bwMode="auto">
          <a:xfrm>
            <a:off x="3371850" y="2620964"/>
            <a:ext cx="933451" cy="569913"/>
            <a:chOff x="1338" y="1451"/>
            <a:chExt cx="1497" cy="359"/>
          </a:xfrm>
        </p:grpSpPr>
        <p:sp>
          <p:nvSpPr>
            <p:cNvPr id="119" name="Text Box 101"/>
            <p:cNvSpPr txBox="1">
              <a:spLocks noChangeArrowheads="1"/>
            </p:cNvSpPr>
            <p:nvPr/>
          </p:nvSpPr>
          <p:spPr bwMode="auto">
            <a:xfrm>
              <a:off x="1338" y="1453"/>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惯性</a:t>
              </a:r>
            </a:p>
          </p:txBody>
        </p:sp>
        <p:sp>
          <p:nvSpPr>
            <p:cNvPr id="120" name="Rectangle 102"/>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21" name="Group 103"/>
          <p:cNvGrpSpPr>
            <a:grpSpLocks/>
          </p:cNvGrpSpPr>
          <p:nvPr/>
        </p:nvGrpSpPr>
        <p:grpSpPr bwMode="auto">
          <a:xfrm>
            <a:off x="7227659" y="2881306"/>
            <a:ext cx="1658937" cy="584200"/>
            <a:chOff x="1312" y="1451"/>
            <a:chExt cx="1497" cy="368"/>
          </a:xfrm>
        </p:grpSpPr>
        <p:sp>
          <p:nvSpPr>
            <p:cNvPr id="122" name="Text Box 104"/>
            <p:cNvSpPr txBox="1">
              <a:spLocks noChangeArrowheads="1"/>
            </p:cNvSpPr>
            <p:nvPr/>
          </p:nvSpPr>
          <p:spPr bwMode="auto">
            <a:xfrm>
              <a:off x="1312" y="1462"/>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方向相反</a:t>
              </a:r>
            </a:p>
          </p:txBody>
        </p:sp>
        <p:sp>
          <p:nvSpPr>
            <p:cNvPr id="123" name="Rectangle 105"/>
            <p:cNvSpPr>
              <a:spLocks noChangeArrowheads="1"/>
            </p:cNvSpPr>
            <p:nvPr/>
          </p:nvSpPr>
          <p:spPr bwMode="auto">
            <a:xfrm>
              <a:off x="1351"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24" name="Group 106"/>
          <p:cNvGrpSpPr>
            <a:grpSpLocks/>
          </p:cNvGrpSpPr>
          <p:nvPr/>
        </p:nvGrpSpPr>
        <p:grpSpPr bwMode="auto">
          <a:xfrm>
            <a:off x="7270754" y="3484566"/>
            <a:ext cx="3602036" cy="612776"/>
            <a:chOff x="1338" y="1451"/>
            <a:chExt cx="1497" cy="386"/>
          </a:xfrm>
        </p:grpSpPr>
        <p:sp>
          <p:nvSpPr>
            <p:cNvPr id="125" name="Text Box 107"/>
            <p:cNvSpPr txBox="1">
              <a:spLocks noChangeArrowheads="1"/>
            </p:cNvSpPr>
            <p:nvPr/>
          </p:nvSpPr>
          <p:spPr bwMode="auto">
            <a:xfrm>
              <a:off x="1338" y="1480"/>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作用在同一条直线上</a:t>
              </a:r>
            </a:p>
          </p:txBody>
        </p:sp>
        <p:sp>
          <p:nvSpPr>
            <p:cNvPr id="126" name="Rectangle 108"/>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27" name="Group 109"/>
          <p:cNvGrpSpPr>
            <a:grpSpLocks/>
          </p:cNvGrpSpPr>
          <p:nvPr/>
        </p:nvGrpSpPr>
        <p:grpSpPr bwMode="auto">
          <a:xfrm>
            <a:off x="7227811" y="4200522"/>
            <a:ext cx="3173412" cy="517528"/>
            <a:chOff x="1311" y="1451"/>
            <a:chExt cx="1497" cy="359"/>
          </a:xfrm>
        </p:grpSpPr>
        <p:sp>
          <p:nvSpPr>
            <p:cNvPr id="128" name="Text Box 110"/>
            <p:cNvSpPr txBox="1">
              <a:spLocks noChangeArrowheads="1"/>
            </p:cNvSpPr>
            <p:nvPr/>
          </p:nvSpPr>
          <p:spPr bwMode="auto">
            <a:xfrm>
              <a:off x="1311" y="1453"/>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作用在同一物体上</a:t>
              </a:r>
            </a:p>
          </p:txBody>
        </p:sp>
        <p:sp>
          <p:nvSpPr>
            <p:cNvPr id="129" name="Rectangle 111"/>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30" name="Group 112"/>
          <p:cNvGrpSpPr>
            <a:grpSpLocks/>
          </p:cNvGrpSpPr>
          <p:nvPr/>
        </p:nvGrpSpPr>
        <p:grpSpPr bwMode="auto">
          <a:xfrm>
            <a:off x="1544648" y="5614990"/>
            <a:ext cx="1384290" cy="598488"/>
            <a:chOff x="1338" y="1451"/>
            <a:chExt cx="1497" cy="377"/>
          </a:xfrm>
        </p:grpSpPr>
        <p:sp>
          <p:nvSpPr>
            <p:cNvPr id="131" name="Text Box 113"/>
            <p:cNvSpPr txBox="1">
              <a:spLocks noChangeArrowheads="1"/>
            </p:cNvSpPr>
            <p:nvPr/>
          </p:nvSpPr>
          <p:spPr bwMode="auto">
            <a:xfrm>
              <a:off x="1338" y="1471"/>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t>摩擦力</a:t>
              </a:r>
            </a:p>
          </p:txBody>
        </p:sp>
        <p:sp>
          <p:nvSpPr>
            <p:cNvPr id="132" name="Rectangle 114"/>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33" name="Group 127"/>
          <p:cNvGrpSpPr>
            <a:grpSpLocks/>
          </p:cNvGrpSpPr>
          <p:nvPr/>
        </p:nvGrpSpPr>
        <p:grpSpPr bwMode="auto">
          <a:xfrm>
            <a:off x="1185873" y="2622547"/>
            <a:ext cx="358775" cy="3168650"/>
            <a:chOff x="3334" y="1026"/>
            <a:chExt cx="272" cy="363"/>
          </a:xfrm>
        </p:grpSpPr>
        <p:sp>
          <p:nvSpPr>
            <p:cNvPr id="134" name="Line 128"/>
            <p:cNvSpPr>
              <a:spLocks noChangeShapeType="1"/>
            </p:cNvSpPr>
            <p:nvPr/>
          </p:nvSpPr>
          <p:spPr bwMode="auto">
            <a:xfrm flipV="1">
              <a:off x="3334" y="1253"/>
              <a:ext cx="136"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35" name="Line 129"/>
            <p:cNvSpPr>
              <a:spLocks noChangeShapeType="1"/>
            </p:cNvSpPr>
            <p:nvPr/>
          </p:nvSpPr>
          <p:spPr bwMode="auto">
            <a:xfrm flipV="1">
              <a:off x="3470" y="1026"/>
              <a:ext cx="136"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36" name="Line 130"/>
            <p:cNvSpPr>
              <a:spLocks noChangeShapeType="1"/>
            </p:cNvSpPr>
            <p:nvPr/>
          </p:nvSpPr>
          <p:spPr bwMode="auto">
            <a:xfrm flipV="1">
              <a:off x="3470" y="1389"/>
              <a:ext cx="136"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37" name="Line 131"/>
            <p:cNvSpPr>
              <a:spLocks noChangeShapeType="1"/>
            </p:cNvSpPr>
            <p:nvPr/>
          </p:nvSpPr>
          <p:spPr bwMode="auto">
            <a:xfrm>
              <a:off x="3470" y="1026"/>
              <a:ext cx="0" cy="363"/>
            </a:xfrm>
            <a:prstGeom prst="line">
              <a:avLst/>
            </a:prstGeom>
            <a:noFill/>
            <a:ln w="9525">
              <a:solidFill>
                <a:schemeClr val="tx1"/>
              </a:solidFill>
              <a:round/>
              <a:headEnd/>
              <a:tailEnd/>
            </a:ln>
            <a:effectLst/>
          </p:spPr>
          <p:txBody>
            <a:bodyPr anchor="ctr">
              <a:spAutoFit/>
            </a:bodyPr>
            <a:lstStyle/>
            <a:p>
              <a:endParaRPr lang="zh-CN" altLang="en-US" sz="2800" b="1"/>
            </a:p>
          </p:txBody>
        </p:sp>
      </p:grpSp>
      <p:grpSp>
        <p:nvGrpSpPr>
          <p:cNvPr id="138" name="Group 132"/>
          <p:cNvGrpSpPr>
            <a:grpSpLocks/>
          </p:cNvGrpSpPr>
          <p:nvPr/>
        </p:nvGrpSpPr>
        <p:grpSpPr bwMode="auto">
          <a:xfrm>
            <a:off x="4248151" y="2451100"/>
            <a:ext cx="576263" cy="720726"/>
            <a:chOff x="3334" y="1026"/>
            <a:chExt cx="272" cy="363"/>
          </a:xfrm>
        </p:grpSpPr>
        <p:sp>
          <p:nvSpPr>
            <p:cNvPr id="139" name="Line 133"/>
            <p:cNvSpPr>
              <a:spLocks noChangeShapeType="1"/>
            </p:cNvSpPr>
            <p:nvPr/>
          </p:nvSpPr>
          <p:spPr bwMode="auto">
            <a:xfrm flipV="1">
              <a:off x="3334" y="1253"/>
              <a:ext cx="136"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40" name="Line 134"/>
            <p:cNvSpPr>
              <a:spLocks noChangeShapeType="1"/>
            </p:cNvSpPr>
            <p:nvPr/>
          </p:nvSpPr>
          <p:spPr bwMode="auto">
            <a:xfrm flipV="1">
              <a:off x="3470" y="1026"/>
              <a:ext cx="136"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41" name="Line 135"/>
            <p:cNvSpPr>
              <a:spLocks noChangeShapeType="1"/>
            </p:cNvSpPr>
            <p:nvPr/>
          </p:nvSpPr>
          <p:spPr bwMode="auto">
            <a:xfrm flipV="1">
              <a:off x="3470" y="1389"/>
              <a:ext cx="136"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42" name="Line 136"/>
            <p:cNvSpPr>
              <a:spLocks noChangeShapeType="1"/>
            </p:cNvSpPr>
            <p:nvPr/>
          </p:nvSpPr>
          <p:spPr bwMode="auto">
            <a:xfrm>
              <a:off x="3470" y="1026"/>
              <a:ext cx="0" cy="363"/>
            </a:xfrm>
            <a:prstGeom prst="line">
              <a:avLst/>
            </a:prstGeom>
            <a:noFill/>
            <a:ln w="9525">
              <a:solidFill>
                <a:schemeClr val="tx1"/>
              </a:solidFill>
              <a:round/>
              <a:headEnd/>
              <a:tailEnd/>
            </a:ln>
            <a:effectLst/>
          </p:spPr>
          <p:txBody>
            <a:bodyPr anchor="ctr">
              <a:spAutoFit/>
            </a:bodyPr>
            <a:lstStyle/>
            <a:p>
              <a:endParaRPr lang="zh-CN" altLang="en-US" sz="2800" b="1"/>
            </a:p>
          </p:txBody>
        </p:sp>
      </p:grpSp>
      <p:grpSp>
        <p:nvGrpSpPr>
          <p:cNvPr id="143" name="Group 188"/>
          <p:cNvGrpSpPr>
            <a:grpSpLocks/>
          </p:cNvGrpSpPr>
          <p:nvPr/>
        </p:nvGrpSpPr>
        <p:grpSpPr bwMode="auto">
          <a:xfrm>
            <a:off x="2565393" y="1801813"/>
            <a:ext cx="793750" cy="4170362"/>
            <a:chOff x="1247" y="1207"/>
            <a:chExt cx="500" cy="2450"/>
          </a:xfrm>
        </p:grpSpPr>
        <p:sp>
          <p:nvSpPr>
            <p:cNvPr id="144" name="Line 145"/>
            <p:cNvSpPr>
              <a:spLocks noChangeShapeType="1"/>
            </p:cNvSpPr>
            <p:nvPr/>
          </p:nvSpPr>
          <p:spPr bwMode="auto">
            <a:xfrm flipH="1">
              <a:off x="1474" y="1207"/>
              <a:ext cx="0" cy="245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45" name="Line 146"/>
            <p:cNvSpPr>
              <a:spLocks noChangeShapeType="1"/>
            </p:cNvSpPr>
            <p:nvPr/>
          </p:nvSpPr>
          <p:spPr bwMode="auto">
            <a:xfrm flipV="1">
              <a:off x="1473" y="1207"/>
              <a:ext cx="273"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46" name="Line 147"/>
            <p:cNvSpPr>
              <a:spLocks noChangeShapeType="1"/>
            </p:cNvSpPr>
            <p:nvPr/>
          </p:nvSpPr>
          <p:spPr bwMode="auto">
            <a:xfrm flipV="1">
              <a:off x="1474" y="1883"/>
              <a:ext cx="273"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47" name="Line 148"/>
            <p:cNvSpPr>
              <a:spLocks noChangeShapeType="1"/>
            </p:cNvSpPr>
            <p:nvPr/>
          </p:nvSpPr>
          <p:spPr bwMode="auto">
            <a:xfrm flipV="1">
              <a:off x="1247" y="2391"/>
              <a:ext cx="500"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48" name="Line 149"/>
            <p:cNvSpPr>
              <a:spLocks noChangeShapeType="1"/>
            </p:cNvSpPr>
            <p:nvPr/>
          </p:nvSpPr>
          <p:spPr bwMode="auto">
            <a:xfrm flipV="1">
              <a:off x="1474" y="3657"/>
              <a:ext cx="272" cy="0"/>
            </a:xfrm>
            <a:prstGeom prst="line">
              <a:avLst/>
            </a:prstGeom>
            <a:noFill/>
            <a:ln w="9525">
              <a:solidFill>
                <a:schemeClr val="tx1"/>
              </a:solidFill>
              <a:round/>
              <a:headEnd/>
              <a:tailEnd/>
            </a:ln>
            <a:effectLst/>
          </p:spPr>
          <p:txBody>
            <a:bodyPr anchor="ctr">
              <a:spAutoFit/>
            </a:bodyPr>
            <a:lstStyle/>
            <a:p>
              <a:endParaRPr lang="zh-CN" altLang="en-US" sz="2800" b="1"/>
            </a:p>
          </p:txBody>
        </p:sp>
      </p:grpSp>
      <p:grpSp>
        <p:nvGrpSpPr>
          <p:cNvPr id="150" name="Group 151"/>
          <p:cNvGrpSpPr>
            <a:grpSpLocks/>
          </p:cNvGrpSpPr>
          <p:nvPr/>
        </p:nvGrpSpPr>
        <p:grpSpPr bwMode="auto">
          <a:xfrm>
            <a:off x="6400799" y="1627186"/>
            <a:ext cx="4386264" cy="584200"/>
            <a:chOff x="1338" y="1451"/>
            <a:chExt cx="1497" cy="368"/>
          </a:xfrm>
        </p:grpSpPr>
        <p:sp>
          <p:nvSpPr>
            <p:cNvPr id="151" name="Text Box 152"/>
            <p:cNvSpPr txBox="1">
              <a:spLocks noChangeArrowheads="1"/>
            </p:cNvSpPr>
            <p:nvPr/>
          </p:nvSpPr>
          <p:spPr bwMode="auto">
            <a:xfrm>
              <a:off x="1338" y="1462"/>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物体不受力时的运动规律</a:t>
              </a:r>
            </a:p>
          </p:txBody>
        </p:sp>
        <p:sp>
          <p:nvSpPr>
            <p:cNvPr id="152" name="Rectangle 153"/>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53" name="Group 154"/>
          <p:cNvGrpSpPr>
            <a:grpSpLocks/>
          </p:cNvGrpSpPr>
          <p:nvPr/>
        </p:nvGrpSpPr>
        <p:grpSpPr bwMode="auto">
          <a:xfrm>
            <a:off x="4810125" y="2164137"/>
            <a:ext cx="1019175" cy="480768"/>
            <a:chOff x="1338" y="1423"/>
            <a:chExt cx="1486" cy="358"/>
          </a:xfrm>
        </p:grpSpPr>
        <p:sp>
          <p:nvSpPr>
            <p:cNvPr id="154" name="Text Box 155"/>
            <p:cNvSpPr txBox="1">
              <a:spLocks noChangeArrowheads="1"/>
            </p:cNvSpPr>
            <p:nvPr/>
          </p:nvSpPr>
          <p:spPr bwMode="auto">
            <a:xfrm>
              <a:off x="1429" y="1423"/>
              <a:ext cx="1395"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定义</a:t>
              </a:r>
            </a:p>
          </p:txBody>
        </p:sp>
        <p:sp>
          <p:nvSpPr>
            <p:cNvPr id="155" name="Rectangle 156"/>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56" name="Group 157"/>
          <p:cNvGrpSpPr>
            <a:grpSpLocks/>
          </p:cNvGrpSpPr>
          <p:nvPr/>
        </p:nvGrpSpPr>
        <p:grpSpPr bwMode="auto">
          <a:xfrm>
            <a:off x="4838702" y="2743202"/>
            <a:ext cx="1690687" cy="571500"/>
            <a:chOff x="1338" y="1451"/>
            <a:chExt cx="1497" cy="359"/>
          </a:xfrm>
        </p:grpSpPr>
        <p:sp>
          <p:nvSpPr>
            <p:cNvPr id="157" name="Text Box 158"/>
            <p:cNvSpPr txBox="1">
              <a:spLocks noChangeArrowheads="1"/>
            </p:cNvSpPr>
            <p:nvPr/>
          </p:nvSpPr>
          <p:spPr bwMode="auto">
            <a:xfrm>
              <a:off x="1338" y="1453"/>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惯性现象</a:t>
              </a:r>
            </a:p>
          </p:txBody>
        </p:sp>
        <p:sp>
          <p:nvSpPr>
            <p:cNvPr id="158" name="Rectangle 159"/>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59" name="Group 160"/>
          <p:cNvGrpSpPr>
            <a:grpSpLocks/>
          </p:cNvGrpSpPr>
          <p:nvPr/>
        </p:nvGrpSpPr>
        <p:grpSpPr bwMode="auto">
          <a:xfrm>
            <a:off x="3285558" y="3455989"/>
            <a:ext cx="1614967" cy="598488"/>
            <a:chOff x="1268" y="1451"/>
            <a:chExt cx="1570" cy="377"/>
          </a:xfrm>
        </p:grpSpPr>
        <p:sp>
          <p:nvSpPr>
            <p:cNvPr id="160" name="Text Box 161"/>
            <p:cNvSpPr txBox="1">
              <a:spLocks noChangeArrowheads="1"/>
            </p:cNvSpPr>
            <p:nvPr/>
          </p:nvSpPr>
          <p:spPr bwMode="auto">
            <a:xfrm>
              <a:off x="1268" y="1471"/>
              <a:ext cx="1570"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二力平衡</a:t>
              </a:r>
            </a:p>
          </p:txBody>
        </p:sp>
        <p:sp>
          <p:nvSpPr>
            <p:cNvPr id="161" name="Rectangle 162"/>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62" name="Group 163"/>
          <p:cNvGrpSpPr>
            <a:grpSpLocks/>
          </p:cNvGrpSpPr>
          <p:nvPr/>
        </p:nvGrpSpPr>
        <p:grpSpPr bwMode="auto">
          <a:xfrm>
            <a:off x="5500690" y="3327447"/>
            <a:ext cx="914399" cy="502055"/>
            <a:chOff x="1338" y="1442"/>
            <a:chExt cx="1497" cy="357"/>
          </a:xfrm>
        </p:grpSpPr>
        <p:sp>
          <p:nvSpPr>
            <p:cNvPr id="163" name="Text Box 164"/>
            <p:cNvSpPr txBox="1">
              <a:spLocks noChangeArrowheads="1"/>
            </p:cNvSpPr>
            <p:nvPr/>
          </p:nvSpPr>
          <p:spPr bwMode="auto">
            <a:xfrm>
              <a:off x="1338" y="1442"/>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定义</a:t>
              </a:r>
            </a:p>
          </p:txBody>
        </p:sp>
        <p:sp>
          <p:nvSpPr>
            <p:cNvPr id="164" name="Rectangle 165"/>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65" name="Group 166"/>
          <p:cNvGrpSpPr>
            <a:grpSpLocks/>
          </p:cNvGrpSpPr>
          <p:nvPr/>
        </p:nvGrpSpPr>
        <p:grpSpPr bwMode="auto">
          <a:xfrm>
            <a:off x="5443338" y="4060825"/>
            <a:ext cx="942974" cy="584200"/>
            <a:chOff x="1315" y="1451"/>
            <a:chExt cx="1497" cy="368"/>
          </a:xfrm>
        </p:grpSpPr>
        <p:sp>
          <p:nvSpPr>
            <p:cNvPr id="166" name="Text Box 167"/>
            <p:cNvSpPr txBox="1">
              <a:spLocks noChangeArrowheads="1"/>
            </p:cNvSpPr>
            <p:nvPr/>
          </p:nvSpPr>
          <p:spPr bwMode="auto">
            <a:xfrm>
              <a:off x="1315" y="1462"/>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条件</a:t>
              </a:r>
            </a:p>
          </p:txBody>
        </p:sp>
        <p:sp>
          <p:nvSpPr>
            <p:cNvPr id="167" name="Rectangle 168"/>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68" name="Group 169"/>
          <p:cNvGrpSpPr>
            <a:grpSpLocks/>
          </p:cNvGrpSpPr>
          <p:nvPr/>
        </p:nvGrpSpPr>
        <p:grpSpPr bwMode="auto">
          <a:xfrm>
            <a:off x="3340894" y="5731725"/>
            <a:ext cx="7826521" cy="570309"/>
            <a:chOff x="1335" y="1517"/>
            <a:chExt cx="1409" cy="216"/>
          </a:xfrm>
        </p:grpSpPr>
        <p:sp>
          <p:nvSpPr>
            <p:cNvPr id="169" name="Text Box 170"/>
            <p:cNvSpPr txBox="1">
              <a:spLocks noChangeArrowheads="1"/>
            </p:cNvSpPr>
            <p:nvPr/>
          </p:nvSpPr>
          <p:spPr bwMode="auto">
            <a:xfrm>
              <a:off x="1335" y="1518"/>
              <a:ext cx="1404" cy="215"/>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非平衡力作用下物体的运动规律：运动状态改变</a:t>
              </a:r>
            </a:p>
          </p:txBody>
        </p:sp>
        <p:sp>
          <p:nvSpPr>
            <p:cNvPr id="170" name="Rectangle 171"/>
            <p:cNvSpPr>
              <a:spLocks noChangeArrowheads="1"/>
            </p:cNvSpPr>
            <p:nvPr/>
          </p:nvSpPr>
          <p:spPr bwMode="auto">
            <a:xfrm>
              <a:off x="1338" y="1517"/>
              <a:ext cx="1406" cy="198"/>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71" name="Group 172"/>
          <p:cNvGrpSpPr>
            <a:grpSpLocks/>
          </p:cNvGrpSpPr>
          <p:nvPr/>
        </p:nvGrpSpPr>
        <p:grpSpPr bwMode="auto">
          <a:xfrm>
            <a:off x="5472114" y="4729754"/>
            <a:ext cx="4457700" cy="956433"/>
            <a:chOff x="1338" y="1516"/>
            <a:chExt cx="1497" cy="205"/>
          </a:xfrm>
        </p:grpSpPr>
        <p:sp>
          <p:nvSpPr>
            <p:cNvPr id="172" name="Text Box 173"/>
            <p:cNvSpPr txBox="1">
              <a:spLocks noChangeArrowheads="1"/>
            </p:cNvSpPr>
            <p:nvPr/>
          </p:nvSpPr>
          <p:spPr bwMode="auto">
            <a:xfrm>
              <a:off x="1338" y="1516"/>
              <a:ext cx="1497" cy="205"/>
            </a:xfrm>
            <a:prstGeom prst="rect">
              <a:avLst/>
            </a:prstGeom>
            <a:noFill/>
            <a:ln w="9525" algn="ctr">
              <a:noFill/>
              <a:miter lim="800000"/>
              <a:headEnd/>
              <a:tailEnd/>
            </a:ln>
            <a:effectLst/>
          </p:spPr>
          <p:txBody>
            <a:bodyPr wrap="square">
              <a:spAutoFit/>
            </a:bodyPr>
            <a:lstStyle/>
            <a:p>
              <a:r>
                <a:rPr lang="zh-CN" altLang="en-US" sz="2800" b="1" dirty="0"/>
                <a:t>二力平衡下物体的运动规律：运动转改不改变</a:t>
              </a:r>
            </a:p>
          </p:txBody>
        </p:sp>
        <p:sp>
          <p:nvSpPr>
            <p:cNvPr id="173" name="Rectangle 174"/>
            <p:cNvSpPr>
              <a:spLocks noChangeArrowheads="1"/>
            </p:cNvSpPr>
            <p:nvPr/>
          </p:nvSpPr>
          <p:spPr bwMode="auto">
            <a:xfrm>
              <a:off x="1338" y="1519"/>
              <a:ext cx="1406" cy="194"/>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74" name="Group 191"/>
          <p:cNvGrpSpPr>
            <a:grpSpLocks/>
          </p:cNvGrpSpPr>
          <p:nvPr/>
        </p:nvGrpSpPr>
        <p:grpSpPr bwMode="auto">
          <a:xfrm>
            <a:off x="4838702" y="3459163"/>
            <a:ext cx="647700" cy="1655762"/>
            <a:chOff x="2517" y="2251"/>
            <a:chExt cx="408" cy="1043"/>
          </a:xfrm>
        </p:grpSpPr>
        <p:sp>
          <p:nvSpPr>
            <p:cNvPr id="175" name="Line 175"/>
            <p:cNvSpPr>
              <a:spLocks noChangeShapeType="1"/>
            </p:cNvSpPr>
            <p:nvPr/>
          </p:nvSpPr>
          <p:spPr bwMode="auto">
            <a:xfrm flipH="1">
              <a:off x="2744" y="2251"/>
              <a:ext cx="0" cy="1043"/>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76" name="Line 177"/>
            <p:cNvSpPr>
              <a:spLocks noChangeShapeType="1"/>
            </p:cNvSpPr>
            <p:nvPr/>
          </p:nvSpPr>
          <p:spPr bwMode="auto">
            <a:xfrm flipV="1">
              <a:off x="2744" y="2251"/>
              <a:ext cx="181"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77" name="Line 178"/>
            <p:cNvSpPr>
              <a:spLocks noChangeShapeType="1"/>
            </p:cNvSpPr>
            <p:nvPr/>
          </p:nvSpPr>
          <p:spPr bwMode="auto">
            <a:xfrm flipV="1">
              <a:off x="2517" y="2478"/>
              <a:ext cx="22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78" name="Line 179"/>
            <p:cNvSpPr>
              <a:spLocks noChangeShapeType="1"/>
            </p:cNvSpPr>
            <p:nvPr/>
          </p:nvSpPr>
          <p:spPr bwMode="auto">
            <a:xfrm flipV="1">
              <a:off x="2744" y="2795"/>
              <a:ext cx="181"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79" name="Line 180"/>
            <p:cNvSpPr>
              <a:spLocks noChangeShapeType="1"/>
            </p:cNvSpPr>
            <p:nvPr/>
          </p:nvSpPr>
          <p:spPr bwMode="auto">
            <a:xfrm flipV="1">
              <a:off x="2744" y="3294"/>
              <a:ext cx="181" cy="0"/>
            </a:xfrm>
            <a:prstGeom prst="line">
              <a:avLst/>
            </a:prstGeom>
            <a:noFill/>
            <a:ln w="9525">
              <a:solidFill>
                <a:schemeClr val="tx1"/>
              </a:solidFill>
              <a:round/>
              <a:headEnd/>
              <a:tailEnd/>
            </a:ln>
            <a:effectLst/>
          </p:spPr>
          <p:txBody>
            <a:bodyPr anchor="ctr">
              <a:spAutoFit/>
            </a:bodyPr>
            <a:lstStyle/>
            <a:p>
              <a:endParaRPr lang="zh-CN" altLang="en-US" sz="2800" b="1"/>
            </a:p>
          </p:txBody>
        </p:sp>
      </p:grpSp>
      <p:grpSp>
        <p:nvGrpSpPr>
          <p:cNvPr id="180" name="Group 181"/>
          <p:cNvGrpSpPr>
            <a:grpSpLocks/>
          </p:cNvGrpSpPr>
          <p:nvPr/>
        </p:nvGrpSpPr>
        <p:grpSpPr bwMode="auto">
          <a:xfrm>
            <a:off x="7270752" y="2290753"/>
            <a:ext cx="1787524" cy="584200"/>
            <a:chOff x="1338" y="1451"/>
            <a:chExt cx="1497" cy="368"/>
          </a:xfrm>
        </p:grpSpPr>
        <p:sp>
          <p:nvSpPr>
            <p:cNvPr id="181" name="Text Box 182"/>
            <p:cNvSpPr txBox="1">
              <a:spLocks noChangeArrowheads="1"/>
            </p:cNvSpPr>
            <p:nvPr/>
          </p:nvSpPr>
          <p:spPr bwMode="auto">
            <a:xfrm>
              <a:off x="1338" y="1462"/>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大小相等</a:t>
              </a:r>
            </a:p>
          </p:txBody>
        </p:sp>
        <p:sp>
          <p:nvSpPr>
            <p:cNvPr id="182" name="Rectangle 183"/>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83" name="Group 189"/>
          <p:cNvGrpSpPr>
            <a:grpSpLocks/>
          </p:cNvGrpSpPr>
          <p:nvPr/>
        </p:nvGrpSpPr>
        <p:grpSpPr bwMode="auto">
          <a:xfrm>
            <a:off x="6364295" y="2614618"/>
            <a:ext cx="895350" cy="2009775"/>
            <a:chOff x="3379" y="1888"/>
            <a:chExt cx="564" cy="998"/>
          </a:xfrm>
        </p:grpSpPr>
        <p:sp>
          <p:nvSpPr>
            <p:cNvPr id="184" name="Line 138"/>
            <p:cNvSpPr>
              <a:spLocks noChangeShapeType="1"/>
            </p:cNvSpPr>
            <p:nvPr/>
          </p:nvSpPr>
          <p:spPr bwMode="auto">
            <a:xfrm flipV="1">
              <a:off x="3379" y="2750"/>
              <a:ext cx="29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85" name="Line 139"/>
            <p:cNvSpPr>
              <a:spLocks noChangeShapeType="1"/>
            </p:cNvSpPr>
            <p:nvPr/>
          </p:nvSpPr>
          <p:spPr bwMode="auto">
            <a:xfrm flipH="1">
              <a:off x="3696" y="1888"/>
              <a:ext cx="0" cy="998"/>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86" name="Line 140"/>
            <p:cNvSpPr>
              <a:spLocks noChangeShapeType="1"/>
            </p:cNvSpPr>
            <p:nvPr/>
          </p:nvSpPr>
          <p:spPr bwMode="auto">
            <a:xfrm flipV="1">
              <a:off x="3696" y="1888"/>
              <a:ext cx="24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87" name="Line 184"/>
            <p:cNvSpPr>
              <a:spLocks noChangeShapeType="1"/>
            </p:cNvSpPr>
            <p:nvPr/>
          </p:nvSpPr>
          <p:spPr bwMode="auto">
            <a:xfrm flipV="1">
              <a:off x="3696" y="2160"/>
              <a:ext cx="24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88" name="Line 185"/>
            <p:cNvSpPr>
              <a:spLocks noChangeShapeType="1"/>
            </p:cNvSpPr>
            <p:nvPr/>
          </p:nvSpPr>
          <p:spPr bwMode="auto">
            <a:xfrm flipV="1">
              <a:off x="3696" y="2478"/>
              <a:ext cx="24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89" name="Line 186"/>
            <p:cNvSpPr>
              <a:spLocks noChangeShapeType="1"/>
            </p:cNvSpPr>
            <p:nvPr/>
          </p:nvSpPr>
          <p:spPr bwMode="auto">
            <a:xfrm flipV="1">
              <a:off x="3696" y="2886"/>
              <a:ext cx="247" cy="0"/>
            </a:xfrm>
            <a:prstGeom prst="line">
              <a:avLst/>
            </a:prstGeom>
            <a:noFill/>
            <a:ln w="9525">
              <a:solidFill>
                <a:schemeClr val="tx1"/>
              </a:solidFill>
              <a:round/>
              <a:headEnd/>
              <a:tailEnd/>
            </a:ln>
            <a:effectLst/>
          </p:spPr>
          <p:txBody>
            <a:bodyPr anchor="ctr">
              <a:spAutoFit/>
            </a:bodyPr>
            <a:lstStyle/>
            <a:p>
              <a:endParaRPr lang="zh-CN" altLang="en-US" sz="2800" b="1"/>
            </a:p>
          </p:txBody>
        </p:sp>
      </p:grpSp>
      <p:sp>
        <p:nvSpPr>
          <p:cNvPr id="190" name="Line 190"/>
          <p:cNvSpPr>
            <a:spLocks noChangeShapeType="1"/>
          </p:cNvSpPr>
          <p:nvPr/>
        </p:nvSpPr>
        <p:spPr bwMode="auto">
          <a:xfrm>
            <a:off x="5815029" y="1903413"/>
            <a:ext cx="576262" cy="0"/>
          </a:xfrm>
          <a:prstGeom prst="line">
            <a:avLst/>
          </a:prstGeom>
          <a:noFill/>
          <a:ln w="12700">
            <a:solidFill>
              <a:schemeClr val="tx1"/>
            </a:solidFill>
            <a:round/>
            <a:headEnd/>
            <a:tailEnd/>
          </a:ln>
          <a:effectLst/>
        </p:spPr>
        <p:txBody>
          <a:bodyPr>
            <a:spAutoFit/>
          </a:bodyPr>
          <a:lstStyle/>
          <a:p>
            <a:endParaRPr lang="zh-CN" altLang="en-US" sz="28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161"/>
                                        </p:tgtEl>
                                        <p:attrNameLst>
                                          <p:attrName>style.visibility</p:attrName>
                                        </p:attrNameLst>
                                      </p:cBhvr>
                                      <p:to>
                                        <p:strVal val="visible"/>
                                      </p:to>
                                    </p:set>
                                    <p:anim calcmode="lin" valueType="num">
                                      <p:cBhvr additive="base">
                                        <p:cTn id="7" dur="500" fill="hold"/>
                                        <p:tgtEl>
                                          <p:spTgt spid="6161"/>
                                        </p:tgtEl>
                                        <p:attrNameLst>
                                          <p:attrName>ppt_x</p:attrName>
                                        </p:attrNameLst>
                                      </p:cBhvr>
                                      <p:tavLst>
                                        <p:tav tm="0">
                                          <p:val>
                                            <p:strVal val="0-#ppt_w/2"/>
                                          </p:val>
                                        </p:tav>
                                        <p:tav tm="100000">
                                          <p:val>
                                            <p:strVal val="#ppt_x"/>
                                          </p:val>
                                        </p:tav>
                                      </p:tavLst>
                                    </p:anim>
                                    <p:anim calcmode="lin" valueType="num">
                                      <p:cBhvr additive="base">
                                        <p:cTn id="8" dur="500" fill="hold"/>
                                        <p:tgtEl>
                                          <p:spTgt spid="616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109"/>
                                        </p:tgtEl>
                                        <p:attrNameLst>
                                          <p:attrName>style.visibility</p:attrName>
                                        </p:attrNameLst>
                                      </p:cBhvr>
                                      <p:to>
                                        <p:strVal val="visible"/>
                                      </p:to>
                                    </p:set>
                                    <p:animEffect transition="in" filter="blinds(horizontal)">
                                      <p:cBhvr>
                                        <p:cTn id="13" dur="500"/>
                                        <p:tgtEl>
                                          <p:spTgt spid="109"/>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133"/>
                                        </p:tgtEl>
                                        <p:attrNameLst>
                                          <p:attrName>style.visibility</p:attrName>
                                        </p:attrNameLst>
                                      </p:cBhvr>
                                      <p:to>
                                        <p:strVal val="visible"/>
                                      </p:to>
                                    </p:set>
                                    <p:animEffect transition="in" filter="box(in)">
                                      <p:cBhvr>
                                        <p:cTn id="18" dur="500"/>
                                        <p:tgtEl>
                                          <p:spTgt spid="133"/>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112"/>
                                        </p:tgtEl>
                                        <p:attrNameLst>
                                          <p:attrName>style.visibility</p:attrName>
                                        </p:attrNameLst>
                                      </p:cBhvr>
                                      <p:to>
                                        <p:strVal val="visible"/>
                                      </p:to>
                                    </p:set>
                                    <p:animEffect transition="in" filter="blinds(horizontal)">
                                      <p:cBhvr>
                                        <p:cTn id="23" dur="500"/>
                                        <p:tgtEl>
                                          <p:spTgt spid="112"/>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130"/>
                                        </p:tgtEl>
                                        <p:attrNameLst>
                                          <p:attrName>style.visibility</p:attrName>
                                        </p:attrNameLst>
                                      </p:cBhvr>
                                      <p:to>
                                        <p:strVal val="visible"/>
                                      </p:to>
                                    </p:set>
                                    <p:animEffect transition="in" filter="box(in)">
                                      <p:cBhvr>
                                        <p:cTn id="28" dur="500"/>
                                        <p:tgtEl>
                                          <p:spTgt spid="130"/>
                                        </p:tgtEl>
                                      </p:cBhvr>
                                    </p:animEffect>
                                  </p:childTnLst>
                                </p:cTn>
                              </p:par>
                            </p:childTnLst>
                          </p:cTn>
                        </p:par>
                      </p:childTnLst>
                    </p:cTn>
                  </p:par>
                  <p:par>
                    <p:cTn id="29" fill="hold">
                      <p:stCondLst>
                        <p:cond delay="indefinite"/>
                      </p:stCondLst>
                      <p:childTnLst>
                        <p:par>
                          <p:cTn id="30" fill="hold">
                            <p:stCondLst>
                              <p:cond delay="0"/>
                            </p:stCondLst>
                            <p:childTnLst>
                              <p:par>
                                <p:cTn id="31" presetID="8" presetClass="entr" presetSubtype="16" fill="hold" nodeType="clickEffect">
                                  <p:stCondLst>
                                    <p:cond delay="0"/>
                                  </p:stCondLst>
                                  <p:childTnLst>
                                    <p:set>
                                      <p:cBhvr>
                                        <p:cTn id="32" dur="1" fill="hold">
                                          <p:stCondLst>
                                            <p:cond delay="0"/>
                                          </p:stCondLst>
                                        </p:cTn>
                                        <p:tgtEl>
                                          <p:spTgt spid="143"/>
                                        </p:tgtEl>
                                        <p:attrNameLst>
                                          <p:attrName>style.visibility</p:attrName>
                                        </p:attrNameLst>
                                      </p:cBhvr>
                                      <p:to>
                                        <p:strVal val="visible"/>
                                      </p:to>
                                    </p:set>
                                    <p:animEffect transition="in" filter="diamond(in)">
                                      <p:cBhvr>
                                        <p:cTn id="33" dur="2000"/>
                                        <p:tgtEl>
                                          <p:spTgt spid="143"/>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115"/>
                                        </p:tgtEl>
                                        <p:attrNameLst>
                                          <p:attrName>style.visibility</p:attrName>
                                        </p:attrNameLst>
                                      </p:cBhvr>
                                      <p:to>
                                        <p:strVal val="visible"/>
                                      </p:to>
                                    </p:set>
                                    <p:animEffect transition="in" filter="blinds(horizontal)">
                                      <p:cBhvr>
                                        <p:cTn id="38" dur="500"/>
                                        <p:tgtEl>
                                          <p:spTgt spid="115"/>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nodeType="clickEffect">
                                  <p:stCondLst>
                                    <p:cond delay="0"/>
                                  </p:stCondLst>
                                  <p:childTnLst>
                                    <p:set>
                                      <p:cBhvr>
                                        <p:cTn id="42" dur="1" fill="hold">
                                          <p:stCondLst>
                                            <p:cond delay="0"/>
                                          </p:stCondLst>
                                        </p:cTn>
                                        <p:tgtEl>
                                          <p:spTgt spid="150"/>
                                        </p:tgtEl>
                                        <p:attrNameLst>
                                          <p:attrName>style.visibility</p:attrName>
                                        </p:attrNameLst>
                                      </p:cBhvr>
                                      <p:to>
                                        <p:strVal val="visible"/>
                                      </p:to>
                                    </p:set>
                                    <p:animEffect transition="in" filter="box(in)">
                                      <p:cBhvr>
                                        <p:cTn id="43" dur="500"/>
                                        <p:tgtEl>
                                          <p:spTgt spid="150"/>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190"/>
                                        </p:tgtEl>
                                        <p:attrNameLst>
                                          <p:attrName>style.visibility</p:attrName>
                                        </p:attrNameLst>
                                      </p:cBhvr>
                                      <p:to>
                                        <p:strVal val="visible"/>
                                      </p:to>
                                    </p:set>
                                    <p:animEffect transition="in" filter="box(in)">
                                      <p:cBhvr>
                                        <p:cTn id="46" dur="500"/>
                                        <p:tgtEl>
                                          <p:spTgt spid="190"/>
                                        </p:tgtEl>
                                      </p:cBhvr>
                                    </p:animEffect>
                                  </p:childTnLst>
                                </p:cTn>
                              </p:par>
                            </p:childTnLst>
                          </p:cTn>
                        </p:par>
                      </p:childTnLst>
                    </p:cTn>
                  </p:par>
                  <p:par>
                    <p:cTn id="47" fill="hold">
                      <p:stCondLst>
                        <p:cond delay="indefinite"/>
                      </p:stCondLst>
                      <p:childTnLst>
                        <p:par>
                          <p:cTn id="48" fill="hold">
                            <p:stCondLst>
                              <p:cond delay="0"/>
                            </p:stCondLst>
                            <p:childTnLst>
                              <p:par>
                                <p:cTn id="49" presetID="8" presetClass="entr" presetSubtype="16" fill="hold" nodeType="clickEffect">
                                  <p:stCondLst>
                                    <p:cond delay="0"/>
                                  </p:stCondLst>
                                  <p:childTnLst>
                                    <p:set>
                                      <p:cBhvr>
                                        <p:cTn id="50" dur="1" fill="hold">
                                          <p:stCondLst>
                                            <p:cond delay="0"/>
                                          </p:stCondLst>
                                        </p:cTn>
                                        <p:tgtEl>
                                          <p:spTgt spid="118"/>
                                        </p:tgtEl>
                                        <p:attrNameLst>
                                          <p:attrName>style.visibility</p:attrName>
                                        </p:attrNameLst>
                                      </p:cBhvr>
                                      <p:to>
                                        <p:strVal val="visible"/>
                                      </p:to>
                                    </p:set>
                                    <p:animEffect transition="in" filter="diamond(in)">
                                      <p:cBhvr>
                                        <p:cTn id="51" dur="2000"/>
                                        <p:tgtEl>
                                          <p:spTgt spid="118"/>
                                        </p:tgtEl>
                                      </p:cBhvr>
                                    </p:animEffect>
                                  </p:childTnLst>
                                </p:cTn>
                              </p:par>
                            </p:childTnLst>
                          </p:cTn>
                        </p:par>
                      </p:childTnLst>
                    </p:cTn>
                  </p:par>
                  <p:par>
                    <p:cTn id="52" fill="hold">
                      <p:stCondLst>
                        <p:cond delay="indefinite"/>
                      </p:stCondLst>
                      <p:childTnLst>
                        <p:par>
                          <p:cTn id="53" fill="hold">
                            <p:stCondLst>
                              <p:cond delay="0"/>
                            </p:stCondLst>
                            <p:childTnLst>
                              <p:par>
                                <p:cTn id="54" presetID="5" presetClass="entr" presetSubtype="10" fill="hold" nodeType="clickEffect">
                                  <p:stCondLst>
                                    <p:cond delay="0"/>
                                  </p:stCondLst>
                                  <p:childTnLst>
                                    <p:set>
                                      <p:cBhvr>
                                        <p:cTn id="55" dur="1" fill="hold">
                                          <p:stCondLst>
                                            <p:cond delay="0"/>
                                          </p:stCondLst>
                                        </p:cTn>
                                        <p:tgtEl>
                                          <p:spTgt spid="138"/>
                                        </p:tgtEl>
                                        <p:attrNameLst>
                                          <p:attrName>style.visibility</p:attrName>
                                        </p:attrNameLst>
                                      </p:cBhvr>
                                      <p:to>
                                        <p:strVal val="visible"/>
                                      </p:to>
                                    </p:set>
                                    <p:animEffect transition="in" filter="checkerboard(across)">
                                      <p:cBhvr>
                                        <p:cTn id="56" dur="500"/>
                                        <p:tgtEl>
                                          <p:spTgt spid="138"/>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nodeType="clickEffect">
                                  <p:stCondLst>
                                    <p:cond delay="0"/>
                                  </p:stCondLst>
                                  <p:childTnLst>
                                    <p:set>
                                      <p:cBhvr>
                                        <p:cTn id="60" dur="1" fill="hold">
                                          <p:stCondLst>
                                            <p:cond delay="0"/>
                                          </p:stCondLst>
                                        </p:cTn>
                                        <p:tgtEl>
                                          <p:spTgt spid="153"/>
                                        </p:tgtEl>
                                        <p:attrNameLst>
                                          <p:attrName>style.visibility</p:attrName>
                                        </p:attrNameLst>
                                      </p:cBhvr>
                                      <p:to>
                                        <p:strVal val="visible"/>
                                      </p:to>
                                    </p:set>
                                    <p:animEffect transition="in" filter="blinds(horizontal)">
                                      <p:cBhvr>
                                        <p:cTn id="61" dur="500"/>
                                        <p:tgtEl>
                                          <p:spTgt spid="153"/>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nodeType="clickEffect">
                                  <p:stCondLst>
                                    <p:cond delay="0"/>
                                  </p:stCondLst>
                                  <p:childTnLst>
                                    <p:set>
                                      <p:cBhvr>
                                        <p:cTn id="65" dur="1" fill="hold">
                                          <p:stCondLst>
                                            <p:cond delay="0"/>
                                          </p:stCondLst>
                                        </p:cTn>
                                        <p:tgtEl>
                                          <p:spTgt spid="156"/>
                                        </p:tgtEl>
                                        <p:attrNameLst>
                                          <p:attrName>style.visibility</p:attrName>
                                        </p:attrNameLst>
                                      </p:cBhvr>
                                      <p:to>
                                        <p:strVal val="visible"/>
                                      </p:to>
                                    </p:set>
                                    <p:animEffect transition="in" filter="blinds(horizontal)">
                                      <p:cBhvr>
                                        <p:cTn id="66" dur="500"/>
                                        <p:tgtEl>
                                          <p:spTgt spid="156"/>
                                        </p:tgtEl>
                                      </p:cBhvr>
                                    </p:animEffect>
                                  </p:childTnLst>
                                </p:cTn>
                              </p:par>
                            </p:childTnLst>
                          </p:cTn>
                        </p:par>
                      </p:childTnLst>
                    </p:cTn>
                  </p:par>
                  <p:par>
                    <p:cTn id="67" fill="hold">
                      <p:stCondLst>
                        <p:cond delay="indefinite"/>
                      </p:stCondLst>
                      <p:childTnLst>
                        <p:par>
                          <p:cTn id="68" fill="hold">
                            <p:stCondLst>
                              <p:cond delay="0"/>
                            </p:stCondLst>
                            <p:childTnLst>
                              <p:par>
                                <p:cTn id="69" presetID="4" presetClass="entr" presetSubtype="16" fill="hold" nodeType="clickEffect">
                                  <p:stCondLst>
                                    <p:cond delay="0"/>
                                  </p:stCondLst>
                                  <p:childTnLst>
                                    <p:set>
                                      <p:cBhvr>
                                        <p:cTn id="70" dur="1" fill="hold">
                                          <p:stCondLst>
                                            <p:cond delay="0"/>
                                          </p:stCondLst>
                                        </p:cTn>
                                        <p:tgtEl>
                                          <p:spTgt spid="159"/>
                                        </p:tgtEl>
                                        <p:attrNameLst>
                                          <p:attrName>style.visibility</p:attrName>
                                        </p:attrNameLst>
                                      </p:cBhvr>
                                      <p:to>
                                        <p:strVal val="visible"/>
                                      </p:to>
                                    </p:set>
                                    <p:animEffect transition="in" filter="box(in)">
                                      <p:cBhvr>
                                        <p:cTn id="71" dur="500"/>
                                        <p:tgtEl>
                                          <p:spTgt spid="159"/>
                                        </p:tgtEl>
                                      </p:cBhvr>
                                    </p:animEffect>
                                  </p:childTnLst>
                                </p:cTn>
                              </p:par>
                            </p:childTnLst>
                          </p:cTn>
                        </p:par>
                      </p:childTnLst>
                    </p:cTn>
                  </p:par>
                  <p:par>
                    <p:cTn id="72" fill="hold">
                      <p:stCondLst>
                        <p:cond delay="indefinite"/>
                      </p:stCondLst>
                      <p:childTnLst>
                        <p:par>
                          <p:cTn id="73" fill="hold">
                            <p:stCondLst>
                              <p:cond delay="0"/>
                            </p:stCondLst>
                            <p:childTnLst>
                              <p:par>
                                <p:cTn id="74" presetID="8" presetClass="entr" presetSubtype="16" fill="hold" nodeType="clickEffect">
                                  <p:stCondLst>
                                    <p:cond delay="0"/>
                                  </p:stCondLst>
                                  <p:childTnLst>
                                    <p:set>
                                      <p:cBhvr>
                                        <p:cTn id="75" dur="1" fill="hold">
                                          <p:stCondLst>
                                            <p:cond delay="0"/>
                                          </p:stCondLst>
                                        </p:cTn>
                                        <p:tgtEl>
                                          <p:spTgt spid="174"/>
                                        </p:tgtEl>
                                        <p:attrNameLst>
                                          <p:attrName>style.visibility</p:attrName>
                                        </p:attrNameLst>
                                      </p:cBhvr>
                                      <p:to>
                                        <p:strVal val="visible"/>
                                      </p:to>
                                    </p:set>
                                    <p:animEffect transition="in" filter="diamond(in)">
                                      <p:cBhvr>
                                        <p:cTn id="76" dur="2000"/>
                                        <p:tgtEl>
                                          <p:spTgt spid="174"/>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nodeType="clickEffect">
                                  <p:stCondLst>
                                    <p:cond delay="0"/>
                                  </p:stCondLst>
                                  <p:childTnLst>
                                    <p:set>
                                      <p:cBhvr>
                                        <p:cTn id="80" dur="1" fill="hold">
                                          <p:stCondLst>
                                            <p:cond delay="0"/>
                                          </p:stCondLst>
                                        </p:cTn>
                                        <p:tgtEl>
                                          <p:spTgt spid="162"/>
                                        </p:tgtEl>
                                        <p:attrNameLst>
                                          <p:attrName>style.visibility</p:attrName>
                                        </p:attrNameLst>
                                      </p:cBhvr>
                                      <p:to>
                                        <p:strVal val="visible"/>
                                      </p:to>
                                    </p:set>
                                    <p:animEffect transition="in" filter="blinds(horizontal)">
                                      <p:cBhvr>
                                        <p:cTn id="81" dur="500"/>
                                        <p:tgtEl>
                                          <p:spTgt spid="162"/>
                                        </p:tgtEl>
                                      </p:cBhvr>
                                    </p:animEffect>
                                  </p:childTnLst>
                                </p:cTn>
                              </p:par>
                            </p:childTnLst>
                          </p:cTn>
                        </p:par>
                      </p:childTnLst>
                    </p:cTn>
                  </p:par>
                  <p:par>
                    <p:cTn id="82" fill="hold">
                      <p:stCondLst>
                        <p:cond delay="indefinite"/>
                      </p:stCondLst>
                      <p:childTnLst>
                        <p:par>
                          <p:cTn id="83" fill="hold">
                            <p:stCondLst>
                              <p:cond delay="0"/>
                            </p:stCondLst>
                            <p:childTnLst>
                              <p:par>
                                <p:cTn id="84" presetID="4" presetClass="entr" presetSubtype="16" fill="hold" nodeType="clickEffect">
                                  <p:stCondLst>
                                    <p:cond delay="0"/>
                                  </p:stCondLst>
                                  <p:childTnLst>
                                    <p:set>
                                      <p:cBhvr>
                                        <p:cTn id="85" dur="1" fill="hold">
                                          <p:stCondLst>
                                            <p:cond delay="0"/>
                                          </p:stCondLst>
                                        </p:cTn>
                                        <p:tgtEl>
                                          <p:spTgt spid="165"/>
                                        </p:tgtEl>
                                        <p:attrNameLst>
                                          <p:attrName>style.visibility</p:attrName>
                                        </p:attrNameLst>
                                      </p:cBhvr>
                                      <p:to>
                                        <p:strVal val="visible"/>
                                      </p:to>
                                    </p:set>
                                    <p:animEffect transition="in" filter="box(in)">
                                      <p:cBhvr>
                                        <p:cTn id="86" dur="500"/>
                                        <p:tgtEl>
                                          <p:spTgt spid="165"/>
                                        </p:tgtEl>
                                      </p:cBhvr>
                                    </p:animEffect>
                                  </p:childTnLst>
                                </p:cTn>
                              </p:par>
                            </p:childTnLst>
                          </p:cTn>
                        </p:par>
                      </p:childTnLst>
                    </p:cTn>
                  </p:par>
                  <p:par>
                    <p:cTn id="87" fill="hold">
                      <p:stCondLst>
                        <p:cond delay="indefinite"/>
                      </p:stCondLst>
                      <p:childTnLst>
                        <p:par>
                          <p:cTn id="88" fill="hold">
                            <p:stCondLst>
                              <p:cond delay="0"/>
                            </p:stCondLst>
                            <p:childTnLst>
                              <p:par>
                                <p:cTn id="89" presetID="8" presetClass="entr" presetSubtype="16" fill="hold" nodeType="clickEffect">
                                  <p:stCondLst>
                                    <p:cond delay="0"/>
                                  </p:stCondLst>
                                  <p:childTnLst>
                                    <p:set>
                                      <p:cBhvr>
                                        <p:cTn id="90" dur="1" fill="hold">
                                          <p:stCondLst>
                                            <p:cond delay="0"/>
                                          </p:stCondLst>
                                        </p:cTn>
                                        <p:tgtEl>
                                          <p:spTgt spid="171"/>
                                        </p:tgtEl>
                                        <p:attrNameLst>
                                          <p:attrName>style.visibility</p:attrName>
                                        </p:attrNameLst>
                                      </p:cBhvr>
                                      <p:to>
                                        <p:strVal val="visible"/>
                                      </p:to>
                                    </p:set>
                                    <p:animEffect transition="in" filter="diamond(in)">
                                      <p:cBhvr>
                                        <p:cTn id="91" dur="2000"/>
                                        <p:tgtEl>
                                          <p:spTgt spid="171"/>
                                        </p:tgtEl>
                                      </p:cBhvr>
                                    </p:animEffect>
                                  </p:childTnLst>
                                </p:cTn>
                              </p:par>
                            </p:childTnLst>
                          </p:cTn>
                        </p:par>
                      </p:childTnLst>
                    </p:cTn>
                  </p:par>
                  <p:par>
                    <p:cTn id="92" fill="hold">
                      <p:stCondLst>
                        <p:cond delay="indefinite"/>
                      </p:stCondLst>
                      <p:childTnLst>
                        <p:par>
                          <p:cTn id="93" fill="hold">
                            <p:stCondLst>
                              <p:cond delay="0"/>
                            </p:stCondLst>
                            <p:childTnLst>
                              <p:par>
                                <p:cTn id="94" presetID="3" presetClass="entr" presetSubtype="10" fill="hold" nodeType="clickEffect">
                                  <p:stCondLst>
                                    <p:cond delay="0"/>
                                  </p:stCondLst>
                                  <p:childTnLst>
                                    <p:set>
                                      <p:cBhvr>
                                        <p:cTn id="95" dur="1" fill="hold">
                                          <p:stCondLst>
                                            <p:cond delay="0"/>
                                          </p:stCondLst>
                                        </p:cTn>
                                        <p:tgtEl>
                                          <p:spTgt spid="183"/>
                                        </p:tgtEl>
                                        <p:attrNameLst>
                                          <p:attrName>style.visibility</p:attrName>
                                        </p:attrNameLst>
                                      </p:cBhvr>
                                      <p:to>
                                        <p:strVal val="visible"/>
                                      </p:to>
                                    </p:set>
                                    <p:animEffect transition="in" filter="blinds(horizontal)">
                                      <p:cBhvr>
                                        <p:cTn id="96" dur="500"/>
                                        <p:tgtEl>
                                          <p:spTgt spid="183"/>
                                        </p:tgtEl>
                                      </p:cBhvr>
                                    </p:animEffect>
                                  </p:childTnLst>
                                </p:cTn>
                              </p:par>
                            </p:childTnLst>
                          </p:cTn>
                        </p:par>
                      </p:childTnLst>
                    </p:cTn>
                  </p:par>
                  <p:par>
                    <p:cTn id="97" fill="hold">
                      <p:stCondLst>
                        <p:cond delay="indefinite"/>
                      </p:stCondLst>
                      <p:childTnLst>
                        <p:par>
                          <p:cTn id="98" fill="hold">
                            <p:stCondLst>
                              <p:cond delay="0"/>
                            </p:stCondLst>
                            <p:childTnLst>
                              <p:par>
                                <p:cTn id="99" presetID="4" presetClass="entr" presetSubtype="16" fill="hold" nodeType="clickEffect">
                                  <p:stCondLst>
                                    <p:cond delay="0"/>
                                  </p:stCondLst>
                                  <p:childTnLst>
                                    <p:set>
                                      <p:cBhvr>
                                        <p:cTn id="100" dur="1" fill="hold">
                                          <p:stCondLst>
                                            <p:cond delay="0"/>
                                          </p:stCondLst>
                                        </p:cTn>
                                        <p:tgtEl>
                                          <p:spTgt spid="180"/>
                                        </p:tgtEl>
                                        <p:attrNameLst>
                                          <p:attrName>style.visibility</p:attrName>
                                        </p:attrNameLst>
                                      </p:cBhvr>
                                      <p:to>
                                        <p:strVal val="visible"/>
                                      </p:to>
                                    </p:set>
                                    <p:animEffect transition="in" filter="box(in)">
                                      <p:cBhvr>
                                        <p:cTn id="101" dur="500"/>
                                        <p:tgtEl>
                                          <p:spTgt spid="180"/>
                                        </p:tgtEl>
                                      </p:cBhvr>
                                    </p:animEffect>
                                  </p:childTnLst>
                                </p:cTn>
                              </p:par>
                            </p:childTnLst>
                          </p:cTn>
                        </p:par>
                      </p:childTnLst>
                    </p:cTn>
                  </p:par>
                  <p:par>
                    <p:cTn id="102" fill="hold">
                      <p:stCondLst>
                        <p:cond delay="indefinite"/>
                      </p:stCondLst>
                      <p:childTnLst>
                        <p:par>
                          <p:cTn id="103" fill="hold">
                            <p:stCondLst>
                              <p:cond delay="0"/>
                            </p:stCondLst>
                            <p:childTnLst>
                              <p:par>
                                <p:cTn id="104" presetID="3" presetClass="entr" presetSubtype="10" fill="hold" nodeType="clickEffect">
                                  <p:stCondLst>
                                    <p:cond delay="0"/>
                                  </p:stCondLst>
                                  <p:childTnLst>
                                    <p:set>
                                      <p:cBhvr>
                                        <p:cTn id="105" dur="1" fill="hold">
                                          <p:stCondLst>
                                            <p:cond delay="0"/>
                                          </p:stCondLst>
                                        </p:cTn>
                                        <p:tgtEl>
                                          <p:spTgt spid="121"/>
                                        </p:tgtEl>
                                        <p:attrNameLst>
                                          <p:attrName>style.visibility</p:attrName>
                                        </p:attrNameLst>
                                      </p:cBhvr>
                                      <p:to>
                                        <p:strVal val="visible"/>
                                      </p:to>
                                    </p:set>
                                    <p:animEffect transition="in" filter="blinds(horizontal)">
                                      <p:cBhvr>
                                        <p:cTn id="106" dur="500"/>
                                        <p:tgtEl>
                                          <p:spTgt spid="121"/>
                                        </p:tgtEl>
                                      </p:cBhvr>
                                    </p:animEffect>
                                  </p:childTnLst>
                                </p:cTn>
                              </p:par>
                            </p:childTnLst>
                          </p:cTn>
                        </p:par>
                      </p:childTnLst>
                    </p:cTn>
                  </p:par>
                  <p:par>
                    <p:cTn id="107" fill="hold">
                      <p:stCondLst>
                        <p:cond delay="indefinite"/>
                      </p:stCondLst>
                      <p:childTnLst>
                        <p:par>
                          <p:cTn id="108" fill="hold">
                            <p:stCondLst>
                              <p:cond delay="0"/>
                            </p:stCondLst>
                            <p:childTnLst>
                              <p:par>
                                <p:cTn id="109" presetID="4" presetClass="entr" presetSubtype="16" fill="hold" nodeType="clickEffect">
                                  <p:stCondLst>
                                    <p:cond delay="0"/>
                                  </p:stCondLst>
                                  <p:childTnLst>
                                    <p:set>
                                      <p:cBhvr>
                                        <p:cTn id="110" dur="1" fill="hold">
                                          <p:stCondLst>
                                            <p:cond delay="0"/>
                                          </p:stCondLst>
                                        </p:cTn>
                                        <p:tgtEl>
                                          <p:spTgt spid="124"/>
                                        </p:tgtEl>
                                        <p:attrNameLst>
                                          <p:attrName>style.visibility</p:attrName>
                                        </p:attrNameLst>
                                      </p:cBhvr>
                                      <p:to>
                                        <p:strVal val="visible"/>
                                      </p:to>
                                    </p:set>
                                    <p:animEffect transition="in" filter="box(in)">
                                      <p:cBhvr>
                                        <p:cTn id="111" dur="500"/>
                                        <p:tgtEl>
                                          <p:spTgt spid="124"/>
                                        </p:tgtEl>
                                      </p:cBhvr>
                                    </p:animEffect>
                                  </p:childTnLst>
                                </p:cTn>
                              </p:par>
                            </p:childTnLst>
                          </p:cTn>
                        </p:par>
                      </p:childTnLst>
                    </p:cTn>
                  </p:par>
                  <p:par>
                    <p:cTn id="112" fill="hold">
                      <p:stCondLst>
                        <p:cond delay="indefinite"/>
                      </p:stCondLst>
                      <p:childTnLst>
                        <p:par>
                          <p:cTn id="113" fill="hold">
                            <p:stCondLst>
                              <p:cond delay="0"/>
                            </p:stCondLst>
                            <p:childTnLst>
                              <p:par>
                                <p:cTn id="114" presetID="8" presetClass="entr" presetSubtype="16" fill="hold" nodeType="clickEffect">
                                  <p:stCondLst>
                                    <p:cond delay="0"/>
                                  </p:stCondLst>
                                  <p:childTnLst>
                                    <p:set>
                                      <p:cBhvr>
                                        <p:cTn id="115" dur="1" fill="hold">
                                          <p:stCondLst>
                                            <p:cond delay="0"/>
                                          </p:stCondLst>
                                        </p:cTn>
                                        <p:tgtEl>
                                          <p:spTgt spid="127"/>
                                        </p:tgtEl>
                                        <p:attrNameLst>
                                          <p:attrName>style.visibility</p:attrName>
                                        </p:attrNameLst>
                                      </p:cBhvr>
                                      <p:to>
                                        <p:strVal val="visible"/>
                                      </p:to>
                                    </p:set>
                                    <p:animEffect transition="in" filter="diamond(in)">
                                      <p:cBhvr>
                                        <p:cTn id="116" dur="2000"/>
                                        <p:tgtEl>
                                          <p:spTgt spid="127"/>
                                        </p:tgtEl>
                                      </p:cBhvr>
                                    </p:animEffect>
                                  </p:childTnLst>
                                </p:cTn>
                              </p:par>
                            </p:childTnLst>
                          </p:cTn>
                        </p:par>
                      </p:childTnLst>
                    </p:cTn>
                  </p:par>
                  <p:par>
                    <p:cTn id="117" fill="hold">
                      <p:stCondLst>
                        <p:cond delay="indefinite"/>
                      </p:stCondLst>
                      <p:childTnLst>
                        <p:par>
                          <p:cTn id="118" fill="hold">
                            <p:stCondLst>
                              <p:cond delay="0"/>
                            </p:stCondLst>
                            <p:childTnLst>
                              <p:par>
                                <p:cTn id="119" presetID="3" presetClass="entr" presetSubtype="10" fill="hold" nodeType="clickEffect">
                                  <p:stCondLst>
                                    <p:cond delay="0"/>
                                  </p:stCondLst>
                                  <p:childTnLst>
                                    <p:set>
                                      <p:cBhvr>
                                        <p:cTn id="120" dur="1" fill="hold">
                                          <p:stCondLst>
                                            <p:cond delay="0"/>
                                          </p:stCondLst>
                                        </p:cTn>
                                        <p:tgtEl>
                                          <p:spTgt spid="168"/>
                                        </p:tgtEl>
                                        <p:attrNameLst>
                                          <p:attrName>style.visibility</p:attrName>
                                        </p:attrNameLst>
                                      </p:cBhvr>
                                      <p:to>
                                        <p:strVal val="visible"/>
                                      </p:to>
                                    </p:set>
                                    <p:animEffect transition="in" filter="blinds(horizontal)">
                                      <p:cBhvr>
                                        <p:cTn id="121" dur="500"/>
                                        <p:tgtEl>
                                          <p:spTgt spid="1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1" grpId="0"/>
      <p:bldP spid="19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4" name="Rectangle 10"/>
          <p:cNvSpPr/>
          <p:nvPr/>
        </p:nvSpPr>
        <p:spPr>
          <a:xfrm>
            <a:off x="720543" y="1392399"/>
            <a:ext cx="2339102" cy="46166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spcBef>
                <a:spcPct val="0"/>
              </a:spcBef>
              <a:buNone/>
            </a:pPr>
            <a:r>
              <a:rPr lang="zh-CN" altLang="zh-CN" sz="2400" b="1" dirty="0" smtClean="0">
                <a:solidFill>
                  <a:srgbClr val="F1AF00"/>
                </a:solidFill>
                <a:latin typeface="+mn-ea"/>
              </a:rPr>
              <a:t>考点四　摩擦力</a:t>
            </a:r>
          </a:p>
        </p:txBody>
      </p:sp>
      <p:sp>
        <p:nvSpPr>
          <p:cNvPr id="5" name="矩形 4"/>
          <p:cNvSpPr/>
          <p:nvPr/>
        </p:nvSpPr>
        <p:spPr>
          <a:xfrm>
            <a:off x="709484" y="2088117"/>
            <a:ext cx="10334754" cy="2169825"/>
          </a:xfrm>
          <a:prstGeom prst="rect">
            <a:avLst/>
          </a:prstGeom>
        </p:spPr>
        <p:txBody>
          <a:bodyPr wrap="square">
            <a:spAutoFit/>
          </a:bodyPr>
          <a:lstStyle/>
          <a:p>
            <a:pPr eaLnBrk="0" fontAlgn="base" hangingPunct="0">
              <a:lnSpc>
                <a:spcPct val="150000"/>
              </a:lnSpc>
              <a:spcBef>
                <a:spcPct val="0"/>
              </a:spcBef>
              <a:spcAft>
                <a:spcPct val="0"/>
              </a:spcAft>
            </a:pPr>
            <a:r>
              <a:rPr lang="zh-CN" altLang="zh-CN" sz="3000" b="1" dirty="0" smtClean="0">
                <a:latin typeface="仿宋" pitchFamily="49" charset="-122"/>
                <a:ea typeface="仿宋" pitchFamily="49" charset="-122"/>
              </a:rPr>
              <a:t>该考点主要是从探究影响滑动摩擦力大小的因素、增大或减小摩擦的方法及与摩擦力有关的平衡力等方面进行考查，考查形式主要是选择题、填空题及实验探究题。</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8" presetClass="entr" presetSubtype="16"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41986" name="Rectangle 2"/>
          <p:cNvSpPr>
            <a:spLocks noChangeArrowheads="1"/>
          </p:cNvSpPr>
          <p:nvPr/>
        </p:nvSpPr>
        <p:spPr bwMode="auto">
          <a:xfrm>
            <a:off x="476250" y="1229997"/>
            <a:ext cx="11239500"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en-US" sz="3000" b="1" dirty="0" smtClean="0">
                <a:solidFill>
                  <a:srgbClr val="FF0000"/>
                </a:solidFill>
                <a:latin typeface="宋体" pitchFamily="2" charset="-122"/>
                <a:ea typeface="宋体" pitchFamily="2" charset="-122"/>
                <a:cs typeface="Times New Roman" pitchFamily="18" charset="0"/>
              </a:rPr>
              <a:t>例</a:t>
            </a:r>
            <a:r>
              <a:rPr lang="en-US" altLang="zh-CN" sz="3000" b="1" dirty="0" smtClean="0">
                <a:solidFill>
                  <a:srgbClr val="FF0000"/>
                </a:solidFill>
                <a:latin typeface="宋体" pitchFamily="2" charset="-122"/>
                <a:ea typeface="宋体" pitchFamily="2" charset="-122"/>
                <a:cs typeface="Times New Roman" pitchFamily="18" charset="0"/>
              </a:rPr>
              <a:t>4 </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多选</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如图</a:t>
            </a:r>
            <a:r>
              <a:rPr lang="en-US" altLang="zh-CN" sz="3000" b="1" dirty="0" smtClean="0">
                <a:latin typeface="宋体" pitchFamily="2" charset="-122"/>
                <a:ea typeface="宋体" pitchFamily="2" charset="-122"/>
                <a:cs typeface="Times New Roman" pitchFamily="18" charset="0"/>
              </a:rPr>
              <a:t>8</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所示，长木板放在水平桌面上，木块放在长木板上，砝码放在木块上。现用</a:t>
            </a:r>
            <a:r>
              <a:rPr lang="en-US" altLang="zh-CN" sz="3000" b="1" dirty="0" smtClean="0">
                <a:latin typeface="宋体" pitchFamily="2" charset="-122"/>
                <a:ea typeface="宋体" pitchFamily="2" charset="-122"/>
                <a:cs typeface="Times New Roman" pitchFamily="18" charset="0"/>
              </a:rPr>
              <a:t>2 N</a:t>
            </a:r>
            <a:r>
              <a:rPr lang="zh-CN" altLang="zh-CN" sz="3000" b="1" dirty="0" smtClean="0">
                <a:latin typeface="宋体" pitchFamily="2" charset="-122"/>
                <a:ea typeface="宋体" pitchFamily="2" charset="-122"/>
                <a:cs typeface="Times New Roman" pitchFamily="18" charset="0"/>
              </a:rPr>
              <a:t>的力</a:t>
            </a:r>
            <a:r>
              <a:rPr lang="en-US" altLang="zh-CN" sz="3000" b="1" dirty="0" smtClean="0">
                <a:latin typeface="宋体" pitchFamily="2" charset="-122"/>
                <a:ea typeface="宋体" pitchFamily="2" charset="-122"/>
                <a:cs typeface="Times New Roman" pitchFamily="18" charset="0"/>
              </a:rPr>
              <a:t>F</a:t>
            </a:r>
            <a:r>
              <a:rPr lang="zh-CN" altLang="zh-CN" sz="3000" b="1" dirty="0" smtClean="0">
                <a:latin typeface="宋体" pitchFamily="2" charset="-122"/>
                <a:ea typeface="宋体" pitchFamily="2" charset="-122"/>
                <a:cs typeface="Times New Roman" pitchFamily="18" charset="0"/>
              </a:rPr>
              <a:t>水平拉木块，木块、砝码、长木板均保持静止，此状态下，下列说法中正确的是</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a:t>
            </a:r>
            <a:endParaRPr lang="zh-CN"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a:t>
            </a:r>
            <a:r>
              <a:rPr lang="zh-CN" altLang="zh-CN" sz="3000" b="1" dirty="0" smtClean="0">
                <a:latin typeface="宋体" pitchFamily="2" charset="-122"/>
                <a:ea typeface="宋体" pitchFamily="2" charset="-122"/>
                <a:cs typeface="Times New Roman" pitchFamily="18" charset="0"/>
              </a:rPr>
              <a:t>．木块对砝码的摩擦力为</a:t>
            </a:r>
            <a:r>
              <a:rPr lang="en-US" altLang="zh-CN" sz="3000" b="1" dirty="0" smtClean="0">
                <a:latin typeface="宋体" pitchFamily="2" charset="-122"/>
                <a:ea typeface="宋体" pitchFamily="2" charset="-122"/>
                <a:cs typeface="Times New Roman" pitchFamily="18" charset="0"/>
              </a:rPr>
              <a:t>2 N</a:t>
            </a:r>
            <a:endParaRPr lang="zh-CN"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B</a:t>
            </a:r>
            <a:r>
              <a:rPr lang="zh-CN" altLang="zh-CN" sz="3000" b="1" dirty="0" smtClean="0">
                <a:latin typeface="宋体" pitchFamily="2" charset="-122"/>
                <a:ea typeface="宋体" pitchFamily="2" charset="-122"/>
                <a:cs typeface="Times New Roman" pitchFamily="18" charset="0"/>
              </a:rPr>
              <a:t>．长木板对木块的摩擦力为</a:t>
            </a:r>
            <a:r>
              <a:rPr lang="en-US" altLang="zh-CN" sz="3000" b="1" dirty="0" smtClean="0">
                <a:latin typeface="宋体" pitchFamily="2" charset="-122"/>
                <a:ea typeface="宋体" pitchFamily="2" charset="-122"/>
                <a:cs typeface="Times New Roman" pitchFamily="18" charset="0"/>
              </a:rPr>
              <a:t>2 N</a:t>
            </a:r>
            <a:endParaRPr lang="zh-CN"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C</a:t>
            </a:r>
            <a:r>
              <a:rPr lang="zh-CN" altLang="zh-CN" sz="3000" b="1" dirty="0" smtClean="0">
                <a:latin typeface="宋体" pitchFamily="2" charset="-122"/>
                <a:ea typeface="宋体" pitchFamily="2" charset="-122"/>
                <a:cs typeface="Times New Roman" pitchFamily="18" charset="0"/>
              </a:rPr>
              <a:t>．桌面对长木板的摩擦力为</a:t>
            </a:r>
            <a:r>
              <a:rPr lang="en-US" altLang="zh-CN" sz="3000" b="1" dirty="0" smtClean="0">
                <a:latin typeface="宋体" pitchFamily="2" charset="-122"/>
                <a:ea typeface="宋体" pitchFamily="2" charset="-122"/>
                <a:cs typeface="Times New Roman" pitchFamily="18" charset="0"/>
              </a:rPr>
              <a:t>2 N</a:t>
            </a:r>
            <a:endParaRPr lang="zh-CN"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D</a:t>
            </a:r>
            <a:r>
              <a:rPr lang="zh-CN" altLang="zh-CN" sz="3000" b="1" dirty="0" smtClean="0">
                <a:latin typeface="宋体" pitchFamily="2" charset="-122"/>
                <a:ea typeface="宋体" pitchFamily="2" charset="-122"/>
                <a:cs typeface="Times New Roman" pitchFamily="18" charset="0"/>
              </a:rPr>
              <a:t>．桌面对长木板的摩擦力为</a:t>
            </a:r>
            <a:r>
              <a:rPr lang="en-US" altLang="zh-CN" sz="3000" b="1" dirty="0" smtClean="0">
                <a:latin typeface="宋体" pitchFamily="2" charset="-122"/>
                <a:ea typeface="宋体" pitchFamily="2" charset="-122"/>
                <a:cs typeface="Times New Roman" pitchFamily="18" charset="0"/>
              </a:rPr>
              <a:t>0</a:t>
            </a:r>
            <a:endParaRPr lang="zh-CN" altLang="zh-CN" sz="3000" b="1" dirty="0" smtClean="0">
              <a:latin typeface="宋体" pitchFamily="2" charset="-122"/>
              <a:ea typeface="宋体" pitchFamily="2" charset="-122"/>
              <a:cs typeface="Times New Roman" pitchFamily="18" charset="0"/>
            </a:endParaRPr>
          </a:p>
        </p:txBody>
      </p:sp>
      <p:sp>
        <p:nvSpPr>
          <p:cNvPr id="7373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矩形 12"/>
          <p:cNvSpPr/>
          <p:nvPr/>
        </p:nvSpPr>
        <p:spPr>
          <a:xfrm>
            <a:off x="10819266" y="2799199"/>
            <a:ext cx="495649"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BC</a:t>
            </a:r>
            <a:endParaRPr lang="zh-CN" altLang="en-US" sz="2400" b="1" dirty="0" smtClean="0">
              <a:solidFill>
                <a:srgbClr val="FF0000"/>
              </a:solidFill>
              <a:latin typeface="宋体" pitchFamily="2" charset="-122"/>
              <a:ea typeface="宋体" pitchFamily="2" charset="-122"/>
            </a:endParaRPr>
          </a:p>
        </p:txBody>
      </p:sp>
      <p:sp>
        <p:nvSpPr>
          <p:cNvPr id="47106"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10" name="组合 9"/>
          <p:cNvGrpSpPr/>
          <p:nvPr/>
        </p:nvGrpSpPr>
        <p:grpSpPr>
          <a:xfrm>
            <a:off x="6815137" y="3543299"/>
            <a:ext cx="3457843" cy="2271906"/>
            <a:chOff x="6815137" y="3543299"/>
            <a:chExt cx="3457843" cy="2271906"/>
          </a:xfrm>
        </p:grpSpPr>
        <p:pic>
          <p:nvPicPr>
            <p:cNvPr id="47105" name="Picture 1" descr="E:\全品课件\物理人教八下学练考PPT\物理人教八下学练考\9RA65.EPS"/>
            <p:cNvPicPr>
              <a:picLocks noChangeAspect="1" noChangeArrowheads="1"/>
            </p:cNvPicPr>
            <p:nvPr/>
          </p:nvPicPr>
          <p:blipFill>
            <a:blip r:embed="rId2" r:link="rId3" cstate="print"/>
            <a:srcRect/>
            <a:stretch>
              <a:fillRect/>
            </a:stretch>
          </p:blipFill>
          <p:spPr bwMode="auto">
            <a:xfrm>
              <a:off x="6815137" y="3543299"/>
              <a:ext cx="3457843" cy="1443037"/>
            </a:xfrm>
            <a:prstGeom prst="rect">
              <a:avLst/>
            </a:prstGeom>
            <a:noFill/>
          </p:spPr>
        </p:pic>
        <p:sp>
          <p:nvSpPr>
            <p:cNvPr id="47107" name="Rectangle 3"/>
            <p:cNvSpPr>
              <a:spLocks noChangeArrowheads="1"/>
            </p:cNvSpPr>
            <p:nvPr/>
          </p:nvSpPr>
          <p:spPr bwMode="auto">
            <a:xfrm>
              <a:off x="7329487" y="5138545"/>
              <a:ext cx="2194832" cy="67666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R="0" lvl="0" indent="266700" fontAlgn="base">
                <a:lnSpc>
                  <a:spcPct val="150000"/>
                </a:lnSpc>
                <a:spcBef>
                  <a:spcPct val="0"/>
                </a:spcBef>
                <a:spcAft>
                  <a:spcPct val="0"/>
                </a:spcAft>
                <a:buClrTx/>
                <a:buSzTx/>
                <a:buFontTx/>
                <a:buNone/>
                <a:tabLst/>
              </a:pPr>
              <a:r>
                <a:rPr lang="zh-CN" altLang="zh-CN" sz="3000" b="1" dirty="0" smtClean="0">
                  <a:latin typeface="宋体" pitchFamily="2" charset="-122"/>
                  <a:ea typeface="宋体" pitchFamily="2" charset="-122"/>
                  <a:cs typeface="Times New Roman" pitchFamily="18" charset="0"/>
                </a:rPr>
                <a:t>图</a:t>
              </a:r>
              <a:r>
                <a:rPr lang="en-US" altLang="zh-CN" sz="3000" b="1" dirty="0" smtClean="0">
                  <a:latin typeface="宋体" pitchFamily="2" charset="-122"/>
                  <a:ea typeface="宋体" pitchFamily="2" charset="-122"/>
                  <a:cs typeface="Times New Roman" pitchFamily="18" charset="0"/>
                </a:rPr>
                <a:t>8</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1</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box(in)">
                                      <p:cBhvr>
                                        <p:cTn id="7" dur="500"/>
                                        <p:tgtEl>
                                          <p:spTgt spid="41986"/>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box(in)">
                                      <p:cBhvr>
                                        <p:cTn id="11" dur="5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blinds(horizontal)">
                                      <p:cBhvr>
                                        <p:cTn id="1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1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矩形 2"/>
          <p:cNvSpPr/>
          <p:nvPr/>
        </p:nvSpPr>
        <p:spPr>
          <a:xfrm>
            <a:off x="668020" y="1343998"/>
            <a:ext cx="10744200" cy="4339650"/>
          </a:xfrm>
          <a:prstGeom prst="rect">
            <a:avLst/>
          </a:prstGeom>
        </p:spPr>
        <p:txBody>
          <a:bodyPr wrap="square">
            <a:spAutoFit/>
          </a:bodyPr>
          <a:lstStyle/>
          <a:p>
            <a:pPr>
              <a:lnSpc>
                <a:spcPct val="150000"/>
              </a:lnSpc>
            </a:pPr>
            <a:r>
              <a:rPr lang="en-US" sz="2600" b="1" dirty="0" smtClean="0">
                <a:solidFill>
                  <a:srgbClr val="0000FF"/>
                </a:solidFill>
                <a:latin typeface="黑体" pitchFamily="49" charset="-122"/>
                <a:ea typeface="黑体" pitchFamily="49" charset="-122"/>
              </a:rPr>
              <a:t>[</a:t>
            </a:r>
            <a:r>
              <a:rPr lang="zh-CN" altLang="en-US" sz="2600" b="1" dirty="0" smtClean="0">
                <a:solidFill>
                  <a:srgbClr val="0000FF"/>
                </a:solidFill>
                <a:latin typeface="黑体" pitchFamily="49" charset="-122"/>
                <a:ea typeface="黑体" pitchFamily="49" charset="-122"/>
              </a:rPr>
              <a:t>解析</a:t>
            </a:r>
            <a:r>
              <a:rPr lang="en-US" sz="2600" b="1" dirty="0" smtClean="0">
                <a:solidFill>
                  <a:srgbClr val="0000FF"/>
                </a:solidFill>
                <a:latin typeface="黑体" pitchFamily="49" charset="-122"/>
                <a:ea typeface="黑体" pitchFamily="49" charset="-122"/>
              </a:rPr>
              <a:t>]</a:t>
            </a:r>
            <a:r>
              <a:rPr lang="zh-CN" altLang="zh-CN" sz="2600" b="1" dirty="0" smtClean="0">
                <a:latin typeface="仿宋" pitchFamily="49" charset="-122"/>
                <a:ea typeface="仿宋" pitchFamily="49" charset="-122"/>
              </a:rPr>
              <a:t>分析砝码受力情况可知：由于砝码处于静止状态，即受力平衡，所以在水平方向不受力的作用，木块对砝码的摩擦力为</a:t>
            </a:r>
            <a:r>
              <a:rPr lang="en-US" altLang="zh-CN" sz="2600" b="1" dirty="0" smtClean="0">
                <a:latin typeface="仿宋" pitchFamily="49" charset="-122"/>
                <a:ea typeface="仿宋" pitchFamily="49" charset="-122"/>
              </a:rPr>
              <a:t>0</a:t>
            </a:r>
            <a:r>
              <a:rPr lang="zh-CN" altLang="zh-CN" sz="2600" b="1" dirty="0" smtClean="0">
                <a:latin typeface="仿宋" pitchFamily="49" charset="-122"/>
                <a:ea typeface="仿宋" pitchFamily="49" charset="-122"/>
              </a:rPr>
              <a:t>，故</a:t>
            </a:r>
            <a:r>
              <a:rPr lang="en-US" altLang="zh-CN" sz="2600" b="1" dirty="0" smtClean="0">
                <a:latin typeface="仿宋" pitchFamily="49" charset="-122"/>
                <a:ea typeface="仿宋" pitchFamily="49" charset="-122"/>
              </a:rPr>
              <a:t>A</a:t>
            </a:r>
            <a:r>
              <a:rPr lang="zh-CN" altLang="zh-CN" sz="2600" b="1" dirty="0" smtClean="0">
                <a:latin typeface="仿宋" pitchFamily="49" charset="-122"/>
                <a:ea typeface="仿宋" pitchFamily="49" charset="-122"/>
              </a:rPr>
              <a:t>错误；分析木块受力可知：木块在水平方向受到向右的拉力</a:t>
            </a:r>
            <a:r>
              <a:rPr lang="en-US" altLang="zh-CN" sz="2600" b="1" dirty="0" smtClean="0">
                <a:latin typeface="仿宋" pitchFamily="49" charset="-122"/>
                <a:ea typeface="仿宋" pitchFamily="49" charset="-122"/>
              </a:rPr>
              <a:t>F</a:t>
            </a:r>
            <a:r>
              <a:rPr lang="zh-CN" altLang="zh-CN" sz="2600" b="1" dirty="0" smtClean="0">
                <a:latin typeface="仿宋" pitchFamily="49" charset="-122"/>
                <a:ea typeface="仿宋" pitchFamily="49" charset="-122"/>
              </a:rPr>
              <a:t>作用，由于木块静止，所以受到长木板对木块向左的摩擦力，大小等于</a:t>
            </a:r>
            <a:r>
              <a:rPr lang="en-US" altLang="zh-CN" sz="2600" b="1" dirty="0" smtClean="0">
                <a:latin typeface="仿宋" pitchFamily="49" charset="-122"/>
                <a:ea typeface="仿宋" pitchFamily="49" charset="-122"/>
              </a:rPr>
              <a:t>F</a:t>
            </a:r>
            <a:r>
              <a:rPr lang="zh-CN" altLang="zh-CN" sz="2600" b="1" dirty="0" smtClean="0">
                <a:latin typeface="仿宋" pitchFamily="49" charset="-122"/>
                <a:ea typeface="仿宋" pitchFamily="49" charset="-122"/>
              </a:rPr>
              <a:t>＝</a:t>
            </a:r>
            <a:r>
              <a:rPr lang="en-US" altLang="zh-CN" sz="2600" b="1" dirty="0" smtClean="0">
                <a:latin typeface="仿宋" pitchFamily="49" charset="-122"/>
                <a:ea typeface="仿宋" pitchFamily="49" charset="-122"/>
              </a:rPr>
              <a:t>2 N</a:t>
            </a:r>
            <a:r>
              <a:rPr lang="zh-CN" altLang="zh-CN" sz="2600" b="1" dirty="0" smtClean="0">
                <a:latin typeface="仿宋" pitchFamily="49" charset="-122"/>
                <a:ea typeface="仿宋" pitchFamily="49" charset="-122"/>
              </a:rPr>
              <a:t>，故</a:t>
            </a:r>
            <a:r>
              <a:rPr lang="en-US" altLang="zh-CN" sz="2600" b="1" dirty="0" smtClean="0">
                <a:latin typeface="仿宋" pitchFamily="49" charset="-122"/>
                <a:ea typeface="仿宋" pitchFamily="49" charset="-122"/>
              </a:rPr>
              <a:t>B</a:t>
            </a:r>
            <a:r>
              <a:rPr lang="zh-CN" altLang="zh-CN" sz="2600" b="1" dirty="0" smtClean="0">
                <a:latin typeface="仿宋" pitchFamily="49" charset="-122"/>
                <a:ea typeface="仿宋" pitchFamily="49" charset="-122"/>
              </a:rPr>
              <a:t>正确；根据物体间力的作用是相互的可知，木块对长木板产生向右的摩擦力，大小为</a:t>
            </a:r>
            <a:r>
              <a:rPr lang="en-US" altLang="zh-CN" sz="2600" b="1" dirty="0" smtClean="0">
                <a:latin typeface="仿宋" pitchFamily="49" charset="-122"/>
                <a:ea typeface="仿宋" pitchFamily="49" charset="-122"/>
              </a:rPr>
              <a:t>2 N</a:t>
            </a:r>
            <a:r>
              <a:rPr lang="zh-CN" altLang="zh-CN" sz="2600" b="1" dirty="0" smtClean="0">
                <a:latin typeface="仿宋" pitchFamily="49" charset="-122"/>
                <a:ea typeface="仿宋" pitchFamily="49" charset="-122"/>
              </a:rPr>
              <a:t>，由于长木板静止，桌面对长木板产生向左的摩擦力，大小为</a:t>
            </a:r>
            <a:r>
              <a:rPr lang="en-US" altLang="zh-CN" sz="2600" b="1" dirty="0" smtClean="0">
                <a:latin typeface="仿宋" pitchFamily="49" charset="-122"/>
                <a:ea typeface="仿宋" pitchFamily="49" charset="-122"/>
              </a:rPr>
              <a:t>2 N</a:t>
            </a:r>
            <a:r>
              <a:rPr lang="zh-CN" altLang="zh-CN" sz="2600" b="1" dirty="0" smtClean="0">
                <a:latin typeface="仿宋" pitchFamily="49" charset="-122"/>
                <a:ea typeface="仿宋" pitchFamily="49" charset="-122"/>
              </a:rPr>
              <a:t>，故</a:t>
            </a:r>
            <a:r>
              <a:rPr lang="en-US" altLang="zh-CN" sz="2600" b="1" dirty="0" smtClean="0">
                <a:latin typeface="仿宋" pitchFamily="49" charset="-122"/>
                <a:ea typeface="仿宋" pitchFamily="49" charset="-122"/>
              </a:rPr>
              <a:t>C</a:t>
            </a:r>
            <a:r>
              <a:rPr lang="zh-CN" altLang="zh-CN" sz="2600" b="1" dirty="0" smtClean="0">
                <a:latin typeface="仿宋" pitchFamily="49" charset="-122"/>
                <a:ea typeface="仿宋" pitchFamily="49" charset="-122"/>
              </a:rPr>
              <a:t>正确，</a:t>
            </a:r>
            <a:r>
              <a:rPr lang="en-US" altLang="zh-CN" sz="2600" b="1" dirty="0" smtClean="0">
                <a:latin typeface="仿宋" pitchFamily="49" charset="-122"/>
                <a:ea typeface="仿宋" pitchFamily="49" charset="-122"/>
              </a:rPr>
              <a:t>D</a:t>
            </a:r>
            <a:r>
              <a:rPr lang="zh-CN" altLang="zh-CN" sz="2600" b="1" dirty="0" smtClean="0">
                <a:latin typeface="仿宋" pitchFamily="49" charset="-122"/>
                <a:ea typeface="仿宋" pitchFamily="49" charset="-122"/>
              </a:rPr>
              <a:t>错误。</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矩形 2"/>
          <p:cNvSpPr/>
          <p:nvPr/>
        </p:nvSpPr>
        <p:spPr>
          <a:xfrm>
            <a:off x="772160" y="1544241"/>
            <a:ext cx="11061700" cy="2862322"/>
          </a:xfrm>
          <a:prstGeom prst="rect">
            <a:avLst/>
          </a:prstGeom>
        </p:spPr>
        <p:txBody>
          <a:bodyPr wrap="square">
            <a:spAutoFit/>
          </a:bodyPr>
          <a:lstStyle/>
          <a:p>
            <a:pPr>
              <a:lnSpc>
                <a:spcPct val="150000"/>
              </a:lnSpc>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易错点拨</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摩擦力分为静摩擦力和动摩擦力，当判断摩擦力方向时，一定要注意摩擦力的方向是与物体的相对运动</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趋势</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方向相反。当物体静止时，摩擦力的大小等于合外力的大小；当物体运动时，摩擦力等于物体做匀速直线运动时所受的拉力大小。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p:nvPr/>
        </p:nvSpPr>
        <p:spPr>
          <a:xfrm>
            <a:off x="746443" y="1062582"/>
            <a:ext cx="3897221" cy="559769"/>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nSpc>
                <a:spcPct val="150000"/>
              </a:lnSpc>
              <a:spcBef>
                <a:spcPct val="0"/>
              </a:spcBef>
              <a:buNone/>
            </a:pPr>
            <a:r>
              <a:rPr lang="zh-CN" altLang="zh-CN" sz="2400" b="1" dirty="0" smtClean="0">
                <a:solidFill>
                  <a:srgbClr val="00A6AD"/>
                </a:solidFill>
                <a:latin typeface="宋体" panose="02010600030101010101" pitchFamily="2" charset="-122"/>
              </a:rPr>
              <a:t>实验专训</a:t>
            </a:r>
            <a:r>
              <a:rPr lang="en-US" altLang="zh-CN" sz="2400" b="1" dirty="0" smtClean="0">
                <a:solidFill>
                  <a:srgbClr val="00A6AD"/>
                </a:solidFill>
                <a:latin typeface="宋体" panose="02010600030101010101" pitchFamily="2" charset="-122"/>
              </a:rPr>
              <a:t>——</a:t>
            </a:r>
            <a:r>
              <a:rPr lang="zh-CN" altLang="zh-CN" sz="2400" b="1" dirty="0" smtClean="0">
                <a:solidFill>
                  <a:srgbClr val="00A6AD"/>
                </a:solidFill>
                <a:latin typeface="宋体" panose="02010600030101010101" pitchFamily="2" charset="-122"/>
              </a:rPr>
              <a:t>重点实验突破</a:t>
            </a:r>
            <a:endParaRPr lang="zh-CN" altLang="en-US" sz="2400" b="1" dirty="0">
              <a:solidFill>
                <a:srgbClr val="00A6AD"/>
              </a:solidFill>
              <a:latin typeface="宋体" panose="02010600030101010101" pitchFamily="2" charset="-122"/>
            </a:endParaRPr>
          </a:p>
        </p:txBody>
      </p:sp>
      <p:pic>
        <p:nvPicPr>
          <p:cNvPr id="7" name="Picture 4"/>
          <p:cNvPicPr>
            <a:picLocks noChangeAspect="1"/>
          </p:cNvPicPr>
          <p:nvPr/>
        </p:nvPicPr>
        <p:blipFill>
          <a:blip r:embed="rId2" cstate="print"/>
          <a:stretch>
            <a:fillRect/>
          </a:stretch>
        </p:blipFill>
        <p:spPr>
          <a:xfrm>
            <a:off x="473075" y="1197203"/>
            <a:ext cx="84455" cy="414020"/>
          </a:xfrm>
          <a:prstGeom prst="rect">
            <a:avLst/>
          </a:prstGeom>
          <a:noFill/>
          <a:ln w="9525">
            <a:noFill/>
          </a:ln>
        </p:spPr>
      </p:pic>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5" name="Rectangle 10"/>
          <p:cNvSpPr/>
          <p:nvPr/>
        </p:nvSpPr>
        <p:spPr>
          <a:xfrm>
            <a:off x="784043" y="1773399"/>
            <a:ext cx="4185761" cy="46166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spcBef>
                <a:spcPct val="0"/>
              </a:spcBef>
              <a:buNone/>
            </a:pPr>
            <a:r>
              <a:rPr lang="zh-CN" altLang="zh-CN" sz="2400" b="1" dirty="0" smtClean="0">
                <a:solidFill>
                  <a:srgbClr val="F1AF00"/>
                </a:solidFill>
                <a:latin typeface="+mn-ea"/>
              </a:rPr>
              <a:t>实验一　探究二力平衡的条件</a:t>
            </a:r>
          </a:p>
        </p:txBody>
      </p:sp>
      <p:sp>
        <p:nvSpPr>
          <p:cNvPr id="8" name="Rectangle 2"/>
          <p:cNvSpPr>
            <a:spLocks noChangeArrowheads="1"/>
          </p:cNvSpPr>
          <p:nvPr/>
        </p:nvSpPr>
        <p:spPr bwMode="auto">
          <a:xfrm>
            <a:off x="404812" y="2425906"/>
            <a:ext cx="112395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en-US" sz="3000" b="1" dirty="0" smtClean="0">
                <a:solidFill>
                  <a:srgbClr val="FF0000"/>
                </a:solidFill>
                <a:latin typeface="宋体" pitchFamily="2" charset="-122"/>
                <a:ea typeface="宋体" pitchFamily="2" charset="-122"/>
                <a:cs typeface="Times New Roman" pitchFamily="18" charset="0"/>
              </a:rPr>
              <a:t>例</a:t>
            </a:r>
            <a:r>
              <a:rPr lang="en-US" altLang="zh-CN" sz="3000" b="1" dirty="0" smtClean="0">
                <a:solidFill>
                  <a:srgbClr val="FF0000"/>
                </a:solidFill>
                <a:latin typeface="宋体" pitchFamily="2" charset="-122"/>
                <a:ea typeface="宋体" pitchFamily="2" charset="-122"/>
                <a:cs typeface="Times New Roman" pitchFamily="18" charset="0"/>
              </a:rPr>
              <a:t>5  </a:t>
            </a:r>
            <a:r>
              <a:rPr lang="zh-CN" altLang="zh-CN" sz="3000" b="1" dirty="0" smtClean="0">
                <a:latin typeface="宋体" pitchFamily="2" charset="-122"/>
                <a:ea typeface="宋体" pitchFamily="2" charset="-122"/>
                <a:cs typeface="Times New Roman" pitchFamily="18" charset="0"/>
              </a:rPr>
              <a:t>如图</a:t>
            </a:r>
            <a:r>
              <a:rPr lang="en-US" altLang="zh-CN" sz="3000" b="1" dirty="0" smtClean="0">
                <a:latin typeface="宋体" pitchFamily="2" charset="-122"/>
                <a:ea typeface="宋体" pitchFamily="2" charset="-122"/>
                <a:cs typeface="Times New Roman" pitchFamily="18" charset="0"/>
              </a:rPr>
              <a:t>8</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所示，实验</a:t>
            </a:r>
            <a:endParaRPr lang="en-US"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小组要探究二力平衡条件，实</a:t>
            </a:r>
            <a:endParaRPr lang="en-US"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验中每个钩码的重力相同，摩</a:t>
            </a:r>
            <a:endParaRPr lang="en-US"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擦力忽略不计。</a:t>
            </a:r>
          </a:p>
        </p:txBody>
      </p:sp>
      <p:sp>
        <p:nvSpPr>
          <p:cNvPr id="52226"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11" name="组合 10"/>
          <p:cNvGrpSpPr/>
          <p:nvPr/>
        </p:nvGrpSpPr>
        <p:grpSpPr>
          <a:xfrm>
            <a:off x="6015036" y="1685925"/>
            <a:ext cx="5879527" cy="4476943"/>
            <a:chOff x="6015036" y="1685925"/>
            <a:chExt cx="5879527" cy="4476943"/>
          </a:xfrm>
        </p:grpSpPr>
        <p:pic>
          <p:nvPicPr>
            <p:cNvPr id="52225" name="Picture 1" descr="E:\全品课件\物理人教八下学练考PPT\物理人教八下学练考\9RA66.EPS"/>
            <p:cNvPicPr>
              <a:picLocks noChangeAspect="1" noChangeArrowheads="1"/>
            </p:cNvPicPr>
            <p:nvPr/>
          </p:nvPicPr>
          <p:blipFill>
            <a:blip r:embed="rId3" r:link="rId4" cstate="print"/>
            <a:srcRect/>
            <a:stretch>
              <a:fillRect/>
            </a:stretch>
          </p:blipFill>
          <p:spPr bwMode="auto">
            <a:xfrm>
              <a:off x="6015036" y="1685925"/>
              <a:ext cx="5879527" cy="3729038"/>
            </a:xfrm>
            <a:prstGeom prst="rect">
              <a:avLst/>
            </a:prstGeom>
            <a:noFill/>
          </p:spPr>
        </p:pic>
        <p:sp>
          <p:nvSpPr>
            <p:cNvPr id="52227" name="Rectangle 3"/>
            <p:cNvSpPr>
              <a:spLocks noChangeArrowheads="1"/>
            </p:cNvSpPr>
            <p:nvPr/>
          </p:nvSpPr>
          <p:spPr bwMode="auto">
            <a:xfrm>
              <a:off x="7800975" y="5486208"/>
              <a:ext cx="2194832" cy="67666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R="0" lvl="0" indent="266700" fontAlgn="base">
                <a:lnSpc>
                  <a:spcPct val="150000"/>
                </a:lnSpc>
                <a:spcBef>
                  <a:spcPct val="0"/>
                </a:spcBef>
                <a:spcAft>
                  <a:spcPct val="0"/>
                </a:spcAft>
                <a:buClrTx/>
                <a:buSzTx/>
                <a:buFontTx/>
                <a:buNone/>
                <a:tabLst/>
              </a:pPr>
              <a:r>
                <a:rPr lang="zh-CN" altLang="zh-CN" sz="3000" b="1" dirty="0" smtClean="0">
                  <a:latin typeface="宋体" pitchFamily="2" charset="-122"/>
                  <a:ea typeface="宋体" pitchFamily="2" charset="-122"/>
                  <a:cs typeface="Times New Roman" pitchFamily="18" charset="0"/>
                </a:rPr>
                <a:t>图</a:t>
              </a:r>
              <a:r>
                <a:rPr lang="en-US" altLang="zh-CN" sz="3000" b="1" dirty="0" smtClean="0">
                  <a:latin typeface="宋体" pitchFamily="2" charset="-122"/>
                  <a:ea typeface="宋体" pitchFamily="2" charset="-122"/>
                  <a:cs typeface="Times New Roman" pitchFamily="18" charset="0"/>
                </a:rPr>
                <a:t>8</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2</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0-#ppt_w/2"/>
                                          </p:val>
                                        </p:tav>
                                        <p:tav tm="100000">
                                          <p:val>
                                            <p:strVal val="#ppt_x"/>
                                          </p:val>
                                        </p:tav>
                                      </p:tavLst>
                                    </p:anim>
                                    <p:anim calcmode="lin" valueType="num">
                                      <p:cBhvr additive="base">
                                        <p:cTn id="13" dur="500" fill="hold"/>
                                        <p:tgtEl>
                                          <p:spTgt spid="5"/>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4" presetClass="entr" presetSubtype="16"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childTnLst>
                          </p:cTn>
                        </p:par>
                        <p:par>
                          <p:cTn id="18" fill="hold">
                            <p:stCondLst>
                              <p:cond delay="1500"/>
                            </p:stCondLst>
                            <p:childTnLst>
                              <p:par>
                                <p:cTn id="19" presetID="4" presetClass="entr" presetSubtype="16" fill="hold"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box(in)">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414336" y="1092830"/>
            <a:ext cx="11172825"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如图甲所示，当左右两端同时各挂两个钩码时，小车静止，此时</a:t>
            </a:r>
            <a:r>
              <a:rPr lang="en-US" altLang="zh-CN" sz="3000" b="1" dirty="0" smtClean="0">
                <a:latin typeface="宋体" pitchFamily="2" charset="-122"/>
                <a:ea typeface="宋体" pitchFamily="2" charset="-122"/>
                <a:cs typeface="Times New Roman" pitchFamily="18" charset="0"/>
              </a:rPr>
              <a:t>F</a:t>
            </a:r>
            <a:r>
              <a:rPr lang="en-US" altLang="zh-CN" sz="3000" b="1" baseline="-25000"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F</a:t>
            </a:r>
            <a:r>
              <a:rPr lang="en-US" altLang="zh-CN" sz="3000" b="1" baseline="-25000"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的方向</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，大小</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；当左右两端同时取下一个钩码时，如图乙所示，小车仍静止，此时</a:t>
            </a:r>
            <a:r>
              <a:rPr lang="en-US" altLang="zh-CN" sz="3000" b="1" dirty="0" smtClean="0">
                <a:latin typeface="宋体" pitchFamily="2" charset="-122"/>
                <a:ea typeface="宋体" pitchFamily="2" charset="-122"/>
                <a:cs typeface="Times New Roman" pitchFamily="18" charset="0"/>
              </a:rPr>
              <a:t>F</a:t>
            </a:r>
            <a:r>
              <a:rPr lang="en-US" altLang="zh-CN" sz="3000" b="1" baseline="-25000" dirty="0" smtClean="0">
                <a:latin typeface="宋体" pitchFamily="2" charset="-122"/>
                <a:ea typeface="宋体" pitchFamily="2" charset="-122"/>
                <a:cs typeface="Times New Roman" pitchFamily="18" charset="0"/>
              </a:rPr>
              <a:t>3</a:t>
            </a:r>
            <a:r>
              <a:rPr lang="en-US" altLang="zh-CN" sz="3000" b="1" dirty="0" smtClean="0">
                <a:latin typeface="宋体" pitchFamily="2" charset="-122"/>
                <a:ea typeface="宋体" pitchFamily="2" charset="-122"/>
                <a:cs typeface="Times New Roman" pitchFamily="18" charset="0"/>
              </a:rPr>
              <a:t>____F</a:t>
            </a:r>
            <a:r>
              <a:rPr lang="en-US" altLang="zh-CN" sz="3000" b="1" baseline="-25000" dirty="0" smtClean="0">
                <a:latin typeface="宋体" pitchFamily="2" charset="-122"/>
                <a:ea typeface="宋体" pitchFamily="2" charset="-122"/>
                <a:cs typeface="Times New Roman" pitchFamily="18" charset="0"/>
              </a:rPr>
              <a:t>4</a:t>
            </a:r>
            <a:r>
              <a:rPr lang="zh-CN" altLang="zh-CN" sz="3000" b="1" dirty="0" smtClean="0">
                <a:latin typeface="宋体" pitchFamily="2" charset="-122"/>
                <a:ea typeface="宋体" pitchFamily="2" charset="-122"/>
                <a:cs typeface="Times New Roman" pitchFamily="18" charset="0"/>
              </a:rPr>
              <a:t>；当右端再挂上一个钩码时，如图丙所示，小车将做变速运动，此时</a:t>
            </a:r>
            <a:r>
              <a:rPr lang="en-US" altLang="zh-CN" sz="3000" b="1" dirty="0" smtClean="0">
                <a:latin typeface="宋体" pitchFamily="2" charset="-122"/>
                <a:ea typeface="宋体" pitchFamily="2" charset="-122"/>
                <a:cs typeface="Times New Roman" pitchFamily="18" charset="0"/>
              </a:rPr>
              <a:t>F</a:t>
            </a:r>
            <a:r>
              <a:rPr lang="en-US" altLang="zh-CN" sz="3000" b="1" baseline="-25000" dirty="0" smtClean="0">
                <a:latin typeface="宋体" pitchFamily="2" charset="-122"/>
                <a:ea typeface="宋体" pitchFamily="2" charset="-122"/>
                <a:cs typeface="Times New Roman" pitchFamily="18" charset="0"/>
              </a:rPr>
              <a:t>5</a:t>
            </a:r>
            <a:r>
              <a:rPr lang="en-US" altLang="zh-CN" sz="3000" b="1" dirty="0" smtClean="0">
                <a:latin typeface="宋体" pitchFamily="2" charset="-122"/>
                <a:ea typeface="宋体" pitchFamily="2" charset="-122"/>
                <a:cs typeface="Times New Roman" pitchFamily="18" charset="0"/>
              </a:rPr>
              <a:t>___F</a:t>
            </a:r>
            <a:r>
              <a:rPr lang="en-US" altLang="zh-CN" sz="3000" b="1" baseline="-25000" dirty="0" smtClean="0">
                <a:latin typeface="宋体" pitchFamily="2" charset="-122"/>
                <a:ea typeface="宋体" pitchFamily="2" charset="-122"/>
                <a:cs typeface="Times New Roman" pitchFamily="18" charset="0"/>
              </a:rPr>
              <a:t>6</a:t>
            </a:r>
            <a:r>
              <a:rPr lang="zh-CN" altLang="zh-CN" sz="3000" b="1" dirty="0" smtClean="0">
                <a:latin typeface="宋体" pitchFamily="2" charset="-122"/>
                <a:ea typeface="宋体" pitchFamily="2" charset="-122"/>
                <a:cs typeface="Times New Roman" pitchFamily="18" charset="0"/>
              </a:rPr>
              <a:t>。</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在图甲实验的基础上，将小车扭转一个角度，松手后，观察小车的运动情况，这样做可以探究的问题是</a:t>
            </a:r>
            <a:r>
              <a:rPr lang="en-US" altLang="zh-CN" sz="3000" b="1" dirty="0" smtClean="0">
                <a:latin typeface="宋体" pitchFamily="2" charset="-122"/>
                <a:ea typeface="宋体" pitchFamily="2" charset="-122"/>
                <a:cs typeface="Times New Roman" pitchFamily="18" charset="0"/>
              </a:rPr>
              <a:t>______________________________________</a:t>
            </a:r>
            <a:r>
              <a:rPr lang="zh-CN" altLang="zh-CN" sz="3000" b="1" dirty="0" smtClean="0">
                <a:latin typeface="宋体" pitchFamily="2" charset="-122"/>
                <a:ea typeface="宋体" pitchFamily="2" charset="-122"/>
                <a:cs typeface="Times New Roman" pitchFamily="18" charset="0"/>
              </a:rPr>
              <a:t>。</a:t>
            </a:r>
          </a:p>
        </p:txBody>
      </p:sp>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7373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3147830" y="1963862"/>
            <a:ext cx="800219"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相反</a:t>
            </a:r>
            <a:endParaRPr lang="zh-CN" altLang="en-US" sz="2400" b="1" dirty="0" smtClean="0">
              <a:solidFill>
                <a:srgbClr val="FF0000"/>
              </a:solidFill>
              <a:latin typeface="宋体" pitchFamily="2" charset="-122"/>
              <a:ea typeface="宋体" pitchFamily="2" charset="-122"/>
            </a:endParaRPr>
          </a:p>
        </p:txBody>
      </p:sp>
      <p:sp>
        <p:nvSpPr>
          <p:cNvPr id="10035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240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矩形 14"/>
          <p:cNvSpPr/>
          <p:nvPr/>
        </p:nvSpPr>
        <p:spPr>
          <a:xfrm>
            <a:off x="5174752" y="1978148"/>
            <a:ext cx="800219"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相等</a:t>
            </a:r>
            <a:endParaRPr lang="zh-CN" altLang="en-US" sz="2400" b="1" dirty="0" smtClean="0">
              <a:solidFill>
                <a:srgbClr val="FF0000"/>
              </a:solidFill>
              <a:latin typeface="宋体" pitchFamily="2" charset="-122"/>
              <a:ea typeface="宋体" pitchFamily="2" charset="-122"/>
            </a:endParaRPr>
          </a:p>
        </p:txBody>
      </p:sp>
      <p:sp>
        <p:nvSpPr>
          <p:cNvPr id="17" name="矩形 16"/>
          <p:cNvSpPr/>
          <p:nvPr/>
        </p:nvSpPr>
        <p:spPr>
          <a:xfrm>
            <a:off x="7041652" y="2673468"/>
            <a:ext cx="492443"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19" name="矩形 18"/>
          <p:cNvSpPr/>
          <p:nvPr/>
        </p:nvSpPr>
        <p:spPr>
          <a:xfrm>
            <a:off x="9051426" y="3340218"/>
            <a:ext cx="338554"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&lt;</a:t>
            </a:r>
            <a:endParaRPr lang="zh-CN" altLang="en-US" sz="2400" b="1" dirty="0" smtClean="0">
              <a:solidFill>
                <a:srgbClr val="FF0000"/>
              </a:solidFill>
              <a:latin typeface="宋体" pitchFamily="2" charset="-122"/>
              <a:ea typeface="宋体" pitchFamily="2" charset="-122"/>
            </a:endParaRPr>
          </a:p>
        </p:txBody>
      </p:sp>
      <p:sp>
        <p:nvSpPr>
          <p:cNvPr id="20" name="矩形 19"/>
          <p:cNvSpPr/>
          <p:nvPr/>
        </p:nvSpPr>
        <p:spPr>
          <a:xfrm>
            <a:off x="531315" y="5307131"/>
            <a:ext cx="6955750"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作用在小车上，不在同一直线上的两个力能否平衡</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linds(horizont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linds(horizont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blinds(horizontal)">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blinds(horizontal)">
                                      <p:cBhvr>
                                        <p:cTn id="3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8" grpId="0"/>
      <p:bldP spid="15" grpId="0"/>
      <p:bldP spid="17" grpId="0"/>
      <p:bldP spid="19" grpId="0"/>
      <p:bldP spid="20"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428624" y="960902"/>
            <a:ext cx="11172825"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对比甲、乙、丙三次实验，当小车静止时，水平方向上受到两个力的大小关系是</a:t>
            </a:r>
            <a:r>
              <a:rPr lang="en-US" altLang="zh-CN" sz="3000" b="1" dirty="0" smtClean="0">
                <a:latin typeface="宋体" pitchFamily="2" charset="-122"/>
                <a:ea typeface="宋体" pitchFamily="2" charset="-122"/>
                <a:cs typeface="Times New Roman" pitchFamily="18" charset="0"/>
              </a:rPr>
              <a:t>________</a:t>
            </a:r>
            <a:r>
              <a:rPr lang="zh-CN" altLang="zh-CN" sz="3000" b="1" dirty="0" smtClean="0">
                <a:latin typeface="宋体" pitchFamily="2" charset="-122"/>
                <a:ea typeface="宋体" pitchFamily="2" charset="-122"/>
                <a:cs typeface="Times New Roman" pitchFamily="18" charset="0"/>
              </a:rPr>
              <a:t>；还能看出小车受非平衡力作用时，运动状态将</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a:t>
            </a: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【变式延伸】结合上例探究以下问题：</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小明认为采用图</a:t>
            </a:r>
            <a:r>
              <a:rPr lang="en-US" altLang="zh-CN" sz="3000" b="1" dirty="0" smtClean="0">
                <a:latin typeface="宋体" pitchFamily="2" charset="-122"/>
                <a:ea typeface="宋体" pitchFamily="2" charset="-122"/>
                <a:cs typeface="Times New Roman" pitchFamily="18" charset="0"/>
              </a:rPr>
              <a:t>8</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乙装置进行探究与采用图甲装置进行探究效果是一样的，你</a:t>
            </a:r>
            <a:r>
              <a:rPr lang="en-US" altLang="zh-CN" sz="3000" b="1" dirty="0" smtClean="0">
                <a:latin typeface="宋体" pitchFamily="2" charset="-122"/>
                <a:ea typeface="宋体" pitchFamily="2" charset="-122"/>
                <a:cs typeface="Times New Roman" pitchFamily="18" charset="0"/>
              </a:rPr>
              <a:t>_______(</a:t>
            </a:r>
            <a:r>
              <a:rPr lang="zh-CN" altLang="zh-CN" sz="3000" b="1" dirty="0" smtClean="0">
                <a:latin typeface="宋体" pitchFamily="2" charset="-122"/>
                <a:ea typeface="宋体" pitchFamily="2" charset="-122"/>
                <a:cs typeface="Times New Roman" pitchFamily="18" charset="0"/>
              </a:rPr>
              <a:t>选填“同意”或“不同意”</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他的看法，原因是：</a:t>
            </a:r>
            <a:r>
              <a:rPr lang="en-US" altLang="zh-CN" sz="3000" b="1" dirty="0" smtClean="0">
                <a:latin typeface="宋体" pitchFamily="2" charset="-122"/>
                <a:ea typeface="宋体" pitchFamily="2" charset="-122"/>
                <a:cs typeface="Times New Roman" pitchFamily="18" charset="0"/>
              </a:rPr>
              <a:t>______________________________________________</a:t>
            </a:r>
            <a:r>
              <a:rPr lang="zh-CN" altLang="zh-CN" sz="3000" b="1" dirty="0" smtClean="0">
                <a:latin typeface="宋体" pitchFamily="2" charset="-122"/>
                <a:ea typeface="宋体" pitchFamily="2" charset="-122"/>
                <a:cs typeface="Times New Roman" pitchFamily="18" charset="0"/>
              </a:rPr>
              <a:t>。</a:t>
            </a:r>
          </a:p>
        </p:txBody>
      </p:sp>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7373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3605032" y="1806694"/>
            <a:ext cx="1415772"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大小相等</a:t>
            </a:r>
            <a:endParaRPr lang="zh-CN" altLang="en-US" sz="2400" b="1" dirty="0" smtClean="0">
              <a:solidFill>
                <a:srgbClr val="FF0000"/>
              </a:solidFill>
              <a:latin typeface="宋体" pitchFamily="2" charset="-122"/>
              <a:ea typeface="宋体" pitchFamily="2" charset="-122"/>
            </a:endParaRPr>
          </a:p>
        </p:txBody>
      </p:sp>
      <p:sp>
        <p:nvSpPr>
          <p:cNvPr id="10035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240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矩形 14"/>
          <p:cNvSpPr/>
          <p:nvPr/>
        </p:nvSpPr>
        <p:spPr>
          <a:xfrm>
            <a:off x="2531564" y="2521068"/>
            <a:ext cx="800219"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改变</a:t>
            </a:r>
            <a:endParaRPr lang="zh-CN" altLang="en-US" sz="2400" b="1" dirty="0" smtClean="0">
              <a:solidFill>
                <a:srgbClr val="FF0000"/>
              </a:solidFill>
              <a:latin typeface="宋体" pitchFamily="2" charset="-122"/>
              <a:ea typeface="宋体" pitchFamily="2" charset="-122"/>
            </a:endParaRPr>
          </a:p>
        </p:txBody>
      </p:sp>
      <p:sp>
        <p:nvSpPr>
          <p:cNvPr id="17" name="矩形 16"/>
          <p:cNvSpPr/>
          <p:nvPr/>
        </p:nvSpPr>
        <p:spPr>
          <a:xfrm>
            <a:off x="4384176" y="4587993"/>
            <a:ext cx="1107996"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不同意</a:t>
            </a:r>
            <a:endParaRPr lang="zh-CN" altLang="en-US" sz="2400" b="1" dirty="0" smtClean="0">
              <a:solidFill>
                <a:srgbClr val="FF0000"/>
              </a:solidFill>
              <a:latin typeface="宋体" pitchFamily="2" charset="-122"/>
              <a:ea typeface="宋体" pitchFamily="2" charset="-122"/>
            </a:endParaRPr>
          </a:p>
        </p:txBody>
      </p:sp>
      <p:sp>
        <p:nvSpPr>
          <p:cNvPr id="20" name="矩形 19"/>
          <p:cNvSpPr/>
          <p:nvPr/>
        </p:nvSpPr>
        <p:spPr>
          <a:xfrm>
            <a:off x="545602" y="5935781"/>
            <a:ext cx="8802410"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图乙装置的摩擦力比图甲装置的摩擦力要大，对实验结果有影响</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linds(horizont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linds(horizont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linds(horizontal)">
                                      <p:cBhvr>
                                        <p:cTn id="2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8" grpId="0"/>
      <p:bldP spid="15" grpId="0"/>
      <p:bldP spid="17" grpId="0"/>
      <p:bldP spid="2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571497" y="3606547"/>
            <a:ext cx="11172825" cy="21698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后来小明将实验装置改成如图丙所示，却发现摩擦虽然可以忽略了，但由于</a:t>
            </a:r>
            <a:r>
              <a:rPr lang="en-US" altLang="zh-CN" sz="3000" b="1" dirty="0" smtClean="0">
                <a:latin typeface="宋体" pitchFamily="2" charset="-122"/>
                <a:ea typeface="宋体" pitchFamily="2" charset="-122"/>
                <a:cs typeface="Times New Roman" pitchFamily="18" charset="0"/>
              </a:rPr>
              <a:t>________</a:t>
            </a:r>
            <a:r>
              <a:rPr lang="zh-CN" altLang="zh-CN" sz="3000" b="1" dirty="0" smtClean="0">
                <a:latin typeface="宋体" pitchFamily="2" charset="-122"/>
                <a:ea typeface="宋体" pitchFamily="2" charset="-122"/>
                <a:cs typeface="Times New Roman" pitchFamily="18" charset="0"/>
              </a:rPr>
              <a:t>，小车虽然处于平衡状态，但受</a:t>
            </a:r>
            <a:r>
              <a:rPr lang="en-US" altLang="zh-CN" sz="3000" b="1" dirty="0" smtClean="0">
                <a:latin typeface="宋体" pitchFamily="2" charset="-122"/>
                <a:ea typeface="宋体" pitchFamily="2" charset="-122"/>
                <a:cs typeface="Times New Roman" pitchFamily="18" charset="0"/>
              </a:rPr>
              <a:t>___</a:t>
            </a:r>
            <a:r>
              <a:rPr lang="zh-CN" altLang="zh-CN" sz="3000" b="1" dirty="0" smtClean="0">
                <a:latin typeface="宋体" pitchFamily="2" charset="-122"/>
                <a:ea typeface="宋体" pitchFamily="2" charset="-122"/>
                <a:cs typeface="Times New Roman" pitchFamily="18" charset="0"/>
              </a:rPr>
              <a:t>个力的作用，超出了研究范围，使得实验失败。</a:t>
            </a:r>
          </a:p>
        </p:txBody>
      </p:sp>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7373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035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240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矩形 16"/>
          <p:cNvSpPr/>
          <p:nvPr/>
        </p:nvSpPr>
        <p:spPr>
          <a:xfrm>
            <a:off x="3084012" y="4516556"/>
            <a:ext cx="1415772"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小车较重</a:t>
            </a:r>
            <a:endParaRPr lang="zh-CN" altLang="en-US" sz="2400" b="1" dirty="0" smtClean="0">
              <a:solidFill>
                <a:srgbClr val="FF0000"/>
              </a:solidFill>
              <a:latin typeface="宋体" pitchFamily="2" charset="-122"/>
              <a:ea typeface="宋体" pitchFamily="2" charset="-122"/>
            </a:endParaRPr>
          </a:p>
        </p:txBody>
      </p:sp>
      <p:sp>
        <p:nvSpPr>
          <p:cNvPr id="20" name="矩形 19"/>
          <p:cNvSpPr/>
          <p:nvPr/>
        </p:nvSpPr>
        <p:spPr>
          <a:xfrm>
            <a:off x="9946776" y="4564180"/>
            <a:ext cx="492443"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三</a:t>
            </a:r>
            <a:endParaRPr lang="zh-CN" altLang="en-US" sz="2400" b="1" dirty="0" smtClean="0">
              <a:solidFill>
                <a:srgbClr val="FF0000"/>
              </a:solidFill>
              <a:latin typeface="宋体" pitchFamily="2" charset="-122"/>
              <a:ea typeface="宋体" pitchFamily="2" charset="-122"/>
            </a:endParaRPr>
          </a:p>
        </p:txBody>
      </p:sp>
      <p:sp>
        <p:nvSpPr>
          <p:cNvPr id="532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16" name="组合 15"/>
          <p:cNvGrpSpPr/>
          <p:nvPr/>
        </p:nvGrpSpPr>
        <p:grpSpPr>
          <a:xfrm>
            <a:off x="2371723" y="1042988"/>
            <a:ext cx="7062613" cy="2695767"/>
            <a:chOff x="2371723" y="1042988"/>
            <a:chExt cx="7062613" cy="2695767"/>
          </a:xfrm>
        </p:grpSpPr>
        <p:pic>
          <p:nvPicPr>
            <p:cNvPr id="53249" name="Picture 1" descr="E:\全品课件\物理人教八下学练考PPT\物理人教八下学练考\9RA67.EPS"/>
            <p:cNvPicPr>
              <a:picLocks noChangeAspect="1" noChangeArrowheads="1"/>
            </p:cNvPicPr>
            <p:nvPr/>
          </p:nvPicPr>
          <p:blipFill>
            <a:blip r:embed="rId2" r:link="rId3" cstate="print"/>
            <a:srcRect/>
            <a:stretch>
              <a:fillRect/>
            </a:stretch>
          </p:blipFill>
          <p:spPr bwMode="auto">
            <a:xfrm>
              <a:off x="2371723" y="1042988"/>
              <a:ext cx="7062613" cy="2043113"/>
            </a:xfrm>
            <a:prstGeom prst="rect">
              <a:avLst/>
            </a:prstGeom>
            <a:noFill/>
          </p:spPr>
        </p:pic>
        <p:sp>
          <p:nvSpPr>
            <p:cNvPr id="53251" name="Rectangle 3"/>
            <p:cNvSpPr>
              <a:spLocks noChangeArrowheads="1"/>
            </p:cNvSpPr>
            <p:nvPr/>
          </p:nvSpPr>
          <p:spPr bwMode="auto">
            <a:xfrm>
              <a:off x="4772025" y="3062095"/>
              <a:ext cx="2194832" cy="67666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R="0" lvl="0" indent="266700" fontAlgn="base">
                <a:lnSpc>
                  <a:spcPct val="150000"/>
                </a:lnSpc>
                <a:spcBef>
                  <a:spcPct val="0"/>
                </a:spcBef>
                <a:spcAft>
                  <a:spcPct val="0"/>
                </a:spcAft>
                <a:buClrTx/>
                <a:buSzTx/>
                <a:buFontTx/>
                <a:buNone/>
                <a:tabLst/>
              </a:pPr>
              <a:r>
                <a:rPr lang="zh-CN" altLang="zh-CN" sz="3000" b="1" dirty="0" smtClean="0">
                  <a:latin typeface="宋体" pitchFamily="2" charset="-122"/>
                  <a:ea typeface="宋体" pitchFamily="2" charset="-122"/>
                  <a:cs typeface="Times New Roman" pitchFamily="18" charset="0"/>
                </a:rPr>
                <a:t>图</a:t>
              </a:r>
              <a:r>
                <a:rPr lang="en-US" altLang="zh-CN" sz="3000" b="1" dirty="0" smtClean="0">
                  <a:latin typeface="宋体" pitchFamily="2" charset="-122"/>
                  <a:ea typeface="宋体" pitchFamily="2" charset="-122"/>
                  <a:cs typeface="Times New Roman" pitchFamily="18" charset="0"/>
                </a:rPr>
                <a:t>8</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3</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linds(horizontal)">
                                      <p:cBhvr>
                                        <p:cTn id="7" dur="500"/>
                                        <p:tgtEl>
                                          <p:spTgt spid="16"/>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box(in)">
                                      <p:cBhvr>
                                        <p:cTn id="11" dur="500"/>
                                        <p:tgtEl>
                                          <p:spTgt spid="14"/>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blinds(horizontal)">
                                      <p:cBhvr>
                                        <p:cTn id="16" dur="500"/>
                                        <p:tgtEl>
                                          <p:spTgt spid="17"/>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blinds(horizontal)">
                                      <p:cBhvr>
                                        <p:cTn id="2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20"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457198" y="1456721"/>
            <a:ext cx="11172825" cy="35548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小明最终确认如图丁所示的实验方案。此方案中，由于</a:t>
            </a:r>
            <a:r>
              <a:rPr lang="en-US" altLang="zh-CN" sz="3000" b="1" dirty="0" smtClean="0">
                <a:latin typeface="宋体" pitchFamily="2" charset="-122"/>
                <a:ea typeface="宋体" pitchFamily="2" charset="-122"/>
                <a:cs typeface="Times New Roman" pitchFamily="18" charset="0"/>
              </a:rPr>
              <a:t>___________________________</a:t>
            </a:r>
            <a:r>
              <a:rPr lang="zh-CN" altLang="zh-CN" sz="3000" b="1" dirty="0" smtClean="0">
                <a:latin typeface="宋体" pitchFamily="2" charset="-122"/>
                <a:ea typeface="宋体" pitchFamily="2" charset="-122"/>
                <a:cs typeface="Times New Roman" pitchFamily="18" charset="0"/>
              </a:rPr>
              <a:t>，故卡片的重力可忽略不计，卡片相当于只受两个力的作用。</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(4)</a:t>
            </a:r>
            <a:r>
              <a:rPr lang="zh-CN" altLang="zh-CN" sz="3000" b="1" dirty="0" smtClean="0">
                <a:latin typeface="宋体" pitchFamily="2" charset="-122"/>
                <a:ea typeface="宋体" pitchFamily="2" charset="-122"/>
                <a:cs typeface="Times New Roman" pitchFamily="18" charset="0"/>
              </a:rPr>
              <a:t>为了验证只有作用在同一物体上的两个力才能平衡，在图丁所示实验的情况下，下一步的操作是：</a:t>
            </a:r>
            <a:r>
              <a:rPr lang="en-US" altLang="zh-CN" sz="3000" b="1" dirty="0" smtClean="0">
                <a:latin typeface="宋体" pitchFamily="2" charset="-122"/>
                <a:ea typeface="宋体" pitchFamily="2" charset="-122"/>
                <a:cs typeface="Times New Roman" pitchFamily="18" charset="0"/>
              </a:rPr>
              <a:t>__________________</a:t>
            </a:r>
            <a:r>
              <a:rPr lang="zh-CN" altLang="zh-CN" sz="3000" b="1" dirty="0" smtClean="0">
                <a:latin typeface="宋体" pitchFamily="2" charset="-122"/>
                <a:ea typeface="宋体" pitchFamily="2" charset="-122"/>
                <a:cs typeface="Times New Roman" pitchFamily="18" charset="0"/>
              </a:rPr>
              <a:t>。</a:t>
            </a:r>
          </a:p>
        </p:txBody>
      </p:sp>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7373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035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240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矩形 14"/>
          <p:cNvSpPr/>
          <p:nvPr/>
        </p:nvSpPr>
        <p:spPr>
          <a:xfrm>
            <a:off x="445589" y="2321043"/>
            <a:ext cx="5136342"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卡片所受重力远小于拉力</a:t>
            </a:r>
            <a:r>
              <a:rPr lang="en-US" altLang="zh-CN" sz="2400" b="1" dirty="0" smtClean="0">
                <a:solidFill>
                  <a:srgbClr val="FF0000"/>
                </a:solidFill>
                <a:latin typeface="宋体" pitchFamily="2" charset="-122"/>
                <a:ea typeface="宋体" pitchFamily="2" charset="-122"/>
              </a:rPr>
              <a:t>(</a:t>
            </a:r>
            <a:r>
              <a:rPr lang="zh-CN" altLang="zh-CN" sz="2400" b="1" dirty="0" smtClean="0">
                <a:solidFill>
                  <a:srgbClr val="FF0000"/>
                </a:solidFill>
                <a:latin typeface="宋体" pitchFamily="2" charset="-122"/>
                <a:ea typeface="宋体" pitchFamily="2" charset="-122"/>
              </a:rPr>
              <a:t>卡片较轻</a:t>
            </a:r>
            <a:r>
              <a:rPr lang="en-US" altLang="zh-CN" sz="2400" b="1" dirty="0" smtClean="0">
                <a:solidFill>
                  <a:srgbClr val="FF0000"/>
                </a:solidFill>
                <a:latin typeface="宋体" pitchFamily="2" charset="-122"/>
                <a:ea typeface="宋体" pitchFamily="2" charset="-122"/>
              </a:rPr>
              <a:t>)</a:t>
            </a:r>
            <a:endParaRPr lang="zh-CN" altLang="zh-CN" sz="2400" b="1" dirty="0" smtClean="0">
              <a:solidFill>
                <a:srgbClr val="FF0000"/>
              </a:solidFill>
              <a:latin typeface="宋体" pitchFamily="2" charset="-122"/>
              <a:ea typeface="宋体" pitchFamily="2" charset="-122"/>
            </a:endParaRPr>
          </a:p>
        </p:txBody>
      </p:sp>
      <p:sp>
        <p:nvSpPr>
          <p:cNvPr id="17" name="矩形 16"/>
          <p:cNvSpPr/>
          <p:nvPr/>
        </p:nvSpPr>
        <p:spPr>
          <a:xfrm>
            <a:off x="6698754" y="4387968"/>
            <a:ext cx="3262432"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用剪刀将卡片剪成两半</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7"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371474" y="903753"/>
            <a:ext cx="11172825"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【开放探究】</a:t>
            </a: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学习关于物体的平衡条件时，小林同学提出了以下疑问：只受一个力作用的物体能保持平衡状态吗？只受两个力作用的物体一定能保持平衡状态吗？物体处于</a:t>
            </a:r>
            <a:endParaRPr lang="en-US"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平衡状态时一定只受两个力作</a:t>
            </a:r>
            <a:endParaRPr lang="en-US"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用吗？为此他做了如图</a:t>
            </a:r>
            <a:r>
              <a:rPr lang="en-US" altLang="zh-CN" sz="3000" b="1" dirty="0" smtClean="0">
                <a:latin typeface="宋体" pitchFamily="2" charset="-122"/>
                <a:ea typeface="宋体" pitchFamily="2" charset="-122"/>
                <a:cs typeface="Times New Roman" pitchFamily="18" charset="0"/>
              </a:rPr>
              <a:t>8</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4</a:t>
            </a: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所示实验，研究物体处于平衡状</a:t>
            </a:r>
            <a:endParaRPr lang="en-US"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态时的受力情况。</a:t>
            </a:r>
          </a:p>
        </p:txBody>
      </p:sp>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7373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035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240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55298"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16" name="组合 15"/>
          <p:cNvGrpSpPr/>
          <p:nvPr/>
        </p:nvGrpSpPr>
        <p:grpSpPr>
          <a:xfrm>
            <a:off x="6143624" y="3357563"/>
            <a:ext cx="5682342" cy="2795779"/>
            <a:chOff x="6143624" y="3357563"/>
            <a:chExt cx="5682342" cy="2795779"/>
          </a:xfrm>
        </p:grpSpPr>
        <p:pic>
          <p:nvPicPr>
            <p:cNvPr id="55297" name="Picture 1" descr="E:\全品课件\物理人教八下学练考PPT\物理人教八下学练考\9RA68.EPS"/>
            <p:cNvPicPr>
              <a:picLocks noChangeAspect="1" noChangeArrowheads="1"/>
            </p:cNvPicPr>
            <p:nvPr/>
          </p:nvPicPr>
          <p:blipFill>
            <a:blip r:embed="rId2" r:link="rId3" cstate="print"/>
            <a:srcRect/>
            <a:stretch>
              <a:fillRect/>
            </a:stretch>
          </p:blipFill>
          <p:spPr bwMode="auto">
            <a:xfrm>
              <a:off x="6143624" y="3357563"/>
              <a:ext cx="5682342" cy="2057400"/>
            </a:xfrm>
            <a:prstGeom prst="rect">
              <a:avLst/>
            </a:prstGeom>
            <a:noFill/>
          </p:spPr>
        </p:pic>
        <p:sp>
          <p:nvSpPr>
            <p:cNvPr id="55299" name="Rectangle 3"/>
            <p:cNvSpPr>
              <a:spLocks noChangeArrowheads="1"/>
            </p:cNvSpPr>
            <p:nvPr/>
          </p:nvSpPr>
          <p:spPr bwMode="auto">
            <a:xfrm>
              <a:off x="7643812" y="5476682"/>
              <a:ext cx="2194832" cy="67666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R="0" lvl="0" indent="266700" fontAlgn="base">
                <a:lnSpc>
                  <a:spcPct val="150000"/>
                </a:lnSpc>
                <a:spcBef>
                  <a:spcPct val="0"/>
                </a:spcBef>
                <a:spcAft>
                  <a:spcPct val="0"/>
                </a:spcAft>
                <a:buClrTx/>
                <a:buSzTx/>
                <a:buFontTx/>
                <a:buNone/>
                <a:tabLst/>
              </a:pPr>
              <a:r>
                <a:rPr lang="zh-CN" altLang="zh-CN" sz="3000" b="1" dirty="0" smtClean="0">
                  <a:latin typeface="宋体" pitchFamily="2" charset="-122"/>
                  <a:ea typeface="宋体" pitchFamily="2" charset="-122"/>
                  <a:cs typeface="Times New Roman" pitchFamily="18" charset="0"/>
                </a:rPr>
                <a:t>图</a:t>
              </a:r>
              <a:r>
                <a:rPr lang="en-US" altLang="zh-CN" sz="3000" b="1" dirty="0" smtClean="0">
                  <a:latin typeface="宋体" pitchFamily="2" charset="-122"/>
                  <a:ea typeface="宋体" pitchFamily="2" charset="-122"/>
                  <a:cs typeface="Times New Roman" pitchFamily="18" charset="0"/>
                </a:rPr>
                <a:t>8</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4</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par>
                          <p:cTn id="8" fill="hold">
                            <p:stCondLst>
                              <p:cond delay="500"/>
                            </p:stCondLst>
                            <p:childTnLst>
                              <p:par>
                                <p:cTn id="9" presetID="3" presetClass="entr" presetSubtype="10" fill="hold"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blinds(horizontal)">
                                      <p:cBhvr>
                                        <p:cTn id="1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grpSp>
        <p:nvGrpSpPr>
          <p:cNvPr id="99" name="Group 52"/>
          <p:cNvGrpSpPr>
            <a:grpSpLocks/>
          </p:cNvGrpSpPr>
          <p:nvPr/>
        </p:nvGrpSpPr>
        <p:grpSpPr bwMode="auto">
          <a:xfrm>
            <a:off x="7428306" y="3271834"/>
            <a:ext cx="1687513" cy="584200"/>
            <a:chOff x="1313" y="1451"/>
            <a:chExt cx="1497" cy="368"/>
          </a:xfrm>
        </p:grpSpPr>
        <p:sp>
          <p:nvSpPr>
            <p:cNvPr id="100" name="Text Box 53"/>
            <p:cNvSpPr txBox="1">
              <a:spLocks noChangeArrowheads="1"/>
            </p:cNvSpPr>
            <p:nvPr/>
          </p:nvSpPr>
          <p:spPr bwMode="auto">
            <a:xfrm>
              <a:off x="1313" y="1462"/>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减小压力</a:t>
              </a:r>
            </a:p>
          </p:txBody>
        </p:sp>
        <p:sp>
          <p:nvSpPr>
            <p:cNvPr id="101" name="Rectangle 54"/>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02" name="Group 55"/>
          <p:cNvGrpSpPr>
            <a:grpSpLocks/>
          </p:cNvGrpSpPr>
          <p:nvPr/>
        </p:nvGrpSpPr>
        <p:grpSpPr bwMode="auto">
          <a:xfrm>
            <a:off x="7442931" y="3890959"/>
            <a:ext cx="4059236" cy="584200"/>
            <a:chOff x="1333" y="1451"/>
            <a:chExt cx="1497" cy="368"/>
          </a:xfrm>
        </p:grpSpPr>
        <p:sp>
          <p:nvSpPr>
            <p:cNvPr id="103" name="Text Box 56"/>
            <p:cNvSpPr txBox="1">
              <a:spLocks noChangeArrowheads="1"/>
            </p:cNvSpPr>
            <p:nvPr/>
          </p:nvSpPr>
          <p:spPr bwMode="auto">
            <a:xfrm>
              <a:off x="1333" y="1462"/>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减小接触面的粗糙程度</a:t>
              </a:r>
            </a:p>
          </p:txBody>
        </p:sp>
        <p:sp>
          <p:nvSpPr>
            <p:cNvPr id="104" name="Rectangle 57"/>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05" name="Group 58"/>
          <p:cNvGrpSpPr>
            <a:grpSpLocks/>
          </p:cNvGrpSpPr>
          <p:nvPr/>
        </p:nvGrpSpPr>
        <p:grpSpPr bwMode="auto">
          <a:xfrm>
            <a:off x="7442199" y="4652958"/>
            <a:ext cx="3001963" cy="584200"/>
            <a:chOff x="1338" y="1451"/>
            <a:chExt cx="1497" cy="368"/>
          </a:xfrm>
        </p:grpSpPr>
        <p:sp>
          <p:nvSpPr>
            <p:cNvPr id="106" name="Text Box 59"/>
            <p:cNvSpPr txBox="1">
              <a:spLocks noChangeArrowheads="1"/>
            </p:cNvSpPr>
            <p:nvPr/>
          </p:nvSpPr>
          <p:spPr bwMode="auto">
            <a:xfrm>
              <a:off x="1338" y="1462"/>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用滚动代替滑动</a:t>
              </a:r>
            </a:p>
          </p:txBody>
        </p:sp>
        <p:sp>
          <p:nvSpPr>
            <p:cNvPr id="107" name="Rectangle 60"/>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16" name="Group 111"/>
          <p:cNvGrpSpPr>
            <a:grpSpLocks/>
          </p:cNvGrpSpPr>
          <p:nvPr/>
        </p:nvGrpSpPr>
        <p:grpSpPr bwMode="auto">
          <a:xfrm>
            <a:off x="3833812" y="1376360"/>
            <a:ext cx="1052513" cy="584200"/>
            <a:chOff x="1338" y="1451"/>
            <a:chExt cx="1497" cy="368"/>
          </a:xfrm>
        </p:grpSpPr>
        <p:sp>
          <p:nvSpPr>
            <p:cNvPr id="117" name="Text Box 112"/>
            <p:cNvSpPr txBox="1">
              <a:spLocks noChangeArrowheads="1"/>
            </p:cNvSpPr>
            <p:nvPr/>
          </p:nvSpPr>
          <p:spPr bwMode="auto">
            <a:xfrm>
              <a:off x="1338" y="1462"/>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定义</a:t>
              </a:r>
            </a:p>
          </p:txBody>
        </p:sp>
        <p:sp>
          <p:nvSpPr>
            <p:cNvPr id="118" name="Rectangle 113"/>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19" name="Group 158"/>
          <p:cNvGrpSpPr>
            <a:grpSpLocks/>
          </p:cNvGrpSpPr>
          <p:nvPr/>
        </p:nvGrpSpPr>
        <p:grpSpPr bwMode="auto">
          <a:xfrm>
            <a:off x="2925763" y="1738309"/>
            <a:ext cx="895350" cy="3384550"/>
            <a:chOff x="1519" y="890"/>
            <a:chExt cx="564" cy="2132"/>
          </a:xfrm>
        </p:grpSpPr>
        <p:sp>
          <p:nvSpPr>
            <p:cNvPr id="120" name="Line 115"/>
            <p:cNvSpPr>
              <a:spLocks noChangeShapeType="1"/>
            </p:cNvSpPr>
            <p:nvPr/>
          </p:nvSpPr>
          <p:spPr bwMode="auto">
            <a:xfrm flipV="1">
              <a:off x="1519" y="2296"/>
              <a:ext cx="29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21" name="Line 116"/>
            <p:cNvSpPr>
              <a:spLocks noChangeShapeType="1"/>
            </p:cNvSpPr>
            <p:nvPr/>
          </p:nvSpPr>
          <p:spPr bwMode="auto">
            <a:xfrm flipH="1">
              <a:off x="1837" y="890"/>
              <a:ext cx="0" cy="2132"/>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22" name="Line 117"/>
            <p:cNvSpPr>
              <a:spLocks noChangeShapeType="1"/>
            </p:cNvSpPr>
            <p:nvPr/>
          </p:nvSpPr>
          <p:spPr bwMode="auto">
            <a:xfrm flipV="1">
              <a:off x="1836" y="890"/>
              <a:ext cx="24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23" name="Line 118"/>
            <p:cNvSpPr>
              <a:spLocks noChangeShapeType="1"/>
            </p:cNvSpPr>
            <p:nvPr/>
          </p:nvSpPr>
          <p:spPr bwMode="auto">
            <a:xfrm flipV="1">
              <a:off x="1836" y="1471"/>
              <a:ext cx="24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24" name="Line 119"/>
            <p:cNvSpPr>
              <a:spLocks noChangeShapeType="1"/>
            </p:cNvSpPr>
            <p:nvPr/>
          </p:nvSpPr>
          <p:spPr bwMode="auto">
            <a:xfrm flipV="1">
              <a:off x="1836" y="2150"/>
              <a:ext cx="24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25" name="Line 120"/>
            <p:cNvSpPr>
              <a:spLocks noChangeShapeType="1"/>
            </p:cNvSpPr>
            <p:nvPr/>
          </p:nvSpPr>
          <p:spPr bwMode="auto">
            <a:xfrm flipV="1">
              <a:off x="1836" y="3022"/>
              <a:ext cx="247" cy="0"/>
            </a:xfrm>
            <a:prstGeom prst="line">
              <a:avLst/>
            </a:prstGeom>
            <a:noFill/>
            <a:ln w="9525">
              <a:solidFill>
                <a:schemeClr val="tx1"/>
              </a:solidFill>
              <a:round/>
              <a:headEnd/>
              <a:tailEnd/>
            </a:ln>
            <a:effectLst/>
          </p:spPr>
          <p:txBody>
            <a:bodyPr anchor="ctr">
              <a:spAutoFit/>
            </a:bodyPr>
            <a:lstStyle/>
            <a:p>
              <a:endParaRPr lang="zh-CN" altLang="en-US" sz="2800" b="1"/>
            </a:p>
          </p:txBody>
        </p:sp>
      </p:grpSp>
      <p:grpSp>
        <p:nvGrpSpPr>
          <p:cNvPr id="126" name="Group 122"/>
          <p:cNvGrpSpPr>
            <a:grpSpLocks/>
          </p:cNvGrpSpPr>
          <p:nvPr/>
        </p:nvGrpSpPr>
        <p:grpSpPr bwMode="auto">
          <a:xfrm>
            <a:off x="7043737" y="1285873"/>
            <a:ext cx="1728788" cy="616619"/>
            <a:chOff x="1338" y="1451"/>
            <a:chExt cx="1497" cy="360"/>
          </a:xfrm>
        </p:grpSpPr>
        <p:sp>
          <p:nvSpPr>
            <p:cNvPr id="127" name="Text Box 123"/>
            <p:cNvSpPr txBox="1">
              <a:spLocks noChangeArrowheads="1"/>
            </p:cNvSpPr>
            <p:nvPr/>
          </p:nvSpPr>
          <p:spPr bwMode="auto">
            <a:xfrm>
              <a:off x="1338" y="1480"/>
              <a:ext cx="1497" cy="331"/>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增大压力</a:t>
              </a:r>
            </a:p>
          </p:txBody>
        </p:sp>
        <p:sp>
          <p:nvSpPr>
            <p:cNvPr id="128" name="Rectangle 124"/>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29" name="Group 125"/>
          <p:cNvGrpSpPr>
            <a:grpSpLocks/>
          </p:cNvGrpSpPr>
          <p:nvPr/>
        </p:nvGrpSpPr>
        <p:grpSpPr bwMode="auto">
          <a:xfrm>
            <a:off x="7015163" y="2017706"/>
            <a:ext cx="4014787" cy="584200"/>
            <a:chOff x="1338" y="1451"/>
            <a:chExt cx="1497" cy="368"/>
          </a:xfrm>
        </p:grpSpPr>
        <p:sp>
          <p:nvSpPr>
            <p:cNvPr id="130" name="Text Box 126"/>
            <p:cNvSpPr txBox="1">
              <a:spLocks noChangeArrowheads="1"/>
            </p:cNvSpPr>
            <p:nvPr/>
          </p:nvSpPr>
          <p:spPr bwMode="auto">
            <a:xfrm>
              <a:off x="1338" y="1462"/>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增大接触面的粗糙程度</a:t>
              </a:r>
            </a:p>
          </p:txBody>
        </p:sp>
        <p:sp>
          <p:nvSpPr>
            <p:cNvPr id="131" name="Rectangle 127"/>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32" name="Group 128"/>
          <p:cNvGrpSpPr>
            <a:grpSpLocks/>
          </p:cNvGrpSpPr>
          <p:nvPr/>
        </p:nvGrpSpPr>
        <p:grpSpPr bwMode="auto">
          <a:xfrm>
            <a:off x="7029448" y="2638421"/>
            <a:ext cx="2986089" cy="598488"/>
            <a:chOff x="1338" y="1451"/>
            <a:chExt cx="1497" cy="377"/>
          </a:xfrm>
        </p:grpSpPr>
        <p:sp>
          <p:nvSpPr>
            <p:cNvPr id="133" name="Text Box 129"/>
            <p:cNvSpPr txBox="1">
              <a:spLocks noChangeArrowheads="1"/>
            </p:cNvSpPr>
            <p:nvPr/>
          </p:nvSpPr>
          <p:spPr bwMode="auto">
            <a:xfrm>
              <a:off x="1338" y="1471"/>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用滑动代替滚动</a:t>
              </a:r>
            </a:p>
          </p:txBody>
        </p:sp>
        <p:sp>
          <p:nvSpPr>
            <p:cNvPr id="134" name="Rectangle 130"/>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35" name="Group 131"/>
          <p:cNvGrpSpPr>
            <a:grpSpLocks/>
          </p:cNvGrpSpPr>
          <p:nvPr/>
        </p:nvGrpSpPr>
        <p:grpSpPr bwMode="auto">
          <a:xfrm>
            <a:off x="3748085" y="2156977"/>
            <a:ext cx="2376488" cy="1038412"/>
            <a:chOff x="1293" y="1511"/>
            <a:chExt cx="1497" cy="226"/>
          </a:xfrm>
        </p:grpSpPr>
        <p:sp>
          <p:nvSpPr>
            <p:cNvPr id="136" name="Text Box 132"/>
            <p:cNvSpPr txBox="1">
              <a:spLocks noChangeArrowheads="1"/>
            </p:cNvSpPr>
            <p:nvPr/>
          </p:nvSpPr>
          <p:spPr bwMode="auto">
            <a:xfrm>
              <a:off x="1293" y="1511"/>
              <a:ext cx="1497" cy="226"/>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影响滑动摩擦力大小的因素</a:t>
              </a:r>
            </a:p>
          </p:txBody>
        </p:sp>
        <p:sp>
          <p:nvSpPr>
            <p:cNvPr id="137" name="Rectangle 133"/>
            <p:cNvSpPr>
              <a:spLocks noChangeArrowheads="1"/>
            </p:cNvSpPr>
            <p:nvPr/>
          </p:nvSpPr>
          <p:spPr bwMode="auto">
            <a:xfrm>
              <a:off x="1338" y="1519"/>
              <a:ext cx="1406" cy="194"/>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38" name="Group 134"/>
          <p:cNvGrpSpPr>
            <a:grpSpLocks/>
          </p:cNvGrpSpPr>
          <p:nvPr/>
        </p:nvGrpSpPr>
        <p:grpSpPr bwMode="auto">
          <a:xfrm>
            <a:off x="3804652" y="3563942"/>
            <a:ext cx="2909888" cy="612775"/>
            <a:chOff x="1323" y="1451"/>
            <a:chExt cx="1497" cy="386"/>
          </a:xfrm>
        </p:grpSpPr>
        <p:sp>
          <p:nvSpPr>
            <p:cNvPr id="139" name="Text Box 135"/>
            <p:cNvSpPr txBox="1">
              <a:spLocks noChangeArrowheads="1"/>
            </p:cNvSpPr>
            <p:nvPr/>
          </p:nvSpPr>
          <p:spPr bwMode="auto">
            <a:xfrm>
              <a:off x="1323" y="1480"/>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增大摩擦的方法</a:t>
              </a:r>
            </a:p>
          </p:txBody>
        </p:sp>
        <p:sp>
          <p:nvSpPr>
            <p:cNvPr id="140" name="Rectangle 136"/>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41" name="Group 137"/>
          <p:cNvGrpSpPr>
            <a:grpSpLocks/>
          </p:cNvGrpSpPr>
          <p:nvPr/>
        </p:nvGrpSpPr>
        <p:grpSpPr bwMode="auto">
          <a:xfrm>
            <a:off x="3749359" y="4846636"/>
            <a:ext cx="2780742" cy="569913"/>
            <a:chOff x="1309" y="1451"/>
            <a:chExt cx="1497" cy="359"/>
          </a:xfrm>
        </p:grpSpPr>
        <p:sp>
          <p:nvSpPr>
            <p:cNvPr id="142" name="Text Box 138"/>
            <p:cNvSpPr txBox="1">
              <a:spLocks noChangeArrowheads="1"/>
            </p:cNvSpPr>
            <p:nvPr/>
          </p:nvSpPr>
          <p:spPr bwMode="auto">
            <a:xfrm>
              <a:off x="1309" y="1453"/>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减小摩擦的方法</a:t>
              </a:r>
            </a:p>
          </p:txBody>
        </p:sp>
        <p:sp>
          <p:nvSpPr>
            <p:cNvPr id="143" name="Rectangle 139"/>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44" name="Group 140"/>
          <p:cNvGrpSpPr>
            <a:grpSpLocks/>
          </p:cNvGrpSpPr>
          <p:nvPr/>
        </p:nvGrpSpPr>
        <p:grpSpPr bwMode="auto">
          <a:xfrm>
            <a:off x="7427190" y="5457821"/>
            <a:ext cx="3373438" cy="584200"/>
            <a:chOff x="1325" y="1451"/>
            <a:chExt cx="1497" cy="368"/>
          </a:xfrm>
        </p:grpSpPr>
        <p:sp>
          <p:nvSpPr>
            <p:cNvPr id="145" name="Text Box 141"/>
            <p:cNvSpPr txBox="1">
              <a:spLocks noChangeArrowheads="1"/>
            </p:cNvSpPr>
            <p:nvPr/>
          </p:nvSpPr>
          <p:spPr bwMode="auto">
            <a:xfrm>
              <a:off x="1325" y="1462"/>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rPr>
                <a:t>使接触面彼此分离</a:t>
              </a:r>
            </a:p>
          </p:txBody>
        </p:sp>
        <p:sp>
          <p:nvSpPr>
            <p:cNvPr id="146" name="Rectangle 142"/>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47" name="Group 149"/>
          <p:cNvGrpSpPr>
            <a:grpSpLocks/>
          </p:cNvGrpSpPr>
          <p:nvPr/>
        </p:nvGrpSpPr>
        <p:grpSpPr bwMode="auto">
          <a:xfrm>
            <a:off x="6092825" y="1643060"/>
            <a:ext cx="935037" cy="1341435"/>
            <a:chOff x="3515" y="1706"/>
            <a:chExt cx="453" cy="635"/>
          </a:xfrm>
        </p:grpSpPr>
        <p:sp>
          <p:nvSpPr>
            <p:cNvPr id="148" name="Line 144"/>
            <p:cNvSpPr>
              <a:spLocks noChangeShapeType="1"/>
            </p:cNvSpPr>
            <p:nvPr/>
          </p:nvSpPr>
          <p:spPr bwMode="auto">
            <a:xfrm flipH="1">
              <a:off x="3787" y="1706"/>
              <a:ext cx="0" cy="635"/>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49" name="Line 145"/>
            <p:cNvSpPr>
              <a:spLocks noChangeShapeType="1"/>
            </p:cNvSpPr>
            <p:nvPr/>
          </p:nvSpPr>
          <p:spPr bwMode="auto">
            <a:xfrm flipV="1">
              <a:off x="3787" y="1706"/>
              <a:ext cx="181"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50" name="Line 146"/>
            <p:cNvSpPr>
              <a:spLocks noChangeShapeType="1"/>
            </p:cNvSpPr>
            <p:nvPr/>
          </p:nvSpPr>
          <p:spPr bwMode="auto">
            <a:xfrm flipV="1">
              <a:off x="3515" y="2115"/>
              <a:ext cx="272"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51" name="Line 147"/>
            <p:cNvSpPr>
              <a:spLocks noChangeShapeType="1"/>
            </p:cNvSpPr>
            <p:nvPr/>
          </p:nvSpPr>
          <p:spPr bwMode="auto">
            <a:xfrm flipV="1">
              <a:off x="3787" y="2037"/>
              <a:ext cx="181"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52" name="Line 148"/>
            <p:cNvSpPr>
              <a:spLocks noChangeShapeType="1"/>
            </p:cNvSpPr>
            <p:nvPr/>
          </p:nvSpPr>
          <p:spPr bwMode="auto">
            <a:xfrm flipV="1">
              <a:off x="3787" y="2341"/>
              <a:ext cx="181" cy="0"/>
            </a:xfrm>
            <a:prstGeom prst="line">
              <a:avLst/>
            </a:prstGeom>
            <a:noFill/>
            <a:ln w="9525">
              <a:solidFill>
                <a:schemeClr val="tx1"/>
              </a:solidFill>
              <a:round/>
              <a:headEnd/>
              <a:tailEnd/>
            </a:ln>
            <a:effectLst/>
          </p:spPr>
          <p:txBody>
            <a:bodyPr anchor="ctr">
              <a:spAutoFit/>
            </a:bodyPr>
            <a:lstStyle/>
            <a:p>
              <a:endParaRPr lang="zh-CN" altLang="en-US" sz="2800" b="1"/>
            </a:p>
          </p:txBody>
        </p:sp>
      </p:grpSp>
      <p:grpSp>
        <p:nvGrpSpPr>
          <p:cNvPr id="153" name="Group 157"/>
          <p:cNvGrpSpPr>
            <a:grpSpLocks/>
          </p:cNvGrpSpPr>
          <p:nvPr/>
        </p:nvGrpSpPr>
        <p:grpSpPr bwMode="auto">
          <a:xfrm>
            <a:off x="6591301" y="3443289"/>
            <a:ext cx="863600" cy="2333622"/>
            <a:chOff x="3288" y="2840"/>
            <a:chExt cx="544" cy="1134"/>
          </a:xfrm>
        </p:grpSpPr>
        <p:sp>
          <p:nvSpPr>
            <p:cNvPr id="154" name="Line 151"/>
            <p:cNvSpPr>
              <a:spLocks noChangeShapeType="1"/>
            </p:cNvSpPr>
            <p:nvPr/>
          </p:nvSpPr>
          <p:spPr bwMode="auto">
            <a:xfrm flipH="1">
              <a:off x="3606" y="2840"/>
              <a:ext cx="0" cy="1134"/>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55" name="Line 152"/>
            <p:cNvSpPr>
              <a:spLocks noChangeShapeType="1"/>
            </p:cNvSpPr>
            <p:nvPr/>
          </p:nvSpPr>
          <p:spPr bwMode="auto">
            <a:xfrm flipV="1">
              <a:off x="3615" y="2840"/>
              <a:ext cx="21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56" name="Line 153"/>
            <p:cNvSpPr>
              <a:spLocks noChangeShapeType="1"/>
            </p:cNvSpPr>
            <p:nvPr/>
          </p:nvSpPr>
          <p:spPr bwMode="auto">
            <a:xfrm flipV="1">
              <a:off x="3288" y="3067"/>
              <a:ext cx="32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57" name="Line 154"/>
            <p:cNvSpPr>
              <a:spLocks noChangeShapeType="1"/>
            </p:cNvSpPr>
            <p:nvPr/>
          </p:nvSpPr>
          <p:spPr bwMode="auto">
            <a:xfrm flipV="1">
              <a:off x="3615" y="3171"/>
              <a:ext cx="21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58" name="Line 155"/>
            <p:cNvSpPr>
              <a:spLocks noChangeShapeType="1"/>
            </p:cNvSpPr>
            <p:nvPr/>
          </p:nvSpPr>
          <p:spPr bwMode="auto">
            <a:xfrm flipV="1">
              <a:off x="3606" y="3566"/>
              <a:ext cx="21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59" name="Line 156"/>
            <p:cNvSpPr>
              <a:spLocks noChangeShapeType="1"/>
            </p:cNvSpPr>
            <p:nvPr/>
          </p:nvSpPr>
          <p:spPr bwMode="auto">
            <a:xfrm flipV="1">
              <a:off x="3606" y="3974"/>
              <a:ext cx="217" cy="0"/>
            </a:xfrm>
            <a:prstGeom prst="line">
              <a:avLst/>
            </a:prstGeom>
            <a:noFill/>
            <a:ln w="9525">
              <a:solidFill>
                <a:schemeClr val="tx1"/>
              </a:solidFill>
              <a:round/>
              <a:headEnd/>
              <a:tailEnd/>
            </a:ln>
            <a:effectLst/>
          </p:spPr>
          <p:txBody>
            <a:bodyPr anchor="ctr">
              <a:spAutoFit/>
            </a:bodyPr>
            <a:lstStyle/>
            <a:p>
              <a:endParaRPr lang="zh-CN" altLang="en-US" sz="2800" b="1"/>
            </a:p>
          </p:txBody>
        </p:sp>
      </p:grpSp>
      <p:grpSp>
        <p:nvGrpSpPr>
          <p:cNvPr id="160" name="Group 88"/>
          <p:cNvGrpSpPr>
            <a:grpSpLocks/>
          </p:cNvGrpSpPr>
          <p:nvPr/>
        </p:nvGrpSpPr>
        <p:grpSpPr bwMode="auto">
          <a:xfrm>
            <a:off x="342857" y="2556043"/>
            <a:ext cx="985666" cy="1038981"/>
            <a:chOff x="1315" y="1509"/>
            <a:chExt cx="1582" cy="222"/>
          </a:xfrm>
        </p:grpSpPr>
        <p:sp>
          <p:nvSpPr>
            <p:cNvPr id="161" name="Text Box 89"/>
            <p:cNvSpPr txBox="1">
              <a:spLocks noChangeArrowheads="1"/>
            </p:cNvSpPr>
            <p:nvPr/>
          </p:nvSpPr>
          <p:spPr bwMode="auto">
            <a:xfrm>
              <a:off x="1315" y="1509"/>
              <a:ext cx="1582" cy="222"/>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t>运动和力</a:t>
              </a:r>
            </a:p>
          </p:txBody>
        </p:sp>
        <p:sp>
          <p:nvSpPr>
            <p:cNvPr id="162" name="Rectangle 90"/>
            <p:cNvSpPr>
              <a:spLocks noChangeArrowheads="1"/>
            </p:cNvSpPr>
            <p:nvPr/>
          </p:nvSpPr>
          <p:spPr bwMode="auto">
            <a:xfrm>
              <a:off x="1338" y="1518"/>
              <a:ext cx="1406" cy="197"/>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63" name="Group 91"/>
          <p:cNvGrpSpPr>
            <a:grpSpLocks/>
          </p:cNvGrpSpPr>
          <p:nvPr/>
        </p:nvGrpSpPr>
        <p:grpSpPr bwMode="auto">
          <a:xfrm>
            <a:off x="1615892" y="1894034"/>
            <a:ext cx="1841235" cy="949180"/>
            <a:chOff x="1324" y="1563"/>
            <a:chExt cx="1533" cy="103"/>
          </a:xfrm>
        </p:grpSpPr>
        <p:sp>
          <p:nvSpPr>
            <p:cNvPr id="164" name="Text Box 92"/>
            <p:cNvSpPr txBox="1">
              <a:spLocks noChangeArrowheads="1"/>
            </p:cNvSpPr>
            <p:nvPr/>
          </p:nvSpPr>
          <p:spPr bwMode="auto">
            <a:xfrm>
              <a:off x="1324" y="1563"/>
              <a:ext cx="1533" cy="101"/>
            </a:xfrm>
            <a:prstGeom prst="rect">
              <a:avLst/>
            </a:prstGeom>
            <a:noFill/>
            <a:ln w="9525" algn="ctr">
              <a:noFill/>
              <a:miter lim="800000"/>
              <a:headEnd/>
              <a:tailEnd/>
            </a:ln>
            <a:effectLst/>
          </p:spPr>
          <p:txBody>
            <a:bodyPr wrap="square">
              <a:spAutoFit/>
            </a:bodyPr>
            <a:lstStyle/>
            <a:p>
              <a:r>
                <a:rPr lang="zh-CN" altLang="en-US" sz="2800" b="1" dirty="0"/>
                <a:t>运</a:t>
              </a:r>
              <a:r>
                <a:rPr lang="zh-CN" altLang="en-US" sz="2800" b="1" dirty="0" smtClean="0"/>
                <a:t>动与力</a:t>
              </a:r>
              <a:r>
                <a:rPr lang="zh-CN" altLang="en-US" sz="2800" b="1" dirty="0"/>
                <a:t>的关系</a:t>
              </a:r>
            </a:p>
          </p:txBody>
        </p:sp>
        <p:sp>
          <p:nvSpPr>
            <p:cNvPr id="165" name="Rectangle 93"/>
            <p:cNvSpPr>
              <a:spLocks noChangeArrowheads="1"/>
            </p:cNvSpPr>
            <p:nvPr/>
          </p:nvSpPr>
          <p:spPr bwMode="auto">
            <a:xfrm>
              <a:off x="1338" y="1567"/>
              <a:ext cx="1406" cy="99"/>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66" name="Group 112"/>
          <p:cNvGrpSpPr>
            <a:grpSpLocks/>
          </p:cNvGrpSpPr>
          <p:nvPr/>
        </p:nvGrpSpPr>
        <p:grpSpPr bwMode="auto">
          <a:xfrm>
            <a:off x="1587511" y="3686178"/>
            <a:ext cx="1384290" cy="598488"/>
            <a:chOff x="1338" y="1451"/>
            <a:chExt cx="1497" cy="377"/>
          </a:xfrm>
        </p:grpSpPr>
        <p:sp>
          <p:nvSpPr>
            <p:cNvPr id="167" name="Text Box 113"/>
            <p:cNvSpPr txBox="1">
              <a:spLocks noChangeArrowheads="1"/>
            </p:cNvSpPr>
            <p:nvPr/>
          </p:nvSpPr>
          <p:spPr bwMode="auto">
            <a:xfrm>
              <a:off x="1338" y="1471"/>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t>摩擦力</a:t>
              </a:r>
            </a:p>
          </p:txBody>
        </p:sp>
        <p:sp>
          <p:nvSpPr>
            <p:cNvPr id="168" name="Rectangle 114"/>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69" name="Group 127"/>
          <p:cNvGrpSpPr>
            <a:grpSpLocks/>
          </p:cNvGrpSpPr>
          <p:nvPr/>
        </p:nvGrpSpPr>
        <p:grpSpPr bwMode="auto">
          <a:xfrm>
            <a:off x="1228737" y="2322499"/>
            <a:ext cx="358775" cy="1720864"/>
            <a:chOff x="3334" y="1026"/>
            <a:chExt cx="272" cy="363"/>
          </a:xfrm>
        </p:grpSpPr>
        <p:sp>
          <p:nvSpPr>
            <p:cNvPr id="170" name="Line 128"/>
            <p:cNvSpPr>
              <a:spLocks noChangeShapeType="1"/>
            </p:cNvSpPr>
            <p:nvPr/>
          </p:nvSpPr>
          <p:spPr bwMode="auto">
            <a:xfrm flipV="1">
              <a:off x="3334" y="1187"/>
              <a:ext cx="136"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71" name="Line 129"/>
            <p:cNvSpPr>
              <a:spLocks noChangeShapeType="1"/>
            </p:cNvSpPr>
            <p:nvPr/>
          </p:nvSpPr>
          <p:spPr bwMode="auto">
            <a:xfrm flipV="1">
              <a:off x="3470" y="1026"/>
              <a:ext cx="136"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72" name="Line 130"/>
            <p:cNvSpPr>
              <a:spLocks noChangeShapeType="1"/>
            </p:cNvSpPr>
            <p:nvPr/>
          </p:nvSpPr>
          <p:spPr bwMode="auto">
            <a:xfrm flipV="1">
              <a:off x="3470" y="1389"/>
              <a:ext cx="136"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73" name="Line 131"/>
            <p:cNvSpPr>
              <a:spLocks noChangeShapeType="1"/>
            </p:cNvSpPr>
            <p:nvPr/>
          </p:nvSpPr>
          <p:spPr bwMode="auto">
            <a:xfrm>
              <a:off x="3470" y="1026"/>
              <a:ext cx="0" cy="363"/>
            </a:xfrm>
            <a:prstGeom prst="line">
              <a:avLst/>
            </a:prstGeom>
            <a:noFill/>
            <a:ln w="9525">
              <a:solidFill>
                <a:schemeClr val="tx1"/>
              </a:solidFill>
              <a:round/>
              <a:headEnd/>
              <a:tailEnd/>
            </a:ln>
            <a:effectLst/>
          </p:spPr>
          <p:txBody>
            <a:bodyPr anchor="ctr">
              <a:spAutoFit/>
            </a:bodyPr>
            <a:lstStyle/>
            <a:p>
              <a:endParaRPr lang="zh-CN" altLang="en-US" sz="2800" b="1"/>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60"/>
                                        </p:tgtEl>
                                        <p:attrNameLst>
                                          <p:attrName>style.visibility</p:attrName>
                                        </p:attrNameLst>
                                      </p:cBhvr>
                                      <p:to>
                                        <p:strVal val="visible"/>
                                      </p:to>
                                    </p:set>
                                    <p:animEffect transition="in" filter="blinds(horizontal)">
                                      <p:cBhvr>
                                        <p:cTn id="7" dur="500"/>
                                        <p:tgtEl>
                                          <p:spTgt spid="16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69"/>
                                        </p:tgtEl>
                                        <p:attrNameLst>
                                          <p:attrName>style.visibility</p:attrName>
                                        </p:attrNameLst>
                                      </p:cBhvr>
                                      <p:to>
                                        <p:strVal val="visible"/>
                                      </p:to>
                                    </p:set>
                                    <p:animEffect transition="in" filter="box(in)">
                                      <p:cBhvr>
                                        <p:cTn id="12" dur="500"/>
                                        <p:tgtEl>
                                          <p:spTgt spid="16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63"/>
                                        </p:tgtEl>
                                        <p:attrNameLst>
                                          <p:attrName>style.visibility</p:attrName>
                                        </p:attrNameLst>
                                      </p:cBhvr>
                                      <p:to>
                                        <p:strVal val="visible"/>
                                      </p:to>
                                    </p:set>
                                    <p:animEffect transition="in" filter="blinds(horizontal)">
                                      <p:cBhvr>
                                        <p:cTn id="17" dur="500"/>
                                        <p:tgtEl>
                                          <p:spTgt spid="163"/>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166"/>
                                        </p:tgtEl>
                                        <p:attrNameLst>
                                          <p:attrName>style.visibility</p:attrName>
                                        </p:attrNameLst>
                                      </p:cBhvr>
                                      <p:to>
                                        <p:strVal val="visible"/>
                                      </p:to>
                                    </p:set>
                                    <p:animEffect transition="in" filter="box(in)">
                                      <p:cBhvr>
                                        <p:cTn id="22" dur="500"/>
                                        <p:tgtEl>
                                          <p:spTgt spid="16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119"/>
                                        </p:tgtEl>
                                        <p:attrNameLst>
                                          <p:attrName>style.visibility</p:attrName>
                                        </p:attrNameLst>
                                      </p:cBhvr>
                                      <p:to>
                                        <p:strVal val="visible"/>
                                      </p:to>
                                    </p:set>
                                    <p:animEffect transition="in" filter="box(in)">
                                      <p:cBhvr>
                                        <p:cTn id="27" dur="500"/>
                                        <p:tgtEl>
                                          <p:spTgt spid="11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16"/>
                                        </p:tgtEl>
                                        <p:attrNameLst>
                                          <p:attrName>style.visibility</p:attrName>
                                        </p:attrNameLst>
                                      </p:cBhvr>
                                      <p:to>
                                        <p:strVal val="visible"/>
                                      </p:to>
                                    </p:set>
                                    <p:animEffect transition="in" filter="blinds(horizontal)">
                                      <p:cBhvr>
                                        <p:cTn id="32" dur="500"/>
                                        <p:tgtEl>
                                          <p:spTgt spid="116"/>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135"/>
                                        </p:tgtEl>
                                        <p:attrNameLst>
                                          <p:attrName>style.visibility</p:attrName>
                                        </p:attrNameLst>
                                      </p:cBhvr>
                                      <p:to>
                                        <p:strVal val="visible"/>
                                      </p:to>
                                    </p:set>
                                    <p:animEffect transition="in" filter="box(in)">
                                      <p:cBhvr>
                                        <p:cTn id="37" dur="500"/>
                                        <p:tgtEl>
                                          <p:spTgt spid="135"/>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nodeType="clickEffect">
                                  <p:stCondLst>
                                    <p:cond delay="0"/>
                                  </p:stCondLst>
                                  <p:childTnLst>
                                    <p:set>
                                      <p:cBhvr>
                                        <p:cTn id="41" dur="1" fill="hold">
                                          <p:stCondLst>
                                            <p:cond delay="0"/>
                                          </p:stCondLst>
                                        </p:cTn>
                                        <p:tgtEl>
                                          <p:spTgt spid="138"/>
                                        </p:tgtEl>
                                        <p:attrNameLst>
                                          <p:attrName>style.visibility</p:attrName>
                                        </p:attrNameLst>
                                      </p:cBhvr>
                                      <p:to>
                                        <p:strVal val="visible"/>
                                      </p:to>
                                    </p:set>
                                    <p:animEffect transition="in" filter="diamond(in)">
                                      <p:cBhvr>
                                        <p:cTn id="42" dur="2000"/>
                                        <p:tgtEl>
                                          <p:spTgt spid="138"/>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141"/>
                                        </p:tgtEl>
                                        <p:attrNameLst>
                                          <p:attrName>style.visibility</p:attrName>
                                        </p:attrNameLst>
                                      </p:cBhvr>
                                      <p:to>
                                        <p:strVal val="visible"/>
                                      </p:to>
                                    </p:set>
                                    <p:animEffect transition="in" filter="box(in)">
                                      <p:cBhvr>
                                        <p:cTn id="47" dur="500"/>
                                        <p:tgtEl>
                                          <p:spTgt spid="141"/>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147"/>
                                        </p:tgtEl>
                                        <p:attrNameLst>
                                          <p:attrName>style.visibility</p:attrName>
                                        </p:attrNameLst>
                                      </p:cBhvr>
                                      <p:to>
                                        <p:strVal val="visible"/>
                                      </p:to>
                                    </p:set>
                                    <p:animEffect transition="in" filter="blinds(horizontal)">
                                      <p:cBhvr>
                                        <p:cTn id="52" dur="500"/>
                                        <p:tgtEl>
                                          <p:spTgt spid="147"/>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nodeType="clickEffect">
                                  <p:stCondLst>
                                    <p:cond delay="0"/>
                                  </p:stCondLst>
                                  <p:childTnLst>
                                    <p:set>
                                      <p:cBhvr>
                                        <p:cTn id="56" dur="1" fill="hold">
                                          <p:stCondLst>
                                            <p:cond delay="0"/>
                                          </p:stCondLst>
                                        </p:cTn>
                                        <p:tgtEl>
                                          <p:spTgt spid="126"/>
                                        </p:tgtEl>
                                        <p:attrNameLst>
                                          <p:attrName>style.visibility</p:attrName>
                                        </p:attrNameLst>
                                      </p:cBhvr>
                                      <p:to>
                                        <p:strVal val="visible"/>
                                      </p:to>
                                    </p:set>
                                    <p:animEffect transition="in" filter="box(in)">
                                      <p:cBhvr>
                                        <p:cTn id="57" dur="500"/>
                                        <p:tgtEl>
                                          <p:spTgt spid="126"/>
                                        </p:tgtEl>
                                      </p:cBhvr>
                                    </p:animEffect>
                                  </p:childTnLst>
                                </p:cTn>
                              </p:par>
                            </p:childTnLst>
                          </p:cTn>
                        </p:par>
                      </p:childTnLst>
                    </p:cTn>
                  </p:par>
                  <p:par>
                    <p:cTn id="58" fill="hold">
                      <p:stCondLst>
                        <p:cond delay="indefinite"/>
                      </p:stCondLst>
                      <p:childTnLst>
                        <p:par>
                          <p:cTn id="59" fill="hold">
                            <p:stCondLst>
                              <p:cond delay="0"/>
                            </p:stCondLst>
                            <p:childTnLst>
                              <p:par>
                                <p:cTn id="60" presetID="8" presetClass="entr" presetSubtype="16" fill="hold" nodeType="clickEffect">
                                  <p:stCondLst>
                                    <p:cond delay="0"/>
                                  </p:stCondLst>
                                  <p:childTnLst>
                                    <p:set>
                                      <p:cBhvr>
                                        <p:cTn id="61" dur="1" fill="hold">
                                          <p:stCondLst>
                                            <p:cond delay="0"/>
                                          </p:stCondLst>
                                        </p:cTn>
                                        <p:tgtEl>
                                          <p:spTgt spid="129"/>
                                        </p:tgtEl>
                                        <p:attrNameLst>
                                          <p:attrName>style.visibility</p:attrName>
                                        </p:attrNameLst>
                                      </p:cBhvr>
                                      <p:to>
                                        <p:strVal val="visible"/>
                                      </p:to>
                                    </p:set>
                                    <p:animEffect transition="in" filter="diamond(in)">
                                      <p:cBhvr>
                                        <p:cTn id="62" dur="2000"/>
                                        <p:tgtEl>
                                          <p:spTgt spid="129"/>
                                        </p:tgtEl>
                                      </p:cBhvr>
                                    </p:animEffect>
                                  </p:childTnLst>
                                </p:cTn>
                              </p:par>
                            </p:childTnLst>
                          </p:cTn>
                        </p:par>
                      </p:childTnLst>
                    </p:cTn>
                  </p:par>
                  <p:par>
                    <p:cTn id="63" fill="hold">
                      <p:stCondLst>
                        <p:cond delay="indefinite"/>
                      </p:stCondLst>
                      <p:childTnLst>
                        <p:par>
                          <p:cTn id="64" fill="hold">
                            <p:stCondLst>
                              <p:cond delay="0"/>
                            </p:stCondLst>
                            <p:childTnLst>
                              <p:par>
                                <p:cTn id="65" presetID="5" presetClass="entr" presetSubtype="10" fill="hold" nodeType="clickEffect">
                                  <p:stCondLst>
                                    <p:cond delay="0"/>
                                  </p:stCondLst>
                                  <p:childTnLst>
                                    <p:set>
                                      <p:cBhvr>
                                        <p:cTn id="66" dur="1" fill="hold">
                                          <p:stCondLst>
                                            <p:cond delay="0"/>
                                          </p:stCondLst>
                                        </p:cTn>
                                        <p:tgtEl>
                                          <p:spTgt spid="132"/>
                                        </p:tgtEl>
                                        <p:attrNameLst>
                                          <p:attrName>style.visibility</p:attrName>
                                        </p:attrNameLst>
                                      </p:cBhvr>
                                      <p:to>
                                        <p:strVal val="visible"/>
                                      </p:to>
                                    </p:set>
                                    <p:animEffect transition="in" filter="checkerboard(across)">
                                      <p:cBhvr>
                                        <p:cTn id="67" dur="500"/>
                                        <p:tgtEl>
                                          <p:spTgt spid="132"/>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153"/>
                                        </p:tgtEl>
                                        <p:attrNameLst>
                                          <p:attrName>style.visibility</p:attrName>
                                        </p:attrNameLst>
                                      </p:cBhvr>
                                      <p:to>
                                        <p:strVal val="visible"/>
                                      </p:to>
                                    </p:set>
                                    <p:animEffect transition="in" filter="blinds(horizontal)">
                                      <p:cBhvr>
                                        <p:cTn id="72" dur="500"/>
                                        <p:tgtEl>
                                          <p:spTgt spid="153"/>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nodeType="clickEffect">
                                  <p:stCondLst>
                                    <p:cond delay="0"/>
                                  </p:stCondLst>
                                  <p:childTnLst>
                                    <p:set>
                                      <p:cBhvr>
                                        <p:cTn id="76" dur="1" fill="hold">
                                          <p:stCondLst>
                                            <p:cond delay="0"/>
                                          </p:stCondLst>
                                        </p:cTn>
                                        <p:tgtEl>
                                          <p:spTgt spid="99"/>
                                        </p:tgtEl>
                                        <p:attrNameLst>
                                          <p:attrName>style.visibility</p:attrName>
                                        </p:attrNameLst>
                                      </p:cBhvr>
                                      <p:to>
                                        <p:strVal val="visible"/>
                                      </p:to>
                                    </p:set>
                                    <p:animEffect transition="in" filter="box(in)">
                                      <p:cBhvr>
                                        <p:cTn id="77" dur="500"/>
                                        <p:tgtEl>
                                          <p:spTgt spid="99"/>
                                        </p:tgtEl>
                                      </p:cBhvr>
                                    </p:animEffect>
                                  </p:childTnLst>
                                </p:cTn>
                              </p:par>
                            </p:childTnLst>
                          </p:cTn>
                        </p:par>
                      </p:childTnLst>
                    </p:cTn>
                  </p:par>
                  <p:par>
                    <p:cTn id="78" fill="hold">
                      <p:stCondLst>
                        <p:cond delay="indefinite"/>
                      </p:stCondLst>
                      <p:childTnLst>
                        <p:par>
                          <p:cTn id="79" fill="hold">
                            <p:stCondLst>
                              <p:cond delay="0"/>
                            </p:stCondLst>
                            <p:childTnLst>
                              <p:par>
                                <p:cTn id="80" presetID="8" presetClass="entr" presetSubtype="16" fill="hold" nodeType="clickEffect">
                                  <p:stCondLst>
                                    <p:cond delay="0"/>
                                  </p:stCondLst>
                                  <p:childTnLst>
                                    <p:set>
                                      <p:cBhvr>
                                        <p:cTn id="81" dur="1" fill="hold">
                                          <p:stCondLst>
                                            <p:cond delay="0"/>
                                          </p:stCondLst>
                                        </p:cTn>
                                        <p:tgtEl>
                                          <p:spTgt spid="102"/>
                                        </p:tgtEl>
                                        <p:attrNameLst>
                                          <p:attrName>style.visibility</p:attrName>
                                        </p:attrNameLst>
                                      </p:cBhvr>
                                      <p:to>
                                        <p:strVal val="visible"/>
                                      </p:to>
                                    </p:set>
                                    <p:animEffect transition="in" filter="diamond(in)">
                                      <p:cBhvr>
                                        <p:cTn id="82" dur="2000"/>
                                        <p:tgtEl>
                                          <p:spTgt spid="102"/>
                                        </p:tgtEl>
                                      </p:cBhvr>
                                    </p:animEffect>
                                  </p:childTnLst>
                                </p:cTn>
                              </p:par>
                            </p:childTnLst>
                          </p:cTn>
                        </p:par>
                      </p:childTnLst>
                    </p:cTn>
                  </p:par>
                  <p:par>
                    <p:cTn id="83" fill="hold">
                      <p:stCondLst>
                        <p:cond delay="indefinite"/>
                      </p:stCondLst>
                      <p:childTnLst>
                        <p:par>
                          <p:cTn id="84" fill="hold">
                            <p:stCondLst>
                              <p:cond delay="0"/>
                            </p:stCondLst>
                            <p:childTnLst>
                              <p:par>
                                <p:cTn id="85" presetID="5" presetClass="entr" presetSubtype="10" fill="hold" nodeType="clickEffect">
                                  <p:stCondLst>
                                    <p:cond delay="0"/>
                                  </p:stCondLst>
                                  <p:childTnLst>
                                    <p:set>
                                      <p:cBhvr>
                                        <p:cTn id="86" dur="1" fill="hold">
                                          <p:stCondLst>
                                            <p:cond delay="0"/>
                                          </p:stCondLst>
                                        </p:cTn>
                                        <p:tgtEl>
                                          <p:spTgt spid="105"/>
                                        </p:tgtEl>
                                        <p:attrNameLst>
                                          <p:attrName>style.visibility</p:attrName>
                                        </p:attrNameLst>
                                      </p:cBhvr>
                                      <p:to>
                                        <p:strVal val="visible"/>
                                      </p:to>
                                    </p:set>
                                    <p:animEffect transition="in" filter="checkerboard(across)">
                                      <p:cBhvr>
                                        <p:cTn id="87" dur="500"/>
                                        <p:tgtEl>
                                          <p:spTgt spid="105"/>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nodeType="clickEffect">
                                  <p:stCondLst>
                                    <p:cond delay="0"/>
                                  </p:stCondLst>
                                  <p:childTnLst>
                                    <p:set>
                                      <p:cBhvr>
                                        <p:cTn id="91" dur="1" fill="hold">
                                          <p:stCondLst>
                                            <p:cond delay="0"/>
                                          </p:stCondLst>
                                        </p:cTn>
                                        <p:tgtEl>
                                          <p:spTgt spid="144"/>
                                        </p:tgtEl>
                                        <p:attrNameLst>
                                          <p:attrName>style.visibility</p:attrName>
                                        </p:attrNameLst>
                                      </p:cBhvr>
                                      <p:to>
                                        <p:strVal val="visible"/>
                                      </p:to>
                                    </p:set>
                                    <p:animEffect transition="in" filter="blinds(horizontal)">
                                      <p:cBhvr>
                                        <p:cTn id="92" dur="500"/>
                                        <p:tgtEl>
                                          <p:spTgt spid="1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571498" y="1149988"/>
            <a:ext cx="11172825"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他将一小球用一根细线悬挂起来，如图甲所示；剪断细线后小球下落，如图乙所示。</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他又将一小球用两根细线悬挂起来，如图丙所示；剪断其中一根细线，小球发生摆动，如图丁所示。通过实验，他的疑问得到解决。根据实验现象及相关条件，小林同学归纳得出了初步结论：</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由图甲和图乙可知</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_______________________________</a:t>
            </a:r>
            <a:r>
              <a:rPr lang="zh-CN" altLang="zh-CN" sz="3000" b="1" dirty="0" smtClean="0">
                <a:latin typeface="宋体" pitchFamily="2" charset="-122"/>
                <a:ea typeface="宋体" pitchFamily="2" charset="-122"/>
                <a:cs typeface="Times New Roman" pitchFamily="18" charset="0"/>
              </a:rPr>
              <a:t>。</a:t>
            </a:r>
          </a:p>
        </p:txBody>
      </p:sp>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7373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035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240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矩形 16"/>
          <p:cNvSpPr/>
          <p:nvPr/>
        </p:nvSpPr>
        <p:spPr>
          <a:xfrm>
            <a:off x="698001" y="5430954"/>
            <a:ext cx="5724644"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只受一个力作用的物体不能保持平衡状态</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linds(horizontal)">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600073" y="1538206"/>
            <a:ext cx="11172825"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由图甲和图丁可知</a:t>
            </a:r>
            <a:r>
              <a:rPr lang="en-US" altLang="zh-CN" sz="3000" b="1" dirty="0" smtClean="0">
                <a:latin typeface="宋体" pitchFamily="2" charset="-122"/>
                <a:ea typeface="宋体" pitchFamily="2" charset="-122"/>
                <a:cs typeface="Times New Roman" pitchFamily="18" charset="0"/>
              </a:rPr>
              <a:t>_________________________________</a:t>
            </a:r>
            <a:r>
              <a:rPr lang="zh-CN" altLang="zh-CN" sz="3000" b="1" dirty="0" smtClean="0">
                <a:latin typeface="宋体" pitchFamily="2" charset="-122"/>
                <a:ea typeface="宋体" pitchFamily="2" charset="-122"/>
                <a:cs typeface="Times New Roman" pitchFamily="18" charset="0"/>
              </a:rPr>
              <a:t>。</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由图甲和图丙可知</a:t>
            </a:r>
            <a:r>
              <a:rPr lang="en-US" altLang="zh-CN" sz="3000" b="1" dirty="0" smtClean="0">
                <a:latin typeface="宋体" pitchFamily="2" charset="-122"/>
                <a:ea typeface="宋体" pitchFamily="2" charset="-122"/>
                <a:cs typeface="Times New Roman" pitchFamily="18" charset="0"/>
              </a:rPr>
              <a:t>__________________________________</a:t>
            </a:r>
            <a:r>
              <a:rPr lang="zh-CN" altLang="zh-CN" sz="3000" b="1" dirty="0" smtClean="0">
                <a:latin typeface="宋体" pitchFamily="2" charset="-122"/>
                <a:ea typeface="宋体" pitchFamily="2" charset="-122"/>
                <a:cs typeface="Times New Roman" pitchFamily="18" charset="0"/>
              </a:rPr>
              <a:t>。</a:t>
            </a:r>
          </a:p>
        </p:txBody>
      </p:sp>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7373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035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240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矩形 16"/>
          <p:cNvSpPr/>
          <p:nvPr/>
        </p:nvSpPr>
        <p:spPr>
          <a:xfrm>
            <a:off x="4427039" y="1716204"/>
            <a:ext cx="6032421"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只受两个力作用的物体不一定保持平衡状态</a:t>
            </a:r>
          </a:p>
        </p:txBody>
      </p:sp>
      <p:sp>
        <p:nvSpPr>
          <p:cNvPr id="8" name="矩形 7"/>
          <p:cNvSpPr/>
          <p:nvPr/>
        </p:nvSpPr>
        <p:spPr>
          <a:xfrm>
            <a:off x="4493713" y="2340091"/>
            <a:ext cx="6340197"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物体处于平衡状态时不一定只受两个力的作用</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linds(horizontal)">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8"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矩形 2"/>
          <p:cNvSpPr/>
          <p:nvPr/>
        </p:nvSpPr>
        <p:spPr>
          <a:xfrm>
            <a:off x="625157" y="1001098"/>
            <a:ext cx="10744200" cy="5493812"/>
          </a:xfrm>
          <a:prstGeom prst="rect">
            <a:avLst/>
          </a:prstGeom>
        </p:spPr>
        <p:txBody>
          <a:bodyPr wrap="square">
            <a:spAutoFit/>
          </a:bodyPr>
          <a:lstStyle/>
          <a:p>
            <a:pPr>
              <a:lnSpc>
                <a:spcPct val="150000"/>
              </a:lnSpc>
            </a:pPr>
            <a:r>
              <a:rPr lang="en-US" sz="2600" b="1" dirty="0" smtClean="0">
                <a:solidFill>
                  <a:srgbClr val="0000FF"/>
                </a:solidFill>
                <a:latin typeface="黑体" pitchFamily="49" charset="-122"/>
                <a:ea typeface="黑体" pitchFamily="49" charset="-122"/>
              </a:rPr>
              <a:t>[</a:t>
            </a:r>
            <a:r>
              <a:rPr lang="zh-CN" altLang="en-US" sz="2600" b="1" dirty="0" smtClean="0">
                <a:solidFill>
                  <a:srgbClr val="0000FF"/>
                </a:solidFill>
                <a:latin typeface="黑体" pitchFamily="49" charset="-122"/>
                <a:ea typeface="黑体" pitchFamily="49" charset="-122"/>
              </a:rPr>
              <a:t>解析</a:t>
            </a:r>
            <a:r>
              <a:rPr lang="en-US" sz="2600" b="1" dirty="0" smtClean="0">
                <a:solidFill>
                  <a:srgbClr val="0000FF"/>
                </a:solidFill>
                <a:latin typeface="黑体" pitchFamily="49" charset="-122"/>
                <a:ea typeface="黑体" pitchFamily="49" charset="-122"/>
              </a:rPr>
              <a:t>]</a:t>
            </a:r>
            <a:r>
              <a:rPr lang="zh-CN" altLang="zh-CN" sz="2600" b="1" dirty="0" smtClean="0">
                <a:latin typeface="仿宋" pitchFamily="49" charset="-122"/>
                <a:ea typeface="仿宋" pitchFamily="49" charset="-122"/>
              </a:rPr>
              <a:t>图甲：小球受到拉力和重力作用，小球在两个力作用下处于静止状态，小球处于平衡状态；图乙：小球只受重力作用，小球向下运动，小球处于非平衡状态；图丙：小球受到两个拉力和重力作用，小球在三个力作用下处于静止状态，小球处于平衡状态；图丁：当小球在图丙状态时，剪断一根线，去掉一个力，小球受到的两个力不在同一条直线上，小球会摆动，说明两个力不在同一条直线上，小球处于非平衡状态。因此，由图甲和图乙可知：只受一个力作用的物体不能保持平衡状态；由图甲和图丁可知：只受两个力作用的物体不一定保持平衡状态；由图甲和图丙可知：物体处于平衡状态时不一定只受两个力的作用。</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5" name="Rectangle 10"/>
          <p:cNvSpPr/>
          <p:nvPr/>
        </p:nvSpPr>
        <p:spPr>
          <a:xfrm>
            <a:off x="512581" y="1073311"/>
            <a:ext cx="5109091" cy="46166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spcBef>
                <a:spcPct val="0"/>
              </a:spcBef>
              <a:buNone/>
            </a:pPr>
            <a:r>
              <a:rPr lang="zh-CN" altLang="zh-CN" sz="2400" b="1" dirty="0" smtClean="0">
                <a:solidFill>
                  <a:srgbClr val="F1AF00"/>
                </a:solidFill>
                <a:latin typeface="+mn-ea"/>
              </a:rPr>
              <a:t>实验二　探究影响摩擦力大小的因素</a:t>
            </a:r>
          </a:p>
        </p:txBody>
      </p:sp>
      <p:sp>
        <p:nvSpPr>
          <p:cNvPr id="8" name="Rectangle 2"/>
          <p:cNvSpPr>
            <a:spLocks noChangeArrowheads="1"/>
          </p:cNvSpPr>
          <p:nvPr/>
        </p:nvSpPr>
        <p:spPr bwMode="auto">
          <a:xfrm>
            <a:off x="447675" y="1686305"/>
            <a:ext cx="11239500" cy="21698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en-US" sz="3000" b="1" dirty="0" smtClean="0">
                <a:solidFill>
                  <a:srgbClr val="FF0000"/>
                </a:solidFill>
                <a:latin typeface="宋体" pitchFamily="2" charset="-122"/>
                <a:ea typeface="宋体" pitchFamily="2" charset="-122"/>
                <a:cs typeface="Times New Roman" pitchFamily="18" charset="0"/>
              </a:rPr>
              <a:t>例</a:t>
            </a:r>
            <a:r>
              <a:rPr lang="en-US" altLang="zh-CN" sz="3000" b="1" dirty="0" smtClean="0">
                <a:solidFill>
                  <a:srgbClr val="FF0000"/>
                </a:solidFill>
                <a:latin typeface="宋体" pitchFamily="2" charset="-122"/>
                <a:ea typeface="宋体" pitchFamily="2" charset="-122"/>
                <a:cs typeface="Times New Roman" pitchFamily="18" charset="0"/>
              </a:rPr>
              <a:t>6  </a:t>
            </a:r>
            <a:r>
              <a:rPr lang="zh-CN" altLang="zh-CN" sz="3000" b="1" dirty="0" smtClean="0">
                <a:latin typeface="宋体" pitchFamily="2" charset="-122"/>
                <a:ea typeface="宋体" pitchFamily="2" charset="-122"/>
                <a:cs typeface="Times New Roman" pitchFamily="18" charset="0"/>
              </a:rPr>
              <a:t>在</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探究影响滑动摩擦力大小的因素”的实验中，实验装置如图</a:t>
            </a:r>
            <a:r>
              <a:rPr lang="en-US" altLang="zh-CN" sz="3000" b="1" dirty="0" smtClean="0">
                <a:latin typeface="宋体" pitchFamily="2" charset="-122"/>
                <a:ea typeface="宋体" pitchFamily="2" charset="-122"/>
                <a:cs typeface="Times New Roman" pitchFamily="18" charset="0"/>
              </a:rPr>
              <a:t>8</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5</a:t>
            </a:r>
            <a:r>
              <a:rPr lang="zh-CN" altLang="zh-CN" sz="3000" b="1" dirty="0" smtClean="0">
                <a:latin typeface="宋体" pitchFamily="2" charset="-122"/>
                <a:ea typeface="宋体" pitchFamily="2" charset="-122"/>
                <a:cs typeface="Times New Roman" pitchFamily="18" charset="0"/>
              </a:rPr>
              <a:t>所示，选取三个相同的木块分别放在不同的接触面上，其中甲、乙两图的接触面是相同的木板，图丙的接触面是棉布。</a:t>
            </a:r>
          </a:p>
        </p:txBody>
      </p:sp>
      <p:sp>
        <p:nvSpPr>
          <p:cNvPr id="52226"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5939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14" name="组合 13"/>
          <p:cNvGrpSpPr/>
          <p:nvPr/>
        </p:nvGrpSpPr>
        <p:grpSpPr>
          <a:xfrm>
            <a:off x="1228725" y="3857625"/>
            <a:ext cx="8919777" cy="2233805"/>
            <a:chOff x="1228725" y="3857625"/>
            <a:chExt cx="8919777" cy="2233805"/>
          </a:xfrm>
        </p:grpSpPr>
        <p:pic>
          <p:nvPicPr>
            <p:cNvPr id="59393" name="Picture 1" descr="E:\全品课件\物理人教八下学练考PPT\物理人教八下学练考\9RA69.EPS"/>
            <p:cNvPicPr>
              <a:picLocks noChangeAspect="1" noChangeArrowheads="1"/>
            </p:cNvPicPr>
            <p:nvPr/>
          </p:nvPicPr>
          <p:blipFill>
            <a:blip r:embed="rId2" r:link="rId3" cstate="print"/>
            <a:srcRect/>
            <a:stretch>
              <a:fillRect/>
            </a:stretch>
          </p:blipFill>
          <p:spPr bwMode="auto">
            <a:xfrm>
              <a:off x="1228725" y="3857625"/>
              <a:ext cx="8919777" cy="1471613"/>
            </a:xfrm>
            <a:prstGeom prst="rect">
              <a:avLst/>
            </a:prstGeom>
            <a:noFill/>
          </p:spPr>
        </p:pic>
        <p:sp>
          <p:nvSpPr>
            <p:cNvPr id="59395" name="Rectangle 3"/>
            <p:cNvSpPr>
              <a:spLocks noChangeArrowheads="1"/>
            </p:cNvSpPr>
            <p:nvPr/>
          </p:nvSpPr>
          <p:spPr bwMode="auto">
            <a:xfrm>
              <a:off x="3971925" y="5414770"/>
              <a:ext cx="2194832" cy="67666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R="0" lvl="0" indent="266700" fontAlgn="base">
                <a:lnSpc>
                  <a:spcPct val="150000"/>
                </a:lnSpc>
                <a:spcBef>
                  <a:spcPct val="0"/>
                </a:spcBef>
                <a:spcAft>
                  <a:spcPct val="0"/>
                </a:spcAft>
                <a:buClrTx/>
                <a:buSzTx/>
                <a:buFontTx/>
                <a:buNone/>
                <a:tabLst/>
              </a:pPr>
              <a:r>
                <a:rPr lang="zh-CN" altLang="zh-CN" sz="3000" b="1" dirty="0" smtClean="0">
                  <a:latin typeface="宋体" pitchFamily="2" charset="-122"/>
                  <a:ea typeface="宋体" pitchFamily="2" charset="-122"/>
                  <a:cs typeface="Times New Roman" pitchFamily="18" charset="0"/>
                </a:rPr>
                <a:t>图</a:t>
              </a:r>
              <a:r>
                <a:rPr lang="en-US" altLang="zh-CN" sz="3000" b="1" dirty="0" smtClean="0">
                  <a:latin typeface="宋体" pitchFamily="2" charset="-122"/>
                  <a:ea typeface="宋体" pitchFamily="2" charset="-122"/>
                  <a:cs typeface="Times New Roman" pitchFamily="18" charset="0"/>
                </a:rPr>
                <a:t>8</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5</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4" presetClass="entr" presetSubtype="16"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childTnLst>
                          </p:cTn>
                        </p:par>
                        <p:par>
                          <p:cTn id="13" fill="hold">
                            <p:stCondLst>
                              <p:cond delay="1000"/>
                            </p:stCondLst>
                            <p:childTnLst>
                              <p:par>
                                <p:cTn id="14" presetID="4" presetClass="entr" presetSubtype="16" fill="hold"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box(in)">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414336" y="1275273"/>
            <a:ext cx="11172825" cy="50321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实验中用弹簧测力计拉着木块在水平木板上做</a:t>
            </a:r>
            <a:r>
              <a:rPr lang="en-US" altLang="zh-CN" sz="3000" b="1" dirty="0" smtClean="0">
                <a:latin typeface="宋体" pitchFamily="2" charset="-122"/>
                <a:ea typeface="宋体" pitchFamily="2" charset="-122"/>
                <a:cs typeface="Times New Roman" pitchFamily="18" charset="0"/>
              </a:rPr>
              <a:t>________</a:t>
            </a:r>
            <a:r>
              <a:rPr lang="zh-CN" altLang="zh-CN" sz="3000" b="1" dirty="0" smtClean="0">
                <a:latin typeface="宋体" pitchFamily="2" charset="-122"/>
                <a:ea typeface="宋体" pitchFamily="2" charset="-122"/>
                <a:cs typeface="Times New Roman" pitchFamily="18" charset="0"/>
              </a:rPr>
              <a:t>运动。根据</a:t>
            </a:r>
            <a:r>
              <a:rPr lang="en-US" altLang="zh-CN" sz="3000" b="1" dirty="0" smtClean="0">
                <a:latin typeface="宋体" pitchFamily="2" charset="-122"/>
                <a:ea typeface="宋体" pitchFamily="2" charset="-122"/>
                <a:cs typeface="Times New Roman" pitchFamily="18" charset="0"/>
              </a:rPr>
              <a:t>_________</a:t>
            </a:r>
            <a:r>
              <a:rPr lang="zh-CN" altLang="zh-CN" sz="3000" b="1" dirty="0" smtClean="0">
                <a:latin typeface="宋体" pitchFamily="2" charset="-122"/>
                <a:ea typeface="宋体" pitchFamily="2" charset="-122"/>
                <a:cs typeface="Times New Roman" pitchFamily="18" charset="0"/>
              </a:rPr>
              <a:t>条件可知，木块所受摩擦力的大小等于弹簧测力计的示数。</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由图</a:t>
            </a:r>
            <a:r>
              <a:rPr lang="en-US" altLang="zh-CN" sz="3000" b="1" dirty="0" smtClean="0">
                <a:latin typeface="宋体" pitchFamily="2" charset="-122"/>
                <a:ea typeface="宋体" pitchFamily="2" charset="-122"/>
                <a:cs typeface="Times New Roman" pitchFamily="18" charset="0"/>
              </a:rPr>
              <a:t>_______</a:t>
            </a:r>
            <a:r>
              <a:rPr lang="zh-CN" altLang="zh-CN" sz="3000" b="1" dirty="0" smtClean="0">
                <a:latin typeface="宋体" pitchFamily="2" charset="-122"/>
                <a:ea typeface="宋体" pitchFamily="2" charset="-122"/>
                <a:cs typeface="Times New Roman" pitchFamily="18" charset="0"/>
              </a:rPr>
              <a:t>可以探究滑动摩擦力的大小与接触面粗糙程度的关系。</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若乙装置中，木块在运动过程中拉力突然变大，滑动摩擦力将</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选填</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不变</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变大</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或</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变小</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a:t>
            </a:r>
          </a:p>
        </p:txBody>
      </p:sp>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7373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1461906" y="2192455"/>
            <a:ext cx="1415772"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二力平衡</a:t>
            </a:r>
            <a:endParaRPr lang="zh-CN" altLang="en-US" sz="2400" b="1" dirty="0" smtClean="0">
              <a:solidFill>
                <a:srgbClr val="FF0000"/>
              </a:solidFill>
              <a:latin typeface="宋体" pitchFamily="2" charset="-122"/>
              <a:ea typeface="宋体" pitchFamily="2" charset="-122"/>
            </a:endParaRPr>
          </a:p>
        </p:txBody>
      </p:sp>
      <p:sp>
        <p:nvSpPr>
          <p:cNvPr id="10035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240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矩形 14"/>
          <p:cNvSpPr/>
          <p:nvPr/>
        </p:nvSpPr>
        <p:spPr>
          <a:xfrm>
            <a:off x="8832351" y="1506656"/>
            <a:ext cx="1415772"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匀速直线</a:t>
            </a:r>
            <a:endParaRPr lang="zh-CN" altLang="en-US" sz="2400" b="1" dirty="0" smtClean="0">
              <a:solidFill>
                <a:srgbClr val="FF0000"/>
              </a:solidFill>
              <a:latin typeface="宋体" pitchFamily="2" charset="-122"/>
              <a:ea typeface="宋体" pitchFamily="2" charset="-122"/>
            </a:endParaRPr>
          </a:p>
        </p:txBody>
      </p:sp>
      <p:sp>
        <p:nvSpPr>
          <p:cNvPr id="19" name="矩形 18"/>
          <p:cNvSpPr/>
          <p:nvPr/>
        </p:nvSpPr>
        <p:spPr>
          <a:xfrm>
            <a:off x="1936251" y="3568818"/>
            <a:ext cx="1107996"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乙、丙</a:t>
            </a:r>
            <a:endParaRPr lang="zh-CN" altLang="en-US" sz="2400" b="1" dirty="0" smtClean="0">
              <a:solidFill>
                <a:srgbClr val="FF0000"/>
              </a:solidFill>
              <a:latin typeface="宋体" pitchFamily="2" charset="-122"/>
              <a:ea typeface="宋体" pitchFamily="2" charset="-122"/>
            </a:endParaRPr>
          </a:p>
        </p:txBody>
      </p:sp>
      <p:sp>
        <p:nvSpPr>
          <p:cNvPr id="20" name="矩形 19"/>
          <p:cNvSpPr/>
          <p:nvPr/>
        </p:nvSpPr>
        <p:spPr>
          <a:xfrm>
            <a:off x="517027" y="5578594"/>
            <a:ext cx="800219"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不变</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linds(horizontal)">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linds(horizontal)">
                                      <p:cBhvr>
                                        <p:cTn id="2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8" grpId="0"/>
      <p:bldP spid="15" grpId="0"/>
      <p:bldP spid="19" grpId="0"/>
      <p:bldP spid="20"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557211" y="1070961"/>
            <a:ext cx="11172825" cy="35548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(4)</a:t>
            </a:r>
            <a:r>
              <a:rPr lang="zh-CN" altLang="zh-CN" sz="3000" b="1" dirty="0" smtClean="0">
                <a:latin typeface="宋体" pitchFamily="2" charset="-122"/>
                <a:ea typeface="宋体" pitchFamily="2" charset="-122"/>
                <a:cs typeface="Times New Roman" pitchFamily="18" charset="0"/>
              </a:rPr>
              <a:t>评估此实验方案的不足之处：</a:t>
            </a:r>
            <a:r>
              <a:rPr lang="en-US" altLang="zh-CN" sz="3000" b="1" dirty="0" smtClean="0">
                <a:latin typeface="宋体" pitchFamily="2" charset="-122"/>
                <a:ea typeface="宋体" pitchFamily="2" charset="-122"/>
                <a:cs typeface="Times New Roman" pitchFamily="18" charset="0"/>
              </a:rPr>
              <a:t>__________________________________________</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答出一条即可</a:t>
            </a:r>
            <a:r>
              <a:rPr lang="en-US" altLang="zh-CN" sz="3000" b="1" dirty="0" smtClean="0">
                <a:latin typeface="宋体" pitchFamily="2" charset="-122"/>
                <a:ea typeface="宋体" pitchFamily="2" charset="-122"/>
                <a:cs typeface="Times New Roman" pitchFamily="18" charset="0"/>
              </a:rPr>
              <a:t>)</a:t>
            </a:r>
            <a:endParaRPr lang="zh-CN"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【变式延伸】结合上例探究以下问题：</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在操作过程中小明发现，弹簧测力计不沿水平方向拉动时，也可以使木块在木板上沿水平方向做匀速直线运动。</a:t>
            </a:r>
          </a:p>
        </p:txBody>
      </p:sp>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7373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661807" y="1906707"/>
            <a:ext cx="8230138"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很难控制木块做匀速直线运动</a:t>
            </a:r>
            <a:r>
              <a:rPr lang="en-US" altLang="zh-CN" sz="2400" b="1" dirty="0" smtClean="0">
                <a:solidFill>
                  <a:srgbClr val="FF0000"/>
                </a:solidFill>
                <a:latin typeface="宋体" pitchFamily="2" charset="-122"/>
                <a:ea typeface="宋体" pitchFamily="2" charset="-122"/>
              </a:rPr>
              <a:t>(</a:t>
            </a:r>
            <a:r>
              <a:rPr lang="zh-CN" altLang="zh-CN" sz="2400" b="1" dirty="0" smtClean="0">
                <a:solidFill>
                  <a:srgbClr val="FF0000"/>
                </a:solidFill>
                <a:latin typeface="宋体" pitchFamily="2" charset="-122"/>
                <a:ea typeface="宋体" pitchFamily="2" charset="-122"/>
              </a:rPr>
              <a:t>或测力计在运动中读数困难</a:t>
            </a:r>
            <a:r>
              <a:rPr lang="en-US"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10035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240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57346"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16" name="组合 15"/>
          <p:cNvGrpSpPr/>
          <p:nvPr/>
        </p:nvGrpSpPr>
        <p:grpSpPr>
          <a:xfrm>
            <a:off x="2986089" y="4643438"/>
            <a:ext cx="4153766" cy="1809942"/>
            <a:chOff x="2986089" y="4643438"/>
            <a:chExt cx="4153766" cy="1809942"/>
          </a:xfrm>
        </p:grpSpPr>
        <p:pic>
          <p:nvPicPr>
            <p:cNvPr id="57345" name="Picture 1" descr="E:\全品课件\物理人教八下学练考PPT\物理人教八下学练考\9RA70.EPS"/>
            <p:cNvPicPr>
              <a:picLocks noChangeAspect="1" noChangeArrowheads="1"/>
            </p:cNvPicPr>
            <p:nvPr/>
          </p:nvPicPr>
          <p:blipFill>
            <a:blip r:embed="rId2" r:link="rId3" cstate="print"/>
            <a:srcRect/>
            <a:stretch>
              <a:fillRect/>
            </a:stretch>
          </p:blipFill>
          <p:spPr bwMode="auto">
            <a:xfrm>
              <a:off x="2986089" y="4643438"/>
              <a:ext cx="4153766" cy="1171575"/>
            </a:xfrm>
            <a:prstGeom prst="rect">
              <a:avLst/>
            </a:prstGeom>
            <a:noFill/>
          </p:spPr>
        </p:pic>
        <p:sp>
          <p:nvSpPr>
            <p:cNvPr id="57347" name="Rectangle 3"/>
            <p:cNvSpPr>
              <a:spLocks noChangeArrowheads="1"/>
            </p:cNvSpPr>
            <p:nvPr/>
          </p:nvSpPr>
          <p:spPr bwMode="auto">
            <a:xfrm>
              <a:off x="3771900" y="5776720"/>
              <a:ext cx="2194832" cy="67666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R="0" lvl="0" indent="266700" fontAlgn="base">
                <a:lnSpc>
                  <a:spcPct val="150000"/>
                </a:lnSpc>
                <a:spcBef>
                  <a:spcPct val="0"/>
                </a:spcBef>
                <a:spcAft>
                  <a:spcPct val="0"/>
                </a:spcAft>
                <a:buClrTx/>
                <a:buSzTx/>
                <a:buFontTx/>
                <a:buNone/>
                <a:tabLst/>
              </a:pPr>
              <a:r>
                <a:rPr lang="zh-CN" altLang="zh-CN" sz="3000" b="1" dirty="0" smtClean="0">
                  <a:latin typeface="宋体" pitchFamily="2" charset="-122"/>
                  <a:ea typeface="宋体" pitchFamily="2" charset="-122"/>
                  <a:cs typeface="Times New Roman" pitchFamily="18" charset="0"/>
                </a:rPr>
                <a:t>图</a:t>
              </a:r>
              <a:r>
                <a:rPr lang="en-US" altLang="zh-CN" sz="3000" b="1" dirty="0" smtClean="0">
                  <a:latin typeface="宋体" pitchFamily="2" charset="-122"/>
                  <a:ea typeface="宋体" pitchFamily="2" charset="-122"/>
                  <a:cs typeface="Times New Roman" pitchFamily="18" charset="0"/>
                </a:rPr>
                <a:t>8</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6</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box(in)">
                                      <p:cBhvr>
                                        <p:cTn id="11" dur="500"/>
                                        <p:tgtEl>
                                          <p:spTgt spid="16"/>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linds(horizontal)">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8"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矩形 2"/>
          <p:cNvSpPr/>
          <p:nvPr/>
        </p:nvSpPr>
        <p:spPr>
          <a:xfrm>
            <a:off x="839469" y="1558310"/>
            <a:ext cx="10633394" cy="3739485"/>
          </a:xfrm>
          <a:prstGeom prst="rect">
            <a:avLst/>
          </a:prstGeom>
        </p:spPr>
        <p:txBody>
          <a:bodyPr wrap="square">
            <a:spAutoFit/>
          </a:bodyPr>
          <a:lstStyle/>
          <a:p>
            <a:pPr>
              <a:lnSpc>
                <a:spcPct val="150000"/>
              </a:lnSpc>
            </a:pPr>
            <a:r>
              <a:rPr lang="en-US" sz="2600" b="1" dirty="0" smtClean="0">
                <a:solidFill>
                  <a:srgbClr val="0000FF"/>
                </a:solidFill>
                <a:latin typeface="黑体" pitchFamily="49" charset="-122"/>
                <a:ea typeface="黑体" pitchFamily="49" charset="-122"/>
              </a:rPr>
              <a:t>[</a:t>
            </a:r>
            <a:r>
              <a:rPr lang="zh-CN" altLang="en-US" sz="2600" b="1" dirty="0" smtClean="0">
                <a:solidFill>
                  <a:srgbClr val="0000FF"/>
                </a:solidFill>
                <a:latin typeface="黑体" pitchFamily="49" charset="-122"/>
                <a:ea typeface="黑体" pitchFamily="49" charset="-122"/>
              </a:rPr>
              <a:t>解析</a:t>
            </a:r>
            <a:r>
              <a:rPr lang="en-US" sz="2600" b="1" dirty="0" smtClean="0">
                <a:solidFill>
                  <a:srgbClr val="0000FF"/>
                </a:solidFill>
                <a:latin typeface="黑体" pitchFamily="49" charset="-122"/>
                <a:ea typeface="黑体" pitchFamily="49" charset="-122"/>
              </a:rPr>
              <a:t>]</a:t>
            </a:r>
            <a:r>
              <a:rPr lang="en-US" altLang="zh-CN" sz="2800" dirty="0" smtClean="0"/>
              <a:t> </a:t>
            </a:r>
            <a:r>
              <a:rPr lang="en-US" altLang="zh-CN" sz="2600" b="1" dirty="0" smtClean="0">
                <a:latin typeface="仿宋" pitchFamily="49" charset="-122"/>
                <a:ea typeface="仿宋" pitchFamily="49" charset="-122"/>
              </a:rPr>
              <a:t>(1)</a:t>
            </a:r>
            <a:r>
              <a:rPr lang="zh-CN" altLang="zh-CN" sz="2600" b="1" dirty="0" smtClean="0">
                <a:latin typeface="仿宋" pitchFamily="49" charset="-122"/>
                <a:ea typeface="仿宋" pitchFamily="49" charset="-122"/>
              </a:rPr>
              <a:t>当木块做匀速直线运动时，处于平衡状态，此时它在水平方向受到两个力：摩擦力和弹簧测力计的拉力，所以这两个力是平衡力，根据二力平衡可知，这两个力大小相等。</a:t>
            </a:r>
          </a:p>
          <a:p>
            <a:pPr>
              <a:lnSpc>
                <a:spcPct val="150000"/>
              </a:lnSpc>
            </a:pPr>
            <a:r>
              <a:rPr lang="en-US" altLang="zh-CN" sz="2600" b="1" dirty="0" smtClean="0">
                <a:latin typeface="仿宋" pitchFamily="49" charset="-122"/>
                <a:ea typeface="仿宋" pitchFamily="49" charset="-122"/>
              </a:rPr>
              <a:t>(2)</a:t>
            </a:r>
            <a:r>
              <a:rPr lang="zh-CN" altLang="zh-CN" sz="2600" b="1" dirty="0" smtClean="0">
                <a:latin typeface="仿宋" pitchFamily="49" charset="-122"/>
                <a:ea typeface="仿宋" pitchFamily="49" charset="-122"/>
              </a:rPr>
              <a:t>该实验探究不同因素对滑动摩擦力的影响时，需要控制变量。探究滑动摩擦力的大小与接触面粗糙程度的关系时，需要保持压力不变，由图可知，乙、丙两图符合要求。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矩形 2"/>
          <p:cNvSpPr/>
          <p:nvPr/>
        </p:nvSpPr>
        <p:spPr>
          <a:xfrm>
            <a:off x="710882" y="1644036"/>
            <a:ext cx="10419082" cy="2492990"/>
          </a:xfrm>
          <a:prstGeom prst="rect">
            <a:avLst/>
          </a:prstGeom>
        </p:spPr>
        <p:txBody>
          <a:bodyPr wrap="square">
            <a:spAutoFit/>
          </a:bodyPr>
          <a:lstStyle/>
          <a:p>
            <a:pPr>
              <a:lnSpc>
                <a:spcPct val="150000"/>
              </a:lnSpc>
            </a:pPr>
            <a:r>
              <a:rPr lang="en-US" altLang="zh-CN" sz="2600" b="1" dirty="0" smtClean="0">
                <a:latin typeface="仿宋" pitchFamily="49" charset="-122"/>
                <a:ea typeface="仿宋" pitchFamily="49" charset="-122"/>
              </a:rPr>
              <a:t>(3)</a:t>
            </a:r>
            <a:r>
              <a:rPr lang="zh-CN" altLang="zh-CN" sz="2600" b="1" dirty="0" smtClean="0">
                <a:latin typeface="仿宋" pitchFamily="49" charset="-122"/>
                <a:ea typeface="仿宋" pitchFamily="49" charset="-122"/>
              </a:rPr>
              <a:t>滑动摩擦力受压力和接触面粗糙程度的影响，木块受到的拉力并不能影响滑动摩擦力的大小，因此滑动摩擦力的大小不变。</a:t>
            </a:r>
          </a:p>
          <a:p>
            <a:pPr>
              <a:lnSpc>
                <a:spcPct val="150000"/>
              </a:lnSpc>
            </a:pPr>
            <a:r>
              <a:rPr lang="en-US" altLang="zh-CN" sz="2600" b="1" dirty="0" smtClean="0">
                <a:latin typeface="仿宋" pitchFamily="49" charset="-122"/>
                <a:ea typeface="仿宋" pitchFamily="49" charset="-122"/>
              </a:rPr>
              <a:t>(4)</a:t>
            </a:r>
            <a:r>
              <a:rPr lang="zh-CN" altLang="zh-CN" sz="2600" b="1" dirty="0" smtClean="0">
                <a:latin typeface="仿宋" pitchFamily="49" charset="-122"/>
                <a:ea typeface="仿宋" pitchFamily="49" charset="-122"/>
              </a:rPr>
              <a:t>本题需要在运动中读数，所以读数存在困难，而且保证木块做匀速直线运动也有困难。</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442912" y="1239065"/>
            <a:ext cx="11172825"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针对这一现象进行分析，此时虽然木块处于</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选填</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平衡</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或</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非平衡</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状态，但是弹簧测力计的示数与上面实验中弹簧测力计水平时的示数</a:t>
            </a:r>
            <a:r>
              <a:rPr lang="en-US" altLang="zh-CN" sz="3000" b="1" dirty="0" smtClean="0">
                <a:latin typeface="宋体" pitchFamily="2" charset="-122"/>
                <a:ea typeface="宋体" pitchFamily="2" charset="-122"/>
                <a:cs typeface="Times New Roman" pitchFamily="18" charset="0"/>
              </a:rPr>
              <a:t>_______(</a:t>
            </a:r>
            <a:r>
              <a:rPr lang="zh-CN" altLang="zh-CN" sz="3000" b="1" dirty="0" smtClean="0">
                <a:latin typeface="宋体" pitchFamily="2" charset="-122"/>
                <a:ea typeface="宋体" pitchFamily="2" charset="-122"/>
                <a:cs typeface="Times New Roman" pitchFamily="18" charset="0"/>
              </a:rPr>
              <a:t>选填</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相等</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或</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不相等</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，此时弹簧测力计的示数与木块受到的滑动摩擦力</a:t>
            </a:r>
            <a:r>
              <a:rPr lang="en-US" altLang="zh-CN" sz="3000" b="1" dirty="0" smtClean="0">
                <a:latin typeface="宋体" pitchFamily="2" charset="-122"/>
                <a:ea typeface="宋体" pitchFamily="2" charset="-122"/>
                <a:cs typeface="Times New Roman" pitchFamily="18" charset="0"/>
              </a:rPr>
              <a:t>_______(</a:t>
            </a:r>
            <a:r>
              <a:rPr lang="zh-CN" altLang="zh-CN" sz="3000" b="1" dirty="0" smtClean="0">
                <a:latin typeface="宋体" pitchFamily="2" charset="-122"/>
                <a:ea typeface="宋体" pitchFamily="2" charset="-122"/>
                <a:cs typeface="Times New Roman" pitchFamily="18" charset="0"/>
              </a:rPr>
              <a:t>选填</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相等</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或</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不相等</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，因此在该实验中要注意拉动木块时弹簧测力计要</a:t>
            </a:r>
            <a:r>
              <a:rPr lang="en-US" altLang="zh-CN" sz="3000" b="1" dirty="0" smtClean="0">
                <a:latin typeface="宋体" pitchFamily="2" charset="-122"/>
                <a:ea typeface="宋体" pitchFamily="2" charset="-122"/>
                <a:cs typeface="Times New Roman" pitchFamily="18" charset="0"/>
              </a:rPr>
              <a:t>___________________</a:t>
            </a:r>
            <a:r>
              <a:rPr lang="zh-CN" altLang="zh-CN" sz="3000" b="1" dirty="0" smtClean="0">
                <a:latin typeface="宋体" pitchFamily="2" charset="-122"/>
                <a:ea typeface="宋体" pitchFamily="2" charset="-122"/>
                <a:cs typeface="Times New Roman" pitchFamily="18" charset="0"/>
              </a:rPr>
              <a:t>。</a:t>
            </a:r>
          </a:p>
        </p:txBody>
      </p:sp>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7373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7819844" y="1492369"/>
            <a:ext cx="800219"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平衡</a:t>
            </a:r>
            <a:endParaRPr lang="zh-CN" altLang="en-US" sz="2400" b="1" dirty="0" smtClean="0">
              <a:solidFill>
                <a:srgbClr val="FF0000"/>
              </a:solidFill>
              <a:latin typeface="宋体" pitchFamily="2" charset="-122"/>
              <a:ea typeface="宋体" pitchFamily="2" charset="-122"/>
            </a:endParaRPr>
          </a:p>
        </p:txBody>
      </p:sp>
      <p:sp>
        <p:nvSpPr>
          <p:cNvPr id="10035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240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矩形 14"/>
          <p:cNvSpPr/>
          <p:nvPr/>
        </p:nvSpPr>
        <p:spPr>
          <a:xfrm>
            <a:off x="3674564" y="2849680"/>
            <a:ext cx="1112805"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不相等</a:t>
            </a:r>
            <a:endParaRPr lang="zh-CN" altLang="en-US" sz="2400" b="1" dirty="0" smtClean="0">
              <a:solidFill>
                <a:srgbClr val="FF0000"/>
              </a:solidFill>
              <a:latin typeface="宋体" pitchFamily="2" charset="-122"/>
              <a:ea typeface="宋体" pitchFamily="2" charset="-122"/>
            </a:endParaRPr>
          </a:p>
        </p:txBody>
      </p:sp>
      <p:sp>
        <p:nvSpPr>
          <p:cNvPr id="12" name="矩形 11"/>
          <p:cNvSpPr/>
          <p:nvPr/>
        </p:nvSpPr>
        <p:spPr>
          <a:xfrm>
            <a:off x="7513140" y="3545005"/>
            <a:ext cx="1112805"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不相等</a:t>
            </a:r>
            <a:endParaRPr lang="zh-CN" altLang="en-US" sz="2400" b="1" dirty="0" smtClean="0">
              <a:solidFill>
                <a:srgbClr val="FF0000"/>
              </a:solidFill>
              <a:latin typeface="宋体" pitchFamily="2" charset="-122"/>
              <a:ea typeface="宋体" pitchFamily="2" charset="-122"/>
            </a:endParaRPr>
          </a:p>
        </p:txBody>
      </p:sp>
      <p:sp>
        <p:nvSpPr>
          <p:cNvPr id="13" name="矩形 12"/>
          <p:cNvSpPr/>
          <p:nvPr/>
        </p:nvSpPr>
        <p:spPr>
          <a:xfrm>
            <a:off x="550364" y="4883271"/>
            <a:ext cx="3570208"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沿水平方向匀速拉动木块</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linds(horizont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linds(horizontal)">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8" grpId="0"/>
      <p:bldP spid="15" grpId="0"/>
      <p:bldP spid="12" grpId="0"/>
      <p:bldP spid="13"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471485" y="1160034"/>
            <a:ext cx="11172825"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某同学为了探究摩擦力的大小与接触面积的关系，需要在上例图乙的基础上进一步实验，请你写出下一步的实验方案：</a:t>
            </a:r>
            <a:r>
              <a:rPr lang="en-US" altLang="zh-CN" sz="3000" b="1" dirty="0" smtClean="0">
                <a:latin typeface="宋体" pitchFamily="2" charset="-122"/>
                <a:ea typeface="宋体" pitchFamily="2" charset="-122"/>
                <a:cs typeface="Times New Roman" pitchFamily="18" charset="0"/>
              </a:rPr>
              <a:t>_________________________________________________________</a:t>
            </a:r>
            <a:endParaRPr lang="zh-CN"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________________________</a:t>
            </a:r>
            <a:r>
              <a:rPr lang="zh-CN" altLang="zh-CN" sz="3000" b="1" dirty="0" smtClean="0">
                <a:latin typeface="宋体" pitchFamily="2" charset="-122"/>
                <a:ea typeface="宋体" pitchFamily="2" charset="-122"/>
                <a:cs typeface="Times New Roman" pitchFamily="18" charset="0"/>
              </a:rPr>
              <a:t>。</a:t>
            </a:r>
          </a:p>
        </p:txBody>
      </p:sp>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7373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035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240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矩形 16"/>
          <p:cNvSpPr/>
          <p:nvPr/>
        </p:nvSpPr>
        <p:spPr>
          <a:xfrm>
            <a:off x="555125" y="2630601"/>
            <a:ext cx="10917738" cy="1200329"/>
          </a:xfrm>
          <a:prstGeom prst="rect">
            <a:avLst/>
          </a:prstGeom>
        </p:spPr>
        <p:txBody>
          <a:bodyPr wrap="square">
            <a:spAutoFit/>
          </a:bodyPr>
          <a:lstStyle/>
          <a:p>
            <a:pPr>
              <a:lnSpc>
                <a:spcPct val="150000"/>
              </a:lnSpc>
            </a:pPr>
            <a:r>
              <a:rPr lang="zh-CN" altLang="zh-CN" sz="2400" b="1" dirty="0" smtClean="0">
                <a:solidFill>
                  <a:srgbClr val="FF0000"/>
                </a:solidFill>
                <a:latin typeface="宋体" pitchFamily="2" charset="-122"/>
                <a:ea typeface="宋体" pitchFamily="2" charset="-122"/>
              </a:rPr>
              <a:t>将图乙中的木块侧放，用弹簧测力计水平匀速拉动木块，记录下弹簧测力计的示数，并与图乙中的示数进行比较</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linds(horizontal)">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1" name="Rectangle 10"/>
          <p:cNvSpPr/>
          <p:nvPr/>
        </p:nvSpPr>
        <p:spPr>
          <a:xfrm>
            <a:off x="483418" y="1096993"/>
            <a:ext cx="1415772" cy="46166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400" b="1" dirty="0" smtClean="0">
                <a:solidFill>
                  <a:srgbClr val="F1AF00"/>
                </a:solidFill>
                <a:latin typeface="+mn-ea"/>
              </a:rPr>
              <a:t>重点突破</a:t>
            </a:r>
            <a:endParaRPr lang="zh-CN" altLang="en-US" sz="2400" b="1" dirty="0">
              <a:solidFill>
                <a:srgbClr val="F1AF00"/>
              </a:solidFill>
              <a:latin typeface="+mn-ea"/>
            </a:endParaRPr>
          </a:p>
        </p:txBody>
      </p:sp>
      <p:pic>
        <p:nvPicPr>
          <p:cNvPr id="7" name="Picture 4"/>
          <p:cNvPicPr>
            <a:picLocks noChangeAspect="1"/>
          </p:cNvPicPr>
          <p:nvPr/>
        </p:nvPicPr>
        <p:blipFill>
          <a:blip r:embed="rId2" cstate="print"/>
          <a:stretch>
            <a:fillRect/>
          </a:stretch>
        </p:blipFill>
        <p:spPr>
          <a:xfrm>
            <a:off x="322763" y="1096993"/>
            <a:ext cx="84455" cy="414020"/>
          </a:xfrm>
          <a:prstGeom prst="rect">
            <a:avLst/>
          </a:prstGeom>
          <a:noFill/>
          <a:ln w="9525">
            <a:noFill/>
          </a:ln>
        </p:spPr>
      </p:pic>
      <p:sp>
        <p:nvSpPr>
          <p:cNvPr id="13"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13313" name="Rectangle 1"/>
          <p:cNvSpPr>
            <a:spLocks noChangeArrowheads="1"/>
          </p:cNvSpPr>
          <p:nvPr/>
        </p:nvSpPr>
        <p:spPr bwMode="auto">
          <a:xfrm>
            <a:off x="528458" y="2044739"/>
            <a:ext cx="11258729" cy="35548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．一个定律</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牛顿第一定律：一切物体在</a:t>
            </a:r>
            <a:r>
              <a:rPr lang="en-US" altLang="zh-CN" sz="3000" b="1" dirty="0" smtClean="0">
                <a:latin typeface="宋体" pitchFamily="2" charset="-122"/>
                <a:ea typeface="宋体" pitchFamily="2" charset="-122"/>
                <a:cs typeface="Times New Roman" pitchFamily="18" charset="0"/>
              </a:rPr>
              <a:t>_______________</a:t>
            </a:r>
            <a:r>
              <a:rPr lang="zh-CN" altLang="zh-CN" sz="3000" b="1" dirty="0" smtClean="0">
                <a:latin typeface="宋体" pitchFamily="2" charset="-122"/>
                <a:ea typeface="宋体" pitchFamily="2" charset="-122"/>
                <a:cs typeface="Times New Roman" pitchFamily="18" charset="0"/>
              </a:rPr>
              <a:t>时，总保持</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状态或</a:t>
            </a:r>
            <a:r>
              <a:rPr lang="en-US" altLang="zh-CN" sz="3000" b="1" dirty="0" smtClean="0">
                <a:latin typeface="宋体" pitchFamily="2" charset="-122"/>
                <a:ea typeface="宋体" pitchFamily="2" charset="-122"/>
                <a:cs typeface="Times New Roman" pitchFamily="18" charset="0"/>
              </a:rPr>
              <a:t>____________</a:t>
            </a:r>
            <a:r>
              <a:rPr lang="zh-CN" altLang="zh-CN" sz="3000" b="1" dirty="0" smtClean="0">
                <a:latin typeface="宋体" pitchFamily="2" charset="-122"/>
                <a:ea typeface="宋体" pitchFamily="2" charset="-122"/>
                <a:cs typeface="Times New Roman" pitchFamily="18" charset="0"/>
              </a:rPr>
              <a:t>状态。表明力是</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物体运动状态的原因，而不是</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物体运动的原因。</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．一个性质</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惯性：物体保持原来运动状态不变的性质。其大小取决于物体的</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，质量大的物体惯性</a:t>
            </a:r>
            <a:r>
              <a:rPr lang="en-US" altLang="zh-CN" sz="3000" b="1" dirty="0" smtClean="0">
                <a:latin typeface="宋体" pitchFamily="2" charset="-122"/>
                <a:ea typeface="宋体" pitchFamily="2" charset="-122"/>
                <a:cs typeface="Times New Roman" pitchFamily="18" charset="0"/>
              </a:rPr>
              <a:t>____</a:t>
            </a:r>
            <a:r>
              <a:rPr lang="zh-CN" altLang="zh-CN" sz="3000" b="1" dirty="0" smtClean="0">
                <a:latin typeface="宋体" pitchFamily="2" charset="-122"/>
                <a:ea typeface="宋体" pitchFamily="2" charset="-122"/>
                <a:cs typeface="Times New Roman" pitchFamily="18" charset="0"/>
              </a:rPr>
              <a:t>。</a:t>
            </a:r>
          </a:p>
        </p:txBody>
      </p:sp>
      <p:sp>
        <p:nvSpPr>
          <p:cNvPr id="8" name="矩形 7"/>
          <p:cNvSpPr/>
          <p:nvPr/>
        </p:nvSpPr>
        <p:spPr>
          <a:xfrm>
            <a:off x="8173093" y="2201346"/>
            <a:ext cx="2646878"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没有受到力的作用</a:t>
            </a:r>
            <a:endParaRPr lang="zh-CN" altLang="en-US" sz="2400" b="1" dirty="0">
              <a:solidFill>
                <a:srgbClr val="FF0000"/>
              </a:solidFill>
              <a:latin typeface="宋体" pitchFamily="2" charset="-122"/>
              <a:ea typeface="宋体" pitchFamily="2" charset="-122"/>
            </a:endParaRPr>
          </a:p>
        </p:txBody>
      </p:sp>
      <p:sp>
        <p:nvSpPr>
          <p:cNvPr id="10" name="矩形 9"/>
          <p:cNvSpPr/>
          <p:nvPr/>
        </p:nvSpPr>
        <p:spPr>
          <a:xfrm>
            <a:off x="1856456" y="2944297"/>
            <a:ext cx="800219"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静止</a:t>
            </a:r>
            <a:endParaRPr lang="zh-CN" altLang="en-US" sz="2400" b="1" dirty="0">
              <a:solidFill>
                <a:srgbClr val="FF0000"/>
              </a:solidFill>
              <a:latin typeface="宋体" pitchFamily="2" charset="-122"/>
              <a:ea typeface="宋体" pitchFamily="2" charset="-122"/>
            </a:endParaRPr>
          </a:p>
        </p:txBody>
      </p:sp>
      <p:sp>
        <p:nvSpPr>
          <p:cNvPr id="11" name="矩形 10"/>
          <p:cNvSpPr/>
          <p:nvPr/>
        </p:nvSpPr>
        <p:spPr>
          <a:xfrm>
            <a:off x="3944335" y="2914769"/>
            <a:ext cx="2031325"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匀速直线运动</a:t>
            </a:r>
            <a:endParaRPr lang="zh-CN" altLang="en-US" sz="2400" b="1" dirty="0">
              <a:solidFill>
                <a:srgbClr val="FF0000"/>
              </a:solidFill>
              <a:latin typeface="宋体" pitchFamily="2" charset="-122"/>
              <a:ea typeface="宋体" pitchFamily="2" charset="-122"/>
            </a:endParaRPr>
          </a:p>
        </p:txBody>
      </p:sp>
      <p:sp>
        <p:nvSpPr>
          <p:cNvPr id="12" name="矩形 11"/>
          <p:cNvSpPr/>
          <p:nvPr/>
        </p:nvSpPr>
        <p:spPr>
          <a:xfrm>
            <a:off x="8937977" y="2924929"/>
            <a:ext cx="800219"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改变</a:t>
            </a:r>
            <a:endParaRPr lang="zh-CN" altLang="en-US" sz="2400" b="1" dirty="0">
              <a:solidFill>
                <a:srgbClr val="FF0000"/>
              </a:solidFill>
              <a:latin typeface="宋体" pitchFamily="2" charset="-122"/>
              <a:ea typeface="宋体" pitchFamily="2" charset="-122"/>
            </a:endParaRPr>
          </a:p>
        </p:txBody>
      </p:sp>
      <p:sp>
        <p:nvSpPr>
          <p:cNvPr id="14" name="矩形 13"/>
          <p:cNvSpPr/>
          <p:nvPr/>
        </p:nvSpPr>
        <p:spPr>
          <a:xfrm>
            <a:off x="4125946" y="3632637"/>
            <a:ext cx="800219"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维持</a:t>
            </a:r>
            <a:endParaRPr lang="zh-CN" altLang="en-US" sz="2400" b="1" dirty="0">
              <a:solidFill>
                <a:srgbClr val="FF0000"/>
              </a:solidFill>
              <a:latin typeface="宋体" pitchFamily="2" charset="-122"/>
              <a:ea typeface="宋体" pitchFamily="2" charset="-122"/>
            </a:endParaRPr>
          </a:p>
        </p:txBody>
      </p:sp>
      <p:sp>
        <p:nvSpPr>
          <p:cNvPr id="15" name="矩形 14"/>
          <p:cNvSpPr/>
          <p:nvPr/>
        </p:nvSpPr>
        <p:spPr>
          <a:xfrm>
            <a:off x="3435384" y="4956612"/>
            <a:ext cx="800219"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质量</a:t>
            </a:r>
            <a:endParaRPr lang="zh-CN" altLang="en-US" sz="2400" b="1" dirty="0">
              <a:solidFill>
                <a:srgbClr val="FF0000"/>
              </a:solidFill>
              <a:latin typeface="宋体" pitchFamily="2" charset="-122"/>
              <a:ea typeface="宋体" pitchFamily="2" charset="-122"/>
            </a:endParaRPr>
          </a:p>
        </p:txBody>
      </p:sp>
      <p:sp>
        <p:nvSpPr>
          <p:cNvPr id="16" name="矩形 15"/>
          <p:cNvSpPr/>
          <p:nvPr/>
        </p:nvSpPr>
        <p:spPr>
          <a:xfrm>
            <a:off x="7802597" y="4951849"/>
            <a:ext cx="492443"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大</a:t>
            </a:r>
            <a:endParaRPr lang="zh-CN" altLang="en-US" sz="2400" b="1" dirty="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161"/>
                                        </p:tgtEl>
                                        <p:attrNameLst>
                                          <p:attrName>style.visibility</p:attrName>
                                        </p:attrNameLst>
                                      </p:cBhvr>
                                      <p:to>
                                        <p:strVal val="visible"/>
                                      </p:to>
                                    </p:set>
                                    <p:anim calcmode="lin" valueType="num">
                                      <p:cBhvr additive="base">
                                        <p:cTn id="7" dur="500" fill="hold"/>
                                        <p:tgtEl>
                                          <p:spTgt spid="6161"/>
                                        </p:tgtEl>
                                        <p:attrNameLst>
                                          <p:attrName>ppt_x</p:attrName>
                                        </p:attrNameLst>
                                      </p:cBhvr>
                                      <p:tavLst>
                                        <p:tav tm="0">
                                          <p:val>
                                            <p:strVal val="0-#ppt_w/2"/>
                                          </p:val>
                                        </p:tav>
                                        <p:tav tm="100000">
                                          <p:val>
                                            <p:strVal val="#ppt_x"/>
                                          </p:val>
                                        </p:tav>
                                      </p:tavLst>
                                    </p:anim>
                                    <p:anim calcmode="lin" valueType="num">
                                      <p:cBhvr additive="base">
                                        <p:cTn id="8" dur="500" fill="hold"/>
                                        <p:tgtEl>
                                          <p:spTgt spid="6161"/>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3" presetClass="entr" presetSubtype="10" fill="hold" grpId="0" nodeType="afterEffect">
                                  <p:stCondLst>
                                    <p:cond delay="0"/>
                                  </p:stCondLst>
                                  <p:childTnLst>
                                    <p:set>
                                      <p:cBhvr>
                                        <p:cTn id="11" dur="1" fill="hold">
                                          <p:stCondLst>
                                            <p:cond delay="0"/>
                                          </p:stCondLst>
                                        </p:cTn>
                                        <p:tgtEl>
                                          <p:spTgt spid="13313"/>
                                        </p:tgtEl>
                                        <p:attrNameLst>
                                          <p:attrName>style.visibility</p:attrName>
                                        </p:attrNameLst>
                                      </p:cBhvr>
                                      <p:to>
                                        <p:strVal val="visible"/>
                                      </p:to>
                                    </p:set>
                                    <p:animEffect transition="in" filter="blinds(horizontal)">
                                      <p:cBhvr>
                                        <p:cTn id="12" dur="500"/>
                                        <p:tgtEl>
                                          <p:spTgt spid="1331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ox(in)">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ox(in)">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ox(in)">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ox(in)">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ox(in)">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ox(in)">
                                      <p:cBhvr>
                                        <p:cTn id="4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1" grpId="0"/>
      <p:bldP spid="13313" grpId="0"/>
      <p:bldP spid="8" grpId="0"/>
      <p:bldP spid="10" grpId="0"/>
      <p:bldP spid="11" grpId="0"/>
      <p:bldP spid="12" grpId="0"/>
      <p:bldP spid="14" grpId="0"/>
      <p:bldP spid="15" grpId="0"/>
      <p:bldP spid="16"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412952" y="1038115"/>
            <a:ext cx="11488997"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另一个实验小组对测量滑动摩擦力大小的方案进行了改进：将轻质弹簧测力计一端固定，另一端勾住木块，木块下面是一块长木板，如图</a:t>
            </a:r>
            <a:r>
              <a:rPr lang="en-US" altLang="zh-CN" sz="3000" b="1" dirty="0" smtClean="0">
                <a:latin typeface="宋体" pitchFamily="2" charset="-122"/>
                <a:ea typeface="宋体" pitchFamily="2" charset="-122"/>
                <a:cs typeface="Times New Roman" pitchFamily="18" charset="0"/>
              </a:rPr>
              <a:t>8</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7</a:t>
            </a:r>
            <a:r>
              <a:rPr lang="zh-CN" altLang="zh-CN" sz="3000" b="1" dirty="0" smtClean="0">
                <a:latin typeface="宋体" pitchFamily="2" charset="-122"/>
                <a:ea typeface="宋体" pitchFamily="2" charset="-122"/>
                <a:cs typeface="Times New Roman" pitchFamily="18" charset="0"/>
              </a:rPr>
              <a:t>所示。实验时拉着长木板沿水平方向向右运动，读出弹簧测力计示数即可测出木块所受摩擦力的大小。这种改进的好处是</a:t>
            </a:r>
            <a:r>
              <a:rPr lang="en-US" altLang="zh-CN" sz="3000" b="1" dirty="0" smtClean="0">
                <a:latin typeface="宋体" pitchFamily="2" charset="-122"/>
                <a:ea typeface="宋体" pitchFamily="2" charset="-122"/>
                <a:cs typeface="Times New Roman" pitchFamily="18" charset="0"/>
              </a:rPr>
              <a:t>______________________________________________________(</a:t>
            </a:r>
            <a:r>
              <a:rPr lang="zh-CN" altLang="zh-CN" sz="3000" b="1" dirty="0" smtClean="0">
                <a:latin typeface="宋体" pitchFamily="2" charset="-122"/>
                <a:ea typeface="宋体" pitchFamily="2" charset="-122"/>
                <a:cs typeface="Times New Roman" pitchFamily="18" charset="0"/>
              </a:rPr>
              <a:t>写一种即可</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a:t>
            </a:r>
          </a:p>
        </p:txBody>
      </p:sp>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7373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035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240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矩形 16"/>
          <p:cNvSpPr/>
          <p:nvPr/>
        </p:nvSpPr>
        <p:spPr>
          <a:xfrm>
            <a:off x="474010" y="3962568"/>
            <a:ext cx="10333278"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弹簧测力计静止更方便读数</a:t>
            </a:r>
            <a:r>
              <a:rPr lang="en-US" altLang="zh-CN" sz="2400" b="1" dirty="0" smtClean="0">
                <a:solidFill>
                  <a:srgbClr val="FF0000"/>
                </a:solidFill>
                <a:latin typeface="宋体" pitchFamily="2" charset="-122"/>
                <a:ea typeface="宋体" pitchFamily="2" charset="-122"/>
              </a:rPr>
              <a:t>(</a:t>
            </a:r>
            <a:r>
              <a:rPr lang="zh-CN" altLang="zh-CN" sz="2400" b="1" dirty="0" smtClean="0">
                <a:solidFill>
                  <a:srgbClr val="FF0000"/>
                </a:solidFill>
                <a:latin typeface="宋体" pitchFamily="2" charset="-122"/>
                <a:ea typeface="宋体" pitchFamily="2" charset="-122"/>
              </a:rPr>
              <a:t>或木块静止比匀速直线运动更容易控制和操作</a:t>
            </a:r>
            <a:r>
              <a:rPr lang="en-US" altLang="zh-CN" sz="2400" b="1" dirty="0" smtClean="0">
                <a:solidFill>
                  <a:srgbClr val="FF0000"/>
                </a:solidFill>
                <a:latin typeface="宋体" pitchFamily="2" charset="-122"/>
                <a:ea typeface="宋体" pitchFamily="2" charset="-122"/>
              </a:rPr>
              <a:t>)</a:t>
            </a:r>
            <a:endParaRPr lang="zh-CN" altLang="zh-CN" sz="2400" b="1" dirty="0" smtClean="0">
              <a:solidFill>
                <a:srgbClr val="FF0000"/>
              </a:solidFill>
              <a:latin typeface="宋体" pitchFamily="2" charset="-122"/>
              <a:ea typeface="宋体" pitchFamily="2" charset="-122"/>
            </a:endParaRPr>
          </a:p>
        </p:txBody>
      </p:sp>
      <p:sp>
        <p:nvSpPr>
          <p:cNvPr id="6451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11" name="组合 10"/>
          <p:cNvGrpSpPr/>
          <p:nvPr/>
        </p:nvGrpSpPr>
        <p:grpSpPr>
          <a:xfrm>
            <a:off x="3379684" y="4571079"/>
            <a:ext cx="4693267" cy="1957579"/>
            <a:chOff x="3128962" y="4600576"/>
            <a:chExt cx="4693267" cy="1957579"/>
          </a:xfrm>
        </p:grpSpPr>
        <p:pic>
          <p:nvPicPr>
            <p:cNvPr id="64513" name="Picture 1" descr="E:\全品课件\物理人教八下学练考PPT\物理人教八下学练考\9RA71.EPS"/>
            <p:cNvPicPr>
              <a:picLocks noChangeAspect="1" noChangeArrowheads="1"/>
            </p:cNvPicPr>
            <p:nvPr/>
          </p:nvPicPr>
          <p:blipFill>
            <a:blip r:embed="rId2" r:link="rId3" cstate="print"/>
            <a:srcRect/>
            <a:stretch>
              <a:fillRect/>
            </a:stretch>
          </p:blipFill>
          <p:spPr bwMode="auto">
            <a:xfrm>
              <a:off x="3128962" y="4600576"/>
              <a:ext cx="4693267" cy="1300162"/>
            </a:xfrm>
            <a:prstGeom prst="rect">
              <a:avLst/>
            </a:prstGeom>
            <a:noFill/>
          </p:spPr>
        </p:pic>
        <p:sp>
          <p:nvSpPr>
            <p:cNvPr id="64515" name="Rectangle 3"/>
            <p:cNvSpPr>
              <a:spLocks noChangeArrowheads="1"/>
            </p:cNvSpPr>
            <p:nvPr/>
          </p:nvSpPr>
          <p:spPr bwMode="auto">
            <a:xfrm>
              <a:off x="4157663" y="5881495"/>
              <a:ext cx="2194832" cy="676660"/>
            </a:xfrm>
            <a:prstGeom prst="rect">
              <a:avLst/>
            </a:prstGeom>
          </p:spPr>
          <p:txBody>
            <a:bodyPr vert="horz" wrap="none" lIns="91440" tIns="45720" rIns="91440" bIns="45720" numCol="1" anchor="ctr" anchorCtr="0" compatLnSpc="1">
              <a:prstTxWarp prst="textNoShape">
                <a:avLst/>
              </a:prstTxWarp>
              <a:spAutoFit/>
            </a:bodyPr>
            <a:lstStyle/>
            <a:p>
              <a:pPr marR="0" lvl="0" indent="266700" fontAlgn="base">
                <a:lnSpc>
                  <a:spcPct val="150000"/>
                </a:lnSpc>
                <a:spcBef>
                  <a:spcPct val="0"/>
                </a:spcBef>
                <a:spcAft>
                  <a:spcPct val="0"/>
                </a:spcAft>
                <a:buClrTx/>
                <a:buSzTx/>
                <a:buFontTx/>
                <a:buNone/>
                <a:tabLst/>
              </a:pPr>
              <a:r>
                <a:rPr lang="zh-CN" altLang="zh-CN" sz="3000" b="1" dirty="0" smtClean="0">
                  <a:latin typeface="宋体" pitchFamily="2" charset="-122"/>
                  <a:ea typeface="宋体" pitchFamily="2" charset="-122"/>
                  <a:cs typeface="Times New Roman" pitchFamily="18" charset="0"/>
                </a:rPr>
                <a:t>图</a:t>
              </a:r>
              <a:r>
                <a:rPr lang="en-US" altLang="zh-CN" sz="3000" b="1" dirty="0" smtClean="0">
                  <a:latin typeface="宋体" pitchFamily="2" charset="-122"/>
                  <a:ea typeface="宋体" pitchFamily="2" charset="-122"/>
                  <a:cs typeface="Times New Roman" pitchFamily="18" charset="0"/>
                </a:rPr>
                <a:t>8</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7</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box(in)">
                                      <p:cBhvr>
                                        <p:cTn id="11" dur="500"/>
                                        <p:tgtEl>
                                          <p:spTgt spid="11"/>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blinds(horizontal)">
                                      <p:cBhvr>
                                        <p:cTn id="1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471484" y="846603"/>
            <a:ext cx="11172825"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【开放探究】</a:t>
            </a: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小华同学在</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探究滑动摩擦力大小与压力大小的关系”实验中，他把物体用垂直于竖直墙壁的力</a:t>
            </a:r>
            <a:r>
              <a:rPr lang="en-US" altLang="zh-CN" sz="3000" b="1" dirty="0" smtClean="0">
                <a:latin typeface="宋体" pitchFamily="2" charset="-122"/>
                <a:ea typeface="宋体" pitchFamily="2" charset="-122"/>
                <a:cs typeface="Times New Roman" pitchFamily="18" charset="0"/>
              </a:rPr>
              <a:t>F</a:t>
            </a:r>
            <a:r>
              <a:rPr lang="zh-CN" altLang="zh-CN" sz="3000" b="1" dirty="0" smtClean="0">
                <a:latin typeface="宋体" pitchFamily="2" charset="-122"/>
                <a:ea typeface="宋体" pitchFamily="2" charset="-122"/>
                <a:cs typeface="Times New Roman" pitchFamily="18" charset="0"/>
              </a:rPr>
              <a:t>压压紧在墙壁上，同时用竖直向上的力</a:t>
            </a:r>
            <a:r>
              <a:rPr lang="en-US" altLang="zh-CN" sz="3000" b="1" dirty="0" smtClean="0">
                <a:latin typeface="宋体" pitchFamily="2" charset="-122"/>
                <a:ea typeface="宋体" pitchFamily="2" charset="-122"/>
                <a:cs typeface="Times New Roman" pitchFamily="18" charset="0"/>
              </a:rPr>
              <a:t>F</a:t>
            </a:r>
            <a:r>
              <a:rPr lang="zh-CN" altLang="zh-CN" sz="3000" b="1" dirty="0" smtClean="0">
                <a:latin typeface="宋体" pitchFamily="2" charset="-122"/>
                <a:ea typeface="宋体" pitchFamily="2" charset="-122"/>
                <a:cs typeface="Times New Roman" pitchFamily="18" charset="0"/>
              </a:rPr>
              <a:t>匀速拉动物体向上运动，如图</a:t>
            </a:r>
            <a:r>
              <a:rPr lang="en-US" altLang="zh-CN" sz="3000" b="1" dirty="0" smtClean="0">
                <a:latin typeface="宋体" pitchFamily="2" charset="-122"/>
                <a:ea typeface="宋体" pitchFamily="2" charset="-122"/>
                <a:cs typeface="Times New Roman" pitchFamily="18" charset="0"/>
              </a:rPr>
              <a:t>8</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8</a:t>
            </a:r>
            <a:r>
              <a:rPr lang="zh-CN" altLang="zh-CN" sz="3000" b="1" dirty="0" smtClean="0">
                <a:latin typeface="宋体" pitchFamily="2" charset="-122"/>
                <a:ea typeface="宋体" pitchFamily="2" charset="-122"/>
                <a:cs typeface="Times New Roman" pitchFamily="18" charset="0"/>
              </a:rPr>
              <a:t>甲所示，在保持其他条件不变的情况下，通过改变</a:t>
            </a:r>
            <a:r>
              <a:rPr lang="en-US" altLang="zh-CN" sz="3000" b="1" dirty="0" smtClean="0">
                <a:latin typeface="宋体" pitchFamily="2" charset="-122"/>
                <a:ea typeface="宋体" pitchFamily="2" charset="-122"/>
                <a:cs typeface="Times New Roman" pitchFamily="18" charset="0"/>
              </a:rPr>
              <a:t>F</a:t>
            </a:r>
            <a:r>
              <a:rPr lang="zh-CN" altLang="zh-CN" sz="3000" b="1" baseline="-25000" dirty="0" smtClean="0">
                <a:latin typeface="宋体" pitchFamily="2" charset="-122"/>
                <a:ea typeface="宋体" pitchFamily="2" charset="-122"/>
                <a:cs typeface="Times New Roman" pitchFamily="18" charset="0"/>
              </a:rPr>
              <a:t>压</a:t>
            </a:r>
            <a:endParaRPr lang="en-US" altLang="zh-CN" sz="3000" b="1" baseline="-25000"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来改变物体与墙壁之间压力的大小。</a:t>
            </a:r>
            <a:endParaRPr lang="en-US"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经过多次实验测量</a:t>
            </a:r>
            <a:r>
              <a:rPr lang="en-US" altLang="zh-CN" sz="3000" b="1" dirty="0" smtClean="0">
                <a:latin typeface="宋体" pitchFamily="2" charset="-122"/>
                <a:ea typeface="宋体" pitchFamily="2" charset="-122"/>
                <a:cs typeface="Times New Roman" pitchFamily="18" charset="0"/>
              </a:rPr>
              <a:t>F</a:t>
            </a:r>
            <a:r>
              <a:rPr lang="zh-CN" altLang="zh-CN" sz="3000" b="1" dirty="0" smtClean="0">
                <a:latin typeface="宋体" pitchFamily="2" charset="-122"/>
                <a:ea typeface="宋体" pitchFamily="2" charset="-122"/>
                <a:cs typeface="Times New Roman" pitchFamily="18" charset="0"/>
              </a:rPr>
              <a:t>压、</a:t>
            </a:r>
            <a:r>
              <a:rPr lang="en-US" altLang="zh-CN" sz="3000" b="1" dirty="0" smtClean="0">
                <a:latin typeface="宋体" pitchFamily="2" charset="-122"/>
                <a:ea typeface="宋体" pitchFamily="2" charset="-122"/>
                <a:cs typeface="Times New Roman" pitchFamily="18" charset="0"/>
              </a:rPr>
              <a:t>F</a:t>
            </a:r>
            <a:r>
              <a:rPr lang="zh-CN" altLang="zh-CN" sz="3000" b="1" dirty="0" smtClean="0">
                <a:latin typeface="宋体" pitchFamily="2" charset="-122"/>
                <a:ea typeface="宋体" pitchFamily="2" charset="-122"/>
                <a:cs typeface="Times New Roman" pitchFamily="18" charset="0"/>
              </a:rPr>
              <a:t>的大小并</a:t>
            </a:r>
            <a:endParaRPr lang="en-US"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记录了下表所示的实验数据。</a:t>
            </a:r>
          </a:p>
        </p:txBody>
      </p:sp>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7373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035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240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65538"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11" name="组合 10"/>
          <p:cNvGrpSpPr/>
          <p:nvPr/>
        </p:nvGrpSpPr>
        <p:grpSpPr>
          <a:xfrm>
            <a:off x="6686550" y="3714749"/>
            <a:ext cx="4675911" cy="2767206"/>
            <a:chOff x="6686550" y="3714749"/>
            <a:chExt cx="4675911" cy="2767206"/>
          </a:xfrm>
        </p:grpSpPr>
        <p:pic>
          <p:nvPicPr>
            <p:cNvPr id="65537" name="Picture 1" descr="E:\全品课件\物理人教八下学练考PPT\物理人教八下学练考\9RA72.EPS"/>
            <p:cNvPicPr>
              <a:picLocks noChangeAspect="1" noChangeArrowheads="1"/>
            </p:cNvPicPr>
            <p:nvPr/>
          </p:nvPicPr>
          <p:blipFill>
            <a:blip r:embed="rId2" r:link="rId3" cstate="print"/>
            <a:srcRect/>
            <a:stretch>
              <a:fillRect/>
            </a:stretch>
          </p:blipFill>
          <p:spPr bwMode="auto">
            <a:xfrm>
              <a:off x="6686550" y="3714749"/>
              <a:ext cx="4675911" cy="2143126"/>
            </a:xfrm>
            <a:prstGeom prst="rect">
              <a:avLst/>
            </a:prstGeom>
            <a:noFill/>
          </p:spPr>
        </p:pic>
        <p:sp>
          <p:nvSpPr>
            <p:cNvPr id="65539" name="Rectangle 3"/>
            <p:cNvSpPr>
              <a:spLocks noChangeArrowheads="1"/>
            </p:cNvSpPr>
            <p:nvPr/>
          </p:nvSpPr>
          <p:spPr bwMode="auto">
            <a:xfrm>
              <a:off x="7986713" y="5805295"/>
              <a:ext cx="2194832" cy="67666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R="0" lvl="0" indent="266700" fontAlgn="base">
                <a:lnSpc>
                  <a:spcPct val="150000"/>
                </a:lnSpc>
                <a:spcBef>
                  <a:spcPct val="0"/>
                </a:spcBef>
                <a:spcAft>
                  <a:spcPct val="0"/>
                </a:spcAft>
                <a:buClrTx/>
                <a:buSzTx/>
                <a:buFontTx/>
                <a:buNone/>
                <a:tabLst/>
              </a:pPr>
              <a:r>
                <a:rPr lang="zh-CN" altLang="zh-CN" sz="3000" b="1" dirty="0" smtClean="0">
                  <a:latin typeface="宋体" pitchFamily="2" charset="-122"/>
                  <a:ea typeface="宋体" pitchFamily="2" charset="-122"/>
                  <a:cs typeface="Times New Roman" pitchFamily="18" charset="0"/>
                </a:rPr>
                <a:t>图</a:t>
              </a:r>
              <a:r>
                <a:rPr lang="en-US" altLang="zh-CN" sz="3000" b="1" dirty="0" smtClean="0">
                  <a:latin typeface="宋体" pitchFamily="2" charset="-122"/>
                  <a:ea typeface="宋体" pitchFamily="2" charset="-122"/>
                  <a:cs typeface="Times New Roman" pitchFamily="18" charset="0"/>
                </a:rPr>
                <a:t>8</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8</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par>
                          <p:cTn id="8" fill="hold">
                            <p:stCondLst>
                              <p:cond delay="500"/>
                            </p:stCondLst>
                            <p:childTnLst>
                              <p:par>
                                <p:cTn id="9" presetID="3" presetClass="entr" presetSubtype="10"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blinds(horizontal)">
                                      <p:cBhvr>
                                        <p:cTn id="1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357184" y="4052807"/>
            <a:ext cx="11172825"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实验中，拉力</a:t>
            </a:r>
            <a:r>
              <a:rPr lang="en-US" altLang="zh-CN" sz="3000" b="1" dirty="0" smtClean="0">
                <a:latin typeface="宋体" pitchFamily="2" charset="-122"/>
                <a:ea typeface="宋体" pitchFamily="2" charset="-122"/>
                <a:cs typeface="Times New Roman" pitchFamily="18" charset="0"/>
              </a:rPr>
              <a:t>F_____(</a:t>
            </a:r>
            <a:r>
              <a:rPr lang="zh-CN" altLang="zh-CN" sz="3000" b="1" dirty="0" smtClean="0">
                <a:latin typeface="宋体" pitchFamily="2" charset="-122"/>
                <a:ea typeface="宋体" pitchFamily="2" charset="-122"/>
                <a:cs typeface="Times New Roman" pitchFamily="18" charset="0"/>
              </a:rPr>
              <a:t>选填</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大于</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小于</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或</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等于</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物体所受到的滑动摩擦力</a:t>
            </a:r>
            <a:r>
              <a:rPr lang="en-US" altLang="zh-CN" sz="3000" b="1" dirty="0" smtClean="0">
                <a:latin typeface="宋体" pitchFamily="2" charset="-122"/>
                <a:ea typeface="宋体" pitchFamily="2" charset="-122"/>
                <a:cs typeface="Times New Roman" pitchFamily="18" charset="0"/>
              </a:rPr>
              <a:t>f</a:t>
            </a:r>
            <a:r>
              <a:rPr lang="zh-CN" altLang="zh-CN" sz="3000" b="1" dirty="0" smtClean="0">
                <a:latin typeface="宋体" pitchFamily="2" charset="-122"/>
                <a:ea typeface="宋体" pitchFamily="2" charset="-122"/>
                <a:cs typeface="Times New Roman" pitchFamily="18" charset="0"/>
              </a:rPr>
              <a:t>。</a:t>
            </a:r>
          </a:p>
        </p:txBody>
      </p:sp>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7373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035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240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矩形 16"/>
          <p:cNvSpPr/>
          <p:nvPr/>
        </p:nvSpPr>
        <p:spPr>
          <a:xfrm>
            <a:off x="4041276" y="4230804"/>
            <a:ext cx="800219"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大于</a:t>
            </a:r>
            <a:endParaRPr lang="zh-CN" altLang="en-US" sz="2400" b="1" dirty="0" smtClean="0">
              <a:solidFill>
                <a:srgbClr val="FF0000"/>
              </a:solidFill>
              <a:latin typeface="宋体" pitchFamily="2" charset="-122"/>
              <a:ea typeface="宋体" pitchFamily="2" charset="-122"/>
            </a:endParaRPr>
          </a:p>
        </p:txBody>
      </p:sp>
      <p:sp>
        <p:nvSpPr>
          <p:cNvPr id="6451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2" name="表格 11"/>
          <p:cNvGraphicFramePr>
            <a:graphicFrameLocks noGrp="1"/>
          </p:cNvGraphicFramePr>
          <p:nvPr/>
        </p:nvGraphicFramePr>
        <p:xfrm>
          <a:off x="1385201" y="1165263"/>
          <a:ext cx="8868615" cy="2363749"/>
        </p:xfrm>
        <a:graphic>
          <a:graphicData uri="http://schemas.openxmlformats.org/drawingml/2006/table">
            <a:tbl>
              <a:tblPr/>
              <a:tblGrid>
                <a:gridCol w="2447881"/>
                <a:gridCol w="1305140"/>
                <a:gridCol w="1305140"/>
                <a:gridCol w="1305140"/>
                <a:gridCol w="1305140"/>
                <a:gridCol w="1200174"/>
              </a:tblGrid>
              <a:tr h="906424">
                <a:tc>
                  <a:txBody>
                    <a:bodyPr/>
                    <a:lstStyle/>
                    <a:p>
                      <a:pPr marL="0" algn="ctr" defTabSz="914400" rtl="0" eaLnBrk="1" fontAlgn="base" latinLnBrk="0" hangingPunct="1">
                        <a:lnSpc>
                          <a:spcPct val="150000"/>
                        </a:lnSpc>
                        <a:spcBef>
                          <a:spcPct val="0"/>
                        </a:spcBef>
                        <a:spcAft>
                          <a:spcPct val="0"/>
                        </a:spcAft>
                      </a:pPr>
                      <a:r>
                        <a:rPr lang="zh-CN" altLang="zh-CN" sz="3000" b="1" kern="1200" dirty="0" smtClean="0">
                          <a:solidFill>
                            <a:schemeClr val="tx1"/>
                          </a:solidFill>
                          <a:latin typeface="宋体" pitchFamily="2" charset="-122"/>
                          <a:ea typeface="宋体" pitchFamily="2" charset="-122"/>
                          <a:cs typeface="Times New Roman" pitchFamily="18" charset="0"/>
                        </a:rPr>
                        <a:t>实验次数</a:t>
                      </a: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en-US" altLang="zh-CN" sz="3000" b="1" kern="1200" dirty="0" smtClean="0">
                          <a:solidFill>
                            <a:schemeClr val="tx1"/>
                          </a:solidFill>
                          <a:latin typeface="宋体" pitchFamily="2" charset="-122"/>
                          <a:ea typeface="宋体" pitchFamily="2" charset="-122"/>
                          <a:cs typeface="Times New Roman" pitchFamily="18" charset="0"/>
                        </a:rPr>
                        <a:t>1</a:t>
                      </a:r>
                      <a:endParaRPr lang="zh-CN" altLang="zh-CN" sz="3000" b="1" kern="1200" dirty="0" smtClean="0">
                        <a:solidFill>
                          <a:schemeClr val="tx1"/>
                        </a:solidFill>
                        <a:latin typeface="宋体" pitchFamily="2" charset="-122"/>
                        <a:ea typeface="宋体" pitchFamily="2" charset="-122"/>
                        <a:cs typeface="Times New Roman" pitchFamily="18" charset="0"/>
                      </a:endParaRP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en-US" altLang="zh-CN" sz="3000" b="1" kern="1200" dirty="0" smtClean="0">
                          <a:solidFill>
                            <a:schemeClr val="tx1"/>
                          </a:solidFill>
                          <a:latin typeface="宋体" pitchFamily="2" charset="-122"/>
                          <a:ea typeface="宋体" pitchFamily="2" charset="-122"/>
                          <a:cs typeface="Times New Roman" pitchFamily="18" charset="0"/>
                        </a:rPr>
                        <a:t>2</a:t>
                      </a:r>
                      <a:endParaRPr lang="zh-CN" altLang="zh-CN" sz="3000" b="1" kern="1200" dirty="0" smtClean="0">
                        <a:solidFill>
                          <a:schemeClr val="tx1"/>
                        </a:solidFill>
                        <a:latin typeface="宋体" pitchFamily="2" charset="-122"/>
                        <a:ea typeface="宋体" pitchFamily="2" charset="-122"/>
                        <a:cs typeface="Times New Roman" pitchFamily="18" charset="0"/>
                      </a:endParaRP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en-US" altLang="zh-CN" sz="3000" b="1" kern="1200" dirty="0" smtClean="0">
                          <a:solidFill>
                            <a:schemeClr val="tx1"/>
                          </a:solidFill>
                          <a:latin typeface="宋体" pitchFamily="2" charset="-122"/>
                          <a:ea typeface="宋体" pitchFamily="2" charset="-122"/>
                          <a:cs typeface="Times New Roman" pitchFamily="18" charset="0"/>
                        </a:rPr>
                        <a:t>3</a:t>
                      </a:r>
                      <a:endParaRPr lang="zh-CN" altLang="zh-CN" sz="3000" b="1" kern="1200" dirty="0" smtClean="0">
                        <a:solidFill>
                          <a:schemeClr val="tx1"/>
                        </a:solidFill>
                        <a:latin typeface="宋体" pitchFamily="2" charset="-122"/>
                        <a:ea typeface="宋体" pitchFamily="2" charset="-122"/>
                        <a:cs typeface="Times New Roman" pitchFamily="18" charset="0"/>
                      </a:endParaRP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en-US" altLang="zh-CN" sz="3000" b="1" kern="1200" dirty="0" smtClean="0">
                          <a:solidFill>
                            <a:schemeClr val="tx1"/>
                          </a:solidFill>
                          <a:latin typeface="宋体" pitchFamily="2" charset="-122"/>
                          <a:ea typeface="宋体" pitchFamily="2" charset="-122"/>
                          <a:cs typeface="Times New Roman" pitchFamily="18" charset="0"/>
                        </a:rPr>
                        <a:t>4</a:t>
                      </a:r>
                      <a:endParaRPr lang="zh-CN" altLang="zh-CN" sz="3000" b="1" kern="1200" dirty="0" smtClean="0">
                        <a:solidFill>
                          <a:schemeClr val="tx1"/>
                        </a:solidFill>
                        <a:latin typeface="宋体" pitchFamily="2" charset="-122"/>
                        <a:ea typeface="宋体" pitchFamily="2" charset="-122"/>
                        <a:cs typeface="Times New Roman" pitchFamily="18" charset="0"/>
                      </a:endParaRP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en-US" altLang="zh-CN" sz="3000" b="1" kern="1200" dirty="0" smtClean="0">
                          <a:solidFill>
                            <a:schemeClr val="tx1"/>
                          </a:solidFill>
                          <a:latin typeface="宋体" pitchFamily="2" charset="-122"/>
                          <a:ea typeface="宋体" pitchFamily="2" charset="-122"/>
                          <a:cs typeface="Times New Roman" pitchFamily="18" charset="0"/>
                        </a:rPr>
                        <a:t>5</a:t>
                      </a:r>
                      <a:endParaRPr lang="zh-CN" altLang="zh-CN" sz="3000" b="1" kern="1200" dirty="0" smtClean="0">
                        <a:solidFill>
                          <a:schemeClr val="tx1"/>
                        </a:solidFill>
                        <a:latin typeface="宋体" pitchFamily="2" charset="-122"/>
                        <a:ea typeface="宋体" pitchFamily="2" charset="-122"/>
                        <a:cs typeface="Times New Roman" pitchFamily="18" charset="0"/>
                      </a:endParaRP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0088">
                <a:tc>
                  <a:txBody>
                    <a:bodyPr/>
                    <a:lstStyle/>
                    <a:p>
                      <a:pPr marL="0" algn="ctr" defTabSz="914400" rtl="0" eaLnBrk="1" fontAlgn="base" latinLnBrk="0" hangingPunct="1">
                        <a:lnSpc>
                          <a:spcPct val="150000"/>
                        </a:lnSpc>
                        <a:spcBef>
                          <a:spcPct val="0"/>
                        </a:spcBef>
                        <a:spcAft>
                          <a:spcPct val="0"/>
                        </a:spcAft>
                      </a:pPr>
                      <a:r>
                        <a:rPr lang="en-US" altLang="zh-CN" sz="3000" b="1" kern="1200" dirty="0" smtClean="0">
                          <a:solidFill>
                            <a:schemeClr val="tx1"/>
                          </a:solidFill>
                          <a:latin typeface="宋体" pitchFamily="2" charset="-122"/>
                          <a:ea typeface="宋体" pitchFamily="2" charset="-122"/>
                          <a:cs typeface="Times New Roman" pitchFamily="18" charset="0"/>
                        </a:rPr>
                        <a:t>F</a:t>
                      </a:r>
                      <a:r>
                        <a:rPr lang="zh-CN" altLang="zh-CN" sz="3000" b="1" kern="1200" baseline="-25000" dirty="0" smtClean="0">
                          <a:solidFill>
                            <a:schemeClr val="tx1"/>
                          </a:solidFill>
                          <a:latin typeface="宋体" pitchFamily="2" charset="-122"/>
                          <a:ea typeface="宋体" pitchFamily="2" charset="-122"/>
                          <a:cs typeface="Times New Roman" pitchFamily="18" charset="0"/>
                        </a:rPr>
                        <a:t>压</a:t>
                      </a:r>
                      <a:r>
                        <a:rPr lang="en-US" altLang="zh-CN" sz="3000" b="1" kern="1200" dirty="0" smtClean="0">
                          <a:solidFill>
                            <a:schemeClr val="tx1"/>
                          </a:solidFill>
                          <a:latin typeface="宋体" pitchFamily="2" charset="-122"/>
                          <a:ea typeface="宋体" pitchFamily="2" charset="-122"/>
                          <a:cs typeface="Times New Roman" pitchFamily="18" charset="0"/>
                        </a:rPr>
                        <a:t>/N</a:t>
                      </a:r>
                      <a:endParaRPr lang="zh-CN" altLang="zh-CN" sz="3000" b="1" kern="1200" dirty="0" smtClean="0">
                        <a:solidFill>
                          <a:schemeClr val="tx1"/>
                        </a:solidFill>
                        <a:latin typeface="宋体" pitchFamily="2" charset="-122"/>
                        <a:ea typeface="宋体" pitchFamily="2" charset="-122"/>
                        <a:cs typeface="Times New Roman" pitchFamily="18" charset="0"/>
                      </a:endParaRP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en-US" altLang="zh-CN" sz="3000" b="1" kern="1200" dirty="0" smtClean="0">
                          <a:solidFill>
                            <a:schemeClr val="tx1"/>
                          </a:solidFill>
                          <a:latin typeface="宋体" pitchFamily="2" charset="-122"/>
                          <a:ea typeface="宋体" pitchFamily="2" charset="-122"/>
                          <a:cs typeface="Times New Roman" pitchFamily="18" charset="0"/>
                        </a:rPr>
                        <a:t>2</a:t>
                      </a:r>
                      <a:endParaRPr lang="zh-CN" altLang="zh-CN" sz="3000" b="1" kern="1200" dirty="0" smtClean="0">
                        <a:solidFill>
                          <a:schemeClr val="tx1"/>
                        </a:solidFill>
                        <a:latin typeface="宋体" pitchFamily="2" charset="-122"/>
                        <a:ea typeface="宋体" pitchFamily="2" charset="-122"/>
                        <a:cs typeface="Times New Roman" pitchFamily="18" charset="0"/>
                      </a:endParaRP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en-US" altLang="zh-CN" sz="3000" b="1" kern="1200" dirty="0" smtClean="0">
                          <a:solidFill>
                            <a:schemeClr val="tx1"/>
                          </a:solidFill>
                          <a:latin typeface="宋体" pitchFamily="2" charset="-122"/>
                          <a:ea typeface="宋体" pitchFamily="2" charset="-122"/>
                          <a:cs typeface="Times New Roman" pitchFamily="18" charset="0"/>
                        </a:rPr>
                        <a:t>4</a:t>
                      </a:r>
                      <a:endParaRPr lang="zh-CN" altLang="zh-CN" sz="3000" b="1" kern="1200" dirty="0" smtClean="0">
                        <a:solidFill>
                          <a:schemeClr val="tx1"/>
                        </a:solidFill>
                        <a:latin typeface="宋体" pitchFamily="2" charset="-122"/>
                        <a:ea typeface="宋体" pitchFamily="2" charset="-122"/>
                        <a:cs typeface="Times New Roman" pitchFamily="18" charset="0"/>
                      </a:endParaRP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en-US" altLang="zh-CN" sz="3000" b="1" kern="1200" dirty="0" smtClean="0">
                          <a:solidFill>
                            <a:schemeClr val="tx1"/>
                          </a:solidFill>
                          <a:latin typeface="宋体" pitchFamily="2" charset="-122"/>
                          <a:ea typeface="宋体" pitchFamily="2" charset="-122"/>
                          <a:cs typeface="Times New Roman" pitchFamily="18" charset="0"/>
                        </a:rPr>
                        <a:t>6</a:t>
                      </a:r>
                      <a:endParaRPr lang="zh-CN" altLang="zh-CN" sz="3000" b="1" kern="1200" dirty="0" smtClean="0">
                        <a:solidFill>
                          <a:schemeClr val="tx1"/>
                        </a:solidFill>
                        <a:latin typeface="宋体" pitchFamily="2" charset="-122"/>
                        <a:ea typeface="宋体" pitchFamily="2" charset="-122"/>
                        <a:cs typeface="Times New Roman" pitchFamily="18" charset="0"/>
                      </a:endParaRP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en-US" altLang="zh-CN" sz="3000" b="1" kern="1200" dirty="0" smtClean="0">
                          <a:solidFill>
                            <a:schemeClr val="tx1"/>
                          </a:solidFill>
                          <a:latin typeface="宋体" pitchFamily="2" charset="-122"/>
                          <a:ea typeface="宋体" pitchFamily="2" charset="-122"/>
                          <a:cs typeface="Times New Roman" pitchFamily="18" charset="0"/>
                        </a:rPr>
                        <a:t>8</a:t>
                      </a:r>
                      <a:endParaRPr lang="zh-CN" altLang="zh-CN" sz="3000" b="1" kern="1200" dirty="0" smtClean="0">
                        <a:solidFill>
                          <a:schemeClr val="tx1"/>
                        </a:solidFill>
                        <a:latin typeface="宋体" pitchFamily="2" charset="-122"/>
                        <a:ea typeface="宋体" pitchFamily="2" charset="-122"/>
                        <a:cs typeface="Times New Roman" pitchFamily="18" charset="0"/>
                      </a:endParaRP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en-US" altLang="zh-CN" sz="3000" b="1" kern="1200" dirty="0" smtClean="0">
                          <a:solidFill>
                            <a:schemeClr val="tx1"/>
                          </a:solidFill>
                          <a:latin typeface="宋体" pitchFamily="2" charset="-122"/>
                          <a:ea typeface="宋体" pitchFamily="2" charset="-122"/>
                          <a:cs typeface="Times New Roman" pitchFamily="18" charset="0"/>
                        </a:rPr>
                        <a:t>10</a:t>
                      </a:r>
                      <a:endParaRPr lang="zh-CN" altLang="zh-CN" sz="3000" b="1" kern="1200" dirty="0" smtClean="0">
                        <a:solidFill>
                          <a:schemeClr val="tx1"/>
                        </a:solidFill>
                        <a:latin typeface="宋体" pitchFamily="2" charset="-122"/>
                        <a:ea typeface="宋体" pitchFamily="2" charset="-122"/>
                        <a:cs typeface="Times New Roman" pitchFamily="18" charset="0"/>
                      </a:endParaRP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7237">
                <a:tc>
                  <a:txBody>
                    <a:bodyPr/>
                    <a:lstStyle/>
                    <a:p>
                      <a:pPr marL="0" algn="ctr" defTabSz="914400" rtl="0" eaLnBrk="1" fontAlgn="base" latinLnBrk="0" hangingPunct="1">
                        <a:lnSpc>
                          <a:spcPct val="150000"/>
                        </a:lnSpc>
                        <a:spcBef>
                          <a:spcPct val="0"/>
                        </a:spcBef>
                        <a:spcAft>
                          <a:spcPct val="0"/>
                        </a:spcAft>
                      </a:pPr>
                      <a:r>
                        <a:rPr lang="en-US" altLang="zh-CN" sz="3000" b="1" kern="1200" dirty="0" smtClean="0">
                          <a:solidFill>
                            <a:schemeClr val="tx1"/>
                          </a:solidFill>
                          <a:latin typeface="宋体" pitchFamily="2" charset="-122"/>
                          <a:ea typeface="宋体" pitchFamily="2" charset="-122"/>
                          <a:cs typeface="Times New Roman" pitchFamily="18" charset="0"/>
                        </a:rPr>
                        <a:t>F/N</a:t>
                      </a:r>
                      <a:endParaRPr lang="zh-CN" altLang="zh-CN" sz="3000" b="1" kern="1200" dirty="0" smtClean="0">
                        <a:solidFill>
                          <a:schemeClr val="tx1"/>
                        </a:solidFill>
                        <a:latin typeface="宋体" pitchFamily="2" charset="-122"/>
                        <a:ea typeface="宋体" pitchFamily="2" charset="-122"/>
                        <a:cs typeface="Times New Roman" pitchFamily="18" charset="0"/>
                      </a:endParaRP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en-US" altLang="zh-CN" sz="3000" b="1" kern="1200" dirty="0" smtClean="0">
                          <a:solidFill>
                            <a:schemeClr val="tx1"/>
                          </a:solidFill>
                          <a:latin typeface="宋体" pitchFamily="2" charset="-122"/>
                          <a:ea typeface="宋体" pitchFamily="2" charset="-122"/>
                          <a:cs typeface="Times New Roman" pitchFamily="18" charset="0"/>
                        </a:rPr>
                        <a:t>1.6</a:t>
                      </a:r>
                      <a:endParaRPr lang="zh-CN" altLang="zh-CN" sz="3000" b="1" kern="1200" dirty="0" smtClean="0">
                        <a:solidFill>
                          <a:schemeClr val="tx1"/>
                        </a:solidFill>
                        <a:latin typeface="宋体" pitchFamily="2" charset="-122"/>
                        <a:ea typeface="宋体" pitchFamily="2" charset="-122"/>
                        <a:cs typeface="Times New Roman" pitchFamily="18" charset="0"/>
                      </a:endParaRP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en-US" altLang="zh-CN" sz="3000" b="1" kern="1200" dirty="0" smtClean="0">
                          <a:solidFill>
                            <a:schemeClr val="tx1"/>
                          </a:solidFill>
                          <a:latin typeface="宋体" pitchFamily="2" charset="-122"/>
                          <a:ea typeface="宋体" pitchFamily="2" charset="-122"/>
                          <a:cs typeface="Times New Roman" pitchFamily="18" charset="0"/>
                        </a:rPr>
                        <a:t>2.2</a:t>
                      </a:r>
                      <a:endParaRPr lang="zh-CN" altLang="zh-CN" sz="3000" b="1" kern="1200" dirty="0" smtClean="0">
                        <a:solidFill>
                          <a:schemeClr val="tx1"/>
                        </a:solidFill>
                        <a:latin typeface="宋体" pitchFamily="2" charset="-122"/>
                        <a:ea typeface="宋体" pitchFamily="2" charset="-122"/>
                        <a:cs typeface="Times New Roman" pitchFamily="18" charset="0"/>
                      </a:endParaRP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en-US" altLang="zh-CN" sz="3000" b="1" kern="1200" dirty="0" smtClean="0">
                          <a:solidFill>
                            <a:schemeClr val="tx1"/>
                          </a:solidFill>
                          <a:latin typeface="宋体" pitchFamily="2" charset="-122"/>
                          <a:ea typeface="宋体" pitchFamily="2" charset="-122"/>
                          <a:cs typeface="Times New Roman" pitchFamily="18" charset="0"/>
                        </a:rPr>
                        <a:t>2.8</a:t>
                      </a:r>
                      <a:endParaRPr lang="zh-CN" altLang="zh-CN" sz="3000" b="1" kern="1200" dirty="0" smtClean="0">
                        <a:solidFill>
                          <a:schemeClr val="tx1"/>
                        </a:solidFill>
                        <a:latin typeface="宋体" pitchFamily="2" charset="-122"/>
                        <a:ea typeface="宋体" pitchFamily="2" charset="-122"/>
                        <a:cs typeface="Times New Roman" pitchFamily="18" charset="0"/>
                      </a:endParaRP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en-US" altLang="zh-CN" sz="3000" b="1" kern="1200" dirty="0" smtClean="0">
                          <a:solidFill>
                            <a:schemeClr val="tx1"/>
                          </a:solidFill>
                          <a:latin typeface="宋体" pitchFamily="2" charset="-122"/>
                          <a:ea typeface="宋体" pitchFamily="2" charset="-122"/>
                          <a:cs typeface="Times New Roman" pitchFamily="18" charset="0"/>
                        </a:rPr>
                        <a:t>3.4</a:t>
                      </a:r>
                      <a:endParaRPr lang="zh-CN" altLang="zh-CN" sz="3000" b="1" kern="1200" dirty="0" smtClean="0">
                        <a:solidFill>
                          <a:schemeClr val="tx1"/>
                        </a:solidFill>
                        <a:latin typeface="宋体" pitchFamily="2" charset="-122"/>
                        <a:ea typeface="宋体" pitchFamily="2" charset="-122"/>
                        <a:cs typeface="Times New Roman" pitchFamily="18" charset="0"/>
                      </a:endParaRP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en-US" altLang="zh-CN" sz="3000" b="1" kern="1200" dirty="0" smtClean="0">
                          <a:solidFill>
                            <a:schemeClr val="tx1"/>
                          </a:solidFill>
                          <a:latin typeface="宋体" pitchFamily="2" charset="-122"/>
                          <a:ea typeface="宋体" pitchFamily="2" charset="-122"/>
                          <a:cs typeface="Times New Roman" pitchFamily="18" charset="0"/>
                        </a:rPr>
                        <a:t>4</a:t>
                      </a:r>
                      <a:endParaRPr lang="zh-CN" altLang="zh-CN" sz="3000" b="1" kern="1200" dirty="0" smtClean="0">
                        <a:solidFill>
                          <a:schemeClr val="tx1"/>
                        </a:solidFill>
                        <a:latin typeface="宋体" pitchFamily="2" charset="-122"/>
                        <a:ea typeface="宋体" pitchFamily="2" charset="-122"/>
                        <a:cs typeface="Times New Roman" pitchFamily="18" charset="0"/>
                      </a:endParaRPr>
                    </a:p>
                  </a:txBody>
                  <a:tcPr marL="116056" marR="1160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box(in)">
                                      <p:cBhvr>
                                        <p:cTn id="11" dur="500"/>
                                        <p:tgtEl>
                                          <p:spTgt spid="14"/>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blinds(horizontal)">
                                      <p:cBhvr>
                                        <p:cTn id="1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514347" y="947612"/>
            <a:ext cx="11172825"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已知</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当接触面的粗糙程度一定时，滑动摩擦力跟压力的大小成正比</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，根据表中测量数据可以得出，滑动摩擦力与压力大小之间的关系是</a:t>
            </a:r>
            <a:r>
              <a:rPr lang="en-US" altLang="zh-CN" sz="3000" b="1" dirty="0" smtClean="0">
                <a:latin typeface="宋体" pitchFamily="2" charset="-122"/>
                <a:ea typeface="宋体" pitchFamily="2" charset="-122"/>
                <a:cs typeface="Times New Roman" pitchFamily="18" charset="0"/>
              </a:rPr>
              <a:t>f</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_____F</a:t>
            </a:r>
            <a:r>
              <a:rPr lang="zh-CN" altLang="zh-CN" sz="3000" b="1" baseline="-25000" dirty="0" smtClean="0">
                <a:latin typeface="宋体" pitchFamily="2" charset="-122"/>
                <a:ea typeface="宋体" pitchFamily="2" charset="-122"/>
                <a:cs typeface="Times New Roman" pitchFamily="18" charset="0"/>
              </a:rPr>
              <a:t>压</a:t>
            </a:r>
            <a:r>
              <a:rPr lang="zh-CN" altLang="zh-CN" sz="3000" b="1" dirty="0" smtClean="0">
                <a:latin typeface="宋体" pitchFamily="2" charset="-122"/>
                <a:ea typeface="宋体" pitchFamily="2" charset="-122"/>
                <a:cs typeface="Times New Roman" pitchFamily="18" charset="0"/>
              </a:rPr>
              <a:t>。</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物体重力大小为</a:t>
            </a:r>
            <a:r>
              <a:rPr lang="en-US" altLang="zh-CN" sz="3000" b="1" dirty="0" smtClean="0">
                <a:latin typeface="宋体" pitchFamily="2" charset="-122"/>
                <a:ea typeface="宋体" pitchFamily="2" charset="-122"/>
                <a:cs typeface="Times New Roman" pitchFamily="18" charset="0"/>
              </a:rPr>
              <a:t>___N</a:t>
            </a:r>
            <a:r>
              <a:rPr lang="zh-CN" altLang="zh-CN" sz="3000" b="1" dirty="0" smtClean="0">
                <a:latin typeface="宋体" pitchFamily="2" charset="-122"/>
                <a:ea typeface="宋体" pitchFamily="2" charset="-122"/>
                <a:cs typeface="Times New Roman" pitchFamily="18" charset="0"/>
              </a:rPr>
              <a:t>。</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(4)</a:t>
            </a:r>
            <a:r>
              <a:rPr lang="zh-CN" altLang="zh-CN" sz="3000" b="1" dirty="0" smtClean="0">
                <a:latin typeface="宋体" pitchFamily="2" charset="-122"/>
                <a:ea typeface="宋体" pitchFamily="2" charset="-122"/>
                <a:cs typeface="Times New Roman" pitchFamily="18" charset="0"/>
              </a:rPr>
              <a:t>撤去竖直向上的拉力</a:t>
            </a:r>
            <a:r>
              <a:rPr lang="en-US" altLang="zh-CN" sz="3000" b="1" dirty="0" smtClean="0">
                <a:latin typeface="宋体" pitchFamily="2" charset="-122"/>
                <a:ea typeface="宋体" pitchFamily="2" charset="-122"/>
                <a:cs typeface="Times New Roman" pitchFamily="18" charset="0"/>
              </a:rPr>
              <a:t>F</a:t>
            </a:r>
            <a:r>
              <a:rPr lang="zh-CN" altLang="zh-CN" sz="3000" b="1" dirty="0" smtClean="0">
                <a:latin typeface="宋体" pitchFamily="2" charset="-122"/>
                <a:ea typeface="宋体" pitchFamily="2" charset="-122"/>
                <a:cs typeface="Times New Roman" pitchFamily="18" charset="0"/>
              </a:rPr>
              <a:t>，如图乙所示，物体在</a:t>
            </a:r>
            <a:r>
              <a:rPr lang="en-US" altLang="zh-CN" sz="3000" b="1" dirty="0" smtClean="0">
                <a:latin typeface="宋体" pitchFamily="2" charset="-122"/>
                <a:ea typeface="宋体" pitchFamily="2" charset="-122"/>
                <a:cs typeface="Times New Roman" pitchFamily="18" charset="0"/>
              </a:rPr>
              <a:t>F</a:t>
            </a:r>
            <a:r>
              <a:rPr lang="zh-CN" altLang="zh-CN" sz="3000" b="1" dirty="0" smtClean="0">
                <a:latin typeface="宋体" pitchFamily="2" charset="-122"/>
                <a:ea typeface="宋体" pitchFamily="2" charset="-122"/>
                <a:cs typeface="Times New Roman" pitchFamily="18" charset="0"/>
              </a:rPr>
              <a:t>压的作用下处于静止状态，受到的摩擦力为</a:t>
            </a:r>
            <a:r>
              <a:rPr lang="en-US" altLang="zh-CN" sz="3000" b="1" dirty="0" smtClean="0">
                <a:latin typeface="宋体" pitchFamily="2" charset="-122"/>
                <a:ea typeface="宋体" pitchFamily="2" charset="-122"/>
                <a:cs typeface="Times New Roman" pitchFamily="18" charset="0"/>
              </a:rPr>
              <a:t>f</a:t>
            </a:r>
            <a:r>
              <a:rPr lang="en-US" altLang="zh-CN" sz="3000" b="1" baseline="-25000"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，若适当减小</a:t>
            </a:r>
            <a:r>
              <a:rPr lang="en-US" altLang="zh-CN" sz="3000" b="1" dirty="0" smtClean="0">
                <a:latin typeface="宋体" pitchFamily="2" charset="-122"/>
                <a:ea typeface="宋体" pitchFamily="2" charset="-122"/>
                <a:cs typeface="Times New Roman" pitchFamily="18" charset="0"/>
              </a:rPr>
              <a:t>F</a:t>
            </a:r>
            <a:r>
              <a:rPr lang="zh-CN" altLang="zh-CN" sz="3000" b="1" dirty="0" smtClean="0">
                <a:latin typeface="宋体" pitchFamily="2" charset="-122"/>
                <a:ea typeface="宋体" pitchFamily="2" charset="-122"/>
                <a:cs typeface="Times New Roman" pitchFamily="18" charset="0"/>
              </a:rPr>
              <a:t>压，使物体刚好匀速下滑，受到的摩擦力为</a:t>
            </a:r>
            <a:r>
              <a:rPr lang="en-US" altLang="zh-CN" sz="3000" b="1" dirty="0" smtClean="0">
                <a:latin typeface="宋体" pitchFamily="2" charset="-122"/>
                <a:ea typeface="宋体" pitchFamily="2" charset="-122"/>
                <a:cs typeface="Times New Roman" pitchFamily="18" charset="0"/>
              </a:rPr>
              <a:t>f</a:t>
            </a:r>
            <a:r>
              <a:rPr lang="en-US" altLang="zh-CN" sz="3000" b="1" baseline="-25000"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，则</a:t>
            </a:r>
            <a:r>
              <a:rPr lang="en-US" altLang="zh-CN" sz="3000" b="1" dirty="0" smtClean="0">
                <a:latin typeface="宋体" pitchFamily="2" charset="-122"/>
                <a:ea typeface="宋体" pitchFamily="2" charset="-122"/>
                <a:cs typeface="Times New Roman" pitchFamily="18" charset="0"/>
              </a:rPr>
              <a:t>f</a:t>
            </a:r>
            <a:r>
              <a:rPr lang="en-US" altLang="zh-CN" sz="3000" b="1" baseline="-25000" dirty="0" smtClean="0">
                <a:latin typeface="宋体" pitchFamily="2" charset="-122"/>
                <a:ea typeface="宋体" pitchFamily="2" charset="-122"/>
                <a:cs typeface="Times New Roman" pitchFamily="18" charset="0"/>
              </a:rPr>
              <a:t>1</a:t>
            </a:r>
            <a:r>
              <a:rPr lang="en-US" altLang="zh-CN" sz="3000" b="1" dirty="0" smtClean="0">
                <a:latin typeface="宋体" pitchFamily="2" charset="-122"/>
                <a:ea typeface="宋体" pitchFamily="2" charset="-122"/>
                <a:cs typeface="Times New Roman" pitchFamily="18" charset="0"/>
              </a:rPr>
              <a:t>____(</a:t>
            </a:r>
            <a:r>
              <a:rPr lang="zh-CN" altLang="zh-CN" sz="3000" b="1" dirty="0" smtClean="0">
                <a:latin typeface="宋体" pitchFamily="2" charset="-122"/>
                <a:ea typeface="宋体" pitchFamily="2" charset="-122"/>
                <a:cs typeface="Times New Roman" pitchFamily="18" charset="0"/>
              </a:rPr>
              <a:t>选填</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或</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”)f</a:t>
            </a:r>
            <a:r>
              <a:rPr lang="en-US" altLang="zh-CN" sz="3000" b="1" baseline="-25000"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a:t>
            </a:r>
          </a:p>
        </p:txBody>
      </p:sp>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7373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035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240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矩形 16"/>
          <p:cNvSpPr/>
          <p:nvPr/>
        </p:nvSpPr>
        <p:spPr>
          <a:xfrm>
            <a:off x="3669801" y="2573454"/>
            <a:ext cx="651140"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0.3</a:t>
            </a:r>
            <a:endParaRPr lang="zh-CN" altLang="en-US" sz="2400" b="1" dirty="0" smtClean="0">
              <a:solidFill>
                <a:srgbClr val="FF0000"/>
              </a:solidFill>
              <a:latin typeface="宋体" pitchFamily="2" charset="-122"/>
              <a:ea typeface="宋体" pitchFamily="2" charset="-122"/>
            </a:endParaRPr>
          </a:p>
        </p:txBody>
      </p:sp>
      <p:sp>
        <p:nvSpPr>
          <p:cNvPr id="6451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矩形 9"/>
          <p:cNvSpPr/>
          <p:nvPr/>
        </p:nvSpPr>
        <p:spPr>
          <a:xfrm>
            <a:off x="4022226" y="3225917"/>
            <a:ext cx="340158"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1</a:t>
            </a:r>
            <a:endParaRPr lang="zh-CN" altLang="en-US" sz="2400" b="1" dirty="0" smtClean="0">
              <a:solidFill>
                <a:srgbClr val="FF0000"/>
              </a:solidFill>
              <a:latin typeface="宋体" pitchFamily="2" charset="-122"/>
              <a:ea typeface="宋体" pitchFamily="2" charset="-122"/>
            </a:endParaRPr>
          </a:p>
        </p:txBody>
      </p:sp>
      <p:sp>
        <p:nvSpPr>
          <p:cNvPr id="11" name="矩形 10"/>
          <p:cNvSpPr/>
          <p:nvPr/>
        </p:nvSpPr>
        <p:spPr>
          <a:xfrm>
            <a:off x="6046288" y="5321417"/>
            <a:ext cx="494046"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linds(horizontal)">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10" grpId="0"/>
      <p:bldP spid="11"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graphicFrame>
        <p:nvGraphicFramePr>
          <p:cNvPr id="67586" name="Object 2"/>
          <p:cNvGraphicFramePr>
            <a:graphicFrameLocks noChangeAspect="1"/>
          </p:cNvGraphicFramePr>
          <p:nvPr/>
        </p:nvGraphicFramePr>
        <p:xfrm>
          <a:off x="806450" y="1581150"/>
          <a:ext cx="9609138" cy="3937000"/>
        </p:xfrm>
        <a:graphic>
          <a:graphicData uri="http://schemas.openxmlformats.org/presentationml/2006/ole">
            <mc:AlternateContent xmlns:mc="http://schemas.openxmlformats.org/markup-compatibility/2006">
              <mc:Choice xmlns:v="urn:schemas-microsoft-com:vml" Requires="v">
                <p:oleObj spid="_x0000_s67588" name="Microsoft Word 2007" r:id="rId4" imgW="9682395" imgH="3976132" progId="Word.Document.12">
                  <p:embed/>
                </p:oleObj>
              </mc:Choice>
              <mc:Fallback>
                <p:oleObj name="Microsoft Word 2007" r:id="rId4" imgW="9682395" imgH="3976132" progId="Word.Document.12">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6450" y="1581150"/>
                        <a:ext cx="9609138" cy="393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4" name="矩形 3"/>
          <p:cNvSpPr/>
          <p:nvPr/>
        </p:nvSpPr>
        <p:spPr>
          <a:xfrm>
            <a:off x="782319" y="1386860"/>
            <a:ext cx="10076181" cy="3693319"/>
          </a:xfrm>
          <a:prstGeom prst="rect">
            <a:avLst/>
          </a:prstGeom>
        </p:spPr>
        <p:txBody>
          <a:bodyPr wrap="square">
            <a:spAutoFit/>
          </a:bodyPr>
          <a:lstStyle/>
          <a:p>
            <a:pPr>
              <a:lnSpc>
                <a:spcPct val="150000"/>
              </a:lnSpc>
            </a:pPr>
            <a:r>
              <a:rPr lang="en-US" altLang="zh-CN" sz="2600" b="1" dirty="0" smtClean="0">
                <a:latin typeface="仿宋" pitchFamily="49" charset="-122"/>
                <a:ea typeface="仿宋" pitchFamily="49" charset="-122"/>
              </a:rPr>
              <a:t>(4)</a:t>
            </a:r>
            <a:r>
              <a:rPr lang="zh-CN" altLang="zh-CN" sz="2600" b="1" dirty="0" smtClean="0">
                <a:latin typeface="仿宋" pitchFamily="49" charset="-122"/>
                <a:ea typeface="仿宋" pitchFamily="49" charset="-122"/>
              </a:rPr>
              <a:t>当物体在竖直墙壁上静止不动，物体处于静止状态，受平衡力作用，即竖直向下的重力和竖直向上的摩擦力是一对平衡力，则摩擦力</a:t>
            </a:r>
            <a:r>
              <a:rPr lang="en-US" altLang="zh-CN" sz="2600" b="1" dirty="0" smtClean="0">
                <a:latin typeface="仿宋" pitchFamily="49" charset="-122"/>
                <a:ea typeface="仿宋" pitchFamily="49" charset="-122"/>
              </a:rPr>
              <a:t>f</a:t>
            </a:r>
            <a:r>
              <a:rPr lang="en-US" altLang="zh-CN" sz="2600" b="1" baseline="-25000" dirty="0" smtClean="0">
                <a:latin typeface="仿宋" pitchFamily="49" charset="-122"/>
                <a:ea typeface="仿宋" pitchFamily="49" charset="-122"/>
              </a:rPr>
              <a:t>1</a:t>
            </a:r>
            <a:r>
              <a:rPr lang="zh-CN" altLang="zh-CN" sz="2600" b="1" dirty="0" smtClean="0">
                <a:latin typeface="仿宋" pitchFamily="49" charset="-122"/>
                <a:ea typeface="仿宋" pitchFamily="49" charset="-122"/>
              </a:rPr>
              <a:t>＝</a:t>
            </a:r>
            <a:r>
              <a:rPr lang="en-US" altLang="zh-CN" sz="2600" b="1" dirty="0" smtClean="0">
                <a:latin typeface="仿宋" pitchFamily="49" charset="-122"/>
                <a:ea typeface="仿宋" pitchFamily="49" charset="-122"/>
              </a:rPr>
              <a:t>G</a:t>
            </a:r>
            <a:r>
              <a:rPr lang="zh-CN" altLang="zh-CN" sz="2600" b="1" dirty="0" smtClean="0">
                <a:latin typeface="仿宋" pitchFamily="49" charset="-122"/>
                <a:ea typeface="仿宋" pitchFamily="49" charset="-122"/>
              </a:rPr>
              <a:t>；</a:t>
            </a:r>
          </a:p>
          <a:p>
            <a:pPr>
              <a:lnSpc>
                <a:spcPct val="150000"/>
              </a:lnSpc>
            </a:pPr>
            <a:r>
              <a:rPr lang="zh-CN" altLang="zh-CN" sz="2600" b="1" dirty="0" smtClean="0">
                <a:latin typeface="仿宋" pitchFamily="49" charset="-122"/>
                <a:ea typeface="仿宋" pitchFamily="49" charset="-122"/>
              </a:rPr>
              <a:t>当物体刚好沿墙壁匀速下滑时，仍处于平衡状态，物体受到的摩擦力仍和重力相等，即</a:t>
            </a:r>
            <a:r>
              <a:rPr lang="en-US" altLang="zh-CN" sz="2600" b="1" dirty="0" smtClean="0">
                <a:latin typeface="仿宋" pitchFamily="49" charset="-122"/>
                <a:ea typeface="仿宋" pitchFamily="49" charset="-122"/>
              </a:rPr>
              <a:t>f</a:t>
            </a:r>
            <a:r>
              <a:rPr lang="en-US" altLang="zh-CN" sz="2600" b="1" baseline="-25000" dirty="0" smtClean="0">
                <a:latin typeface="仿宋" pitchFamily="49" charset="-122"/>
                <a:ea typeface="仿宋" pitchFamily="49" charset="-122"/>
              </a:rPr>
              <a:t>2</a:t>
            </a:r>
            <a:r>
              <a:rPr lang="zh-CN" altLang="zh-CN" sz="2600" b="1" dirty="0" smtClean="0">
                <a:latin typeface="仿宋" pitchFamily="49" charset="-122"/>
                <a:ea typeface="仿宋" pitchFamily="49" charset="-122"/>
              </a:rPr>
              <a:t>＝</a:t>
            </a:r>
            <a:r>
              <a:rPr lang="en-US" altLang="zh-CN" sz="2600" b="1" dirty="0" smtClean="0">
                <a:latin typeface="仿宋" pitchFamily="49" charset="-122"/>
                <a:ea typeface="仿宋" pitchFamily="49" charset="-122"/>
              </a:rPr>
              <a:t>G</a:t>
            </a:r>
            <a:r>
              <a:rPr lang="zh-CN" altLang="zh-CN" sz="2600" b="1" dirty="0" smtClean="0">
                <a:latin typeface="仿宋" pitchFamily="49" charset="-122"/>
                <a:ea typeface="仿宋" pitchFamily="49" charset="-122"/>
              </a:rPr>
              <a:t>，由此可知物体受到的摩擦力不变，所以</a:t>
            </a:r>
            <a:r>
              <a:rPr lang="en-US" altLang="zh-CN" sz="2600" b="1" dirty="0" smtClean="0">
                <a:latin typeface="仿宋" pitchFamily="49" charset="-122"/>
                <a:ea typeface="仿宋" pitchFamily="49" charset="-122"/>
              </a:rPr>
              <a:t>f</a:t>
            </a:r>
            <a:r>
              <a:rPr lang="en-US" altLang="zh-CN" sz="2600" b="1" baseline="-25000" dirty="0" smtClean="0">
                <a:latin typeface="仿宋" pitchFamily="49" charset="-122"/>
                <a:ea typeface="仿宋" pitchFamily="49" charset="-122"/>
              </a:rPr>
              <a:t>1</a:t>
            </a:r>
            <a:r>
              <a:rPr lang="zh-CN" altLang="zh-CN" sz="2600" b="1" dirty="0" smtClean="0">
                <a:latin typeface="仿宋" pitchFamily="49" charset="-122"/>
                <a:ea typeface="仿宋" pitchFamily="49" charset="-122"/>
              </a:rPr>
              <a:t>＝</a:t>
            </a:r>
            <a:r>
              <a:rPr lang="en-US" altLang="zh-CN" sz="2600" b="1" dirty="0" smtClean="0">
                <a:latin typeface="仿宋" pitchFamily="49" charset="-122"/>
                <a:ea typeface="仿宋" pitchFamily="49" charset="-122"/>
              </a:rPr>
              <a:t>f</a:t>
            </a:r>
            <a:r>
              <a:rPr lang="en-US" altLang="zh-CN" sz="2600" b="1" baseline="-25000" dirty="0" smtClean="0">
                <a:latin typeface="仿宋" pitchFamily="49" charset="-122"/>
                <a:ea typeface="仿宋" pitchFamily="49" charset="-122"/>
              </a:rPr>
              <a:t>2</a:t>
            </a:r>
            <a:r>
              <a:rPr lang="zh-CN" altLang="zh-CN" sz="2600" b="1" dirty="0" smtClean="0">
                <a:latin typeface="仿宋" pitchFamily="49" charset="-122"/>
                <a:ea typeface="仿宋" pitchFamily="49"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
          <p:cNvSpPr>
            <a:spLocks noChangeArrowheads="1"/>
          </p:cNvSpPr>
          <p:nvPr/>
        </p:nvSpPr>
        <p:spPr bwMode="auto">
          <a:xfrm>
            <a:off x="611326" y="944591"/>
            <a:ext cx="10997514"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．二力平衡：物体受到两个力的作用时，如果保持静止或匀速直线运动状态，我们就说这两个力</a:t>
            </a:r>
            <a:r>
              <a:rPr lang="en-US" altLang="zh-CN" sz="3000" b="1" dirty="0" smtClean="0">
                <a:latin typeface="宋体" pitchFamily="2" charset="-122"/>
                <a:ea typeface="宋体" pitchFamily="2" charset="-122"/>
                <a:cs typeface="Times New Roman" pitchFamily="18" charset="0"/>
              </a:rPr>
              <a:t>________</a:t>
            </a:r>
            <a:r>
              <a:rPr lang="zh-CN" altLang="zh-CN" sz="3000" b="1" dirty="0" smtClean="0">
                <a:latin typeface="宋体" pitchFamily="2" charset="-122"/>
                <a:ea typeface="宋体" pitchFamily="2" charset="-122"/>
                <a:cs typeface="Times New Roman" pitchFamily="18" charset="0"/>
              </a:rPr>
              <a:t>，物体处于</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状态。二力平衡的条件是作用在同一物体上的两个力</a:t>
            </a:r>
            <a:r>
              <a:rPr lang="en-US" altLang="zh-CN" sz="3000" b="1" dirty="0" smtClean="0">
                <a:latin typeface="宋体" pitchFamily="2" charset="-122"/>
                <a:ea typeface="宋体" pitchFamily="2" charset="-122"/>
                <a:cs typeface="Times New Roman" pitchFamily="18" charset="0"/>
              </a:rPr>
              <a:t>________</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_______</a:t>
            </a:r>
            <a:r>
              <a:rPr lang="zh-CN" altLang="zh-CN" sz="3000" b="1" dirty="0" smtClean="0">
                <a:latin typeface="宋体" pitchFamily="2" charset="-122"/>
                <a:ea typeface="宋体" pitchFamily="2" charset="-122"/>
                <a:cs typeface="Times New Roman" pitchFamily="18" charset="0"/>
              </a:rPr>
              <a:t>，并且作用在</a:t>
            </a:r>
            <a:r>
              <a:rPr lang="en-US" altLang="zh-CN" sz="3000" b="1" dirty="0" smtClean="0">
                <a:latin typeface="宋体" pitchFamily="2" charset="-122"/>
                <a:ea typeface="宋体" pitchFamily="2" charset="-122"/>
                <a:cs typeface="Times New Roman" pitchFamily="18" charset="0"/>
              </a:rPr>
              <a:t>______</a:t>
            </a:r>
            <a:r>
              <a:rPr lang="zh-CN" altLang="zh-CN" sz="3000" b="1" dirty="0" smtClean="0">
                <a:latin typeface="宋体" pitchFamily="2" charset="-122"/>
                <a:ea typeface="宋体" pitchFamily="2" charset="-122"/>
                <a:cs typeface="Times New Roman" pitchFamily="18" charset="0"/>
              </a:rPr>
              <a:t>直线上。</a:t>
            </a:r>
            <a:endParaRPr lang="en-US"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4</a:t>
            </a:r>
            <a:r>
              <a:rPr lang="zh-CN" altLang="zh-CN" sz="3000" b="1" dirty="0" smtClean="0">
                <a:latin typeface="宋体" pitchFamily="2" charset="-122"/>
                <a:ea typeface="宋体" pitchFamily="2" charset="-122"/>
                <a:cs typeface="Times New Roman" pitchFamily="18" charset="0"/>
              </a:rPr>
              <a:t>．不可缺少的力</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摩擦力</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定义：两个相互接触的物体，当它们要发生或已发生</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运动时，就会在接触面上产生一种阻碍相对运动的力，叫做摩擦力。</a:t>
            </a:r>
          </a:p>
        </p:txBody>
      </p:sp>
      <p:sp>
        <p:nvSpPr>
          <p:cNvPr id="13"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5" name="矩形 4"/>
          <p:cNvSpPr/>
          <p:nvPr/>
        </p:nvSpPr>
        <p:spPr>
          <a:xfrm>
            <a:off x="6488146" y="1820646"/>
            <a:ext cx="1415772"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相互平衡</a:t>
            </a:r>
            <a:endParaRPr lang="zh-CN" altLang="en-US" sz="2400" b="1" dirty="0">
              <a:solidFill>
                <a:srgbClr val="FF0000"/>
              </a:solidFill>
              <a:latin typeface="宋体" pitchFamily="2" charset="-122"/>
              <a:ea typeface="宋体" pitchFamily="2" charset="-122"/>
            </a:endParaRPr>
          </a:p>
        </p:txBody>
      </p:sp>
      <p:sp>
        <p:nvSpPr>
          <p:cNvPr id="6" name="矩形 5"/>
          <p:cNvSpPr/>
          <p:nvPr/>
        </p:nvSpPr>
        <p:spPr>
          <a:xfrm>
            <a:off x="9987008" y="1823189"/>
            <a:ext cx="800219"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平衡</a:t>
            </a:r>
            <a:endParaRPr lang="zh-CN" altLang="en-US" sz="2400" b="1" dirty="0">
              <a:solidFill>
                <a:srgbClr val="FF0000"/>
              </a:solidFill>
              <a:latin typeface="宋体" pitchFamily="2" charset="-122"/>
              <a:ea typeface="宋体" pitchFamily="2" charset="-122"/>
            </a:endParaRPr>
          </a:p>
        </p:txBody>
      </p:sp>
      <p:sp>
        <p:nvSpPr>
          <p:cNvPr id="8" name="矩形 7"/>
          <p:cNvSpPr/>
          <p:nvPr/>
        </p:nvSpPr>
        <p:spPr>
          <a:xfrm>
            <a:off x="9270729" y="2523275"/>
            <a:ext cx="1415772"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大小相等</a:t>
            </a:r>
          </a:p>
        </p:txBody>
      </p:sp>
      <p:sp>
        <p:nvSpPr>
          <p:cNvPr id="9" name="矩形 8"/>
          <p:cNvSpPr/>
          <p:nvPr/>
        </p:nvSpPr>
        <p:spPr>
          <a:xfrm>
            <a:off x="666794" y="3204314"/>
            <a:ext cx="1415772"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方向相反</a:t>
            </a:r>
            <a:endParaRPr lang="zh-CN" altLang="en-US" sz="2400" b="1" dirty="0">
              <a:solidFill>
                <a:srgbClr val="FF0000"/>
              </a:solidFill>
              <a:latin typeface="宋体" pitchFamily="2" charset="-122"/>
              <a:ea typeface="宋体" pitchFamily="2" charset="-122"/>
            </a:endParaRPr>
          </a:p>
        </p:txBody>
      </p:sp>
      <p:sp>
        <p:nvSpPr>
          <p:cNvPr id="10" name="矩形 9"/>
          <p:cNvSpPr/>
          <p:nvPr/>
        </p:nvSpPr>
        <p:spPr>
          <a:xfrm>
            <a:off x="4405358" y="3213839"/>
            <a:ext cx="1107996"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同一条</a:t>
            </a:r>
            <a:endParaRPr lang="zh-CN" altLang="en-US" sz="2400" b="1" dirty="0">
              <a:solidFill>
                <a:srgbClr val="FF0000"/>
              </a:solidFill>
              <a:latin typeface="宋体" pitchFamily="2" charset="-122"/>
              <a:ea typeface="宋体" pitchFamily="2" charset="-122"/>
            </a:endParaRPr>
          </a:p>
        </p:txBody>
      </p:sp>
      <p:sp>
        <p:nvSpPr>
          <p:cNvPr id="11" name="矩形 10"/>
          <p:cNvSpPr/>
          <p:nvPr/>
        </p:nvSpPr>
        <p:spPr>
          <a:xfrm>
            <a:off x="10163221" y="4585438"/>
            <a:ext cx="800219"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相对</a:t>
            </a:r>
            <a:endParaRPr lang="zh-CN" altLang="en-US" sz="2400" b="1" dirty="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lide(fromBottom)">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lide(fromBottom)">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slide(fromBottom)">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slide(fromBottom)">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slide(fromBottom)">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slide(fromBottom)">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P spid="6" grpId="0"/>
      <p:bldP spid="8" grpId="0"/>
      <p:bldP spid="9" grpId="0"/>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
          <p:cNvSpPr>
            <a:spLocks noChangeArrowheads="1"/>
          </p:cNvSpPr>
          <p:nvPr/>
        </p:nvSpPr>
        <p:spPr bwMode="auto">
          <a:xfrm>
            <a:off x="525601" y="1384994"/>
            <a:ext cx="11275873" cy="35548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摩擦力的方向与物体相对运动或相对运动趋势的方向相</a:t>
            </a:r>
            <a:r>
              <a:rPr lang="en-US" altLang="zh-CN" sz="3000" b="1" dirty="0" smtClean="0">
                <a:latin typeface="宋体" pitchFamily="2" charset="-122"/>
                <a:ea typeface="宋体" pitchFamily="2" charset="-122"/>
                <a:cs typeface="Times New Roman" pitchFamily="18" charset="0"/>
              </a:rPr>
              <a:t>____(</a:t>
            </a:r>
            <a:r>
              <a:rPr lang="zh-CN" altLang="zh-CN" sz="3000" b="1" dirty="0" smtClean="0">
                <a:latin typeface="宋体" pitchFamily="2" charset="-122"/>
                <a:ea typeface="宋体" pitchFamily="2" charset="-122"/>
                <a:cs typeface="Times New Roman" pitchFamily="18" charset="0"/>
              </a:rPr>
              <a:t>选填</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同</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或</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反</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，即总是阻碍物体的相对运动或相对运动趋势。</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影响因素：滑动摩擦力的大小与</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的大小和接触面的</a:t>
            </a:r>
            <a:r>
              <a:rPr lang="en-US" altLang="zh-CN" sz="3000" b="1" dirty="0" smtClean="0">
                <a:latin typeface="宋体" pitchFamily="2" charset="-122"/>
                <a:ea typeface="宋体" pitchFamily="2" charset="-122"/>
                <a:cs typeface="Times New Roman" pitchFamily="18" charset="0"/>
              </a:rPr>
              <a:t>________</a:t>
            </a:r>
            <a:r>
              <a:rPr lang="zh-CN" altLang="zh-CN" sz="3000" b="1" dirty="0" smtClean="0">
                <a:latin typeface="宋体" pitchFamily="2" charset="-122"/>
                <a:ea typeface="宋体" pitchFamily="2" charset="-122"/>
                <a:cs typeface="Times New Roman" pitchFamily="18" charset="0"/>
              </a:rPr>
              <a:t>有关：</a:t>
            </a:r>
            <a:r>
              <a:rPr lang="en-US" altLang="zh-CN" sz="3000" b="1" dirty="0" smtClean="0">
                <a:latin typeface="宋体" pitchFamily="2" charset="-122"/>
                <a:ea typeface="宋体" pitchFamily="2" charset="-122"/>
                <a:cs typeface="Times New Roman" pitchFamily="18" charset="0"/>
              </a:rPr>
              <a:t>①</a:t>
            </a:r>
            <a:r>
              <a:rPr lang="zh-CN" altLang="zh-CN" sz="3000" b="1" dirty="0" smtClean="0">
                <a:latin typeface="宋体" pitchFamily="2" charset="-122"/>
                <a:ea typeface="宋体" pitchFamily="2" charset="-122"/>
                <a:cs typeface="Times New Roman" pitchFamily="18" charset="0"/>
              </a:rPr>
              <a:t>接触面的粗糙程度相同时，压力越大，滑动摩擦力越大；</a:t>
            </a:r>
            <a:r>
              <a:rPr lang="en-US" altLang="zh-CN" sz="3000" b="1" dirty="0" smtClean="0">
                <a:latin typeface="宋体" pitchFamily="2" charset="-122"/>
                <a:ea typeface="宋体" pitchFamily="2" charset="-122"/>
                <a:cs typeface="Times New Roman" pitchFamily="18" charset="0"/>
              </a:rPr>
              <a:t>②</a:t>
            </a:r>
            <a:r>
              <a:rPr lang="zh-CN" altLang="zh-CN" sz="3000" b="1" dirty="0" smtClean="0">
                <a:latin typeface="宋体" pitchFamily="2" charset="-122"/>
                <a:ea typeface="宋体" pitchFamily="2" charset="-122"/>
                <a:cs typeface="Times New Roman" pitchFamily="18" charset="0"/>
              </a:rPr>
              <a:t>压力相同时，接触面越粗糙，滑动摩擦力越大。</a:t>
            </a:r>
          </a:p>
        </p:txBody>
      </p:sp>
      <p:sp>
        <p:nvSpPr>
          <p:cNvPr id="13"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5" name="矩形 4"/>
          <p:cNvSpPr/>
          <p:nvPr/>
        </p:nvSpPr>
        <p:spPr>
          <a:xfrm>
            <a:off x="9902860" y="1549201"/>
            <a:ext cx="492443"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反</a:t>
            </a:r>
            <a:endParaRPr lang="zh-CN" altLang="en-US" sz="2400" b="1" dirty="0">
              <a:solidFill>
                <a:srgbClr val="FF0000"/>
              </a:solidFill>
              <a:latin typeface="宋体" pitchFamily="2" charset="-122"/>
              <a:ea typeface="宋体" pitchFamily="2" charset="-122"/>
            </a:endParaRPr>
          </a:p>
        </p:txBody>
      </p:sp>
      <p:sp>
        <p:nvSpPr>
          <p:cNvPr id="10" name="矩形 9"/>
          <p:cNvSpPr/>
          <p:nvPr/>
        </p:nvSpPr>
        <p:spPr>
          <a:xfrm>
            <a:off x="6619920" y="2899530"/>
            <a:ext cx="800219"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压力</a:t>
            </a:r>
            <a:endParaRPr lang="zh-CN" altLang="en-US" sz="2400" b="1" dirty="0">
              <a:solidFill>
                <a:srgbClr val="FF0000"/>
              </a:solidFill>
              <a:latin typeface="宋体" pitchFamily="2" charset="-122"/>
              <a:ea typeface="宋体" pitchFamily="2" charset="-122"/>
            </a:endParaRPr>
          </a:p>
        </p:txBody>
      </p:sp>
      <p:sp>
        <p:nvSpPr>
          <p:cNvPr id="11" name="矩形 10"/>
          <p:cNvSpPr/>
          <p:nvPr/>
        </p:nvSpPr>
        <p:spPr>
          <a:xfrm>
            <a:off x="600120" y="3637718"/>
            <a:ext cx="1415772"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粗糙程度</a:t>
            </a:r>
            <a:endParaRPr lang="zh-CN" altLang="en-US" sz="2400" b="1" dirty="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lide(fromBottom)">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slide(fromBottom)">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slide(fromBottom)">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grpSp>
        <p:nvGrpSpPr>
          <p:cNvPr id="12" name="组合 11"/>
          <p:cNvGrpSpPr/>
          <p:nvPr/>
        </p:nvGrpSpPr>
        <p:grpSpPr>
          <a:xfrm>
            <a:off x="87682" y="956711"/>
            <a:ext cx="4290680" cy="696726"/>
            <a:chOff x="37578" y="944185"/>
            <a:chExt cx="3106455" cy="696726"/>
          </a:xfrm>
        </p:grpSpPr>
        <p:pic>
          <p:nvPicPr>
            <p:cNvPr id="13" name="图片 12" descr="图标-03"/>
            <p:cNvPicPr>
              <a:picLocks noChangeAspect="1"/>
            </p:cNvPicPr>
            <p:nvPr/>
          </p:nvPicPr>
          <p:blipFill>
            <a:blip r:embed="rId2" cstate="print"/>
            <a:stretch>
              <a:fillRect/>
            </a:stretch>
          </p:blipFill>
          <p:spPr>
            <a:xfrm>
              <a:off x="37578" y="944185"/>
              <a:ext cx="3106455" cy="696726"/>
            </a:xfrm>
            <a:prstGeom prst="rect">
              <a:avLst/>
            </a:prstGeom>
          </p:spPr>
        </p:pic>
        <p:sp>
          <p:nvSpPr>
            <p:cNvPr id="14" name="文本框 2"/>
            <p:cNvSpPr txBox="1"/>
            <p:nvPr/>
          </p:nvSpPr>
          <p:spPr>
            <a:xfrm>
              <a:off x="458662" y="1064895"/>
              <a:ext cx="1693511" cy="523220"/>
            </a:xfrm>
            <a:prstGeom prst="rect">
              <a:avLst/>
            </a:prstGeom>
            <a:noFill/>
          </p:spPr>
          <p:txBody>
            <a:bodyPr wrap="none" rtlCol="0">
              <a:spAutoFit/>
            </a:bodyPr>
            <a:lstStyle/>
            <a:p>
              <a:pPr lvl="0" algn="l"/>
              <a:r>
                <a:rPr lang="zh-CN" altLang="en-US" sz="2800" dirty="0" smtClean="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rPr>
                <a:t>科学方法概览</a:t>
              </a:r>
              <a:endParaRPr lang="zh-CN" altLang="en-US" sz="2800" dirty="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endParaRPr>
            </a:p>
          </p:txBody>
        </p:sp>
      </p:grpSp>
      <p:graphicFrame>
        <p:nvGraphicFramePr>
          <p:cNvPr id="8" name="表格 7"/>
          <p:cNvGraphicFramePr>
            <a:graphicFrameLocks noGrp="1"/>
          </p:cNvGraphicFramePr>
          <p:nvPr/>
        </p:nvGraphicFramePr>
        <p:xfrm>
          <a:off x="471483" y="1792970"/>
          <a:ext cx="11115676" cy="4800600"/>
        </p:xfrm>
        <a:graphic>
          <a:graphicData uri="http://schemas.openxmlformats.org/drawingml/2006/table">
            <a:tbl>
              <a:tblPr/>
              <a:tblGrid>
                <a:gridCol w="2757488"/>
                <a:gridCol w="8358188"/>
              </a:tblGrid>
              <a:tr h="600092">
                <a:tc>
                  <a:txBody>
                    <a:bodyPr/>
                    <a:lstStyle/>
                    <a:p>
                      <a:pPr marL="0" algn="ctr" defTabSz="914400" rtl="0" eaLnBrk="1" fontAlgn="base" latinLnBrk="0" hangingPunct="1">
                        <a:lnSpc>
                          <a:spcPct val="150000"/>
                        </a:lnSpc>
                        <a:spcBef>
                          <a:spcPct val="0"/>
                        </a:spcBef>
                        <a:spcAft>
                          <a:spcPct val="0"/>
                        </a:spcAft>
                      </a:pPr>
                      <a:r>
                        <a:rPr lang="zh-CN" altLang="zh-CN" sz="3000" b="1" kern="1200" dirty="0" smtClean="0">
                          <a:solidFill>
                            <a:schemeClr val="tx1"/>
                          </a:solidFill>
                          <a:latin typeface="宋体" pitchFamily="2" charset="-122"/>
                          <a:ea typeface="宋体" pitchFamily="2" charset="-122"/>
                          <a:cs typeface="Times New Roman" pitchFamily="18" charset="0"/>
                        </a:rPr>
                        <a:t>物理研究方法</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zh-CN" altLang="zh-CN" sz="3000" b="1" kern="1200" dirty="0" smtClean="0">
                          <a:solidFill>
                            <a:schemeClr val="tx1"/>
                          </a:solidFill>
                          <a:latin typeface="宋体" pitchFamily="2" charset="-122"/>
                          <a:ea typeface="宋体" pitchFamily="2" charset="-122"/>
                          <a:cs typeface="Times New Roman" pitchFamily="18" charset="0"/>
                        </a:rPr>
                        <a:t>该方法在本章的应用</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0085">
                <a:tc>
                  <a:txBody>
                    <a:bodyPr/>
                    <a:lstStyle/>
                    <a:p>
                      <a:pPr marL="0" algn="ctr" defTabSz="914400" rtl="0" eaLnBrk="1" fontAlgn="base" latinLnBrk="0" hangingPunct="1">
                        <a:lnSpc>
                          <a:spcPct val="150000"/>
                        </a:lnSpc>
                        <a:spcBef>
                          <a:spcPct val="0"/>
                        </a:spcBef>
                        <a:spcAft>
                          <a:spcPct val="0"/>
                        </a:spcAft>
                      </a:pPr>
                      <a:r>
                        <a:rPr lang="zh-CN" altLang="zh-CN" sz="3000" b="1" kern="1200" dirty="0" smtClean="0">
                          <a:solidFill>
                            <a:schemeClr val="tx1"/>
                          </a:solidFill>
                          <a:latin typeface="宋体" pitchFamily="2" charset="-122"/>
                          <a:ea typeface="宋体" pitchFamily="2" charset="-122"/>
                          <a:cs typeface="Times New Roman" pitchFamily="18" charset="0"/>
                        </a:rPr>
                        <a:t>科学推理法</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zh-CN" altLang="zh-CN" sz="3000" b="1" kern="1200" dirty="0" smtClean="0">
                          <a:solidFill>
                            <a:schemeClr val="tx1"/>
                          </a:solidFill>
                          <a:latin typeface="宋体" pitchFamily="2" charset="-122"/>
                          <a:ea typeface="宋体" pitchFamily="2" charset="-122"/>
                          <a:cs typeface="Times New Roman" pitchFamily="18" charset="0"/>
                        </a:rPr>
                        <a:t>牛顿第一定律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37315">
                <a:tc>
                  <a:txBody>
                    <a:bodyPr/>
                    <a:lstStyle/>
                    <a:p>
                      <a:pPr marL="0" algn="ctr" defTabSz="914400" rtl="0" eaLnBrk="1" fontAlgn="base" latinLnBrk="0" hangingPunct="1">
                        <a:lnSpc>
                          <a:spcPct val="150000"/>
                        </a:lnSpc>
                        <a:spcBef>
                          <a:spcPct val="0"/>
                        </a:spcBef>
                        <a:spcAft>
                          <a:spcPct val="0"/>
                        </a:spcAft>
                      </a:pPr>
                      <a:r>
                        <a:rPr lang="zh-CN" altLang="zh-CN" sz="3000" b="1" kern="1200" dirty="0" smtClean="0">
                          <a:solidFill>
                            <a:schemeClr val="tx1"/>
                          </a:solidFill>
                          <a:latin typeface="宋体" pitchFamily="2" charset="-122"/>
                          <a:ea typeface="宋体" pitchFamily="2" charset="-122"/>
                          <a:cs typeface="Times New Roman" pitchFamily="18" charset="0"/>
                        </a:rPr>
                        <a:t>控制变量法</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zh-CN" altLang="zh-CN" sz="3000" b="1" kern="1200" dirty="0" smtClean="0">
                          <a:solidFill>
                            <a:schemeClr val="tx1"/>
                          </a:solidFill>
                          <a:latin typeface="宋体" pitchFamily="2" charset="-122"/>
                          <a:ea typeface="宋体" pitchFamily="2" charset="-122"/>
                          <a:cs typeface="Times New Roman" pitchFamily="18" charset="0"/>
                        </a:rPr>
                        <a:t>　探究滑动摩擦力大小的影响因素；探究阻力对物体运动的影响</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57309">
                <a:tc>
                  <a:txBody>
                    <a:bodyPr/>
                    <a:lstStyle/>
                    <a:p>
                      <a:pPr marL="0" algn="ctr" defTabSz="914400" rtl="0" eaLnBrk="1" fontAlgn="base" latinLnBrk="0" hangingPunct="1">
                        <a:lnSpc>
                          <a:spcPct val="150000"/>
                        </a:lnSpc>
                        <a:spcBef>
                          <a:spcPct val="0"/>
                        </a:spcBef>
                        <a:spcAft>
                          <a:spcPct val="0"/>
                        </a:spcAft>
                      </a:pPr>
                      <a:r>
                        <a:rPr lang="zh-CN" altLang="zh-CN" sz="3000" b="1" kern="1200" dirty="0" smtClean="0">
                          <a:solidFill>
                            <a:schemeClr val="tx1"/>
                          </a:solidFill>
                          <a:latin typeface="宋体" pitchFamily="2" charset="-122"/>
                          <a:ea typeface="宋体" pitchFamily="2" charset="-122"/>
                          <a:cs typeface="Times New Roman" pitchFamily="18" charset="0"/>
                        </a:rPr>
                        <a:t>转换法</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zh-CN" altLang="zh-CN" sz="3000" b="1" kern="1200" dirty="0" smtClean="0">
                          <a:solidFill>
                            <a:schemeClr val="tx1"/>
                          </a:solidFill>
                          <a:latin typeface="宋体" pitchFamily="2" charset="-122"/>
                          <a:ea typeface="宋体" pitchFamily="2" charset="-122"/>
                          <a:cs typeface="Times New Roman" pitchFamily="18" charset="0"/>
                        </a:rPr>
                        <a:t>　将滑动摩擦力的大小通过弹簧测力计的示数来反映；阻力的大小通过物体在不同水平面上运动的距离来反映</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grpSp>
        <p:nvGrpSpPr>
          <p:cNvPr id="6" name="组合 5"/>
          <p:cNvGrpSpPr/>
          <p:nvPr/>
        </p:nvGrpSpPr>
        <p:grpSpPr>
          <a:xfrm>
            <a:off x="64548" y="969905"/>
            <a:ext cx="4240644" cy="675005"/>
            <a:chOff x="183" y="1646"/>
            <a:chExt cx="4986" cy="1063"/>
          </a:xfrm>
        </p:grpSpPr>
        <p:pic>
          <p:nvPicPr>
            <p:cNvPr id="7" name="图片 6" descr="图标-02"/>
            <p:cNvPicPr>
              <a:picLocks noChangeAspect="1"/>
            </p:cNvPicPr>
            <p:nvPr/>
          </p:nvPicPr>
          <p:blipFill>
            <a:blip r:embed="rId2" cstate="print"/>
            <a:stretch>
              <a:fillRect/>
            </a:stretch>
          </p:blipFill>
          <p:spPr>
            <a:xfrm>
              <a:off x="183" y="1646"/>
              <a:ext cx="4986" cy="1063"/>
            </a:xfrm>
            <a:prstGeom prst="rect">
              <a:avLst/>
            </a:prstGeom>
          </p:spPr>
        </p:pic>
        <p:sp>
          <p:nvSpPr>
            <p:cNvPr id="8" name="文本框 3"/>
            <p:cNvSpPr txBox="1"/>
            <p:nvPr/>
          </p:nvSpPr>
          <p:spPr>
            <a:xfrm>
              <a:off x="878" y="1767"/>
              <a:ext cx="2750" cy="824"/>
            </a:xfrm>
            <a:prstGeom prst="rect">
              <a:avLst/>
            </a:prstGeom>
            <a:noFill/>
          </p:spPr>
          <p:txBody>
            <a:bodyPr wrap="none" rtlCol="0">
              <a:spAutoFit/>
            </a:bodyPr>
            <a:lstStyle/>
            <a:p>
              <a:pPr algn="l"/>
              <a:r>
                <a:rPr lang="zh-CN" altLang="en-US" sz="2800" dirty="0" smtClean="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rPr>
                <a:t>科学应用示例</a:t>
              </a:r>
              <a:endParaRPr lang="zh-CN" altLang="en-US" sz="2800" dirty="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endParaRPr>
            </a:p>
          </p:txBody>
        </p:sp>
      </p:grpSp>
      <p:sp>
        <p:nvSpPr>
          <p:cNvPr id="10" name="Rectangle 9"/>
          <p:cNvSpPr/>
          <p:nvPr/>
        </p:nvSpPr>
        <p:spPr>
          <a:xfrm>
            <a:off x="735685" y="1643633"/>
            <a:ext cx="3587842" cy="559769"/>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nSpc>
                <a:spcPct val="150000"/>
              </a:lnSpc>
              <a:spcBef>
                <a:spcPct val="0"/>
              </a:spcBef>
              <a:buNone/>
            </a:pPr>
            <a:r>
              <a:rPr lang="zh-CN" altLang="en-US" sz="2400" b="1" dirty="0" smtClean="0">
                <a:solidFill>
                  <a:srgbClr val="00A6AD"/>
                </a:solidFill>
                <a:latin typeface="宋体" panose="02010600030101010101" pitchFamily="2" charset="-122"/>
              </a:rPr>
              <a:t>夯基专训</a:t>
            </a:r>
            <a:r>
              <a:rPr lang="en-US" altLang="zh-CN" sz="2400" b="1" dirty="0" smtClean="0">
                <a:solidFill>
                  <a:srgbClr val="00A6AD"/>
                </a:solidFill>
                <a:latin typeface="宋体" panose="02010600030101010101" pitchFamily="2" charset="-122"/>
              </a:rPr>
              <a:t>—</a:t>
            </a:r>
            <a:r>
              <a:rPr lang="zh-CN" altLang="en-US" sz="2400" b="1" dirty="0" smtClean="0">
                <a:solidFill>
                  <a:srgbClr val="00A6AD"/>
                </a:solidFill>
                <a:latin typeface="宋体" panose="02010600030101010101" pitchFamily="2" charset="-122"/>
              </a:rPr>
              <a:t>易错概念辨析</a:t>
            </a:r>
            <a:endParaRPr lang="zh-CN" altLang="en-US" sz="2400" b="1" dirty="0">
              <a:solidFill>
                <a:srgbClr val="00A6AD"/>
              </a:solidFill>
              <a:latin typeface="宋体" panose="02010600030101010101" pitchFamily="2" charset="-122"/>
            </a:endParaRPr>
          </a:p>
        </p:txBody>
      </p:sp>
      <p:pic>
        <p:nvPicPr>
          <p:cNvPr id="11" name="Picture 4"/>
          <p:cNvPicPr>
            <a:picLocks noChangeAspect="1"/>
          </p:cNvPicPr>
          <p:nvPr/>
        </p:nvPicPr>
        <p:blipFill>
          <a:blip r:embed="rId3" cstate="print"/>
          <a:stretch>
            <a:fillRect/>
          </a:stretch>
        </p:blipFill>
        <p:spPr>
          <a:xfrm>
            <a:off x="462317" y="1778253"/>
            <a:ext cx="84455" cy="414020"/>
          </a:xfrm>
          <a:prstGeom prst="rect">
            <a:avLst/>
          </a:prstGeom>
          <a:noFill/>
          <a:ln w="9525">
            <a:noFill/>
          </a:ln>
        </p:spPr>
      </p:pic>
      <p:sp>
        <p:nvSpPr>
          <p:cNvPr id="10241" name="Rectangle 1"/>
          <p:cNvSpPr>
            <a:spLocks noChangeArrowheads="1"/>
          </p:cNvSpPr>
          <p:nvPr/>
        </p:nvSpPr>
        <p:spPr bwMode="auto">
          <a:xfrm>
            <a:off x="518983" y="2351733"/>
            <a:ext cx="10527957" cy="29084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判断下列说法的正误，并对错误的说法分析指正。</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力是维持物体运动的原因。</a:t>
            </a:r>
          </a:p>
          <a:p>
            <a:pPr fontAlgn="base">
              <a:lnSpc>
                <a:spcPct val="150000"/>
              </a:lnSpc>
              <a:spcBef>
                <a:spcPct val="0"/>
              </a:spcBef>
              <a:spcAft>
                <a:spcPct val="0"/>
              </a:spcAf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9" name="矩形 8"/>
          <p:cNvSpPr/>
          <p:nvPr/>
        </p:nvSpPr>
        <p:spPr>
          <a:xfrm>
            <a:off x="909851" y="3244334"/>
            <a:ext cx="494046"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14" name="矩形 13"/>
          <p:cNvSpPr/>
          <p:nvPr/>
        </p:nvSpPr>
        <p:spPr>
          <a:xfrm>
            <a:off x="546100" y="4604435"/>
            <a:ext cx="10490200" cy="461665"/>
          </a:xfrm>
          <a:prstGeom prst="rect">
            <a:avLst/>
          </a:prstGeom>
        </p:spPr>
        <p:txBody>
          <a:bodyPr wrap="square">
            <a:spAutoFit/>
          </a:bodyPr>
          <a:lstStyle/>
          <a:p>
            <a:r>
              <a:rPr lang="zh-CN" altLang="zh-CN" sz="2400" b="1" dirty="0" smtClean="0">
                <a:solidFill>
                  <a:srgbClr val="FF0000"/>
                </a:solidFill>
                <a:latin typeface="宋体" pitchFamily="2" charset="-122"/>
                <a:ea typeface="宋体" pitchFamily="2" charset="-122"/>
              </a:rPr>
              <a:t>力是改变物体运动状态的原因，而不是维持物体运动的原因</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0-#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3" presetClass="entr" presetSubtype="10" fill="hold" grpId="0" nodeType="afterEffect">
                                  <p:stCondLst>
                                    <p:cond delay="0"/>
                                  </p:stCondLst>
                                  <p:childTnLst>
                                    <p:set>
                                      <p:cBhvr>
                                        <p:cTn id="11" dur="1" fill="hold">
                                          <p:stCondLst>
                                            <p:cond delay="0"/>
                                          </p:stCondLst>
                                        </p:cTn>
                                        <p:tgtEl>
                                          <p:spTgt spid="10241"/>
                                        </p:tgtEl>
                                        <p:attrNameLst>
                                          <p:attrName>style.visibility</p:attrName>
                                        </p:attrNameLst>
                                      </p:cBhvr>
                                      <p:to>
                                        <p:strVal val="visible"/>
                                      </p:to>
                                    </p:set>
                                    <p:animEffect transition="in" filter="blinds(horizontal)">
                                      <p:cBhvr>
                                        <p:cTn id="12" dur="500"/>
                                        <p:tgtEl>
                                          <p:spTgt spid="1024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 calcmode="lin" valueType="num">
                                      <p:cBhvr additive="base">
                                        <p:cTn id="22" dur="500" fill="hold"/>
                                        <p:tgtEl>
                                          <p:spTgt spid="14"/>
                                        </p:tgtEl>
                                        <p:attrNameLst>
                                          <p:attrName>ppt_x</p:attrName>
                                        </p:attrNameLst>
                                      </p:cBhvr>
                                      <p:tavLst>
                                        <p:tav tm="0">
                                          <p:val>
                                            <p:strVal val="#ppt_x"/>
                                          </p:val>
                                        </p:tav>
                                        <p:tav tm="100000">
                                          <p:val>
                                            <p:strVal val="#ppt_x"/>
                                          </p:val>
                                        </p:tav>
                                      </p:tavLst>
                                    </p:anim>
                                    <p:anim calcmode="lin" valueType="num">
                                      <p:cBhvr additive="base">
                                        <p:cTn id="2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241" grpId="0"/>
      <p:bldP spid="9" grpId="0"/>
      <p:bldP spid="14"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TotalTime>
  <Words>5704</Words>
  <Application>Microsoft Office PowerPoint</Application>
  <PresentationFormat>自定义</PresentationFormat>
  <Paragraphs>314</Paragraphs>
  <Slides>55</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55</vt:i4>
      </vt:variant>
    </vt:vector>
  </HeadingPairs>
  <TitlesOfParts>
    <vt:vector size="57" baseType="lpstr">
      <vt:lpstr>Office 主题</vt:lpstr>
      <vt:lpstr>Microsoft Word 2007</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cp:lastModifiedBy>User</cp:lastModifiedBy>
  <cp:revision>1</cp:revision>
  <dcterms:created xsi:type="dcterms:W3CDTF">2018-02-07T00:47:00Z</dcterms:created>
  <dcterms:modified xsi:type="dcterms:W3CDTF">2020-06-17T14:56:14Z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2052-10.1.0.7106</vt:lpwstr>
  </property>
</Properties>
</file>