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2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1.png"/><Relationship Id="rId7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10050" y="2247900"/>
          <a:ext cx="9134475" cy="2247900"/>
          <a:chOff x="4210050" y="2247900"/>
          <a:chExt cx="9134475" cy="2247900"/>
        </a:xfrm>
      </p:grpSpPr>
      <p:sp>
        <p:nvSpPr>
          <p:cNvPr id="2" name="文本框 1"/>
          <p:cNvSpPr txBox="1"/>
          <p:nvPr/>
        </p:nvSpPr>
        <p:spPr>
          <a:xfrm>
            <a:off x="3347864" y="2348880"/>
            <a:ext cx="4924425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11.2 功</a:t>
            </a:r>
            <a:r>
              <a:rPr lang="zh-CN" altLang="en-US" sz="480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率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89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219575"/>
          <a:chOff x="381000" y="295275"/>
          <a:chExt cx="9134475" cy="4219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3589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5375" y="1333500"/>
            <a:ext cx="8039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1257301" y="13335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挖掘机和人，谁做功快？为什么？  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33501" y="2387601"/>
            <a:ext cx="6105525" cy="2578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257301" y="56261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掘机做功快；因为相同时间内，挖掘机做的功多。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2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76225"/>
          <a:ext cx="9134475" cy="4629150"/>
          <a:chOff x="390525" y="276225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47701" y="368300"/>
            <a:ext cx="848677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比较做功快慢的方法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9201" y="10922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楷体_GB2312"/>
              </a:rPr>
              <a:t>有哪些方法可以比较做功的快慢？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0" y="56134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47776" y="1816100"/>
            <a:ext cx="2124075" cy="1651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067051" y="1727200"/>
            <a:ext cx="2238375" cy="1727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43625" y="1854200"/>
            <a:ext cx="2990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做相同的功时，</a:t>
            </a:r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1409701" y="3822700"/>
            <a:ext cx="3895725" cy="1651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6191251" y="3810000"/>
            <a:ext cx="2943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时间相同时，</a:t>
            </a: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" y="1117600"/>
            <a:ext cx="419100" cy="558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19200" y="5575300"/>
            <a:ext cx="7239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如果做的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不同，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时间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也不相同，又怎样来比较做功的快慢呢？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6143625" y="2578100"/>
            <a:ext cx="2990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时间短的做功快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6172201" y="4521200"/>
            <a:ext cx="2962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做功多的做功快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9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76225"/>
          <a:ext cx="9134475" cy="4248150"/>
          <a:chOff x="390525" y="276225"/>
          <a:chExt cx="9134475" cy="4248150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47701" y="368300"/>
            <a:ext cx="848677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比较做功快慢的方法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1282700"/>
            <a:ext cx="86106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在甲、乙搬砖时丙同学也来参加，他搬砖15块用去50秒钟时间。 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38225" y="2108200"/>
          <a:ext cx="7038976" cy="2540000"/>
        </p:xfrm>
        <a:graphic>
          <a:graphicData uri="http://schemas.openxmlformats.org/drawingml/2006/table">
            <a:tbl>
              <a:tblPr firstRow="1" bandRow="1"/>
              <a:tblGrid>
                <a:gridCol w="1759744"/>
                <a:gridCol w="1759744"/>
                <a:gridCol w="1759744"/>
                <a:gridCol w="1759744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19201" y="27432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块数（块）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9201" y="33909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做功（焦）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19201" y="4038600"/>
            <a:ext cx="791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时间（秒）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05425" y="2755900"/>
            <a:ext cx="3829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86151" y="2755900"/>
            <a:ext cx="5648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96125" y="2730500"/>
            <a:ext cx="2038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3524251" y="2120900"/>
            <a:ext cx="5610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43525" y="2095500"/>
            <a:ext cx="3790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43751" y="2108200"/>
            <a:ext cx="1990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3324225" y="3416300"/>
            <a:ext cx="5810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12Gh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33975" y="3429000"/>
            <a:ext cx="400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12Gh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53251" y="3429000"/>
            <a:ext cx="2181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15Gh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24251" y="4051300"/>
            <a:ext cx="5610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05425" y="4038600"/>
            <a:ext cx="3829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60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24700" y="4064000"/>
            <a:ext cx="2009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4" name="图片 2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" y="4978400"/>
            <a:ext cx="419100" cy="5588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52551" y="4927600"/>
            <a:ext cx="7781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乙、丙做功,谁做得最快呢？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52551" y="5664200"/>
            <a:ext cx="7781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应选取同一标准进行比较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29201" y="5664200"/>
            <a:ext cx="410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类比速度大小的比较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0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76225"/>
          <a:ext cx="9134475" cy="4752975"/>
          <a:chOff x="390525" y="276225"/>
          <a:chExt cx="9134475" cy="4752975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47701" y="368300"/>
            <a:ext cx="848677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比较做功快慢的方法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90600" y="2857500"/>
          <a:ext cx="7038976" cy="2540000"/>
        </p:xfrm>
        <a:graphic>
          <a:graphicData uri="http://schemas.openxmlformats.org/drawingml/2006/table">
            <a:tbl>
              <a:tblPr firstRow="1" bandRow="1"/>
              <a:tblGrid>
                <a:gridCol w="1759744"/>
                <a:gridCol w="1759744"/>
                <a:gridCol w="1759744"/>
                <a:gridCol w="1759744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71575" y="3492500"/>
            <a:ext cx="796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块数（块）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1575" y="4140200"/>
            <a:ext cx="796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做功（焦）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1575" y="4787900"/>
            <a:ext cx="796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时间（秒）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57801" y="3505200"/>
            <a:ext cx="3876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8525" y="3505200"/>
            <a:ext cx="5695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8501" y="3479800"/>
            <a:ext cx="2085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52875" y="3924300"/>
            <a:ext cx="51816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3476625" y="2870200"/>
            <a:ext cx="5657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95901" y="2844800"/>
            <a:ext cx="3838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96125" y="2857500"/>
            <a:ext cx="2038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43375" y="4178300"/>
            <a:ext cx="4991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3276601" y="4165600"/>
            <a:ext cx="5857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12Gh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86351" y="4178300"/>
            <a:ext cx="404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12Gh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05625" y="4178300"/>
            <a:ext cx="2228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15Gh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76625" y="4800600"/>
            <a:ext cx="5657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57801" y="4787900"/>
            <a:ext cx="3876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60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77075" y="4813300"/>
            <a:ext cx="205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33875" y="4432300"/>
            <a:ext cx="48006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3" name="文本框 22"/>
          <p:cNvSpPr txBox="1"/>
          <p:nvPr/>
        </p:nvSpPr>
        <p:spPr>
          <a:xfrm>
            <a:off x="4524375" y="4686300"/>
            <a:ext cx="4610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4" name="文本框 23"/>
          <p:cNvSpPr txBox="1"/>
          <p:nvPr/>
        </p:nvSpPr>
        <p:spPr>
          <a:xfrm>
            <a:off x="4714875" y="4940300"/>
            <a:ext cx="44196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752475" y="1524000"/>
            <a:ext cx="8382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选取时间为标准进行比较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6276" y="1536700"/>
            <a:ext cx="33242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7" name="文本框 26"/>
          <p:cNvSpPr txBox="1"/>
          <p:nvPr/>
        </p:nvSpPr>
        <p:spPr>
          <a:xfrm>
            <a:off x="4905375" y="5194300"/>
            <a:ext cx="4229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8" name="图片 27"/>
          <p:cNvPicPr/>
          <p:nvPr/>
        </p:nvPicPr>
        <p:blipFill>
          <a:blip r:embed="rId2"/>
          <a:stretch>
            <a:fillRect/>
          </a:stretch>
        </p:blipFill>
        <p:spPr>
          <a:xfrm>
            <a:off x="4591050" y="1562101"/>
            <a:ext cx="990600" cy="5207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315076" y="1257300"/>
            <a:ext cx="14001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0" name="图片 29"/>
          <p:cNvPicPr/>
          <p:nvPr/>
        </p:nvPicPr>
        <p:blipFill>
          <a:blip r:embed="rId3"/>
          <a:stretch>
            <a:fillRect/>
          </a:stretch>
        </p:blipFill>
        <p:spPr>
          <a:xfrm>
            <a:off x="6267451" y="1193801"/>
            <a:ext cx="1331119" cy="12827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914525" y="5715000"/>
            <a:ext cx="7219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功与做功时间的比表示物体做功的快慢 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28800" y="5702300"/>
            <a:ext cx="50673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3" name="文本框 32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3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76225"/>
          <a:ext cx="9134475" cy="4676775"/>
          <a:chOff x="390525" y="276225"/>
          <a:chExt cx="9134475" cy="4676775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47701" y="368300"/>
            <a:ext cx="848677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比较做功快慢的方法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" y="14097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24638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37719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4901" y="1327151"/>
            <a:ext cx="8029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功与时间之比叫做功率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P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，数值上等于单位时间内所做的功。 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3001" y="2368551"/>
            <a:ext cx="7991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表达式：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14676" y="2108200"/>
            <a:ext cx="1609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3067051" y="2044701"/>
            <a:ext cx="1488281" cy="1282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48250" y="20701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000625" y="2006600"/>
            <a:ext cx="857250" cy="1279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43001" y="3638551"/>
            <a:ext cx="7991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国际单位：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57775" y="33274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5010150" y="3263900"/>
            <a:ext cx="857250" cy="127952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438650" y="3898900"/>
            <a:ext cx="571500" cy="508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8"/>
          <a:stretch>
            <a:fillRect/>
          </a:stretch>
        </p:blipFill>
        <p:spPr>
          <a:xfrm>
            <a:off x="6019800" y="3594100"/>
            <a:ext cx="571500" cy="508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6029326" y="4241800"/>
            <a:ext cx="600075" cy="50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14601" y="3657600"/>
            <a:ext cx="6619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瓦特（瓦，W）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24651" y="3302000"/>
            <a:ext cx="2409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53225" y="3898900"/>
            <a:ext cx="2381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秒</a:t>
            </a:r>
          </a:p>
        </p:txBody>
      </p:sp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7343775" y="3454400"/>
            <a:ext cx="95250" cy="8382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524751" y="3530600"/>
            <a:ext cx="1609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焦耳/秒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57725" y="3187700"/>
            <a:ext cx="44767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1143001" y="4864100"/>
            <a:ext cx="7991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常用单位：千瓦（kW）、兆瓦（MW）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43000" y="5562600"/>
            <a:ext cx="1905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单位换算： 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47950" y="5575300"/>
            <a:ext cx="1885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8" name="图片 27"/>
          <p:cNvPicPr/>
          <p:nvPr/>
        </p:nvPicPr>
        <p:blipFill>
          <a:blip r:embed="rId10"/>
          <a:stretch>
            <a:fillRect/>
          </a:stretch>
        </p:blipFill>
        <p:spPr>
          <a:xfrm>
            <a:off x="2600325" y="5511800"/>
            <a:ext cx="1574006" cy="7112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638676" y="5588000"/>
            <a:ext cx="17811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0" name="图片 29"/>
          <p:cNvPicPr/>
          <p:nvPr/>
        </p:nvPicPr>
        <p:blipFill>
          <a:blip r:embed="rId11"/>
          <a:stretch>
            <a:fillRect/>
          </a:stretch>
        </p:blipFill>
        <p:spPr>
          <a:xfrm>
            <a:off x="4591050" y="5524500"/>
            <a:ext cx="1645444" cy="7112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8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276225"/>
          <a:ext cx="9134475" cy="3971925"/>
          <a:chOff x="390525" y="276225"/>
          <a:chExt cx="9134475" cy="3971925"/>
        </a:xfrm>
      </p:grpSpPr>
      <p:sp>
        <p:nvSpPr>
          <p:cNvPr id="2" name="文本框 1"/>
          <p:cNvSpPr txBox="1"/>
          <p:nvPr/>
        </p:nvSpPr>
        <p:spPr>
          <a:xfrm>
            <a:off x="390525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47701" y="368300"/>
            <a:ext cx="848677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比较做功快慢的方法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050" y="1397001"/>
            <a:ext cx="2552700" cy="3746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8175" y="1384300"/>
            <a:ext cx="4572000" cy="398185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  在瓦特之前，已经有纽科门发明的蒸汽机，但是消耗大而效低，瓦特花了10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10251" y="5295900"/>
            <a:ext cx="3324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瓦特 </a:t>
            </a: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</a:rPr>
              <a:t>  </a:t>
            </a:r>
            <a:r>
              <a:rPr lang="en-US" sz="2300" u="none" spc="0">
                <a:solidFill>
                  <a:srgbClr val="7030A0">
                    <a:alpha val="100000"/>
                  </a:srgbClr>
                </a:solidFill>
                <a:latin typeface="微软雅黑" panose="020B0503020204020204" charset="-122"/>
              </a:rPr>
              <a:t>James Watt</a:t>
            </a:r>
          </a:p>
        </p:txBody>
      </p:sp>
    </p:spTree>
    <p:extLst>
      <p:ext uri="{BB962C8B-B14F-4D97-AF65-F5344CB8AC3E}">
        <p14:creationId xmlns:p14="http://schemas.microsoft.com/office/powerpoint/2010/main" val="386963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438650"/>
          <a:chOff x="381000" y="295275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功率的意义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19200"/>
            <a:ext cx="7734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一般机器上都有一个小牌子叫做铭牌，上面标有一些数据，功率是其中的一项。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91175" y="2755901"/>
            <a:ext cx="3009900" cy="2832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667000"/>
            <a:ext cx="419100" cy="558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38175" y="43053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43025" y="2641600"/>
            <a:ext cx="7791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功率2.2kW代表什么意思？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52551" y="3416300"/>
            <a:ext cx="7781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机器在1s内做功2200J。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52551" y="4254500"/>
            <a:ext cx="7781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功率2.2kW和1kW功率哪个大？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做功哪个快？为什么？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8725" y="5384800"/>
            <a:ext cx="790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（2.2kW＝2.2kJ/s，1kW＝1kJ/s）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52551" y="5918200"/>
            <a:ext cx="7781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2.2kW比1kW功率大，做功快。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210300" y="4368800"/>
            <a:ext cx="952500" cy="0"/>
          </a:xfrm>
          <a:prstGeom prst="line">
            <a:avLst/>
          </a:prstGeom>
          <a:ln w="7620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199334"/>
          <a:chOff x="381000" y="295275"/>
          <a:chExt cx="9134475" cy="4199334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功率的意义辨析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289051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下列说法对还是错？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254251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233737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187825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50" y="5167312"/>
            <a:ext cx="323850" cy="43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52525" y="2159000"/>
            <a:ext cx="7981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做功越多，则功率越大； </a:t>
            </a:r>
          </a:p>
        </p:txBody>
      </p:sp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4362451" y="2311401"/>
            <a:ext cx="219075" cy="317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19651" y="2171700"/>
            <a:ext cx="4314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没有控制时间相同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52525" y="3138488"/>
            <a:ext cx="7981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做功的时间越短，则功率越大；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29275" y="3113088"/>
            <a:ext cx="3505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没有控制做功相同 </a:t>
            </a:r>
          </a:p>
        </p:txBody>
      </p:sp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200651" y="3302001"/>
            <a:ext cx="219075" cy="317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52525" y="4105275"/>
            <a:ext cx="7981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功率越大，则表示做功越快； </a:t>
            </a:r>
          </a:p>
        </p:txBody>
      </p:sp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924425" y="4292601"/>
            <a:ext cx="323850" cy="3175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62051" y="5084763"/>
            <a:ext cx="7972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功率小，则做功一定少。 </a:t>
            </a:r>
          </a:p>
        </p:txBody>
      </p:sp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219576" y="5219701"/>
            <a:ext cx="219075" cy="317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743451" y="5084763"/>
            <a:ext cx="4391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没有控制时间相同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587500"/>
            <a:ext cx="85058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使用机械做功时，下面说法正确的（   ）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（A）功率大的机器一定比功率小的机器做功多；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（B）功率大的机器一定比功率小的机器做功时间少；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（C）功率小的机器一定比功率大的机器做功慢；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（D）以上说法都不对．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72076" y="1587500"/>
            <a:ext cx="25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2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686175"/>
          <a:chOff x="381000" y="295275"/>
          <a:chExt cx="9134475" cy="3686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76775" y="1562100"/>
            <a:ext cx="4457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57225" y="1498600"/>
            <a:ext cx="50838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关于功率下列叙述中正确的是（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等线"/>
              </a:rPr>
              <a:t>  ）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57226" y="2400300"/>
            <a:ext cx="4791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A.做功所用的时间越少，功率越大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7225" y="3251200"/>
            <a:ext cx="847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B.功率越大，做的功就越多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7225" y="4051300"/>
            <a:ext cx="847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C. 在相同时间内，做功越多，功率越大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7225" y="4914900"/>
            <a:ext cx="847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D. 做功所用的时间越多，功率越大</a:t>
            </a:r>
          </a:p>
        </p:txBody>
      </p:sp>
    </p:spTree>
    <p:extLst>
      <p:ext uri="{BB962C8B-B14F-4D97-AF65-F5344CB8AC3E}">
        <p14:creationId xmlns:p14="http://schemas.microsoft.com/office/powerpoint/2010/main" val="35425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067175"/>
          <a:chOff x="381000" y="295275"/>
          <a:chExt cx="9134475" cy="4067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7272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" y="3448051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9911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4900" y="1638301"/>
            <a:ext cx="752983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知道功率。能说出功率的物理意义，并能写出功率的定义式         及其单位。   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4901" y="3352800"/>
            <a:ext cx="8029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能结合生活中的实例说明功率的含义。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5376" y="4838700"/>
            <a:ext cx="7191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能应用功率的定义式进行简单计算，并能利用功率的概念设计测量生活中功率的大小。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95425" y="2032000"/>
            <a:ext cx="876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447800" y="1968500"/>
            <a:ext cx="685800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2184400"/>
            <a:ext cx="78962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功率表示做功的_____，功率越大表示做功越____。功率的大小由____和___共同决定。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76525" y="2120900"/>
            <a:ext cx="6457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快慢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67450" y="2108200"/>
            <a:ext cx="2867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快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0125" y="2705100"/>
            <a:ext cx="8134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W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57375" y="2730500"/>
            <a:ext cx="72771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t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5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14325"/>
          <a:ext cx="9134475" cy="3114675"/>
          <a:chOff x="381000" y="314325"/>
          <a:chExt cx="9134475" cy="3114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419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一些常见物体的运动功率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1663700"/>
            <a:ext cx="247650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00763" y="1676401"/>
            <a:ext cx="2438400" cy="2120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381375" y="1689101"/>
            <a:ext cx="2438400" cy="2120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609601" y="4152900"/>
            <a:ext cx="852487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长时间运动时人的功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率为数十瓦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优秀运动员短时间功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率可达1kW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8988" y="4152900"/>
            <a:ext cx="5805488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长时间运动时马的功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率为数百瓦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8375" y="4152900"/>
            <a:ext cx="30861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蓝鲸游动时，功率可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达350kW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5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14325"/>
          <a:ext cx="9134475" cy="3200400"/>
          <a:chOff x="381000" y="314325"/>
          <a:chExt cx="9134475" cy="3200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419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一些常见物体的运动功率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6" y="1752601"/>
            <a:ext cx="2333625" cy="2070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90900" y="1727201"/>
            <a:ext cx="2400300" cy="2095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76950" y="1752601"/>
            <a:ext cx="2400300" cy="2070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685801" y="4267200"/>
            <a:ext cx="84486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小汽车的功率为数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十千瓦至二百千瓦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9001" y="4267200"/>
            <a:ext cx="57054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电力机车和内燃机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车的功率为数千千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瓦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19801" y="4267200"/>
            <a:ext cx="31146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万吨级远洋货轮的功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率可10000kW以上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7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5003006"/>
          <a:chOff x="381000" y="295275"/>
          <a:chExt cx="9134475" cy="5003006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功率的计算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3970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4500" y="1162051"/>
            <a:ext cx="8953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66875" y="1098551"/>
            <a:ext cx="857250" cy="1279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81450" y="1422400"/>
            <a:ext cx="5153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变形式：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10200" y="1441451"/>
            <a:ext cx="9334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62576" y="1377951"/>
            <a:ext cx="881063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77050" y="1162051"/>
            <a:ext cx="952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829425" y="1098551"/>
            <a:ext cx="781050" cy="12795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9125" y="23622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计算功率的另一公式：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43451" y="3435351"/>
            <a:ext cx="4391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P=Fv (1W＝1N ×m/s)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9125" y="4343400"/>
            <a:ext cx="8515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  表示物体受的力，v 表示物体的运动速度。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适用条件：F 与v 在同一条直线上。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651" y="5702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变形式：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33576" y="5441951"/>
            <a:ext cx="809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885951" y="5378451"/>
            <a:ext cx="752475" cy="12795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62300" y="5454651"/>
            <a:ext cx="838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3114676" y="5391151"/>
            <a:ext cx="733425" cy="12795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619126" y="3073400"/>
            <a:ext cx="962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3009900"/>
            <a:ext cx="857250" cy="12795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600200" y="3073400"/>
            <a:ext cx="762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4" name="图片 23"/>
          <p:cNvPicPr/>
          <p:nvPr/>
        </p:nvPicPr>
        <p:blipFill>
          <a:blip r:embed="rId7"/>
          <a:stretch>
            <a:fillRect/>
          </a:stretch>
        </p:blipFill>
        <p:spPr>
          <a:xfrm>
            <a:off x="1552575" y="3009900"/>
            <a:ext cx="657225" cy="12795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0301" y="3060700"/>
            <a:ext cx="9810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6" name="图片 25"/>
          <p:cNvPicPr/>
          <p:nvPr/>
        </p:nvPicPr>
        <p:blipFill>
          <a:blip r:embed="rId8"/>
          <a:stretch>
            <a:fillRect/>
          </a:stretch>
        </p:blipFill>
        <p:spPr>
          <a:xfrm>
            <a:off x="2352676" y="2997200"/>
            <a:ext cx="866775" cy="127952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381376" y="3352800"/>
            <a:ext cx="6381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8" name="图片 27"/>
          <p:cNvPicPr/>
          <p:nvPr/>
        </p:nvPicPr>
        <p:blipFill>
          <a:blip r:embed="rId9"/>
          <a:stretch>
            <a:fillRect/>
          </a:stretch>
        </p:blipFill>
        <p:spPr>
          <a:xfrm>
            <a:off x="3333750" y="3289300"/>
            <a:ext cx="609600" cy="7112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0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686050"/>
          <a:chOff x="381000" y="295275"/>
          <a:chExt cx="9134475" cy="2686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功率的计算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22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P=Fv 的应用：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5146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7301" y="2489200"/>
            <a:ext cx="787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为什么汽车上坡时，司机经常用换挡的方法减小速度？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8725" y="3581400"/>
            <a:ext cx="790575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发动机的功率一般是一定的（保持不变），牵引力的大</a:t>
            </a:r>
            <a:b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小和运动速度成反比。减少车辆的速度就会使车辆的牵</a:t>
            </a:r>
            <a:b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引力增大；反之，增大车辆的速度就会使车辆的牵引力</a:t>
            </a:r>
            <a:b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减小。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3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033963"/>
          <a:chOff x="381000" y="266700"/>
          <a:chExt cx="9134475" cy="5033963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231900"/>
            <a:ext cx="8496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大石头质量为6 t，起重机的吊钩在15 s内将大石头匀速提升了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 m，起重机提升大石头的功率是多少？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1" y="24130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方法一：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276" y="2997200"/>
            <a:ext cx="78009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解 ：因为匀速提升，起重机提升大石头的拉力与大石头所受的重力相等，即F=G=mg=6×       kg×10 N/kg =6×       N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6751" y="4292600"/>
            <a:ext cx="8467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石头在拉力方向上移动的距离 s =1m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6751" y="4838700"/>
            <a:ext cx="8467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拉力做的功是：W=Fs=6×     N ×1m = 6×     J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7225" y="5765800"/>
            <a:ext cx="847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起重机提升大石头的功率是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2925" y="5492751"/>
            <a:ext cx="3810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305300" y="5429251"/>
            <a:ext cx="3238500" cy="12827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629150" y="35814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581525" y="3517901"/>
            <a:ext cx="457200" cy="7080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19575" y="48514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028441" y="4787901"/>
            <a:ext cx="466725" cy="7080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96025" y="48514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104891" y="4787901"/>
            <a:ext cx="466725" cy="7080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7343775" y="35687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296151" y="3505201"/>
            <a:ext cx="466725" cy="7080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5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 bldLvl="0" animBg="1"/>
      <p:bldP spid="17" grpId="0"/>
      <p:bldP spid="18" grpId="0" bldLvl="0" animBg="1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057775"/>
          <a:chOff x="381000" y="266700"/>
          <a:chExt cx="9134475" cy="5057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257300"/>
            <a:ext cx="84867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大石头质量为6 t，起重机的吊钩在15 s内将大石头匀速提升了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 m，起重机提升大石头的功率是多少？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1" y="24130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方法二：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276" y="2971800"/>
            <a:ext cx="78009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解 ：因为匀速提升，起重机提升大石头的拉力与大石头所受的重力相等，即F=G=mg=6×       kg×10 N/kg =6×      N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6751" y="4267200"/>
            <a:ext cx="8467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石头在拉力方向上移动的速度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8676" y="4038600"/>
            <a:ext cx="2562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591050" y="3975101"/>
            <a:ext cx="2316956" cy="1282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6751" y="5016500"/>
            <a:ext cx="8467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起重机提升大石头的功率是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6750" y="5524500"/>
            <a:ext cx="3105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9126" y="5461001"/>
            <a:ext cx="2995613" cy="1282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62375" y="5803900"/>
            <a:ext cx="1390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0" y="5740400"/>
            <a:ext cx="1309688" cy="711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4629150" y="35560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581525" y="3492501"/>
            <a:ext cx="457200" cy="7080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86625" y="35433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7382511" y="3479801"/>
            <a:ext cx="466725" cy="7080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0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72000"/>
          <a:chOff x="381000" y="266700"/>
          <a:chExt cx="9134475" cy="4572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143000"/>
            <a:ext cx="8348345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一台电动机用2 min将一辆观光缆车运送到200 m高的山顶，做功1.2×     J，它的功率是多少？一个质量60 kg的人，从山脚爬到山顶，大约需要20min，这个人做功的功率大约是多少？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3086100"/>
            <a:ext cx="8515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已知：         =1.2×       J       = 2min   m = 60 kg         = 20min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7225" y="3987800"/>
            <a:ext cx="8477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解：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57326" y="3708400"/>
            <a:ext cx="3476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01" y="3644901"/>
            <a:ext cx="3167063" cy="1282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57325" y="4864100"/>
            <a:ext cx="28194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09700" y="4800601"/>
            <a:ext cx="2445544" cy="1282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52901" y="4876800"/>
            <a:ext cx="3171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05276" y="4813301"/>
            <a:ext cx="3145631" cy="1282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86625" y="5137151"/>
            <a:ext cx="1847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=98W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95426" y="1714500"/>
            <a:ext cx="428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510665" y="1673861"/>
            <a:ext cx="457200" cy="708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00376" y="3060700"/>
            <a:ext cx="428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024505" y="2997201"/>
            <a:ext cx="457200" cy="7080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1524001" y="3092451"/>
            <a:ext cx="4857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/>
          <p:nvPr/>
        </p:nvPicPr>
        <p:blipFill>
          <a:blip r:embed="rId7"/>
          <a:stretch>
            <a:fillRect/>
          </a:stretch>
        </p:blipFill>
        <p:spPr>
          <a:xfrm>
            <a:off x="1476376" y="3028952"/>
            <a:ext cx="466725" cy="7080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705225" y="3092451"/>
            <a:ext cx="2857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4088130" y="3028952"/>
            <a:ext cx="285750" cy="7080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753225" y="3092451"/>
            <a:ext cx="342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/>
          <p:nvPr/>
        </p:nvPicPr>
        <p:blipFill>
          <a:blip r:embed="rId9"/>
          <a:stretch>
            <a:fillRect/>
          </a:stretch>
        </p:blipFill>
        <p:spPr>
          <a:xfrm>
            <a:off x="7566661" y="3028952"/>
            <a:ext cx="295275" cy="7080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8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 bldLvl="0" animBg="1"/>
      <p:bldP spid="20" grpId="0"/>
      <p:bldP spid="21" grpId="0"/>
      <p:bldP spid="22" grpId="0"/>
      <p:bldP spid="23" grpId="0" bldLvl="0" animBg="1"/>
      <p:bldP spid="24" grpId="0"/>
      <p:bldP spid="2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24400"/>
          <a:chOff x="381000" y="266700"/>
          <a:chExt cx="9134475" cy="4724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57300"/>
            <a:ext cx="77533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如图所示：为甲、乙二台功率一定机器做功时所得出的做的功与时间的关系图象，由图可知机器_____的功率更大，若甲、乙机器做相同的功，乙机器做功的时间更_____。  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776" y="3517901"/>
            <a:ext cx="2828925" cy="2781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73371" y="1790700"/>
            <a:ext cx="404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72175" y="2349500"/>
            <a:ext cx="3162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7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24300"/>
          <a:chOff x="381000" y="266700"/>
          <a:chExt cx="9134475" cy="3924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47800"/>
            <a:ext cx="7743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功率相等的甲、乙两辆汽车，在相等时间内甲、乙两车通过距离之比是4∶3，则　(  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74441" y="2019300"/>
            <a:ext cx="5934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1" y="2997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A．甲、乙两汽车速度之比是3∶4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3742267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B．甲、乙两汽车做功之比是3∶4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4487333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C．甲、乙两汽车做功之比是4∶3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1" y="5232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D．甲、乙两汽车牵引力之比是3∶4 </a:t>
            </a:r>
          </a:p>
        </p:txBody>
      </p:sp>
    </p:spTree>
    <p:extLst>
      <p:ext uri="{BB962C8B-B14F-4D97-AF65-F5344CB8AC3E}">
        <p14:creationId xmlns:p14="http://schemas.microsoft.com/office/powerpoint/2010/main" val="26825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457575"/>
          <a:chOff x="381000" y="295275"/>
          <a:chExt cx="9134475" cy="3457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841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理解功率的概念和功率的物理意义。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441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314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610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正确运用功率的公式进行计算。 </a:t>
            </a:r>
          </a:p>
        </p:txBody>
      </p:sp>
    </p:spTree>
    <p:extLst>
      <p:ext uri="{BB962C8B-B14F-4D97-AF65-F5344CB8AC3E}">
        <p14:creationId xmlns:p14="http://schemas.microsoft.com/office/powerpoint/2010/main" val="2869318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955800"/>
            <a:ext cx="79914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小强同学住在花园小区3号楼。放学后，他从一楼上到五楼共用了20s。若小强及书包 总重为400Ｎ，每层楼的高度为3m，则他上楼的功率是_________W。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62251" y="3098800"/>
            <a:ext cx="6372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240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4401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5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571750"/>
          <a:chOff x="381000" y="295275"/>
          <a:chExt cx="9134475" cy="25717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1" y="1625600"/>
            <a:ext cx="7381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 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6751" y="2489200"/>
            <a:ext cx="8467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90000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2001" y="2476500"/>
            <a:ext cx="4562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3000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4810" y="1930400"/>
            <a:ext cx="7666990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抽水机每秒钟能把20kg水抽到15m高处，它30s所做的功    是_______J，该抽水机的功率为_________W。(g=10N/kg)　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1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864769"/>
          <a:chOff x="381000" y="295275"/>
          <a:chExt cx="9134475" cy="3864769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206500"/>
            <a:ext cx="8157210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正值农忙季节，农田需要大量的灌溉用水，若水泵在0.5h内把360       的水抽到5m高处（g取10N/kg），则水泵对水做功的功率至少为（    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5595" y="3359573"/>
            <a:ext cx="881888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     A．1.8×       J                                  B．3.6×      W  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1575" y="1739900"/>
            <a:ext cx="438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951" y="1676401"/>
            <a:ext cx="447675" cy="708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4800" y="4291753"/>
            <a:ext cx="767715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     C．10kW                                         D．3.6×        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09825" y="2336800"/>
            <a:ext cx="6724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1781175" y="3251200"/>
            <a:ext cx="438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948815" y="3283374"/>
            <a:ext cx="457200" cy="708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48400" y="3276600"/>
            <a:ext cx="438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631305" y="3308774"/>
            <a:ext cx="457200" cy="7080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24600" y="4508500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851016" y="4253654"/>
            <a:ext cx="466725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448050"/>
          <a:chOff x="381000" y="295275"/>
          <a:chExt cx="9134475" cy="3448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82700"/>
            <a:ext cx="77914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三辆汽车用同样大小的牵引力和速度行驶，甲沿上坡路，乙沿水平路，丙沿下坡路，则关于三辆车的功率的说法正确的是（    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416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A、甲车的功率最大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05401" y="3416300"/>
            <a:ext cx="402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B、丙车的功率最大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597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C、三辆车的功率一样大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5875" y="4597400"/>
            <a:ext cx="403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D、条件不足，无法比较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39850" y="2413000"/>
            <a:ext cx="8153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7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505075"/>
          <a:chOff x="381000" y="295275"/>
          <a:chExt cx="9134475" cy="25050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308100"/>
            <a:ext cx="80391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甲乙两人爬楼梯比赛，已知两人的质量之比是5：6。现在同时出发从一楼跑到三楼，测得甲乙两人所花的时间之比为9：10，则甲乙两人的功率之比（   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340100"/>
            <a:ext cx="85058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A、3：4 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B、4：3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C、25：27 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D、27：25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33775" y="2438400"/>
            <a:ext cx="5600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3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190875"/>
          <a:chOff x="381000" y="295275"/>
          <a:chExt cx="9134475" cy="3190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676400"/>
            <a:ext cx="77628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汽车爬坡时，驾驶员通常要换成低速档，以减小汽车的行使速度，这样做的目的是（   ）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1" y="3378200"/>
            <a:ext cx="7019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A、省油                                 B、安全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701" y="42545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C、增大摩擦                        D、增大爬坡的牵引力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05201" y="2260600"/>
            <a:ext cx="5629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9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009900"/>
          <a:chOff x="381000" y="295275"/>
          <a:chExt cx="9134475" cy="3009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435100"/>
            <a:ext cx="80200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在“比一比谁的功率大”的比赛中，某同学从一楼跑到三楼用了10秒，则他上楼过程中的功率约是（     ）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1" y="3035300"/>
            <a:ext cx="5362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A、3瓦                               B、30瓦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4013200"/>
            <a:ext cx="5448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C、300瓦                            D、3000瓦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81575" y="2019300"/>
            <a:ext cx="415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        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4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2381250"/>
          <a:chOff x="381000" y="295275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917700"/>
            <a:ext cx="78390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4000501" y="2044700"/>
            <a:ext cx="5133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1：3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90801" y="2641600"/>
            <a:ext cx="6543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3：1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198120" y="1498600"/>
            <a:ext cx="78295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两台机器，甲的功率是750瓦，乙的功率是2250瓦，甲、乙在相同时间里，做功之比是________;若完成相同的功，甲、乙所用时间之比是________。</a:t>
            </a:r>
          </a:p>
        </p:txBody>
      </p:sp>
    </p:spTree>
    <p:extLst>
      <p:ext uri="{BB962C8B-B14F-4D97-AF65-F5344CB8AC3E}">
        <p14:creationId xmlns:p14="http://schemas.microsoft.com/office/powerpoint/2010/main" val="14447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048125"/>
          <a:chOff x="381000" y="295275"/>
          <a:chExt cx="9134475" cy="40481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800" y="1282700"/>
            <a:ext cx="80200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两名运动员，甲比乙高，如果他们举起相同质量的杠铃所用时间相等，则（       ）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801" y="2933700"/>
            <a:ext cx="8448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A、甲做功较多，功率较大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275" y="38100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B、甲做功较多，功率较小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6275" y="45720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C、甲做功较多，甲、乙功率相同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275" y="53975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D、甲、乙做功相同，乙的功率较大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3021" y="1917700"/>
            <a:ext cx="6848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2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657600"/>
          <a:chOff x="381000" y="295275"/>
          <a:chExt cx="9134475" cy="3657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1308100"/>
            <a:ext cx="80962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三辆汽车用同样大小的牵引力和速度行驶，甲沿上坡路行驶时间为    ，乙沿水平路行驶时间为t2，丙沿下坡路行驶时间为                    （   &gt;     &gt;   ），下列说法正确的是（   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9601" y="3695700"/>
            <a:ext cx="852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A、甲车的功率大                       B、乙车的功率大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1" y="4876800"/>
            <a:ext cx="852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C、丙车的功率大                      D、三辆车的功率一样大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52691" y="2495973"/>
            <a:ext cx="3590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1257300" y="2463800"/>
            <a:ext cx="3238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09675" y="2400301"/>
            <a:ext cx="285750" cy="7080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62025" y="1879600"/>
            <a:ext cx="3238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16101"/>
            <a:ext cx="285750" cy="708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43075" y="2451100"/>
            <a:ext cx="381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5451" y="2387601"/>
            <a:ext cx="295275" cy="7080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7701" y="2413000"/>
            <a:ext cx="314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00076" y="2349501"/>
            <a:ext cx="295275" cy="7080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90751" y="2438400"/>
            <a:ext cx="314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143126" y="2374901"/>
            <a:ext cx="295275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400550"/>
          <a:chOff x="381000" y="295275"/>
          <a:chExt cx="9134475" cy="44005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295400"/>
            <a:ext cx="77247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功的定义：力作用于物体，并使物体沿____的方向移动了一段距离，称力对物体做了____。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9751" y="1270000"/>
            <a:ext cx="3514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58895" y="1816100"/>
            <a:ext cx="5562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1475" y="3352800"/>
            <a:ext cx="4953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14525" y="2736851"/>
            <a:ext cx="57150" cy="1028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8651" y="2946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必要因素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90975" y="3098800"/>
            <a:ext cx="5143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4181475" y="3352800"/>
            <a:ext cx="4953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2047875" y="2527300"/>
            <a:ext cx="7086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05125" y="2527300"/>
            <a:ext cx="6229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（作用在物体上的力）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95601" y="3352800"/>
            <a:ext cx="6238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（物体在力的方向上移动的距离）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72251" y="2730500"/>
            <a:ext cx="2562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二者缺一不可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8651" y="4254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三种不做功的情况: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8651" y="50927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有F，但s=0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  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（劳而无功）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29201" y="5092700"/>
            <a:ext cx="4105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有s，但F=0    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（不劳无功）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8651" y="5867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F⊥s            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（垂直无功）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05025" y="3352800"/>
            <a:ext cx="7029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71975" y="3606800"/>
            <a:ext cx="4762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305300"/>
          <a:chOff x="381000" y="295275"/>
          <a:chExt cx="9134475" cy="4305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181100"/>
            <a:ext cx="78200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甲、乙两个集装箱质量相同，用起重机先将甲集装箱以0.5m/s的速度提升8m，再将乙集装箱以1m/s速度提升相同的高度，那么起重机（    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1" y="31750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A、第一次做功多，功率大       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5801" y="4030133"/>
            <a:ext cx="8448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B、第二次做功多，功率小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5801" y="4885267"/>
            <a:ext cx="8448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C、两次做功一样多，功率也一样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801" y="5740400"/>
            <a:ext cx="8448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D、两次做功一样多，第二次功率大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86481" y="2311400"/>
            <a:ext cx="6696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3590925"/>
          <a:chOff x="381000" y="295275"/>
          <a:chExt cx="9134475" cy="3590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206500"/>
            <a:ext cx="76771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一台机器用2分钟时间做了                 的功，这台机器的功率是多少？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29075" y="11811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81451" y="1117600"/>
            <a:ext cx="988219" cy="71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1" y="4787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答：这台机械的功率是500W．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2870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解：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4951" y="2597151"/>
            <a:ext cx="32099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57326" y="2533651"/>
            <a:ext cx="2988469" cy="1282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6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610100"/>
          <a:chOff x="381000" y="295275"/>
          <a:chExt cx="9134475" cy="46101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320800"/>
            <a:ext cx="80867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用一台水泵把50m³的水提升到距水面30m的水箱，水泵需做多少功？若完成这些功1h，这台水泵的功率是多少瓦？合多少千瓦？(g=10N/kg)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997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解：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85901" y="2940051"/>
            <a:ext cx="7648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m=ρV=1×       kg/m³× 50      =5×       kg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85901" y="3644900"/>
            <a:ext cx="7648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G=mg=5×       kg×10N/kg=5×      N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85901" y="4330700"/>
            <a:ext cx="7648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W=Gh=5×      N× 30m=1.5×       J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6032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答：水泵的功率应不小于4.167kW.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00375" y="2946400"/>
            <a:ext cx="4762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750" y="2882901"/>
            <a:ext cx="457200" cy="7080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750" y="3644900"/>
            <a:ext cx="495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905126" y="3581401"/>
            <a:ext cx="466725" cy="7080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00725" y="2933700"/>
            <a:ext cx="495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040121" y="2870201"/>
            <a:ext cx="466725" cy="708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29250" y="3670300"/>
            <a:ext cx="495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5668645" y="3606801"/>
            <a:ext cx="457200" cy="7080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990850" y="4356100"/>
            <a:ext cx="495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943225" y="4292601"/>
            <a:ext cx="457200" cy="7080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372101" y="4318000"/>
            <a:ext cx="4857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324475" y="4254501"/>
            <a:ext cx="466725" cy="7080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928746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3" name="文本框 22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4" name="文本框 23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4819651" y="2933700"/>
            <a:ext cx="428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6" name="图片 25"/>
          <p:cNvPicPr/>
          <p:nvPr/>
        </p:nvPicPr>
        <p:blipFill>
          <a:blip r:embed="rId6"/>
          <a:stretch>
            <a:fillRect/>
          </a:stretch>
        </p:blipFill>
        <p:spPr>
          <a:xfrm>
            <a:off x="4987291" y="2870201"/>
            <a:ext cx="447675" cy="70802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8" name="文本框 27"/>
          <p:cNvSpPr txBox="1"/>
          <p:nvPr/>
        </p:nvSpPr>
        <p:spPr>
          <a:xfrm>
            <a:off x="1485901" y="4927600"/>
            <a:ext cx="3514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9" name="图片 28"/>
          <p:cNvPicPr/>
          <p:nvPr/>
        </p:nvPicPr>
        <p:blipFill>
          <a:blip r:embed="rId7"/>
          <a:stretch>
            <a:fillRect/>
          </a:stretch>
        </p:blipFill>
        <p:spPr>
          <a:xfrm>
            <a:off x="1438275" y="4864101"/>
            <a:ext cx="3352800" cy="12827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010150" y="5245100"/>
            <a:ext cx="16668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1" name="图片 30"/>
          <p:cNvPicPr/>
          <p:nvPr/>
        </p:nvPicPr>
        <p:blipFill>
          <a:blip r:embed="rId8"/>
          <a:stretch>
            <a:fillRect/>
          </a:stretch>
        </p:blipFill>
        <p:spPr>
          <a:xfrm>
            <a:off x="4962525" y="5181600"/>
            <a:ext cx="145970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bldLvl="0" animBg="1"/>
      <p:bldP spid="16" grpId="0"/>
      <p:bldP spid="17" grpId="0" bldLvl="0" animBg="1"/>
      <p:bldP spid="18" grpId="0"/>
      <p:bldP spid="19" grpId="0"/>
      <p:bldP spid="20" grpId="0"/>
      <p:bldP spid="21" grpId="0"/>
      <p:bldP spid="25" grpId="0"/>
      <p:bldP spid="26" grpId="0" bldLvl="0" animBg="1"/>
      <p:bldP spid="28" grpId="0"/>
      <p:bldP spid="29" grpId="0"/>
      <p:bldP spid="30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257300"/>
          <a:chOff x="381000" y="295275"/>
          <a:chExt cx="9134475" cy="1257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676400"/>
            <a:ext cx="80295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甲乙二人同时开始登山，甲先到达山顶。你能判定哪个人的功率大吗？为什么？ </a:t>
            </a:r>
          </a:p>
        </p:txBody>
      </p:sp>
    </p:spTree>
    <p:extLst>
      <p:ext uri="{BB962C8B-B14F-4D97-AF65-F5344CB8AC3E}">
        <p14:creationId xmlns:p14="http://schemas.microsoft.com/office/powerpoint/2010/main" val="1866839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143000"/>
          <a:chOff x="381000" y="295275"/>
          <a:chExt cx="9134475" cy="1143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524000"/>
            <a:ext cx="79343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某建筑工地上一台升降机的厢体连同货车的质量是1.2t，在10s内从楼的2层上升到5层。 如果每层楼高3m，升降机电动机的功率至少是多大？</a:t>
            </a:r>
          </a:p>
        </p:txBody>
      </p:sp>
    </p:spTree>
    <p:extLst>
      <p:ext uri="{BB962C8B-B14F-4D97-AF65-F5344CB8AC3E}">
        <p14:creationId xmlns:p14="http://schemas.microsoft.com/office/powerpoint/2010/main" val="2922770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266825"/>
          <a:chOff x="381000" y="295275"/>
          <a:chExt cx="9134475" cy="12668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689100"/>
            <a:ext cx="7953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功率为25kW的拖拉机，它4h做的功如果由平均功率是0.4kW的耕牛去完成，需要多长时间？</a:t>
            </a:r>
          </a:p>
        </p:txBody>
      </p:sp>
    </p:spTree>
    <p:extLst>
      <p:ext uri="{BB962C8B-B14F-4D97-AF65-F5344CB8AC3E}">
        <p14:creationId xmlns:p14="http://schemas.microsoft.com/office/powerpoint/2010/main" val="1210151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1371600"/>
          <a:chOff x="381000" y="295275"/>
          <a:chExt cx="9134475" cy="1371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828800"/>
            <a:ext cx="78962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一辆重型卡车匀速行驶时发动机的功率是202kW，速度是80km/h，汽车行驶2h，发动机所做的功是多少？卡车的牵引力是多少？</a:t>
            </a:r>
          </a:p>
        </p:txBody>
      </p:sp>
    </p:spTree>
    <p:extLst>
      <p:ext uri="{BB962C8B-B14F-4D97-AF65-F5344CB8AC3E}">
        <p14:creationId xmlns:p14="http://schemas.microsoft.com/office/powerpoint/2010/main" val="1690404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716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2098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3111500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50" y="4152900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647700" y="5257800"/>
            <a:ext cx="323850" cy="43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9675" y="12890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物理意义：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等线"/>
              </a:rPr>
              <a:t>______________________________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9675" y="21272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等线"/>
              </a:rPr>
              <a:t>______________________________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09675" y="30162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62425" y="2946400"/>
            <a:ext cx="4972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2295526" y="2743200"/>
            <a:ext cx="1609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2247900" y="2679701"/>
            <a:ext cx="1488281" cy="1282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81475" y="27559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8"/>
          <a:stretch>
            <a:fillRect/>
          </a:stretch>
        </p:blipFill>
        <p:spPr>
          <a:xfrm>
            <a:off x="4133850" y="2692400"/>
            <a:ext cx="857250" cy="12795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09675" y="4044951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国际单位：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43500" y="3733800"/>
            <a:ext cx="971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5095875" y="3670300"/>
            <a:ext cx="857250" cy="1279525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4524375" y="4305300"/>
            <a:ext cx="571500" cy="508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6191250" y="4025900"/>
            <a:ext cx="571500" cy="508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6200776" y="4673600"/>
            <a:ext cx="600075" cy="508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600325" y="4064000"/>
            <a:ext cx="6534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瓦特（瓦，W）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10375" y="3708400"/>
            <a:ext cx="2324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38950" y="4305300"/>
            <a:ext cx="2295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秒</a:t>
            </a:r>
          </a:p>
        </p:txBody>
      </p:sp>
      <p:pic>
        <p:nvPicPr>
          <p:cNvPr id="26" name="图片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7429500" y="3860800"/>
            <a:ext cx="95250" cy="8382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610475" y="3937000"/>
            <a:ext cx="1524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焦耳/秒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09675" y="5168900"/>
            <a:ext cx="7924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1W 的物理意义： 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71851" y="5168900"/>
            <a:ext cx="5762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1W即1J/s，表示物体１s 的时间内做功1J。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076575" y="1155700"/>
            <a:ext cx="6057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表示物体做功的快慢。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2" name="文本框 31"/>
          <p:cNvSpPr txBox="1"/>
          <p:nvPr/>
        </p:nvSpPr>
        <p:spPr>
          <a:xfrm>
            <a:off x="2390775" y="2019300"/>
            <a:ext cx="6743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单位时间内所做的功。 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4" name="文本框 33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2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452938"/>
          <a:chOff x="381000" y="295275"/>
          <a:chExt cx="9134475" cy="4452938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937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15367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功的计算：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62151" y="1536700"/>
            <a:ext cx="7172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功等于_____________________________________的乘积。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76551" y="1511300"/>
            <a:ext cx="6257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作用力跟物体沿力的方向通过的距离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38175" y="24765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符号：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95450" y="2476500"/>
            <a:ext cx="7439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8175" y="34163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公式：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95450" y="3416300"/>
            <a:ext cx="7439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W＝Fs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175" y="43688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单位：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95450" y="4368800"/>
            <a:ext cx="405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国际单位:_____，简称___（ 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81325" y="4330700"/>
            <a:ext cx="6153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76751" y="4318000"/>
            <a:ext cx="4657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76825" y="4343400"/>
            <a:ext cx="405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J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638175" y="5359400"/>
            <a:ext cx="8496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重力做功的公式：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38475" y="5359400"/>
            <a:ext cx="6096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W＝Gh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47826" y="3359151"/>
            <a:ext cx="10763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3086100" y="5302251"/>
            <a:ext cx="11049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6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152900"/>
          <a:chOff x="381000" y="295275"/>
          <a:chExt cx="9134475" cy="4152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76" y="2298700"/>
            <a:ext cx="3444647" cy="31750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81475" y="2286000"/>
            <a:ext cx="3436532" cy="31750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13716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4925" y="1346200"/>
            <a:ext cx="7829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甲乙两同学分别将12块砖搬到二楼 ,甲乙做功了吗？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6201" y="5537200"/>
            <a:ext cx="5248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做功了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6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95275"/>
          <a:ext cx="9134475" cy="4162425"/>
          <a:chOff x="381000" y="295275"/>
          <a:chExt cx="9134475" cy="4162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937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76" y="2298700"/>
            <a:ext cx="3444647" cy="31750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81475" y="2286000"/>
            <a:ext cx="3436532" cy="317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95375" y="1333500"/>
            <a:ext cx="8039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3609975" y="5549900"/>
            <a:ext cx="5524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W＝12Gh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1047751" y="1333500"/>
            <a:ext cx="8086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设每块砖的重量为G，楼高为h，甲、乙两同学做了多少功？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2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9075" y="285750"/>
          <a:ext cx="9134475" cy="4286250"/>
          <a:chOff x="219075" y="285750"/>
          <a:chExt cx="9134475" cy="42862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9075" y="2006601"/>
            <a:ext cx="3324225" cy="257810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33701" y="2044701"/>
            <a:ext cx="3248025" cy="25273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5534026" y="2006601"/>
            <a:ext cx="3248025" cy="2552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57225" y="381000"/>
            <a:ext cx="84772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657225" y="51562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47801" y="5130800"/>
            <a:ext cx="7686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甲、乙同学谁做功快？为什么? 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8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14825"/>
          <a:chOff x="381000" y="266700"/>
          <a:chExt cx="9134475" cy="4314825"/>
        </a:xfrm>
      </p:grpSpPr>
      <p:sp>
        <p:nvSpPr>
          <p:cNvPr id="2" name="文本框 1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知识引入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081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5401" y="1257300"/>
            <a:ext cx="7839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楷体_GB2312"/>
              </a:rPr>
              <a:t>甲、乙同学谁做功快？为什么?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14425" y="2501900"/>
          <a:ext cx="4781550" cy="2540000"/>
        </p:xfrm>
        <a:graphic>
          <a:graphicData uri="http://schemas.openxmlformats.org/drawingml/2006/table">
            <a:tbl>
              <a:tblPr firstRow="1" bandRow="1"/>
              <a:tblGrid>
                <a:gridCol w="1593850"/>
                <a:gridCol w="1593850"/>
                <a:gridCol w="15938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00151" y="3111500"/>
            <a:ext cx="7934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块数（块）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0151" y="3797300"/>
            <a:ext cx="7934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做功（焦）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00151" y="4432300"/>
            <a:ext cx="7934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时间（秒）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43201" y="2514600"/>
            <a:ext cx="1514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33875" y="2514600"/>
            <a:ext cx="1524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33675" y="3149600"/>
            <a:ext cx="1562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05301" y="3149600"/>
            <a:ext cx="1571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00601" y="3784600"/>
            <a:ext cx="4333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12Gh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38501" y="3797300"/>
            <a:ext cx="5895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12Gh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52801" y="4432300"/>
            <a:ext cx="5781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62525" y="4432300"/>
            <a:ext cx="4171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60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81501" y="3683000"/>
            <a:ext cx="4752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1076325" y="5753100"/>
            <a:ext cx="8058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甲做功快；因为做相同的功，甲用的时间短 </a:t>
            </a:r>
          </a:p>
        </p:txBody>
      </p:sp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5695950" y="1384300"/>
            <a:ext cx="2933700" cy="22860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4"/>
          <a:stretch>
            <a:fillRect/>
          </a:stretch>
        </p:blipFill>
        <p:spPr>
          <a:xfrm>
            <a:off x="5724526" y="3416300"/>
            <a:ext cx="2905125" cy="22606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572001" y="3937000"/>
            <a:ext cx="4562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4762501" y="4191000"/>
            <a:ext cx="4371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4953001" y="4445000"/>
            <a:ext cx="4181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1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920</Words>
  <Application>Microsoft Office PowerPoint</Application>
  <PresentationFormat>全屏显示(4:3)</PresentationFormat>
  <Paragraphs>290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2020-04-28T13:33:39Z</dcterms:created>
  <dcterms:modified xsi:type="dcterms:W3CDTF">2020-04-28T13:48:44Z</dcterms:modified>
</cp:coreProperties>
</file>