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0" r:id="rId3"/>
  </p:sldMasterIdLst>
  <p:notesMasterIdLst>
    <p:notesMasterId r:id="rId23"/>
  </p:notesMasterIdLst>
  <p:handoutMasterIdLst>
    <p:handoutMasterId r:id="rId24"/>
  </p:handoutMasterIdLst>
  <p:sldIdLst>
    <p:sldId id="285" r:id="rId4"/>
    <p:sldId id="286" r:id="rId5"/>
    <p:sldId id="283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4" r:id="rId21"/>
    <p:sldId id="281" r:id="rId22"/>
  </p:sldIdLst>
  <p:sldSz cx="9144000" cy="68595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814195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176780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540000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902585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D2B"/>
    <a:srgbClr val="000000"/>
    <a:srgbClr val="D2A000"/>
    <a:srgbClr val="3399FF"/>
    <a:srgbClr val="0099FF"/>
    <a:srgbClr val="0066FF"/>
    <a:srgbClr val="9966FF"/>
    <a:srgbClr val="99CC00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194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111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B68DD6-438F-4AAF-88CA-FFF448653ACB}" type="datetimeFigureOut">
              <a:rPr lang="zh-CN" altLang="en-US"/>
              <a:pPr>
                <a:defRPr/>
              </a:pPr>
              <a:t>2020/4/21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8B4E67-66EB-467F-8AAA-63CC1BF242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17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8890" y="-31750"/>
            <a:ext cx="9159240" cy="6895465"/>
          </a:xfrm>
          <a:prstGeom prst="rect">
            <a:avLst/>
          </a:prstGeom>
          <a:solidFill>
            <a:srgbClr val="E6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8890" y="5981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万向思维logo源文件-白色-横竖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0" y="50165"/>
            <a:ext cx="1809115" cy="624205"/>
          </a:xfrm>
          <a:prstGeom prst="rect">
            <a:avLst/>
          </a:prstGeom>
        </p:spPr>
      </p:pic>
      <p:pic>
        <p:nvPicPr>
          <p:cNvPr id="10" name="Picture 12" descr="E:\PPT素材\卡通b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-31750"/>
            <a:ext cx="49085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PPT素材\卡通b02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-8890" y="1529080"/>
            <a:ext cx="9159240" cy="3222625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6350" y="49288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93"/>
            <a:ext cx="7886700" cy="58129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571"/>
            <a:ext cx="6858000" cy="238804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705"/>
            <a:ext cx="6858000" cy="165606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963"/>
            <a:ext cx="78867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055"/>
            <a:ext cx="7886700" cy="285326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90313"/>
            <a:ext cx="7886700" cy="150046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963"/>
            <a:ext cx="38862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963"/>
            <a:ext cx="38862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767"/>
            <a:ext cx="3655181" cy="824065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873"/>
            <a:ext cx="3655181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767"/>
            <a:ext cx="3673182" cy="824065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873"/>
            <a:ext cx="3673182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8890" y="-31750"/>
            <a:ext cx="9159240" cy="6895465"/>
          </a:xfrm>
          <a:prstGeom prst="rect">
            <a:avLst/>
          </a:prstGeom>
          <a:solidFill>
            <a:srgbClr val="E6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8890" y="5981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8970" y="6201285"/>
            <a:ext cx="9161860" cy="727100"/>
            <a:chOff x="-17860" y="4481070"/>
            <a:chExt cx="9161860" cy="72710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图片 9" descr="万向思维logo源文件-白色-横竖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250" y="50165"/>
            <a:ext cx="1809115" cy="624205"/>
          </a:xfrm>
          <a:prstGeom prst="rect">
            <a:avLst/>
          </a:prstGeom>
        </p:spPr>
      </p:pic>
      <p:pic>
        <p:nvPicPr>
          <p:cNvPr id="11" name="Picture 5" descr="E:\PPT素材\卡通b02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:\PPT素材\卡通b1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-31750"/>
            <a:ext cx="49085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85"/>
            <a:ext cx="3124012" cy="16004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86"/>
            <a:ext cx="4629150" cy="5404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781"/>
            <a:ext cx="3124012" cy="3812294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93"/>
            <a:ext cx="1971675" cy="581291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93"/>
            <a:ext cx="5800725" cy="581291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963"/>
            <a:ext cx="78867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93"/>
            <a:ext cx="7886700" cy="58129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161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77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1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4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6400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055"/>
            <a:ext cx="7886700" cy="285326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90313"/>
            <a:ext cx="7886700" cy="1500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4D5CE9AB-A4B5-4C8B-B0FB-C9ADCEC9537A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CF6D9EE9-80F5-4BEB-B350-666A55AD61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963"/>
            <a:ext cx="38862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963"/>
            <a:ext cx="3886200" cy="435214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767"/>
            <a:ext cx="3655181" cy="824065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873"/>
            <a:ext cx="3655181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767"/>
            <a:ext cx="3673182" cy="824065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873"/>
            <a:ext cx="3673182" cy="35249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93"/>
            <a:ext cx="7886700" cy="13258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85"/>
            <a:ext cx="3124012" cy="16004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86"/>
            <a:ext cx="4629150" cy="5404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781"/>
            <a:ext cx="3124012" cy="381229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93"/>
            <a:ext cx="1971675" cy="581291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93"/>
            <a:ext cx="5800725" cy="581291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527"/>
            <a:ext cx="2057400" cy="36519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527"/>
            <a:ext cx="3086100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527"/>
            <a:ext cx="2057400" cy="36519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0160" y="720858"/>
            <a:ext cx="9159240" cy="112416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28025" y="71133"/>
            <a:ext cx="601345" cy="58113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4336415" y="260398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baseline="0">
                <a:solidFill>
                  <a:srgbClr val="6BC76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万向思维精品图书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-10795" y="5067603"/>
            <a:ext cx="9166225" cy="112416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10795" y="1816436"/>
            <a:ext cx="9159875" cy="3225762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Administrator\Desktop\课件制作\倍速PPT模板\封面图\物理.png物理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7119620" y="51445"/>
            <a:ext cx="422275" cy="59701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4" name="图片 13" descr="QQ图片20180502122035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11150" y="108605"/>
            <a:ext cx="757555" cy="506189"/>
          </a:xfrm>
          <a:prstGeom prst="rect">
            <a:avLst/>
          </a:prstGeom>
        </p:spPr>
      </p:pic>
      <p:pic>
        <p:nvPicPr>
          <p:cNvPr id="5" name="图片 4" descr="C:\Users\Administrator\Desktop\九年级.png九年级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>
          <a:xfrm>
            <a:off x="7699375" y="51445"/>
            <a:ext cx="421005" cy="60082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0795" y="720858"/>
            <a:ext cx="9166225" cy="112416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28025" y="71133"/>
            <a:ext cx="601345" cy="581133"/>
          </a:xfrm>
          <a:prstGeom prst="rect">
            <a:avLst/>
          </a:prstGeom>
        </p:spPr>
      </p:pic>
      <p:pic>
        <p:nvPicPr>
          <p:cNvPr id="5" name="图片 4" descr="QQ图片20180502122035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11150" y="108605"/>
            <a:ext cx="757555" cy="506189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36415" y="260398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baseline="0">
                <a:solidFill>
                  <a:srgbClr val="6BC76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万向思维精品图书</a:t>
            </a:r>
          </a:p>
        </p:txBody>
      </p:sp>
      <p:pic>
        <p:nvPicPr>
          <p:cNvPr id="10" name="图片 9" descr="C:\Users\Administrator\Desktop\课件制作\倍速PPT模板\封面图\物理.png物理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>
          <a:xfrm>
            <a:off x="7119620" y="51445"/>
            <a:ext cx="422275" cy="59701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1" name="图片 10" descr="C:\Users\Administrator\Desktop\九年级.png九年级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>
          <a:xfrm>
            <a:off x="7699375" y="51445"/>
            <a:ext cx="421005" cy="600821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0160" y="720725"/>
            <a:ext cx="9159240" cy="112395"/>
          </a:xfrm>
          <a:prstGeom prst="rect">
            <a:avLst/>
          </a:prstGeom>
          <a:solidFill>
            <a:srgbClr val="40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328025" y="71120"/>
            <a:ext cx="601345" cy="581025"/>
          </a:xfrm>
          <a:prstGeom prst="rect">
            <a:avLst/>
          </a:prstGeom>
        </p:spPr>
      </p:pic>
      <p:pic>
        <p:nvPicPr>
          <p:cNvPr id="9" name="图片 8" descr="万向logo-02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31190" y="71755"/>
            <a:ext cx="840740" cy="612775"/>
          </a:xfrm>
          <a:prstGeom prst="rect">
            <a:avLst/>
          </a:prstGeom>
        </p:spPr>
      </p:pic>
      <p:sp>
        <p:nvSpPr>
          <p:cNvPr id="10" name="文本框 11"/>
          <p:cNvSpPr txBox="1"/>
          <p:nvPr userDrawn="1"/>
        </p:nvSpPr>
        <p:spPr>
          <a:xfrm>
            <a:off x="5929322" y="215084"/>
            <a:ext cx="2320925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0B4EA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《高效课时通》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-10795" y="5066665"/>
            <a:ext cx="9166225" cy="112395"/>
          </a:xfrm>
          <a:prstGeom prst="rect">
            <a:avLst/>
          </a:prstGeom>
          <a:solidFill>
            <a:srgbClr val="40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0795" y="1757680"/>
            <a:ext cx="9159875" cy="3225165"/>
          </a:xfrm>
          <a:prstGeom prst="rect">
            <a:avLst/>
          </a:prstGeom>
          <a:solidFill>
            <a:srgbClr val="40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704455" y="51435"/>
            <a:ext cx="422275" cy="600710"/>
          </a:xfrm>
          <a:prstGeom prst="rect">
            <a:avLst/>
          </a:prstGeom>
          <a:effectLst>
            <a:glow rad="1270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692390" y="31750"/>
            <a:ext cx="434340" cy="621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6540" cy="1471930"/>
          </a:xfrm>
        </p:spPr>
        <p:txBody>
          <a:bodyPr/>
          <a:lstStyle/>
          <a:p>
            <a:pPr algn="ctr"/>
            <a:r>
              <a:rPr lang="zh-CN" altLang="en-US" sz="6000" b="1" dirty="0" smtClean="0">
                <a:solidFill>
                  <a:srgbClr val="FF67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教学课件</a:t>
            </a:r>
            <a:br>
              <a:rPr lang="zh-CN" altLang="en-US" sz="6000" b="1" dirty="0" smtClean="0">
                <a:solidFill>
                  <a:srgbClr val="FF67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/>
            </a:r>
            <a:b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</a:b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0" y="3888105"/>
            <a:ext cx="9145905" cy="1752600"/>
          </a:xfrm>
        </p:spPr>
        <p:txBody>
          <a:bodyPr/>
          <a:lstStyle/>
          <a:p>
            <a:pPr marL="0" lvl="0" indent="0" algn="ctr">
              <a:buNone/>
            </a:pPr>
            <a:r>
              <a:rPr lang="zh-CN" altLang="en-US" sz="4000" b="1" dirty="0" smtClean="0">
                <a:solidFill>
                  <a:srgbClr val="F94D2B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物理 九年级全一册 北师大版</a:t>
            </a:r>
            <a:endParaRPr lang="en-US" altLang="zh-CN" sz="4000" b="1" dirty="0" smtClean="0">
              <a:solidFill>
                <a:srgbClr val="F94D2B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-8970" y="6201285"/>
            <a:ext cx="9161860" cy="727100"/>
            <a:chOff x="-17860" y="4481070"/>
            <a:chExt cx="9161860" cy="727100"/>
          </a:xfrm>
        </p:grpSpPr>
        <p:pic>
          <p:nvPicPr>
            <p:cNvPr id="7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928662" y="1429530"/>
            <a:ext cx="7548880" cy="2861310"/>
          </a:xfr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通电螺线管周围铁屑分布状态与</a:t>
            </a:r>
            <a:r>
              <a:rPr lang="zh-CN" altLang="en-US" sz="2400" u="sng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相似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因此，其周围的磁场与条形磁铁</a:t>
            </a:r>
            <a:r>
              <a:rPr lang="zh-CN" altLang="en-US" sz="2400" u="sng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通电螺线管的两端相当于条形磁体的</a:t>
            </a:r>
            <a:r>
              <a:rPr lang="zh-CN" altLang="en-US" sz="2400" u="sng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通电螺线管两端的极性跟螺线管中 </a:t>
            </a:r>
            <a:r>
              <a:rPr lang="zh-CN" altLang="en-US" sz="2400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u="sng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的方向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有关</a:t>
            </a:r>
            <a:r>
              <a:rPr lang="en-US" altLang="zh-CN" sz="24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219391" y="1909273"/>
            <a:ext cx="129540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相似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14876" y="2450298"/>
            <a:ext cx="180022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两个极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00192" y="3011007"/>
            <a:ext cx="1281113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电流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659041" y="1402204"/>
            <a:ext cx="2195513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</a:rPr>
              <a:t>条形磁铁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nimBg="1"/>
      <p:bldP spid="12292" grpId="0" bldLvl="0" animBg="1"/>
      <p:bldP spid="12293" grpId="0" bldLvl="0" animBg="1"/>
      <p:bldP spid="1229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76001" y="1102823"/>
            <a:ext cx="2278380" cy="718185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右手螺旋定则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63655" y="2052357"/>
            <a:ext cx="7992888" cy="62611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作用：判定通电螺线管的磁极与电流方向的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关系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63600" y="3119755"/>
            <a:ext cx="7488555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方法：用右手握住螺线管，让四指弯曲且与螺线管中电流的方向一致，则大拇指所指的那端就是通电螺线管的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33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286654"/>
            <a:ext cx="6408712" cy="489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071864" y="3124179"/>
            <a:ext cx="43942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kumimoji="1" lang="zh-CN" altLang="en-US" sz="2800" b="1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87824" y="3141696"/>
            <a:ext cx="469265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kumimoji="1" lang="zh-CN" altLang="en-US" sz="2800" b="1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35704" y="3909959"/>
            <a:ext cx="32131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1" lang="zh-CN" altLang="en-US" sz="2800" b="1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00383" y="4453888"/>
            <a:ext cx="3200400" cy="76217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9966"/>
            </a:solidFill>
            <a:miter lim="800000"/>
          </a:ln>
          <a:effectLst/>
        </p:spPr>
        <p:txBody>
          <a:bodyPr wrap="none" lIns="72567" tIns="36283" rIns="72567" bIns="36283" anchor="ctr"/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grpSp>
        <p:nvGrpSpPr>
          <p:cNvPr id="2" name="Group 3"/>
          <p:cNvGrpSpPr/>
          <p:nvPr/>
        </p:nvGrpSpPr>
        <p:grpSpPr bwMode="auto">
          <a:xfrm>
            <a:off x="2285984" y="3786984"/>
            <a:ext cx="5029200" cy="2115040"/>
            <a:chOff x="2472" y="2496"/>
            <a:chExt cx="3168" cy="1332"/>
          </a:xfrm>
        </p:grpSpPr>
        <p:sp>
          <p:nvSpPr>
            <p:cNvPr id="15364" name="Oval 4"/>
            <p:cNvSpPr>
              <a:spLocks noChangeArrowheads="1"/>
            </p:cNvSpPr>
            <p:nvPr/>
          </p:nvSpPr>
          <p:spPr bwMode="auto">
            <a:xfrm rot="16200000" flipV="1">
              <a:off x="3726" y="2130"/>
              <a:ext cx="564" cy="2832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65" name="Oval 5"/>
            <p:cNvSpPr>
              <a:spLocks noChangeArrowheads="1"/>
            </p:cNvSpPr>
            <p:nvPr/>
          </p:nvSpPr>
          <p:spPr bwMode="auto">
            <a:xfrm rot="16200000" flipV="1">
              <a:off x="3726" y="1362"/>
              <a:ext cx="564" cy="2832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2472" y="3156"/>
              <a:ext cx="3168" cy="1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prstDash val="dash"/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3438508" y="4045807"/>
            <a:ext cx="2667000" cy="1981659"/>
            <a:chOff x="3216" y="2676"/>
            <a:chExt cx="1680" cy="1248"/>
          </a:xfrm>
        </p:grpSpPr>
        <p:sp>
          <p:nvSpPr>
            <p:cNvPr id="15368" name="Freeform 8"/>
            <p:cNvSpPr/>
            <p:nvPr/>
          </p:nvSpPr>
          <p:spPr bwMode="auto">
            <a:xfrm>
              <a:off x="3420" y="2676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69" name="Freeform 9"/>
            <p:cNvSpPr/>
            <p:nvPr/>
          </p:nvSpPr>
          <p:spPr bwMode="auto">
            <a:xfrm>
              <a:off x="3600" y="2676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70" name="Freeform 10"/>
            <p:cNvSpPr/>
            <p:nvPr/>
          </p:nvSpPr>
          <p:spPr bwMode="auto">
            <a:xfrm>
              <a:off x="3792" y="2676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71" name="Freeform 11"/>
            <p:cNvSpPr/>
            <p:nvPr/>
          </p:nvSpPr>
          <p:spPr bwMode="auto">
            <a:xfrm>
              <a:off x="3996" y="2676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72" name="Freeform 12"/>
            <p:cNvSpPr/>
            <p:nvPr/>
          </p:nvSpPr>
          <p:spPr bwMode="auto">
            <a:xfrm>
              <a:off x="4188" y="2676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73" name="Freeform 13"/>
            <p:cNvSpPr/>
            <p:nvPr/>
          </p:nvSpPr>
          <p:spPr bwMode="auto">
            <a:xfrm>
              <a:off x="4392" y="2676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74" name="Freeform 14"/>
            <p:cNvSpPr/>
            <p:nvPr/>
          </p:nvSpPr>
          <p:spPr bwMode="auto">
            <a:xfrm>
              <a:off x="4596" y="2676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75" name="Freeform 15"/>
            <p:cNvSpPr/>
            <p:nvPr/>
          </p:nvSpPr>
          <p:spPr bwMode="auto">
            <a:xfrm>
              <a:off x="4848" y="3396"/>
              <a:ext cx="48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528"/>
                </a:cxn>
              </a:cxnLst>
              <a:rect l="0" t="0" r="r" b="b"/>
              <a:pathLst>
                <a:path w="48" h="528">
                  <a:moveTo>
                    <a:pt x="0" y="0"/>
                  </a:moveTo>
                  <a:cubicBezTo>
                    <a:pt x="20" y="216"/>
                    <a:pt x="40" y="432"/>
                    <a:pt x="48" y="52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376" name="Freeform 16"/>
            <p:cNvSpPr/>
            <p:nvPr/>
          </p:nvSpPr>
          <p:spPr bwMode="auto">
            <a:xfrm>
              <a:off x="3216" y="2676"/>
              <a:ext cx="192" cy="1216"/>
            </a:xfrm>
            <a:custGeom>
              <a:avLst/>
              <a:gdLst/>
              <a:ahLst/>
              <a:cxnLst>
                <a:cxn ang="0">
                  <a:pos x="0" y="1216"/>
                </a:cxn>
                <a:cxn ang="0">
                  <a:pos x="144" y="160"/>
                </a:cxn>
                <a:cxn ang="0">
                  <a:pos x="192" y="256"/>
                </a:cxn>
              </a:cxnLst>
              <a:rect l="0" t="0" r="r" b="b"/>
              <a:pathLst>
                <a:path w="192" h="1216">
                  <a:moveTo>
                    <a:pt x="0" y="1216"/>
                  </a:moveTo>
                  <a:cubicBezTo>
                    <a:pt x="56" y="768"/>
                    <a:pt x="112" y="320"/>
                    <a:pt x="144" y="160"/>
                  </a:cubicBezTo>
                  <a:cubicBezTo>
                    <a:pt x="176" y="0"/>
                    <a:pt x="184" y="128"/>
                    <a:pt x="192" y="25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</p:grp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4152884" y="4701595"/>
            <a:ext cx="76200" cy="3048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3886183" y="4682541"/>
            <a:ext cx="76200" cy="3048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>
            <a:off x="4476733" y="4682541"/>
            <a:ext cx="76200" cy="3048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4800584" y="4701595"/>
            <a:ext cx="76200" cy="3048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>
            <a:off x="5105384" y="4701595"/>
            <a:ext cx="76200" cy="3048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5429233" y="4701595"/>
            <a:ext cx="76200" cy="3048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>
            <a:off x="5753084" y="4701595"/>
            <a:ext cx="76200" cy="3048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3562334" y="4701595"/>
            <a:ext cx="76200" cy="3048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grpSp>
        <p:nvGrpSpPr>
          <p:cNvPr id="4" name="Group 25"/>
          <p:cNvGrpSpPr/>
          <p:nvPr/>
        </p:nvGrpSpPr>
        <p:grpSpPr bwMode="auto">
          <a:xfrm>
            <a:off x="2476483" y="4396724"/>
            <a:ext cx="457200" cy="838394"/>
            <a:chOff x="2592" y="2880"/>
            <a:chExt cx="288" cy="528"/>
          </a:xfrm>
        </p:grpSpPr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2592" y="3168"/>
              <a:ext cx="2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2688" y="2880"/>
              <a:ext cx="192" cy="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V="1">
              <a:off x="2688" y="3360"/>
              <a:ext cx="192" cy="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5" name="Group 29"/>
          <p:cNvGrpSpPr/>
          <p:nvPr/>
        </p:nvGrpSpPr>
        <p:grpSpPr bwMode="auto">
          <a:xfrm>
            <a:off x="6515083" y="4415779"/>
            <a:ext cx="381000" cy="838394"/>
            <a:chOff x="5136" y="2892"/>
            <a:chExt cx="240" cy="528"/>
          </a:xfrm>
        </p:grpSpPr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5172" y="3372"/>
              <a:ext cx="144" cy="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5184" y="3156"/>
              <a:ext cx="19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 flipV="1">
              <a:off x="5136" y="2892"/>
              <a:ext cx="192" cy="4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tailEnd type="triangle" w="med" len="med"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455489" y="4362207"/>
            <a:ext cx="533400" cy="579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200" b="1" baseline="0" dirty="0">
                <a:solidFill>
                  <a:srgbClr val="0066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893059" y="4362207"/>
            <a:ext cx="533400" cy="579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200" b="1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H="1">
            <a:off x="3467083" y="5446019"/>
            <a:ext cx="24797" cy="32262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H="1" flipV="1">
            <a:off x="6084168" y="5446018"/>
            <a:ext cx="11815" cy="32262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3162283" y="1986343"/>
            <a:ext cx="3200400" cy="76217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9966"/>
            </a:solidFill>
            <a:miter lim="800000"/>
          </a:ln>
          <a:effectLst/>
        </p:spPr>
        <p:txBody>
          <a:bodyPr wrap="none" lIns="72567" tIns="36283" rIns="72567" bIns="36283" anchor="ctr"/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grpSp>
        <p:nvGrpSpPr>
          <p:cNvPr id="6" name="Group 38"/>
          <p:cNvGrpSpPr/>
          <p:nvPr/>
        </p:nvGrpSpPr>
        <p:grpSpPr bwMode="auto">
          <a:xfrm>
            <a:off x="3467084" y="1605254"/>
            <a:ext cx="2667000" cy="1981659"/>
            <a:chOff x="3168" y="912"/>
            <a:chExt cx="1680" cy="1248"/>
          </a:xfrm>
        </p:grpSpPr>
        <p:sp>
          <p:nvSpPr>
            <p:cNvPr id="15399" name="Freeform 39"/>
            <p:cNvSpPr/>
            <p:nvPr/>
          </p:nvSpPr>
          <p:spPr bwMode="auto">
            <a:xfrm>
              <a:off x="3372" y="912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400" name="Freeform 40"/>
            <p:cNvSpPr/>
            <p:nvPr/>
          </p:nvSpPr>
          <p:spPr bwMode="auto">
            <a:xfrm>
              <a:off x="3552" y="912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401" name="Freeform 41"/>
            <p:cNvSpPr/>
            <p:nvPr/>
          </p:nvSpPr>
          <p:spPr bwMode="auto">
            <a:xfrm>
              <a:off x="3744" y="912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402" name="Freeform 42"/>
            <p:cNvSpPr/>
            <p:nvPr/>
          </p:nvSpPr>
          <p:spPr bwMode="auto">
            <a:xfrm>
              <a:off x="3948" y="912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403" name="Freeform 43"/>
            <p:cNvSpPr/>
            <p:nvPr/>
          </p:nvSpPr>
          <p:spPr bwMode="auto">
            <a:xfrm>
              <a:off x="4140" y="912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404" name="Freeform 44"/>
            <p:cNvSpPr/>
            <p:nvPr/>
          </p:nvSpPr>
          <p:spPr bwMode="auto">
            <a:xfrm>
              <a:off x="4344" y="912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405" name="Freeform 45"/>
            <p:cNvSpPr/>
            <p:nvPr/>
          </p:nvSpPr>
          <p:spPr bwMode="auto">
            <a:xfrm>
              <a:off x="4548" y="912"/>
              <a:ext cx="192" cy="9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48" y="816"/>
                </a:cxn>
                <a:cxn ang="0">
                  <a:pos x="144" y="96"/>
                </a:cxn>
                <a:cxn ang="0">
                  <a:pos x="192" y="240"/>
                </a:cxn>
              </a:cxnLst>
              <a:rect l="0" t="0" r="r" b="b"/>
              <a:pathLst>
                <a:path w="192" h="920">
                  <a:moveTo>
                    <a:pt x="0" y="720"/>
                  </a:moveTo>
                  <a:cubicBezTo>
                    <a:pt x="12" y="820"/>
                    <a:pt x="24" y="920"/>
                    <a:pt x="48" y="816"/>
                  </a:cubicBezTo>
                  <a:cubicBezTo>
                    <a:pt x="72" y="712"/>
                    <a:pt x="120" y="192"/>
                    <a:pt x="144" y="96"/>
                  </a:cubicBezTo>
                  <a:cubicBezTo>
                    <a:pt x="168" y="0"/>
                    <a:pt x="184" y="216"/>
                    <a:pt x="192" y="240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406" name="Freeform 46"/>
            <p:cNvSpPr/>
            <p:nvPr/>
          </p:nvSpPr>
          <p:spPr bwMode="auto">
            <a:xfrm>
              <a:off x="4800" y="1632"/>
              <a:ext cx="48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528"/>
                </a:cxn>
              </a:cxnLst>
              <a:rect l="0" t="0" r="r" b="b"/>
              <a:pathLst>
                <a:path w="48" h="528">
                  <a:moveTo>
                    <a:pt x="0" y="0"/>
                  </a:moveTo>
                  <a:cubicBezTo>
                    <a:pt x="20" y="216"/>
                    <a:pt x="40" y="432"/>
                    <a:pt x="48" y="52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15407" name="Freeform 47"/>
            <p:cNvSpPr/>
            <p:nvPr/>
          </p:nvSpPr>
          <p:spPr bwMode="auto">
            <a:xfrm>
              <a:off x="3168" y="912"/>
              <a:ext cx="192" cy="1216"/>
            </a:xfrm>
            <a:custGeom>
              <a:avLst/>
              <a:gdLst/>
              <a:ahLst/>
              <a:cxnLst>
                <a:cxn ang="0">
                  <a:pos x="0" y="1216"/>
                </a:cxn>
                <a:cxn ang="0">
                  <a:pos x="144" y="160"/>
                </a:cxn>
                <a:cxn ang="0">
                  <a:pos x="192" y="256"/>
                </a:cxn>
              </a:cxnLst>
              <a:rect l="0" t="0" r="r" b="b"/>
              <a:pathLst>
                <a:path w="192" h="1216">
                  <a:moveTo>
                    <a:pt x="0" y="1216"/>
                  </a:moveTo>
                  <a:cubicBezTo>
                    <a:pt x="56" y="768"/>
                    <a:pt x="112" y="320"/>
                    <a:pt x="144" y="160"/>
                  </a:cubicBezTo>
                  <a:cubicBezTo>
                    <a:pt x="176" y="0"/>
                    <a:pt x="184" y="128"/>
                    <a:pt x="192" y="25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endParaRPr lang="zh-CN" altLang="en-US"/>
            </a:p>
          </p:txBody>
        </p:sp>
      </p:grpSp>
      <p:sp>
        <p:nvSpPr>
          <p:cNvPr id="15408" name="Oval 48"/>
          <p:cNvSpPr>
            <a:spLocks noChangeArrowheads="1"/>
          </p:cNvSpPr>
          <p:nvPr/>
        </p:nvSpPr>
        <p:spPr bwMode="auto">
          <a:xfrm rot="16200000" flipV="1">
            <a:off x="4228977" y="729272"/>
            <a:ext cx="914612" cy="4495800"/>
          </a:xfrm>
          <a:prstGeom prst="ellipse">
            <a:avLst/>
          </a:prstGeom>
          <a:noFill/>
          <a:ln w="28575">
            <a:solidFill>
              <a:srgbClr val="FF33CC"/>
            </a:solidFill>
            <a:prstDash val="dash"/>
            <a:round/>
          </a:ln>
          <a:effectLst/>
        </p:spPr>
        <p:txBody>
          <a:bodyPr wrap="none" lIns="72567" tIns="36283" rIns="72567" bIns="36283" anchor="ctr"/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 rot="16200000" flipV="1">
            <a:off x="4228977" y="-490211"/>
            <a:ext cx="914612" cy="4495800"/>
          </a:xfrm>
          <a:prstGeom prst="ellipse">
            <a:avLst/>
          </a:prstGeom>
          <a:noFill/>
          <a:ln w="28575">
            <a:solidFill>
              <a:srgbClr val="FF33CC"/>
            </a:solidFill>
            <a:prstDash val="dash"/>
            <a:round/>
          </a:ln>
          <a:effectLst/>
        </p:spPr>
        <p:txBody>
          <a:bodyPr wrap="none" lIns="72567" tIns="36283" rIns="72567" bIns="36283" anchor="ctr"/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>
            <a:off x="2247883" y="2367431"/>
            <a:ext cx="5029200" cy="1588"/>
          </a:xfrm>
          <a:prstGeom prst="line">
            <a:avLst/>
          </a:prstGeom>
          <a:noFill/>
          <a:ln w="28575">
            <a:solidFill>
              <a:srgbClr val="FF33CC"/>
            </a:solidFill>
            <a:prstDash val="dash"/>
            <a:round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 flipH="1">
            <a:off x="4305283" y="2195942"/>
            <a:ext cx="914400" cy="158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tailEnd type="triangle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12" name="Line 52"/>
          <p:cNvSpPr>
            <a:spLocks noChangeShapeType="1"/>
          </p:cNvSpPr>
          <p:nvPr/>
        </p:nvSpPr>
        <p:spPr bwMode="auto">
          <a:xfrm flipV="1">
            <a:off x="3581384" y="2138776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 flipV="1">
            <a:off x="4190983" y="2138776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 flipV="1">
            <a:off x="3905233" y="2138776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15" name="Line 55"/>
          <p:cNvSpPr>
            <a:spLocks noChangeShapeType="1"/>
          </p:cNvSpPr>
          <p:nvPr/>
        </p:nvSpPr>
        <p:spPr bwMode="auto">
          <a:xfrm flipV="1">
            <a:off x="3467083" y="2977172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16" name="Line 56"/>
          <p:cNvSpPr>
            <a:spLocks noChangeShapeType="1"/>
          </p:cNvSpPr>
          <p:nvPr/>
        </p:nvSpPr>
        <p:spPr bwMode="auto">
          <a:xfrm flipV="1">
            <a:off x="4495783" y="2127663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17" name="Line 57"/>
          <p:cNvSpPr>
            <a:spLocks noChangeShapeType="1"/>
          </p:cNvSpPr>
          <p:nvPr/>
        </p:nvSpPr>
        <p:spPr bwMode="auto">
          <a:xfrm flipV="1">
            <a:off x="4819634" y="2138776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18" name="Line 58"/>
          <p:cNvSpPr>
            <a:spLocks noChangeShapeType="1"/>
          </p:cNvSpPr>
          <p:nvPr/>
        </p:nvSpPr>
        <p:spPr bwMode="auto">
          <a:xfrm flipV="1">
            <a:off x="5124433" y="2138776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19" name="Line 59"/>
          <p:cNvSpPr>
            <a:spLocks noChangeShapeType="1"/>
          </p:cNvSpPr>
          <p:nvPr/>
        </p:nvSpPr>
        <p:spPr bwMode="auto">
          <a:xfrm flipV="1">
            <a:off x="5448283" y="2138776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20" name="Line 60"/>
          <p:cNvSpPr>
            <a:spLocks noChangeShapeType="1"/>
          </p:cNvSpPr>
          <p:nvPr/>
        </p:nvSpPr>
        <p:spPr bwMode="auto">
          <a:xfrm flipV="1">
            <a:off x="5791183" y="2119723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21" name="Line 61"/>
          <p:cNvSpPr>
            <a:spLocks noChangeShapeType="1"/>
          </p:cNvSpPr>
          <p:nvPr/>
        </p:nvSpPr>
        <p:spPr bwMode="auto">
          <a:xfrm>
            <a:off x="6076933" y="2977172"/>
            <a:ext cx="76200" cy="45730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 flipH="1" flipV="1">
            <a:off x="2705083" y="1986342"/>
            <a:ext cx="304800" cy="76218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tailEnd type="triangle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23" name="Line 63"/>
          <p:cNvSpPr>
            <a:spLocks noChangeShapeType="1"/>
          </p:cNvSpPr>
          <p:nvPr/>
        </p:nvSpPr>
        <p:spPr bwMode="auto">
          <a:xfrm flipH="1">
            <a:off x="2705083" y="2367431"/>
            <a:ext cx="304800" cy="1588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tailEnd type="triangle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24" name="Line 64"/>
          <p:cNvSpPr>
            <a:spLocks noChangeShapeType="1"/>
          </p:cNvSpPr>
          <p:nvPr/>
        </p:nvSpPr>
        <p:spPr bwMode="auto">
          <a:xfrm flipH="1">
            <a:off x="2705083" y="2672300"/>
            <a:ext cx="304800" cy="76218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tailEnd type="triangle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H="1" flipV="1">
            <a:off x="6591284" y="2710409"/>
            <a:ext cx="304800" cy="152435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tailEnd type="triangle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26" name="Line 66"/>
          <p:cNvSpPr>
            <a:spLocks noChangeShapeType="1"/>
          </p:cNvSpPr>
          <p:nvPr/>
        </p:nvSpPr>
        <p:spPr bwMode="auto">
          <a:xfrm flipH="1">
            <a:off x="6743683" y="2367431"/>
            <a:ext cx="228600" cy="1588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tailEnd type="triangle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 flipH="1">
            <a:off x="6667483" y="1833907"/>
            <a:ext cx="228600" cy="152435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tailEnd type="triangle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6455973" y="1841927"/>
            <a:ext cx="838200" cy="579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200" b="1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2829677" y="1845618"/>
            <a:ext cx="533400" cy="579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200" b="1" baseline="0" dirty="0">
                <a:solidFill>
                  <a:srgbClr val="0066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7" name="矩形 6"/>
          <p:cNvSpPr/>
          <p:nvPr/>
        </p:nvSpPr>
        <p:spPr>
          <a:xfrm>
            <a:off x="464820" y="960261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判断方法演示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93" grpId="0" bldLvl="0" animBg="1" autoUpdateAnimBg="0"/>
      <p:bldP spid="15394" grpId="0" bldLvl="0" animBg="1" autoUpdateAnimBg="0"/>
      <p:bldP spid="15395" grpId="0" animBg="1"/>
      <p:bldP spid="15396" grpId="0" animBg="1"/>
      <p:bldP spid="15397" grpId="0" animBg="1"/>
      <p:bldP spid="15408" grpId="0" animBg="1"/>
      <p:bldP spid="15409" grpId="0" animBg="1"/>
      <p:bldP spid="15410" grpId="0" animBg="1"/>
      <p:bldP spid="15411" grpId="0" animBg="1"/>
      <p:bldP spid="15412" grpId="0" animBg="1"/>
      <p:bldP spid="15413" grpId="0" animBg="1"/>
      <p:bldP spid="15414" grpId="0" animBg="1"/>
      <p:bldP spid="15415" grpId="0" animBg="1"/>
      <p:bldP spid="15416" grpId="0" animBg="1"/>
      <p:bldP spid="15417" grpId="0" animBg="1"/>
      <p:bldP spid="15418" grpId="0" animBg="1"/>
      <p:bldP spid="15419" grpId="0" animBg="1"/>
      <p:bldP spid="15420" grpId="0" animBg="1"/>
      <p:bldP spid="15421" grpId="0" animBg="1"/>
      <p:bldP spid="15422" grpId="0" animBg="1"/>
      <p:bldP spid="15423" grpId="0" animBg="1"/>
      <p:bldP spid="15424" grpId="0" animBg="1"/>
      <p:bldP spid="15425" grpId="0" animBg="1"/>
      <p:bldP spid="15426" grpId="0" animBg="1"/>
      <p:bldP spid="15427" grpId="0" animBg="1"/>
      <p:bldP spid="15428" grpId="0" build="p" autoUpdateAnimBg="0"/>
      <p:bldP spid="1542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51198" y="1991499"/>
            <a:ext cx="6351587" cy="62611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1" lang="zh-CN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画出下列两组螺线圈的磁场方向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1944691" y="3183320"/>
            <a:ext cx="2528888" cy="2373862"/>
            <a:chOff x="729" y="2795"/>
            <a:chExt cx="1788" cy="1678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9" y="2795"/>
              <a:ext cx="178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V="1">
              <a:off x="1038" y="3747"/>
              <a:ext cx="90" cy="7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aseline="0">
                <a:solidFill>
                  <a:srgbClr val="FF0000"/>
                </a:solidFill>
              </a:endParaRPr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1936" y="3747"/>
              <a:ext cx="0" cy="63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5143504" y="3144042"/>
            <a:ext cx="2571750" cy="2388154"/>
            <a:chOff x="2608" y="2642"/>
            <a:chExt cx="1788" cy="1660"/>
          </a:xfrm>
        </p:grpSpPr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8" y="2642"/>
              <a:ext cx="1788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V="1">
              <a:off x="3778" y="3594"/>
              <a:ext cx="46" cy="7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aseline="0">
                <a:solidFill>
                  <a:srgbClr val="FF0000"/>
                </a:solidFill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2916" y="3566"/>
              <a:ext cx="91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 baseline="0">
                <a:solidFill>
                  <a:srgbClr val="FF0000"/>
                </a:solidFill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479" y="3767"/>
              <a:ext cx="379" cy="5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zh-CN" altLang="en-US" sz="2800" b="1" baseline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Ｉ</a:t>
              </a:r>
            </a:p>
          </p:txBody>
        </p:sp>
      </p:grp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87530" y="4954917"/>
            <a:ext cx="502285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Ｉ</a:t>
            </a:r>
          </a:p>
        </p:txBody>
      </p:sp>
      <p:pic>
        <p:nvPicPr>
          <p:cNvPr id="16397" name="Picture 13" descr="本课练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000902"/>
            <a:ext cx="3951797" cy="990667"/>
          </a:xfrm>
          <a:prstGeom prst="rect">
            <a:avLst/>
          </a:prstGeom>
          <a:noFill/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549365" y="3514423"/>
            <a:ext cx="401320" cy="718185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231585" y="3418390"/>
            <a:ext cx="342265" cy="718185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968841" y="3426291"/>
            <a:ext cx="342265" cy="718185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471944" y="3322357"/>
            <a:ext cx="401320" cy="718185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bldLvl="0" animBg="1"/>
      <p:bldP spid="16400" grpId="0" bldLvl="0" animBg="1"/>
      <p:bldP spid="16401" grpId="0" bldLvl="0" animBg="1"/>
      <p:bldP spid="1640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85786" y="858026"/>
            <a:ext cx="6351588" cy="62611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1" lang="zh-CN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在下图中标出通电螺线管的N极和S</a:t>
            </a:r>
            <a:r>
              <a:rPr kumimoji="1" lang="zh-CN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极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928662" y="1572406"/>
            <a:ext cx="7086600" cy="5049420"/>
            <a:chOff x="720" y="1056"/>
            <a:chExt cx="4464" cy="3180"/>
          </a:xfrm>
        </p:grpSpPr>
        <p:grpSp>
          <p:nvGrpSpPr>
            <p:cNvPr id="3" name="Group 4"/>
            <p:cNvGrpSpPr/>
            <p:nvPr/>
          </p:nvGrpSpPr>
          <p:grpSpPr bwMode="auto">
            <a:xfrm>
              <a:off x="720" y="1056"/>
              <a:ext cx="1920" cy="1248"/>
              <a:chOff x="2880" y="288"/>
              <a:chExt cx="1920" cy="1248"/>
            </a:xfrm>
          </p:grpSpPr>
          <p:grpSp>
            <p:nvGrpSpPr>
              <p:cNvPr id="4" name="Group 5"/>
              <p:cNvGrpSpPr/>
              <p:nvPr/>
            </p:nvGrpSpPr>
            <p:grpSpPr bwMode="auto">
              <a:xfrm>
                <a:off x="2880" y="288"/>
                <a:ext cx="1920" cy="1104"/>
                <a:chOff x="2880" y="288"/>
                <a:chExt cx="1920" cy="1104"/>
              </a:xfrm>
            </p:grpSpPr>
            <p:sp>
              <p:nvSpPr>
                <p:cNvPr id="17414" name="Rectangle 6"/>
                <p:cNvSpPr>
                  <a:spLocks noChangeArrowheads="1"/>
                </p:cNvSpPr>
                <p:nvPr/>
              </p:nvSpPr>
              <p:spPr bwMode="auto">
                <a:xfrm>
                  <a:off x="2880" y="528"/>
                  <a:ext cx="1920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15" name="Freeform 7"/>
                <p:cNvSpPr/>
                <p:nvPr/>
              </p:nvSpPr>
              <p:spPr bwMode="auto">
                <a:xfrm>
                  <a:off x="3240" y="352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16" name="Freeform 8"/>
                <p:cNvSpPr/>
                <p:nvPr/>
              </p:nvSpPr>
              <p:spPr bwMode="auto">
                <a:xfrm>
                  <a:off x="3408" y="336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17" name="Freeform 9"/>
                <p:cNvSpPr/>
                <p:nvPr/>
              </p:nvSpPr>
              <p:spPr bwMode="auto">
                <a:xfrm>
                  <a:off x="3588" y="336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18" name="Freeform 10"/>
                <p:cNvSpPr/>
                <p:nvPr/>
              </p:nvSpPr>
              <p:spPr bwMode="auto">
                <a:xfrm>
                  <a:off x="4296" y="336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19" name="Freeform 11"/>
                <p:cNvSpPr/>
                <p:nvPr/>
              </p:nvSpPr>
              <p:spPr bwMode="auto">
                <a:xfrm>
                  <a:off x="4128" y="336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20" name="Freeform 12"/>
                <p:cNvSpPr/>
                <p:nvPr/>
              </p:nvSpPr>
              <p:spPr bwMode="auto">
                <a:xfrm>
                  <a:off x="4464" y="288"/>
                  <a:ext cx="56" cy="1104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48" y="144"/>
                    </a:cxn>
                    <a:cxn ang="0">
                      <a:pos x="48" y="1104"/>
                    </a:cxn>
                  </a:cxnLst>
                  <a:rect l="0" t="0" r="r" b="b"/>
                  <a:pathLst>
                    <a:path w="56" h="1104">
                      <a:moveTo>
                        <a:pt x="0" y="240"/>
                      </a:moveTo>
                      <a:cubicBezTo>
                        <a:pt x="20" y="120"/>
                        <a:pt x="40" y="0"/>
                        <a:pt x="48" y="144"/>
                      </a:cubicBezTo>
                      <a:cubicBezTo>
                        <a:pt x="56" y="288"/>
                        <a:pt x="52" y="696"/>
                        <a:pt x="48" y="1104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21" name="Freeform 13"/>
                <p:cNvSpPr/>
                <p:nvPr/>
              </p:nvSpPr>
              <p:spPr bwMode="auto">
                <a:xfrm>
                  <a:off x="3216" y="912"/>
                  <a:ext cx="1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32"/>
                    </a:cxn>
                  </a:cxnLst>
                  <a:rect l="0" t="0" r="r" b="b"/>
                  <a:pathLst>
                    <a:path w="1" h="432">
                      <a:moveTo>
                        <a:pt x="0" y="0"/>
                      </a:moveTo>
                      <a:cubicBezTo>
                        <a:pt x="0" y="180"/>
                        <a:pt x="0" y="360"/>
                        <a:pt x="0" y="432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22" name="Freeform 14"/>
                <p:cNvSpPr/>
                <p:nvPr/>
              </p:nvSpPr>
              <p:spPr bwMode="auto">
                <a:xfrm>
                  <a:off x="3948" y="336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23" name="Freeform 15"/>
                <p:cNvSpPr/>
                <p:nvPr/>
              </p:nvSpPr>
              <p:spPr bwMode="auto">
                <a:xfrm>
                  <a:off x="3768" y="336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</p:grp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3216" y="1200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3696" y="124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3792" y="1320"/>
                <a:ext cx="0" cy="144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3792" y="1392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</p:grpSp>
        <p:grpSp>
          <p:nvGrpSpPr>
            <p:cNvPr id="5" name="Group 21"/>
            <p:cNvGrpSpPr/>
            <p:nvPr/>
          </p:nvGrpSpPr>
          <p:grpSpPr bwMode="auto">
            <a:xfrm>
              <a:off x="768" y="2688"/>
              <a:ext cx="1920" cy="1248"/>
              <a:chOff x="2916" y="2568"/>
              <a:chExt cx="1920" cy="1248"/>
            </a:xfrm>
          </p:grpSpPr>
          <p:sp>
            <p:nvSpPr>
              <p:cNvPr id="17430" name="Rectangle 22"/>
              <p:cNvSpPr>
                <a:spLocks noChangeArrowheads="1"/>
              </p:cNvSpPr>
              <p:nvPr/>
            </p:nvSpPr>
            <p:spPr bwMode="auto">
              <a:xfrm>
                <a:off x="2916" y="2736"/>
                <a:ext cx="1920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7431" name="Freeform 23"/>
              <p:cNvSpPr/>
              <p:nvPr/>
            </p:nvSpPr>
            <p:spPr bwMode="auto">
              <a:xfrm flipV="1">
                <a:off x="3336" y="2576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41275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7432" name="Freeform 24"/>
              <p:cNvSpPr/>
              <p:nvPr/>
            </p:nvSpPr>
            <p:spPr bwMode="auto">
              <a:xfrm flipV="1">
                <a:off x="3516" y="2576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41275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7433" name="Freeform 25"/>
              <p:cNvSpPr/>
              <p:nvPr/>
            </p:nvSpPr>
            <p:spPr bwMode="auto">
              <a:xfrm flipV="1">
                <a:off x="4224" y="2576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41275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7434" name="Freeform 26"/>
              <p:cNvSpPr/>
              <p:nvPr/>
            </p:nvSpPr>
            <p:spPr bwMode="auto">
              <a:xfrm flipV="1">
                <a:off x="4056" y="2576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41275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7435" name="Freeform 27"/>
              <p:cNvSpPr/>
              <p:nvPr/>
            </p:nvSpPr>
            <p:spPr bwMode="auto">
              <a:xfrm flipV="1">
                <a:off x="3876" y="2576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41275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7436" name="Freeform 28"/>
              <p:cNvSpPr/>
              <p:nvPr/>
            </p:nvSpPr>
            <p:spPr bwMode="auto">
              <a:xfrm flipV="1">
                <a:off x="3696" y="2576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41275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7437" name="Freeform 29"/>
              <p:cNvSpPr/>
              <p:nvPr/>
            </p:nvSpPr>
            <p:spPr bwMode="auto">
              <a:xfrm flipV="1">
                <a:off x="4404" y="2576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41275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7438" name="Freeform 30"/>
              <p:cNvSpPr/>
              <p:nvPr/>
            </p:nvSpPr>
            <p:spPr bwMode="auto">
              <a:xfrm>
                <a:off x="3168" y="2568"/>
                <a:ext cx="96" cy="600"/>
              </a:xfrm>
              <a:custGeom>
                <a:avLst/>
                <a:gdLst/>
                <a:ahLst/>
                <a:cxnLst>
                  <a:cxn ang="0">
                    <a:pos x="96" y="168"/>
                  </a:cxn>
                  <a:cxn ang="0">
                    <a:pos x="48" y="72"/>
                  </a:cxn>
                  <a:cxn ang="0">
                    <a:pos x="0" y="600"/>
                  </a:cxn>
                </a:cxnLst>
                <a:rect l="0" t="0" r="r" b="b"/>
                <a:pathLst>
                  <a:path w="96" h="600">
                    <a:moveTo>
                      <a:pt x="96" y="168"/>
                    </a:moveTo>
                    <a:cubicBezTo>
                      <a:pt x="80" y="84"/>
                      <a:pt x="64" y="0"/>
                      <a:pt x="48" y="72"/>
                    </a:cubicBezTo>
                    <a:cubicBezTo>
                      <a:pt x="32" y="144"/>
                      <a:pt x="8" y="512"/>
                      <a:pt x="0" y="60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>
                <a:off x="3168" y="3120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3168" y="3648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3648" y="3480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>
                <a:off x="3744" y="357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/>
            </p:nvSpPr>
            <p:spPr bwMode="auto">
              <a:xfrm>
                <a:off x="3744" y="364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/>
            </p:nvSpPr>
            <p:spPr bwMode="auto">
              <a:xfrm>
                <a:off x="4596" y="3120"/>
                <a:ext cx="0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</p:grpSp>
        <p:grpSp>
          <p:nvGrpSpPr>
            <p:cNvPr id="6" name="Group 37"/>
            <p:cNvGrpSpPr/>
            <p:nvPr/>
          </p:nvGrpSpPr>
          <p:grpSpPr bwMode="auto">
            <a:xfrm>
              <a:off x="3264" y="2688"/>
              <a:ext cx="1920" cy="1248"/>
              <a:chOff x="2880" y="2400"/>
              <a:chExt cx="1920" cy="1248"/>
            </a:xfrm>
          </p:grpSpPr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>
                <a:off x="3708" y="331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3696" y="346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grpSp>
            <p:nvGrpSpPr>
              <p:cNvPr id="7" name="Group 40"/>
              <p:cNvGrpSpPr/>
              <p:nvPr/>
            </p:nvGrpSpPr>
            <p:grpSpPr bwMode="auto">
              <a:xfrm>
                <a:off x="2880" y="2400"/>
                <a:ext cx="1920" cy="1152"/>
                <a:chOff x="2880" y="2400"/>
                <a:chExt cx="1920" cy="1152"/>
              </a:xfrm>
            </p:grpSpPr>
            <p:sp>
              <p:nvSpPr>
                <p:cNvPr id="17449" name="Rectangle 41"/>
                <p:cNvSpPr>
                  <a:spLocks noChangeArrowheads="1"/>
                </p:cNvSpPr>
                <p:nvPr/>
              </p:nvSpPr>
              <p:spPr bwMode="auto">
                <a:xfrm>
                  <a:off x="2880" y="2568"/>
                  <a:ext cx="1920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50" name="Freeform 42"/>
                <p:cNvSpPr/>
                <p:nvPr/>
              </p:nvSpPr>
              <p:spPr bwMode="auto">
                <a:xfrm flipV="1">
                  <a:off x="3300" y="240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51" name="Freeform 43"/>
                <p:cNvSpPr/>
                <p:nvPr/>
              </p:nvSpPr>
              <p:spPr bwMode="auto">
                <a:xfrm flipV="1">
                  <a:off x="3480" y="240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52" name="Freeform 44"/>
                <p:cNvSpPr/>
                <p:nvPr/>
              </p:nvSpPr>
              <p:spPr bwMode="auto">
                <a:xfrm flipV="1">
                  <a:off x="4188" y="240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53" name="Freeform 45"/>
                <p:cNvSpPr/>
                <p:nvPr/>
              </p:nvSpPr>
              <p:spPr bwMode="auto">
                <a:xfrm flipV="1">
                  <a:off x="4020" y="240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54" name="Freeform 46"/>
                <p:cNvSpPr/>
                <p:nvPr/>
              </p:nvSpPr>
              <p:spPr bwMode="auto">
                <a:xfrm flipV="1">
                  <a:off x="3840" y="240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55" name="Freeform 47"/>
                <p:cNvSpPr/>
                <p:nvPr/>
              </p:nvSpPr>
              <p:spPr bwMode="auto">
                <a:xfrm flipV="1">
                  <a:off x="3660" y="240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56" name="Freeform 48"/>
                <p:cNvSpPr/>
                <p:nvPr/>
              </p:nvSpPr>
              <p:spPr bwMode="auto">
                <a:xfrm flipV="1">
                  <a:off x="4368" y="2408"/>
                  <a:ext cx="144" cy="736"/>
                </a:xfrm>
                <a:custGeom>
                  <a:avLst/>
                  <a:gdLst/>
                  <a:ahLst/>
                  <a:cxnLst>
                    <a:cxn ang="0">
                      <a:pos x="0" y="176"/>
                    </a:cxn>
                    <a:cxn ang="0">
                      <a:pos x="48" y="80"/>
                    </a:cxn>
                    <a:cxn ang="0">
                      <a:pos x="96" y="656"/>
                    </a:cxn>
                    <a:cxn ang="0">
                      <a:pos x="144" y="560"/>
                    </a:cxn>
                  </a:cxnLst>
                  <a:rect l="0" t="0" r="r" b="b"/>
                  <a:pathLst>
                    <a:path w="144" h="736">
                      <a:moveTo>
                        <a:pt x="0" y="176"/>
                      </a:moveTo>
                      <a:cubicBezTo>
                        <a:pt x="16" y="88"/>
                        <a:pt x="32" y="0"/>
                        <a:pt x="48" y="80"/>
                      </a:cubicBezTo>
                      <a:cubicBezTo>
                        <a:pt x="64" y="160"/>
                        <a:pt x="80" y="576"/>
                        <a:pt x="96" y="656"/>
                      </a:cubicBezTo>
                      <a:cubicBezTo>
                        <a:pt x="112" y="736"/>
                        <a:pt x="128" y="648"/>
                        <a:pt x="144" y="56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57" name="Freeform 49"/>
                <p:cNvSpPr/>
                <p:nvPr/>
              </p:nvSpPr>
              <p:spPr bwMode="auto">
                <a:xfrm>
                  <a:off x="3132" y="2400"/>
                  <a:ext cx="96" cy="600"/>
                </a:xfrm>
                <a:custGeom>
                  <a:avLst/>
                  <a:gdLst/>
                  <a:ahLst/>
                  <a:cxnLst>
                    <a:cxn ang="0">
                      <a:pos x="96" y="168"/>
                    </a:cxn>
                    <a:cxn ang="0">
                      <a:pos x="48" y="72"/>
                    </a:cxn>
                    <a:cxn ang="0">
                      <a:pos x="0" y="600"/>
                    </a:cxn>
                  </a:cxnLst>
                  <a:rect l="0" t="0" r="r" b="b"/>
                  <a:pathLst>
                    <a:path w="96" h="600">
                      <a:moveTo>
                        <a:pt x="96" y="168"/>
                      </a:moveTo>
                      <a:cubicBezTo>
                        <a:pt x="80" y="84"/>
                        <a:pt x="64" y="0"/>
                        <a:pt x="48" y="72"/>
                      </a:cubicBezTo>
                      <a:cubicBezTo>
                        <a:pt x="32" y="144"/>
                        <a:pt x="8" y="512"/>
                        <a:pt x="0" y="60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7458" name="Line 50"/>
                <p:cNvSpPr>
                  <a:spLocks noChangeShapeType="1"/>
                </p:cNvSpPr>
                <p:nvPr/>
              </p:nvSpPr>
              <p:spPr bwMode="auto">
                <a:xfrm>
                  <a:off x="3132" y="2952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baseline="0"/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auto">
                <a:xfrm>
                  <a:off x="3132" y="3480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baseline="0"/>
                </a:p>
              </p:txBody>
            </p:sp>
            <p:sp>
              <p:nvSpPr>
                <p:cNvPr id="17460" name="Line 52"/>
                <p:cNvSpPr>
                  <a:spLocks noChangeShapeType="1"/>
                </p:cNvSpPr>
                <p:nvPr/>
              </p:nvSpPr>
              <p:spPr bwMode="auto">
                <a:xfrm>
                  <a:off x="3624" y="340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baseline="0"/>
                </a:p>
              </p:txBody>
            </p:sp>
            <p:sp>
              <p:nvSpPr>
                <p:cNvPr id="17461" name="Line 53"/>
                <p:cNvSpPr>
                  <a:spLocks noChangeShapeType="1"/>
                </p:cNvSpPr>
                <p:nvPr/>
              </p:nvSpPr>
              <p:spPr bwMode="auto">
                <a:xfrm>
                  <a:off x="4560" y="2952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baseline="0"/>
                </a:p>
              </p:txBody>
            </p:sp>
          </p:grpSp>
        </p:grpSp>
        <p:sp>
          <p:nvSpPr>
            <p:cNvPr id="17462" name="Text Box 54"/>
            <p:cNvSpPr txBox="1">
              <a:spLocks noChangeArrowheads="1"/>
            </p:cNvSpPr>
            <p:nvPr/>
          </p:nvSpPr>
          <p:spPr bwMode="auto">
            <a:xfrm>
              <a:off x="1529" y="2208"/>
              <a:ext cx="624" cy="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200" b="1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 a )</a:t>
              </a:r>
            </a:p>
          </p:txBody>
        </p:sp>
        <p:sp>
          <p:nvSpPr>
            <p:cNvPr id="17463" name="Text Box 55"/>
            <p:cNvSpPr txBox="1">
              <a:spLocks noChangeArrowheads="1"/>
            </p:cNvSpPr>
            <p:nvPr/>
          </p:nvSpPr>
          <p:spPr bwMode="auto">
            <a:xfrm>
              <a:off x="4024" y="2160"/>
              <a:ext cx="624" cy="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200" b="1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 b )</a:t>
              </a:r>
            </a:p>
          </p:txBody>
        </p:sp>
        <p:sp>
          <p:nvSpPr>
            <p:cNvPr id="17464" name="Text Box 56"/>
            <p:cNvSpPr txBox="1">
              <a:spLocks noChangeArrowheads="1"/>
            </p:cNvSpPr>
            <p:nvPr/>
          </p:nvSpPr>
          <p:spPr bwMode="auto">
            <a:xfrm>
              <a:off x="1609" y="3858"/>
              <a:ext cx="624" cy="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200" b="1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 c )</a:t>
              </a:r>
            </a:p>
          </p:txBody>
        </p:sp>
        <p:sp>
          <p:nvSpPr>
            <p:cNvPr id="17465" name="Text Box 57"/>
            <p:cNvSpPr txBox="1">
              <a:spLocks noChangeArrowheads="1"/>
            </p:cNvSpPr>
            <p:nvPr/>
          </p:nvSpPr>
          <p:spPr bwMode="auto">
            <a:xfrm>
              <a:off x="4069" y="3820"/>
              <a:ext cx="624" cy="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200" b="1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 d )</a:t>
              </a:r>
            </a:p>
          </p:txBody>
        </p:sp>
        <p:grpSp>
          <p:nvGrpSpPr>
            <p:cNvPr id="8" name="Group 58"/>
            <p:cNvGrpSpPr/>
            <p:nvPr/>
          </p:nvGrpSpPr>
          <p:grpSpPr bwMode="auto">
            <a:xfrm>
              <a:off x="3264" y="1056"/>
              <a:ext cx="1920" cy="1248"/>
              <a:chOff x="3264" y="1056"/>
              <a:chExt cx="1920" cy="1248"/>
            </a:xfrm>
          </p:grpSpPr>
          <p:grpSp>
            <p:nvGrpSpPr>
              <p:cNvPr id="9" name="Group 59"/>
              <p:cNvGrpSpPr/>
              <p:nvPr/>
            </p:nvGrpSpPr>
            <p:grpSpPr bwMode="auto">
              <a:xfrm>
                <a:off x="3264" y="1056"/>
                <a:ext cx="1920" cy="1248"/>
                <a:chOff x="3264" y="1056"/>
                <a:chExt cx="1920" cy="1248"/>
              </a:xfrm>
            </p:grpSpPr>
            <p:grpSp>
              <p:nvGrpSpPr>
                <p:cNvPr id="10" name="Group 60"/>
                <p:cNvGrpSpPr/>
                <p:nvPr/>
              </p:nvGrpSpPr>
              <p:grpSpPr bwMode="auto">
                <a:xfrm>
                  <a:off x="3264" y="1056"/>
                  <a:ext cx="1920" cy="1104"/>
                  <a:chOff x="2880" y="288"/>
                  <a:chExt cx="1920" cy="1104"/>
                </a:xfrm>
              </p:grpSpPr>
              <p:sp>
                <p:nvSpPr>
                  <p:cNvPr id="1746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528"/>
                    <a:ext cx="1920" cy="38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  <p:sp>
                <p:nvSpPr>
                  <p:cNvPr id="17470" name="Freeform 62"/>
                  <p:cNvSpPr/>
                  <p:nvPr/>
                </p:nvSpPr>
                <p:spPr bwMode="auto">
                  <a:xfrm>
                    <a:off x="3240" y="352"/>
                    <a:ext cx="144" cy="736"/>
                  </a:xfrm>
                  <a:custGeom>
                    <a:avLst/>
                    <a:gdLst/>
                    <a:ahLst/>
                    <a:cxnLst>
                      <a:cxn ang="0">
                        <a:pos x="0" y="176"/>
                      </a:cxn>
                      <a:cxn ang="0">
                        <a:pos x="48" y="80"/>
                      </a:cxn>
                      <a:cxn ang="0">
                        <a:pos x="96" y="656"/>
                      </a:cxn>
                      <a:cxn ang="0">
                        <a:pos x="144" y="560"/>
                      </a:cxn>
                    </a:cxnLst>
                    <a:rect l="0" t="0" r="r" b="b"/>
                    <a:pathLst>
                      <a:path w="144" h="736">
                        <a:moveTo>
                          <a:pt x="0" y="176"/>
                        </a:moveTo>
                        <a:cubicBezTo>
                          <a:pt x="16" y="88"/>
                          <a:pt x="32" y="0"/>
                          <a:pt x="48" y="80"/>
                        </a:cubicBezTo>
                        <a:cubicBezTo>
                          <a:pt x="64" y="160"/>
                          <a:pt x="80" y="576"/>
                          <a:pt x="96" y="656"/>
                        </a:cubicBezTo>
                        <a:cubicBezTo>
                          <a:pt x="112" y="736"/>
                          <a:pt x="128" y="648"/>
                          <a:pt x="144" y="560"/>
                        </a:cubicBezTo>
                      </a:path>
                    </a:pathLst>
                  </a:custGeom>
                  <a:noFill/>
                  <a:ln w="4127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  <p:sp>
                <p:nvSpPr>
                  <p:cNvPr id="17471" name="Freeform 63"/>
                  <p:cNvSpPr/>
                  <p:nvPr/>
                </p:nvSpPr>
                <p:spPr bwMode="auto">
                  <a:xfrm>
                    <a:off x="3408" y="336"/>
                    <a:ext cx="144" cy="736"/>
                  </a:xfrm>
                  <a:custGeom>
                    <a:avLst/>
                    <a:gdLst/>
                    <a:ahLst/>
                    <a:cxnLst>
                      <a:cxn ang="0">
                        <a:pos x="0" y="176"/>
                      </a:cxn>
                      <a:cxn ang="0">
                        <a:pos x="48" y="80"/>
                      </a:cxn>
                      <a:cxn ang="0">
                        <a:pos x="96" y="656"/>
                      </a:cxn>
                      <a:cxn ang="0">
                        <a:pos x="144" y="560"/>
                      </a:cxn>
                    </a:cxnLst>
                    <a:rect l="0" t="0" r="r" b="b"/>
                    <a:pathLst>
                      <a:path w="144" h="736">
                        <a:moveTo>
                          <a:pt x="0" y="176"/>
                        </a:moveTo>
                        <a:cubicBezTo>
                          <a:pt x="16" y="88"/>
                          <a:pt x="32" y="0"/>
                          <a:pt x="48" y="80"/>
                        </a:cubicBezTo>
                        <a:cubicBezTo>
                          <a:pt x="64" y="160"/>
                          <a:pt x="80" y="576"/>
                          <a:pt x="96" y="656"/>
                        </a:cubicBezTo>
                        <a:cubicBezTo>
                          <a:pt x="112" y="736"/>
                          <a:pt x="128" y="648"/>
                          <a:pt x="144" y="560"/>
                        </a:cubicBezTo>
                      </a:path>
                    </a:pathLst>
                  </a:custGeom>
                  <a:noFill/>
                  <a:ln w="4127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  <p:sp>
                <p:nvSpPr>
                  <p:cNvPr id="17472" name="Freeform 64"/>
                  <p:cNvSpPr/>
                  <p:nvPr/>
                </p:nvSpPr>
                <p:spPr bwMode="auto">
                  <a:xfrm>
                    <a:off x="3588" y="336"/>
                    <a:ext cx="144" cy="736"/>
                  </a:xfrm>
                  <a:custGeom>
                    <a:avLst/>
                    <a:gdLst/>
                    <a:ahLst/>
                    <a:cxnLst>
                      <a:cxn ang="0">
                        <a:pos x="0" y="176"/>
                      </a:cxn>
                      <a:cxn ang="0">
                        <a:pos x="48" y="80"/>
                      </a:cxn>
                      <a:cxn ang="0">
                        <a:pos x="96" y="656"/>
                      </a:cxn>
                      <a:cxn ang="0">
                        <a:pos x="144" y="560"/>
                      </a:cxn>
                    </a:cxnLst>
                    <a:rect l="0" t="0" r="r" b="b"/>
                    <a:pathLst>
                      <a:path w="144" h="736">
                        <a:moveTo>
                          <a:pt x="0" y="176"/>
                        </a:moveTo>
                        <a:cubicBezTo>
                          <a:pt x="16" y="88"/>
                          <a:pt x="32" y="0"/>
                          <a:pt x="48" y="80"/>
                        </a:cubicBezTo>
                        <a:cubicBezTo>
                          <a:pt x="64" y="160"/>
                          <a:pt x="80" y="576"/>
                          <a:pt x="96" y="656"/>
                        </a:cubicBezTo>
                        <a:cubicBezTo>
                          <a:pt x="112" y="736"/>
                          <a:pt x="128" y="648"/>
                          <a:pt x="144" y="560"/>
                        </a:cubicBezTo>
                      </a:path>
                    </a:pathLst>
                  </a:custGeom>
                  <a:noFill/>
                  <a:ln w="4127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  <p:sp>
                <p:nvSpPr>
                  <p:cNvPr id="17473" name="Freeform 65"/>
                  <p:cNvSpPr/>
                  <p:nvPr/>
                </p:nvSpPr>
                <p:spPr bwMode="auto">
                  <a:xfrm>
                    <a:off x="4296" y="336"/>
                    <a:ext cx="144" cy="736"/>
                  </a:xfrm>
                  <a:custGeom>
                    <a:avLst/>
                    <a:gdLst/>
                    <a:ahLst/>
                    <a:cxnLst>
                      <a:cxn ang="0">
                        <a:pos x="0" y="176"/>
                      </a:cxn>
                      <a:cxn ang="0">
                        <a:pos x="48" y="80"/>
                      </a:cxn>
                      <a:cxn ang="0">
                        <a:pos x="96" y="656"/>
                      </a:cxn>
                      <a:cxn ang="0">
                        <a:pos x="144" y="560"/>
                      </a:cxn>
                    </a:cxnLst>
                    <a:rect l="0" t="0" r="r" b="b"/>
                    <a:pathLst>
                      <a:path w="144" h="736">
                        <a:moveTo>
                          <a:pt x="0" y="176"/>
                        </a:moveTo>
                        <a:cubicBezTo>
                          <a:pt x="16" y="88"/>
                          <a:pt x="32" y="0"/>
                          <a:pt x="48" y="80"/>
                        </a:cubicBezTo>
                        <a:cubicBezTo>
                          <a:pt x="64" y="160"/>
                          <a:pt x="80" y="576"/>
                          <a:pt x="96" y="656"/>
                        </a:cubicBezTo>
                        <a:cubicBezTo>
                          <a:pt x="112" y="736"/>
                          <a:pt x="128" y="648"/>
                          <a:pt x="144" y="560"/>
                        </a:cubicBezTo>
                      </a:path>
                    </a:pathLst>
                  </a:custGeom>
                  <a:noFill/>
                  <a:ln w="4127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  <p:sp>
                <p:nvSpPr>
                  <p:cNvPr id="17474" name="Freeform 66"/>
                  <p:cNvSpPr/>
                  <p:nvPr/>
                </p:nvSpPr>
                <p:spPr bwMode="auto">
                  <a:xfrm>
                    <a:off x="4128" y="336"/>
                    <a:ext cx="144" cy="736"/>
                  </a:xfrm>
                  <a:custGeom>
                    <a:avLst/>
                    <a:gdLst/>
                    <a:ahLst/>
                    <a:cxnLst>
                      <a:cxn ang="0">
                        <a:pos x="0" y="176"/>
                      </a:cxn>
                      <a:cxn ang="0">
                        <a:pos x="48" y="80"/>
                      </a:cxn>
                      <a:cxn ang="0">
                        <a:pos x="96" y="656"/>
                      </a:cxn>
                      <a:cxn ang="0">
                        <a:pos x="144" y="560"/>
                      </a:cxn>
                    </a:cxnLst>
                    <a:rect l="0" t="0" r="r" b="b"/>
                    <a:pathLst>
                      <a:path w="144" h="736">
                        <a:moveTo>
                          <a:pt x="0" y="176"/>
                        </a:moveTo>
                        <a:cubicBezTo>
                          <a:pt x="16" y="88"/>
                          <a:pt x="32" y="0"/>
                          <a:pt x="48" y="80"/>
                        </a:cubicBezTo>
                        <a:cubicBezTo>
                          <a:pt x="64" y="160"/>
                          <a:pt x="80" y="576"/>
                          <a:pt x="96" y="656"/>
                        </a:cubicBezTo>
                        <a:cubicBezTo>
                          <a:pt x="112" y="736"/>
                          <a:pt x="128" y="648"/>
                          <a:pt x="144" y="560"/>
                        </a:cubicBezTo>
                      </a:path>
                    </a:pathLst>
                  </a:custGeom>
                  <a:noFill/>
                  <a:ln w="4127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  <p:sp>
                <p:nvSpPr>
                  <p:cNvPr id="17475" name="Freeform 67"/>
                  <p:cNvSpPr/>
                  <p:nvPr/>
                </p:nvSpPr>
                <p:spPr bwMode="auto">
                  <a:xfrm>
                    <a:off x="4464" y="288"/>
                    <a:ext cx="56" cy="1104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48" y="144"/>
                      </a:cxn>
                      <a:cxn ang="0">
                        <a:pos x="48" y="1104"/>
                      </a:cxn>
                    </a:cxnLst>
                    <a:rect l="0" t="0" r="r" b="b"/>
                    <a:pathLst>
                      <a:path w="56" h="1104">
                        <a:moveTo>
                          <a:pt x="0" y="240"/>
                        </a:moveTo>
                        <a:cubicBezTo>
                          <a:pt x="20" y="120"/>
                          <a:pt x="40" y="0"/>
                          <a:pt x="48" y="144"/>
                        </a:cubicBezTo>
                        <a:cubicBezTo>
                          <a:pt x="56" y="288"/>
                          <a:pt x="52" y="696"/>
                          <a:pt x="48" y="1104"/>
                        </a:cubicBezTo>
                      </a:path>
                    </a:pathLst>
                  </a:custGeom>
                  <a:noFill/>
                  <a:ln w="4127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  <p:sp>
                <p:nvSpPr>
                  <p:cNvPr id="17476" name="Freeform 68"/>
                  <p:cNvSpPr/>
                  <p:nvPr/>
                </p:nvSpPr>
                <p:spPr bwMode="auto">
                  <a:xfrm>
                    <a:off x="3216" y="912"/>
                    <a:ext cx="1" cy="4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32"/>
                      </a:cxn>
                    </a:cxnLst>
                    <a:rect l="0" t="0" r="r" b="b"/>
                    <a:pathLst>
                      <a:path w="1" h="432">
                        <a:moveTo>
                          <a:pt x="0" y="0"/>
                        </a:moveTo>
                        <a:cubicBezTo>
                          <a:pt x="0" y="180"/>
                          <a:pt x="0" y="360"/>
                          <a:pt x="0" y="432"/>
                        </a:cubicBezTo>
                      </a:path>
                    </a:pathLst>
                  </a:custGeom>
                  <a:noFill/>
                  <a:ln w="4127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  <p:sp>
                <p:nvSpPr>
                  <p:cNvPr id="17477" name="Freeform 69"/>
                  <p:cNvSpPr/>
                  <p:nvPr/>
                </p:nvSpPr>
                <p:spPr bwMode="auto">
                  <a:xfrm>
                    <a:off x="3948" y="336"/>
                    <a:ext cx="144" cy="736"/>
                  </a:xfrm>
                  <a:custGeom>
                    <a:avLst/>
                    <a:gdLst/>
                    <a:ahLst/>
                    <a:cxnLst>
                      <a:cxn ang="0">
                        <a:pos x="0" y="176"/>
                      </a:cxn>
                      <a:cxn ang="0">
                        <a:pos x="48" y="80"/>
                      </a:cxn>
                      <a:cxn ang="0">
                        <a:pos x="96" y="656"/>
                      </a:cxn>
                      <a:cxn ang="0">
                        <a:pos x="144" y="560"/>
                      </a:cxn>
                    </a:cxnLst>
                    <a:rect l="0" t="0" r="r" b="b"/>
                    <a:pathLst>
                      <a:path w="144" h="736">
                        <a:moveTo>
                          <a:pt x="0" y="176"/>
                        </a:moveTo>
                        <a:cubicBezTo>
                          <a:pt x="16" y="88"/>
                          <a:pt x="32" y="0"/>
                          <a:pt x="48" y="80"/>
                        </a:cubicBezTo>
                        <a:cubicBezTo>
                          <a:pt x="64" y="160"/>
                          <a:pt x="80" y="576"/>
                          <a:pt x="96" y="656"/>
                        </a:cubicBezTo>
                        <a:cubicBezTo>
                          <a:pt x="112" y="736"/>
                          <a:pt x="128" y="648"/>
                          <a:pt x="144" y="560"/>
                        </a:cubicBezTo>
                      </a:path>
                    </a:pathLst>
                  </a:custGeom>
                  <a:noFill/>
                  <a:ln w="4127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  <p:sp>
                <p:nvSpPr>
                  <p:cNvPr id="17478" name="Freeform 70"/>
                  <p:cNvSpPr/>
                  <p:nvPr/>
                </p:nvSpPr>
                <p:spPr bwMode="auto">
                  <a:xfrm>
                    <a:off x="3768" y="336"/>
                    <a:ext cx="144" cy="736"/>
                  </a:xfrm>
                  <a:custGeom>
                    <a:avLst/>
                    <a:gdLst/>
                    <a:ahLst/>
                    <a:cxnLst>
                      <a:cxn ang="0">
                        <a:pos x="0" y="176"/>
                      </a:cxn>
                      <a:cxn ang="0">
                        <a:pos x="48" y="80"/>
                      </a:cxn>
                      <a:cxn ang="0">
                        <a:pos x="96" y="656"/>
                      </a:cxn>
                      <a:cxn ang="0">
                        <a:pos x="144" y="560"/>
                      </a:cxn>
                    </a:cxnLst>
                    <a:rect l="0" t="0" r="r" b="b"/>
                    <a:pathLst>
                      <a:path w="144" h="736">
                        <a:moveTo>
                          <a:pt x="0" y="176"/>
                        </a:moveTo>
                        <a:cubicBezTo>
                          <a:pt x="16" y="88"/>
                          <a:pt x="32" y="0"/>
                          <a:pt x="48" y="80"/>
                        </a:cubicBezTo>
                        <a:cubicBezTo>
                          <a:pt x="64" y="160"/>
                          <a:pt x="80" y="576"/>
                          <a:pt x="96" y="656"/>
                        </a:cubicBezTo>
                        <a:cubicBezTo>
                          <a:pt x="112" y="736"/>
                          <a:pt x="128" y="648"/>
                          <a:pt x="144" y="560"/>
                        </a:cubicBezTo>
                      </a:path>
                    </a:pathLst>
                  </a:custGeom>
                  <a:noFill/>
                  <a:ln w="41275">
                    <a:solidFill>
                      <a:srgbClr val="00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baseline="0"/>
                  </a:p>
                </p:txBody>
              </p:sp>
            </p:grpSp>
            <p:sp>
              <p:nvSpPr>
                <p:cNvPr id="17479" name="Line 71"/>
                <p:cNvSpPr>
                  <a:spLocks noChangeShapeType="1"/>
                </p:cNvSpPr>
                <p:nvPr/>
              </p:nvSpPr>
              <p:spPr bwMode="auto">
                <a:xfrm>
                  <a:off x="3600" y="2160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baseline="0"/>
                </a:p>
              </p:txBody>
            </p:sp>
            <p:sp>
              <p:nvSpPr>
                <p:cNvPr id="17480" name="Line 72"/>
                <p:cNvSpPr>
                  <a:spLocks noChangeShapeType="1"/>
                </p:cNvSpPr>
                <p:nvPr/>
              </p:nvSpPr>
              <p:spPr bwMode="auto">
                <a:xfrm>
                  <a:off x="4176" y="2016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baseline="0"/>
                </a:p>
              </p:txBody>
            </p:sp>
            <p:sp>
              <p:nvSpPr>
                <p:cNvPr id="17481" name="Line 73"/>
                <p:cNvSpPr>
                  <a:spLocks noChangeShapeType="1"/>
                </p:cNvSpPr>
                <p:nvPr/>
              </p:nvSpPr>
              <p:spPr bwMode="auto">
                <a:xfrm>
                  <a:off x="4080" y="208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baseline="0"/>
                </a:p>
              </p:txBody>
            </p:sp>
            <p:sp>
              <p:nvSpPr>
                <p:cNvPr id="17482" name="Line 74"/>
                <p:cNvSpPr>
                  <a:spLocks noChangeShapeType="1"/>
                </p:cNvSpPr>
                <p:nvPr/>
              </p:nvSpPr>
              <p:spPr bwMode="auto">
                <a:xfrm>
                  <a:off x="4176" y="2160"/>
                  <a:ext cx="72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 baseline="0"/>
                </a:p>
              </p:txBody>
            </p:sp>
          </p:grpSp>
          <p:sp>
            <p:nvSpPr>
              <p:cNvPr id="17483" name="Line 75"/>
              <p:cNvSpPr>
                <a:spLocks noChangeShapeType="1"/>
              </p:cNvSpPr>
              <p:nvPr/>
            </p:nvSpPr>
            <p:spPr bwMode="auto">
              <a:xfrm>
                <a:off x="3600" y="1968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</p:grpSp>
      </p:grpSp>
      <p:sp>
        <p:nvSpPr>
          <p:cNvPr id="17484" name="Line 76"/>
          <p:cNvSpPr>
            <a:spLocks noChangeShapeType="1"/>
          </p:cNvSpPr>
          <p:nvPr/>
        </p:nvSpPr>
        <p:spPr bwMode="auto">
          <a:xfrm>
            <a:off x="1641449" y="2153563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85" name="Line 77"/>
          <p:cNvSpPr>
            <a:spLocks noChangeShapeType="1"/>
          </p:cNvSpPr>
          <p:nvPr/>
        </p:nvSpPr>
        <p:spPr bwMode="auto">
          <a:xfrm flipV="1">
            <a:off x="1475656" y="2915741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86" name="Line 78"/>
          <p:cNvSpPr>
            <a:spLocks noChangeShapeType="1"/>
          </p:cNvSpPr>
          <p:nvPr/>
        </p:nvSpPr>
        <p:spPr bwMode="auto">
          <a:xfrm>
            <a:off x="1908149" y="2172618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87" name="Line 79"/>
          <p:cNvSpPr>
            <a:spLocks noChangeShapeType="1"/>
          </p:cNvSpPr>
          <p:nvPr/>
        </p:nvSpPr>
        <p:spPr bwMode="auto">
          <a:xfrm>
            <a:off x="2193899" y="2191672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88" name="Line 80"/>
          <p:cNvSpPr>
            <a:spLocks noChangeShapeType="1"/>
          </p:cNvSpPr>
          <p:nvPr/>
        </p:nvSpPr>
        <p:spPr bwMode="auto">
          <a:xfrm>
            <a:off x="2479649" y="2191672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89" name="Line 81"/>
          <p:cNvSpPr>
            <a:spLocks noChangeShapeType="1"/>
          </p:cNvSpPr>
          <p:nvPr/>
        </p:nvSpPr>
        <p:spPr bwMode="auto">
          <a:xfrm>
            <a:off x="2784449" y="2191672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0" name="Line 82"/>
          <p:cNvSpPr>
            <a:spLocks noChangeShapeType="1"/>
          </p:cNvSpPr>
          <p:nvPr/>
        </p:nvSpPr>
        <p:spPr bwMode="auto">
          <a:xfrm>
            <a:off x="3563888" y="2853730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3051149" y="2191672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2" name="Line 84"/>
          <p:cNvSpPr>
            <a:spLocks noChangeShapeType="1"/>
          </p:cNvSpPr>
          <p:nvPr/>
        </p:nvSpPr>
        <p:spPr bwMode="auto">
          <a:xfrm>
            <a:off x="3317849" y="2191672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3" name="Line 85"/>
          <p:cNvSpPr>
            <a:spLocks noChangeShapeType="1"/>
          </p:cNvSpPr>
          <p:nvPr/>
        </p:nvSpPr>
        <p:spPr bwMode="auto">
          <a:xfrm>
            <a:off x="3546449" y="2191672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4" name="Line 86"/>
          <p:cNvSpPr>
            <a:spLocks noChangeShapeType="1"/>
          </p:cNvSpPr>
          <p:nvPr/>
        </p:nvSpPr>
        <p:spPr bwMode="auto">
          <a:xfrm flipV="1">
            <a:off x="145094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5" name="Line 87"/>
          <p:cNvSpPr>
            <a:spLocks noChangeShapeType="1"/>
          </p:cNvSpPr>
          <p:nvPr/>
        </p:nvSpPr>
        <p:spPr bwMode="auto">
          <a:xfrm flipV="1">
            <a:off x="1431899" y="5430923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6" name="Line 88"/>
          <p:cNvSpPr>
            <a:spLocks noChangeShapeType="1"/>
          </p:cNvSpPr>
          <p:nvPr/>
        </p:nvSpPr>
        <p:spPr bwMode="auto">
          <a:xfrm flipV="1">
            <a:off x="181289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7" name="Line 89"/>
          <p:cNvSpPr>
            <a:spLocks noChangeShapeType="1"/>
          </p:cNvSpPr>
          <p:nvPr/>
        </p:nvSpPr>
        <p:spPr bwMode="auto">
          <a:xfrm flipV="1">
            <a:off x="209864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8" name="Line 90"/>
          <p:cNvSpPr>
            <a:spLocks noChangeShapeType="1"/>
          </p:cNvSpPr>
          <p:nvPr/>
        </p:nvSpPr>
        <p:spPr bwMode="auto">
          <a:xfrm flipV="1">
            <a:off x="238439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499" name="Line 91"/>
          <p:cNvSpPr>
            <a:spLocks noChangeShapeType="1"/>
          </p:cNvSpPr>
          <p:nvPr/>
        </p:nvSpPr>
        <p:spPr bwMode="auto">
          <a:xfrm flipV="1">
            <a:off x="2670149" y="4649691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0" name="Line 92"/>
          <p:cNvSpPr>
            <a:spLocks noChangeShapeType="1"/>
          </p:cNvSpPr>
          <p:nvPr/>
        </p:nvSpPr>
        <p:spPr bwMode="auto">
          <a:xfrm flipV="1">
            <a:off x="2955899" y="4649691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1" name="Line 93"/>
          <p:cNvSpPr>
            <a:spLocks noChangeShapeType="1"/>
          </p:cNvSpPr>
          <p:nvPr/>
        </p:nvSpPr>
        <p:spPr bwMode="auto">
          <a:xfrm flipV="1">
            <a:off x="3222599" y="4649691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2" name="Line 94"/>
          <p:cNvSpPr>
            <a:spLocks noChangeShapeType="1"/>
          </p:cNvSpPr>
          <p:nvPr/>
        </p:nvSpPr>
        <p:spPr bwMode="auto">
          <a:xfrm flipV="1">
            <a:off x="350834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3" name="Line 95"/>
          <p:cNvSpPr>
            <a:spLocks noChangeShapeType="1"/>
          </p:cNvSpPr>
          <p:nvPr/>
        </p:nvSpPr>
        <p:spPr bwMode="auto">
          <a:xfrm>
            <a:off x="3698849" y="5469032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4" name="Line 96"/>
          <p:cNvSpPr>
            <a:spLocks noChangeShapeType="1"/>
          </p:cNvSpPr>
          <p:nvPr/>
        </p:nvSpPr>
        <p:spPr bwMode="auto">
          <a:xfrm>
            <a:off x="5432399" y="4630638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5" name="Line 97"/>
          <p:cNvSpPr>
            <a:spLocks noChangeShapeType="1"/>
          </p:cNvSpPr>
          <p:nvPr/>
        </p:nvSpPr>
        <p:spPr bwMode="auto">
          <a:xfrm>
            <a:off x="5775299" y="4649691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6" name="Line 98"/>
          <p:cNvSpPr>
            <a:spLocks noChangeShapeType="1"/>
          </p:cNvSpPr>
          <p:nvPr/>
        </p:nvSpPr>
        <p:spPr bwMode="auto">
          <a:xfrm>
            <a:off x="606104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7" name="Line 99"/>
          <p:cNvSpPr>
            <a:spLocks noChangeShapeType="1"/>
          </p:cNvSpPr>
          <p:nvPr/>
        </p:nvSpPr>
        <p:spPr bwMode="auto">
          <a:xfrm>
            <a:off x="634679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8" name="Line 100"/>
          <p:cNvSpPr>
            <a:spLocks noChangeShapeType="1"/>
          </p:cNvSpPr>
          <p:nvPr/>
        </p:nvSpPr>
        <p:spPr bwMode="auto">
          <a:xfrm>
            <a:off x="663254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09" name="Line 101"/>
          <p:cNvSpPr>
            <a:spLocks noChangeShapeType="1"/>
          </p:cNvSpPr>
          <p:nvPr/>
        </p:nvSpPr>
        <p:spPr bwMode="auto">
          <a:xfrm>
            <a:off x="691829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0" name="Line 102"/>
          <p:cNvSpPr>
            <a:spLocks noChangeShapeType="1"/>
          </p:cNvSpPr>
          <p:nvPr/>
        </p:nvSpPr>
        <p:spPr bwMode="auto">
          <a:xfrm>
            <a:off x="7184999" y="4649691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>
            <a:off x="7470749" y="4668746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2" name="Line 104"/>
          <p:cNvSpPr>
            <a:spLocks noChangeShapeType="1"/>
          </p:cNvSpPr>
          <p:nvPr/>
        </p:nvSpPr>
        <p:spPr bwMode="auto">
          <a:xfrm>
            <a:off x="5394299" y="5488085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3" name="Line 105"/>
          <p:cNvSpPr>
            <a:spLocks noChangeShapeType="1"/>
          </p:cNvSpPr>
          <p:nvPr/>
        </p:nvSpPr>
        <p:spPr bwMode="auto">
          <a:xfrm flipV="1">
            <a:off x="7661249" y="5488085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flipV="1">
            <a:off x="7585049" y="2934794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5" name="Line 107"/>
          <p:cNvSpPr>
            <a:spLocks noChangeShapeType="1"/>
          </p:cNvSpPr>
          <p:nvPr/>
        </p:nvSpPr>
        <p:spPr bwMode="auto">
          <a:xfrm>
            <a:off x="5527649" y="2953849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6" name="Line 108"/>
          <p:cNvSpPr>
            <a:spLocks noChangeShapeType="1"/>
          </p:cNvSpPr>
          <p:nvPr/>
        </p:nvSpPr>
        <p:spPr bwMode="auto">
          <a:xfrm flipV="1">
            <a:off x="5680049" y="2134509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7" name="Line 109"/>
          <p:cNvSpPr>
            <a:spLocks noChangeShapeType="1"/>
          </p:cNvSpPr>
          <p:nvPr/>
        </p:nvSpPr>
        <p:spPr bwMode="auto">
          <a:xfrm flipV="1">
            <a:off x="5946749" y="2134509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8" name="Line 110"/>
          <p:cNvSpPr>
            <a:spLocks noChangeShapeType="1"/>
          </p:cNvSpPr>
          <p:nvPr/>
        </p:nvSpPr>
        <p:spPr bwMode="auto">
          <a:xfrm flipV="1">
            <a:off x="6232499" y="2134509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19" name="Line 111"/>
          <p:cNvSpPr>
            <a:spLocks noChangeShapeType="1"/>
          </p:cNvSpPr>
          <p:nvPr/>
        </p:nvSpPr>
        <p:spPr bwMode="auto">
          <a:xfrm flipV="1">
            <a:off x="6518249" y="2134509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20" name="Line 112"/>
          <p:cNvSpPr>
            <a:spLocks noChangeShapeType="1"/>
          </p:cNvSpPr>
          <p:nvPr/>
        </p:nvSpPr>
        <p:spPr bwMode="auto">
          <a:xfrm flipV="1">
            <a:off x="6803999" y="2115454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21" name="Line 113"/>
          <p:cNvSpPr>
            <a:spLocks noChangeShapeType="1"/>
          </p:cNvSpPr>
          <p:nvPr/>
        </p:nvSpPr>
        <p:spPr bwMode="auto">
          <a:xfrm flipV="1">
            <a:off x="7089749" y="2115454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22" name="Line 114"/>
          <p:cNvSpPr>
            <a:spLocks noChangeShapeType="1"/>
          </p:cNvSpPr>
          <p:nvPr/>
        </p:nvSpPr>
        <p:spPr bwMode="auto">
          <a:xfrm flipV="1">
            <a:off x="7356449" y="2115454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23" name="Line 115"/>
          <p:cNvSpPr>
            <a:spLocks noChangeShapeType="1"/>
          </p:cNvSpPr>
          <p:nvPr/>
        </p:nvSpPr>
        <p:spPr bwMode="auto">
          <a:xfrm flipV="1">
            <a:off x="7585049" y="2134509"/>
            <a:ext cx="0" cy="30487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med" len="med"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7524" name="Text Box 116"/>
          <p:cNvSpPr txBox="1">
            <a:spLocks noChangeArrowheads="1"/>
          </p:cNvSpPr>
          <p:nvPr/>
        </p:nvSpPr>
        <p:spPr bwMode="auto">
          <a:xfrm>
            <a:off x="4994249" y="1869388"/>
            <a:ext cx="685800" cy="648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5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7525" name="Text Box 117"/>
          <p:cNvSpPr txBox="1">
            <a:spLocks noChangeArrowheads="1"/>
          </p:cNvSpPr>
          <p:nvPr/>
        </p:nvSpPr>
        <p:spPr bwMode="auto">
          <a:xfrm>
            <a:off x="3592487" y="1869388"/>
            <a:ext cx="685800" cy="648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5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7526" name="Text Box 118"/>
          <p:cNvSpPr txBox="1">
            <a:spLocks noChangeArrowheads="1"/>
          </p:cNvSpPr>
          <p:nvPr/>
        </p:nvSpPr>
        <p:spPr bwMode="auto">
          <a:xfrm>
            <a:off x="7585049" y="4286633"/>
            <a:ext cx="685800" cy="648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5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7527" name="Text Box 119"/>
          <p:cNvSpPr txBox="1">
            <a:spLocks noChangeArrowheads="1"/>
          </p:cNvSpPr>
          <p:nvPr/>
        </p:nvSpPr>
        <p:spPr bwMode="auto">
          <a:xfrm>
            <a:off x="7661249" y="1869388"/>
            <a:ext cx="685800" cy="648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5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7528" name="Text Box 120"/>
          <p:cNvSpPr txBox="1">
            <a:spLocks noChangeArrowheads="1"/>
          </p:cNvSpPr>
          <p:nvPr/>
        </p:nvSpPr>
        <p:spPr bwMode="auto">
          <a:xfrm>
            <a:off x="955649" y="4286633"/>
            <a:ext cx="685800" cy="648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5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7529" name="Text Box 121"/>
          <p:cNvSpPr txBox="1">
            <a:spLocks noChangeArrowheads="1"/>
          </p:cNvSpPr>
          <p:nvPr/>
        </p:nvSpPr>
        <p:spPr bwMode="auto">
          <a:xfrm>
            <a:off x="4994249" y="4286633"/>
            <a:ext cx="609600" cy="648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5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7530" name="Text Box 122"/>
          <p:cNvSpPr txBox="1">
            <a:spLocks noChangeArrowheads="1"/>
          </p:cNvSpPr>
          <p:nvPr/>
        </p:nvSpPr>
        <p:spPr bwMode="auto">
          <a:xfrm>
            <a:off x="3698849" y="4286633"/>
            <a:ext cx="685800" cy="648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5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7531" name="Text Box 123"/>
          <p:cNvSpPr txBox="1">
            <a:spLocks noChangeArrowheads="1"/>
          </p:cNvSpPr>
          <p:nvPr/>
        </p:nvSpPr>
        <p:spPr bwMode="auto">
          <a:xfrm>
            <a:off x="928662" y="1869388"/>
            <a:ext cx="685800" cy="648970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5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7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7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7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7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500"/>
                            </p:stCondLst>
                            <p:childTnLst>
                              <p:par>
                                <p:cTn id="29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000"/>
                            </p:stCondLst>
                            <p:childTnLst>
                              <p:par>
                                <p:cTn id="30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4" grpId="0" animBg="1"/>
      <p:bldP spid="17485" grpId="0" animBg="1"/>
      <p:bldP spid="17486" grpId="0" animBg="1"/>
      <p:bldP spid="17487" grpId="0" animBg="1"/>
      <p:bldP spid="17488" grpId="0" animBg="1"/>
      <p:bldP spid="17489" grpId="0" animBg="1"/>
      <p:bldP spid="17490" grpId="0" animBg="1"/>
      <p:bldP spid="17491" grpId="0" animBg="1"/>
      <p:bldP spid="17492" grpId="0" animBg="1"/>
      <p:bldP spid="17493" grpId="0" animBg="1"/>
      <p:bldP spid="17494" grpId="0" animBg="1"/>
      <p:bldP spid="17495" grpId="0" animBg="1"/>
      <p:bldP spid="17496" grpId="0" animBg="1"/>
      <p:bldP spid="17497" grpId="0" animBg="1"/>
      <p:bldP spid="17498" grpId="0" animBg="1"/>
      <p:bldP spid="17499" grpId="0" animBg="1"/>
      <p:bldP spid="17500" grpId="0" animBg="1"/>
      <p:bldP spid="17501" grpId="0" animBg="1"/>
      <p:bldP spid="17502" grpId="0" animBg="1"/>
      <p:bldP spid="17503" grpId="0" animBg="1"/>
      <p:bldP spid="17504" grpId="0" animBg="1"/>
      <p:bldP spid="17505" grpId="0" animBg="1"/>
      <p:bldP spid="17506" grpId="0" animBg="1"/>
      <p:bldP spid="17507" grpId="0" animBg="1"/>
      <p:bldP spid="17508" grpId="0" animBg="1"/>
      <p:bldP spid="17509" grpId="0" animBg="1"/>
      <p:bldP spid="17510" grpId="0" animBg="1"/>
      <p:bldP spid="17511" grpId="0" animBg="1"/>
      <p:bldP spid="17512" grpId="0" animBg="1"/>
      <p:bldP spid="17513" grpId="0" animBg="1"/>
      <p:bldP spid="17514" grpId="0" animBg="1"/>
      <p:bldP spid="17515" grpId="0" animBg="1"/>
      <p:bldP spid="17516" grpId="0" animBg="1"/>
      <p:bldP spid="17517" grpId="0" animBg="1"/>
      <p:bldP spid="17518" grpId="0" animBg="1"/>
      <p:bldP spid="17519" grpId="0" animBg="1"/>
      <p:bldP spid="17520" grpId="0" animBg="1"/>
      <p:bldP spid="17521" grpId="0" animBg="1"/>
      <p:bldP spid="17522" grpId="0" animBg="1"/>
      <p:bldP spid="17523" grpId="0" animBg="1"/>
      <p:bldP spid="17524" grpId="0" bldLvl="0" animBg="1" autoUpdateAnimBg="0"/>
      <p:bldP spid="17525" grpId="0" bldLvl="0" animBg="1" autoUpdateAnimBg="0"/>
      <p:bldP spid="17526" grpId="0" bldLvl="0" animBg="1" autoUpdateAnimBg="0"/>
      <p:bldP spid="17527" grpId="0" bldLvl="0" animBg="1" autoUpdateAnimBg="0"/>
      <p:bldP spid="17528" grpId="0" bldLvl="0" animBg="1" autoUpdateAnimBg="0"/>
      <p:bldP spid="17529" grpId="0" bldLvl="0" animBg="1" autoUpdateAnimBg="0"/>
      <p:bldP spid="17530" grpId="0" bldLvl="0" animBg="1" autoUpdateAnimBg="0"/>
      <p:bldP spid="17531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55206" y="1022145"/>
            <a:ext cx="7778750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根据小磁针静止时指针的指向，判断出电源的正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负极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2000232" y="2935763"/>
            <a:ext cx="4897438" cy="2634273"/>
            <a:chOff x="1800" y="2832"/>
            <a:chExt cx="1920" cy="1248"/>
          </a:xfrm>
        </p:grpSpPr>
        <p:sp>
          <p:nvSpPr>
            <p:cNvPr id="18436" name="Rectangle 4"/>
            <p:cNvSpPr>
              <a:spLocks noChangeArrowheads="1"/>
            </p:cNvSpPr>
            <p:nvPr/>
          </p:nvSpPr>
          <p:spPr bwMode="auto">
            <a:xfrm>
              <a:off x="1800" y="3000"/>
              <a:ext cx="19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baseline="0"/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2052" y="2832"/>
              <a:ext cx="1428" cy="1248"/>
              <a:chOff x="2052" y="2832"/>
              <a:chExt cx="1428" cy="1248"/>
            </a:xfrm>
          </p:grpSpPr>
          <p:grpSp>
            <p:nvGrpSpPr>
              <p:cNvPr id="4" name="Group 6"/>
              <p:cNvGrpSpPr/>
              <p:nvPr/>
            </p:nvGrpSpPr>
            <p:grpSpPr bwMode="auto">
              <a:xfrm>
                <a:off x="2484" y="3744"/>
                <a:ext cx="720" cy="336"/>
                <a:chOff x="2484" y="3744"/>
                <a:chExt cx="720" cy="336"/>
              </a:xfrm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2520" y="3744"/>
                  <a:ext cx="576" cy="336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38100">
                  <a:solidFill>
                    <a:srgbClr val="00FFFF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lnSpc>
                      <a:spcPct val="150000"/>
                    </a:lnSpc>
                  </a:pPr>
                  <a:endParaRPr lang="zh-CN" altLang="en-US" baseline="0"/>
                </a:p>
              </p:txBody>
            </p:sp>
            <p:sp>
              <p:nvSpPr>
                <p:cNvPr id="1844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484" y="3744"/>
                  <a:ext cx="720" cy="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kumimoji="1" lang="en-US" altLang="zh-CN" sz="2200" b="1" baseline="0" dirty="0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楷体_GB2312" panose="02010609030101010101" charset="-122"/>
                      <a:ea typeface="楷体_GB2312" panose="02010609030101010101" charset="-122"/>
                    </a:rPr>
                    <a:t>  </a:t>
                  </a:r>
                  <a:r>
                    <a:rPr kumimoji="1" lang="en-US" altLang="zh-CN" sz="2200" b="1" baseline="0" dirty="0" smtClean="0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楷体_GB2312" panose="02010609030101010101" charset="-122"/>
                      <a:ea typeface="楷体_GB2312" panose="02010609030101010101" charset="-122"/>
                    </a:rPr>
                    <a:t> </a:t>
                  </a:r>
                  <a:r>
                    <a:rPr kumimoji="1" lang="zh-CN" altLang="en-US" sz="2200" b="1" baseline="0" dirty="0" smtClean="0">
                      <a:solidFill>
                        <a:srgbClr val="0066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楷体_GB2312" panose="02010609030101010101" charset="-122"/>
                      <a:ea typeface="楷体_GB2312" panose="02010609030101010101" charset="-122"/>
                    </a:rPr>
                    <a:t>电源</a:t>
                  </a:r>
                  <a:endParaRPr kumimoji="1" lang="zh-CN" altLang="en-US" sz="2200" b="1" baseline="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楷体_GB2312" panose="02010609030101010101" charset="-122"/>
                    <a:ea typeface="楷体_GB2312" panose="02010609030101010101" charset="-122"/>
                  </a:endParaRPr>
                </a:p>
              </p:txBody>
            </p:sp>
          </p:grpSp>
          <p:sp>
            <p:nvSpPr>
              <p:cNvPr id="18441" name="Freeform 9"/>
              <p:cNvSpPr/>
              <p:nvPr/>
            </p:nvSpPr>
            <p:spPr bwMode="auto">
              <a:xfrm flipV="1">
                <a:off x="2220" y="2840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8442" name="Freeform 10"/>
              <p:cNvSpPr/>
              <p:nvPr/>
            </p:nvSpPr>
            <p:spPr bwMode="auto">
              <a:xfrm flipV="1">
                <a:off x="2400" y="2840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8443" name="Freeform 11"/>
              <p:cNvSpPr/>
              <p:nvPr/>
            </p:nvSpPr>
            <p:spPr bwMode="auto">
              <a:xfrm flipV="1">
                <a:off x="3108" y="2840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8444" name="Freeform 12"/>
              <p:cNvSpPr/>
              <p:nvPr/>
            </p:nvSpPr>
            <p:spPr bwMode="auto">
              <a:xfrm flipV="1">
                <a:off x="2940" y="2840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8445" name="Freeform 13"/>
              <p:cNvSpPr/>
              <p:nvPr/>
            </p:nvSpPr>
            <p:spPr bwMode="auto">
              <a:xfrm flipV="1">
                <a:off x="2760" y="2840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8446" name="Freeform 14"/>
              <p:cNvSpPr/>
              <p:nvPr/>
            </p:nvSpPr>
            <p:spPr bwMode="auto">
              <a:xfrm flipV="1">
                <a:off x="2580" y="2840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8447" name="Freeform 15"/>
              <p:cNvSpPr/>
              <p:nvPr/>
            </p:nvSpPr>
            <p:spPr bwMode="auto">
              <a:xfrm flipV="1">
                <a:off x="3288" y="2840"/>
                <a:ext cx="144" cy="736"/>
              </a:xfrm>
              <a:custGeom>
                <a:avLst/>
                <a:gdLst/>
                <a:ahLst/>
                <a:cxnLst>
                  <a:cxn ang="0">
                    <a:pos x="0" y="176"/>
                  </a:cxn>
                  <a:cxn ang="0">
                    <a:pos x="48" y="80"/>
                  </a:cxn>
                  <a:cxn ang="0">
                    <a:pos x="96" y="656"/>
                  </a:cxn>
                  <a:cxn ang="0">
                    <a:pos x="144" y="560"/>
                  </a:cxn>
                </a:cxnLst>
                <a:rect l="0" t="0" r="r" b="b"/>
                <a:pathLst>
                  <a:path w="144" h="736">
                    <a:moveTo>
                      <a:pt x="0" y="176"/>
                    </a:moveTo>
                    <a:cubicBezTo>
                      <a:pt x="16" y="88"/>
                      <a:pt x="32" y="0"/>
                      <a:pt x="48" y="80"/>
                    </a:cubicBezTo>
                    <a:cubicBezTo>
                      <a:pt x="64" y="160"/>
                      <a:pt x="80" y="576"/>
                      <a:pt x="96" y="656"/>
                    </a:cubicBezTo>
                    <a:cubicBezTo>
                      <a:pt x="112" y="736"/>
                      <a:pt x="128" y="648"/>
                      <a:pt x="144" y="56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8448" name="Freeform 16"/>
              <p:cNvSpPr/>
              <p:nvPr/>
            </p:nvSpPr>
            <p:spPr bwMode="auto">
              <a:xfrm>
                <a:off x="2052" y="2832"/>
                <a:ext cx="96" cy="600"/>
              </a:xfrm>
              <a:custGeom>
                <a:avLst/>
                <a:gdLst/>
                <a:ahLst/>
                <a:cxnLst>
                  <a:cxn ang="0">
                    <a:pos x="96" y="168"/>
                  </a:cxn>
                  <a:cxn ang="0">
                    <a:pos x="48" y="72"/>
                  </a:cxn>
                  <a:cxn ang="0">
                    <a:pos x="0" y="600"/>
                  </a:cxn>
                </a:cxnLst>
                <a:rect l="0" t="0" r="r" b="b"/>
                <a:pathLst>
                  <a:path w="96" h="600">
                    <a:moveTo>
                      <a:pt x="96" y="168"/>
                    </a:moveTo>
                    <a:cubicBezTo>
                      <a:pt x="80" y="84"/>
                      <a:pt x="64" y="0"/>
                      <a:pt x="48" y="72"/>
                    </a:cubicBezTo>
                    <a:cubicBezTo>
                      <a:pt x="32" y="144"/>
                      <a:pt x="8" y="512"/>
                      <a:pt x="0" y="600"/>
                    </a:cubicBezTo>
                  </a:path>
                </a:pathLst>
              </a:cu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pPr>
                  <a:lnSpc>
                    <a:spcPct val="150000"/>
                  </a:lnSpc>
                </a:pPr>
                <a:endParaRPr lang="zh-CN" altLang="en-US" baseline="0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auto">
              <a:xfrm>
                <a:off x="2052" y="3384"/>
                <a:ext cx="0" cy="528"/>
              </a:xfrm>
              <a:prstGeom prst="line">
                <a:avLst/>
              </a:pr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auto">
              <a:xfrm>
                <a:off x="2052" y="3912"/>
                <a:ext cx="480" cy="0"/>
              </a:xfrm>
              <a:prstGeom prst="line">
                <a:avLst/>
              </a:pr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>
                <a:off x="3480" y="3384"/>
                <a:ext cx="0" cy="528"/>
              </a:xfrm>
              <a:prstGeom prst="line">
                <a:avLst/>
              </a:pr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3084" y="390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FF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 baseline="0"/>
              </a:p>
            </p:txBody>
          </p:sp>
        </p:grpSp>
      </p:grpSp>
      <p:grpSp>
        <p:nvGrpSpPr>
          <p:cNvPr id="6" name="Group 23"/>
          <p:cNvGrpSpPr/>
          <p:nvPr/>
        </p:nvGrpSpPr>
        <p:grpSpPr bwMode="auto">
          <a:xfrm rot="16200000" flipH="1" flipV="1">
            <a:off x="4532269" y="2031572"/>
            <a:ext cx="228653" cy="1219200"/>
            <a:chOff x="3504" y="2976"/>
            <a:chExt cx="144" cy="768"/>
          </a:xfrm>
        </p:grpSpPr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>
              <a:off x="3504" y="2976"/>
              <a:ext cx="144" cy="38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baseline="0"/>
            </a:p>
          </p:txBody>
        </p:sp>
        <p:sp>
          <p:nvSpPr>
            <p:cNvPr id="18457" name="AutoShape 25"/>
            <p:cNvSpPr>
              <a:spLocks noChangeArrowheads="1"/>
            </p:cNvSpPr>
            <p:nvPr/>
          </p:nvSpPr>
          <p:spPr bwMode="auto">
            <a:xfrm flipV="1">
              <a:off x="3504" y="3360"/>
              <a:ext cx="144" cy="38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baseline="0"/>
            </a:p>
          </p:txBody>
        </p:sp>
      </p:grp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547664" y="3573810"/>
            <a:ext cx="936625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zh-CN" sz="2800" b="1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7092280" y="3501802"/>
            <a:ext cx="1081088" cy="718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286116" y="4929992"/>
            <a:ext cx="865187" cy="949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800" b="1" baseline="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+ 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5357818" y="4858554"/>
            <a:ext cx="1152525" cy="10648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4300" b="1" baseline="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-</a:t>
            </a:r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 rot="16200000" flipV="1">
            <a:off x="4315496" y="-27266"/>
            <a:ext cx="914612" cy="6265862"/>
          </a:xfrm>
          <a:prstGeom prst="ellipse">
            <a:avLst/>
          </a:prstGeom>
          <a:noFill/>
          <a:ln w="28575">
            <a:solidFill>
              <a:srgbClr val="FF33CC"/>
            </a:solidFill>
            <a:prstDash val="dash"/>
            <a:round/>
          </a:ln>
          <a:effectLst/>
        </p:spPr>
        <p:txBody>
          <a:bodyPr wrap="none" lIns="72567" tIns="36283" rIns="72567" bIns="36283" anchor="ctr"/>
          <a:lstStyle/>
          <a:p>
            <a:pPr>
              <a:lnSpc>
                <a:spcPct val="150000"/>
              </a:lnSpc>
            </a:pPr>
            <a:endParaRPr lang="zh-CN" altLang="en-US" baseline="0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 rot="16200000" flipV="1">
            <a:off x="4423445" y="1162055"/>
            <a:ext cx="914612" cy="6335712"/>
          </a:xfrm>
          <a:prstGeom prst="ellipse">
            <a:avLst/>
          </a:prstGeom>
          <a:noFill/>
          <a:ln w="28575">
            <a:solidFill>
              <a:srgbClr val="FF33CC"/>
            </a:solidFill>
            <a:prstDash val="dash"/>
            <a:round/>
          </a:ln>
          <a:effectLst/>
        </p:spPr>
        <p:txBody>
          <a:bodyPr wrap="none" lIns="72567" tIns="36283" rIns="72567" bIns="36283" anchor="ctr"/>
          <a:lstStyle/>
          <a:p>
            <a:pPr>
              <a:lnSpc>
                <a:spcPct val="150000"/>
              </a:lnSpc>
            </a:pPr>
            <a:endParaRPr lang="zh-CN" altLang="en-US" baseline="0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H="1">
            <a:off x="7329470" y="3224756"/>
            <a:ext cx="431800" cy="14449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tailEnd type="triangle" w="lg" len="lg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H="1">
            <a:off x="1639870" y="4088555"/>
            <a:ext cx="576262" cy="21595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tailEnd type="triangle" w="lg" len="lg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H="1" flipV="1">
            <a:off x="1639870" y="3151714"/>
            <a:ext cx="576262" cy="288991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lg" len="lg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flipH="1" flipV="1">
            <a:off x="7329470" y="4017100"/>
            <a:ext cx="431800" cy="142909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tailEnd type="triangle" w="lg" len="lg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 flipV="1">
            <a:off x="730233" y="3669358"/>
            <a:ext cx="7427913" cy="127029"/>
          </a:xfrm>
          <a:prstGeom prst="line">
            <a:avLst/>
          </a:prstGeom>
          <a:noFill/>
          <a:ln w="28575">
            <a:solidFill>
              <a:srgbClr val="FF33CC"/>
            </a:solidFill>
            <a:prstDash val="dash"/>
            <a:round/>
          </a:ln>
          <a:effectLst/>
        </p:spPr>
        <p:txBody>
          <a:bodyPr wrap="none" lIns="72567" tIns="36283" rIns="72567" bIns="36283"/>
          <a:lstStyle/>
          <a:p>
            <a:endParaRPr lang="zh-CN" altLang="en-US" baseline="0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flipH="1" flipV="1">
            <a:off x="1208070" y="3801151"/>
            <a:ext cx="576262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tailEnd type="triangle" w="lg" len="lg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flipH="1" flipV="1">
            <a:off x="7400907" y="3656653"/>
            <a:ext cx="431800" cy="0"/>
          </a:xfrm>
          <a:prstGeom prst="line">
            <a:avLst/>
          </a:prstGeom>
          <a:noFill/>
          <a:ln w="53975">
            <a:solidFill>
              <a:srgbClr val="FF00FF"/>
            </a:solidFill>
            <a:round/>
            <a:tailEnd type="triangle" w="lg" len="lg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 flipV="1">
            <a:off x="2647934" y="3367663"/>
            <a:ext cx="73025" cy="504942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 flipV="1">
            <a:off x="3224197" y="3440706"/>
            <a:ext cx="73025" cy="504942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flipV="1">
            <a:off x="3655997" y="3440706"/>
            <a:ext cx="73025" cy="504942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V="1">
            <a:off x="4160821" y="3440706"/>
            <a:ext cx="71437" cy="504942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 flipV="1">
            <a:off x="4592622" y="3512159"/>
            <a:ext cx="73025" cy="504942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5024422" y="3512159"/>
            <a:ext cx="73025" cy="504942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V="1">
            <a:off x="5456221" y="3512161"/>
            <a:ext cx="71437" cy="576396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 flipV="1">
            <a:off x="5961047" y="3512159"/>
            <a:ext cx="71437" cy="504942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 flipH="1" flipV="1">
            <a:off x="2647932" y="4449002"/>
            <a:ext cx="0" cy="647850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 flipH="1">
            <a:off x="6321407" y="4375959"/>
            <a:ext cx="0" cy="649438"/>
          </a:xfrm>
          <a:prstGeom prst="line">
            <a:avLst/>
          </a:prstGeom>
          <a:noFill/>
          <a:ln w="66675">
            <a:solidFill>
              <a:srgbClr val="000000"/>
            </a:solidFill>
            <a:round/>
            <a:tailEnd type="triangle" w="med" len="med"/>
          </a:ln>
          <a:effectLst/>
        </p:spPr>
        <p:txBody>
          <a:bodyPr lIns="72567" tIns="36283" rIns="72567" bIns="36283"/>
          <a:lstStyle/>
          <a:p>
            <a:endParaRPr lang="zh-CN" altLang="en-US" baseline="0"/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5256195" y="1898405"/>
            <a:ext cx="68580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b="1" baseline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3655995" y="1897977"/>
            <a:ext cx="68580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b="1" baseline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9" grpId="0" bldLvl="0" animBg="1"/>
      <p:bldP spid="18460" grpId="0" bldLvl="0" animBg="1"/>
      <p:bldP spid="18461" grpId="0" bldLvl="0" animBg="1"/>
      <p:bldP spid="18462" grpId="0" bldLvl="0" animBg="1"/>
      <p:bldP spid="18463" grpId="0" bldLvl="0" animBg="1"/>
      <p:bldP spid="18464" grpId="0" bldLvl="0" animBg="1"/>
      <p:bldP spid="18465" grpId="0" bldLvl="0" animBg="1"/>
      <p:bldP spid="18466" grpId="0" bldLvl="0" animBg="1"/>
      <p:bldP spid="18467" grpId="0" bldLvl="0" animBg="1"/>
      <p:bldP spid="18468" grpId="0" bldLvl="0" animBg="1"/>
      <p:bldP spid="18469" grpId="0" bldLvl="0" animBg="1"/>
      <p:bldP spid="18470" grpId="0" bldLvl="0" animBg="1"/>
      <p:bldP spid="18471" grpId="0" bldLvl="0" animBg="1"/>
      <p:bldP spid="18472" grpId="0" bldLvl="0" animBg="1"/>
      <p:bldP spid="18473" grpId="0" bldLvl="0" animBg="1"/>
      <p:bldP spid="18474" grpId="0" bldLvl="0" animBg="1"/>
      <p:bldP spid="18475" grpId="0" bldLvl="0" animBg="1"/>
      <p:bldP spid="18476" grpId="0" bldLvl="0" animBg="1"/>
      <p:bldP spid="18477" grpId="0" bldLvl="0" animBg="1"/>
      <p:bldP spid="18478" grpId="0" bldLvl="0" animBg="1"/>
      <p:bldP spid="18479" grpId="0" bldLvl="0" animBg="1"/>
      <p:bldP spid="18480" grpId="0" bldLvl="0" animBg="1"/>
      <p:bldP spid="1848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10656" y="1913176"/>
            <a:ext cx="7549776" cy="2103755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一、奥斯特实验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结论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：通电导体周围存在磁场，即电流的磁场。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结论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：电流的磁场方向和电流的方向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有关。</a:t>
            </a:r>
          </a:p>
        </p:txBody>
      </p:sp>
      <p:pic>
        <p:nvPicPr>
          <p:cNvPr id="19459" name="Picture 3" descr="本课小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86588"/>
            <a:ext cx="3664918" cy="10352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57224" y="1143778"/>
            <a:ext cx="7549776" cy="2657475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、通电螺线管的磁场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通电螺线管的磁场与条形磁铁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相似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通电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螺线管的两端相当于条形磁铁的两个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磁极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通电螺线管两端的极性跟螺线管中电流的方向有关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09322" y="1516144"/>
            <a:ext cx="7324725" cy="1734185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三、右手螺旋定则：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用右手握住螺线管，让四指弯曲且跟螺线管中电流的方向一致，则大拇指所指的那端就是螺线管的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极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35745" cy="1471930"/>
          </a:xfrm>
        </p:spPr>
        <p:txBody>
          <a:bodyPr/>
          <a:lstStyle/>
          <a:p>
            <a:pPr algn="ctr"/>
            <a:r>
              <a:rPr lang="zh-CN" altLang="en-US" sz="4800" dirty="0" smtClean="0">
                <a:solidFill>
                  <a:srgbClr val="FF6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第十四章 磁现象</a:t>
            </a:r>
            <a:endParaRPr lang="zh-CN" altLang="en-US" sz="4800" dirty="0">
              <a:solidFill>
                <a:srgbClr val="FF6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-27434" y="3357786"/>
            <a:ext cx="913511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000" dirty="0" smtClean="0">
                <a:solidFill>
                  <a:srgbClr val="F94D2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三、电流的磁场</a:t>
            </a:r>
            <a:endParaRPr lang="zh-CN" altLang="en-US" sz="4000" dirty="0">
              <a:solidFill>
                <a:srgbClr val="F94D2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132488"/>
            <a:ext cx="9161860" cy="727100"/>
            <a:chOff x="-17860" y="4481070"/>
            <a:chExt cx="9161860" cy="727100"/>
          </a:xfrm>
        </p:grpSpPr>
        <p:pic>
          <p:nvPicPr>
            <p:cNvPr id="7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5" descr="E:\PPT素材\卡通b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220713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86654"/>
            <a:ext cx="6903180" cy="491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92810" y="1644015"/>
            <a:ext cx="7383780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知道电流周围存在磁场，知道通电螺线管对外相当于一个磁体，会用右手螺旋定则确定相应磁体的磁极和通电螺线管的电流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方向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92810" y="3479165"/>
            <a:ext cx="7383780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培养学生初步的观察能力、实验能力、分析概括能力、作图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能力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92810" y="4757420"/>
            <a:ext cx="7657465" cy="626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培养学生良好的学习习惯，实事求是的科学</a:t>
            </a:r>
            <a:r>
              <a:rPr kumimoji="1"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态度</a:t>
            </a:r>
            <a:r>
              <a:rPr kumimoji="1"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4103" name="Picture 7" descr="本课目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25690"/>
            <a:ext cx="3149203" cy="8336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nimBg="1"/>
      <p:bldP spid="410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742712"/>
            <a:ext cx="2488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1820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kumimoji="1" lang="zh-CN" altLang="en-US" sz="2400" b="1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丹麦物理学家奥斯特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发现</a:t>
            </a:r>
            <a:r>
              <a:rPr kumimoji="1" lang="zh-CN" altLang="en-US" sz="2400" b="1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电流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的磁现象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3406"/>
            <a:ext cx="3006096" cy="438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71472" y="1441279"/>
            <a:ext cx="7750175" cy="228790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把通电的直导线平行地放在静止小磁针的上方，观察小磁针是否发生偏转？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把断电的直导线平行地放在静止小磁针的上方，观察小磁针是否发生偏转？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3568" y="868963"/>
            <a:ext cx="3689350" cy="618617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探究奥斯特实验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90" y="3729381"/>
            <a:ext cx="5238342" cy="21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55" y="1368888"/>
            <a:ext cx="7237412" cy="1734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接通电路，导线中有电流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小磁针发生偏转；</a:t>
            </a:r>
            <a:b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断开电路，导线中无电流 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 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小磁针恢复到原来的指向，不再发生偏转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55" y="3941751"/>
            <a:ext cx="7394078" cy="626110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squar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结论：通电导体周围存在磁场，即电流的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磁场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36274" y="3573810"/>
            <a:ext cx="7797800" cy="1179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结论：电流的磁场方向与电流方向有关，改变电流方向，磁场的方向也随之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改变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36274" y="1939620"/>
            <a:ext cx="6545580" cy="626110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小磁针的偏转方向发生改变，指向与原先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相反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95325" y="1134745"/>
            <a:ext cx="783844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改变电流的方向</a:t>
            </a:r>
            <a:r>
              <a:rPr kumimoji="1"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kumimoji="1"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观察小磁针的偏转方向有什么变化？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  <p:bldP spid="92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=1422970465,4023193059&amp;fm=0&amp;gp=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643" y="1829080"/>
            <a:ext cx="3908425" cy="4018297"/>
          </a:xfrm>
          <a:prstGeom prst="rect">
            <a:avLst/>
          </a:prstGeom>
          <a:noFill/>
        </p:spPr>
      </p:pic>
      <p:pic>
        <p:nvPicPr>
          <p:cNvPr id="11267" name="Picture 3" descr="磁感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808611"/>
            <a:ext cx="3446463" cy="4064172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857224" y="858026"/>
            <a:ext cx="3057247" cy="656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通电螺线管的磁场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827</Words>
  <Application>Microsoft Office PowerPoint</Application>
  <PresentationFormat>自定义</PresentationFormat>
  <Paragraphs>70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1</vt:lpstr>
      <vt:lpstr>1_自定义设计方案</vt:lpstr>
      <vt:lpstr>自定义设计方案</vt:lpstr>
      <vt:lpstr>教学课件  </vt:lpstr>
      <vt:lpstr>第十四章 磁现象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教学课件  </dc:title>
  <dc:subject/>
  <dc:creator/>
  <cp:keywords/>
  <dc:description/>
  <cp:lastModifiedBy>User</cp:lastModifiedBy>
  <cp:revision>2</cp:revision>
  <cp:lastPrinted>2113-01-01T00:00:00Z</cp:lastPrinted>
  <dcterms:created xsi:type="dcterms:W3CDTF">2015-05-08T05:26:00Z</dcterms:created>
  <dcterms:modified xsi:type="dcterms:W3CDTF">2020-04-21T10:06:40Z</dcterms:modified>
  <cp:category/>
</cp:coreProperties>
</file>