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316" r:id="rId2"/>
    <p:sldId id="260" r:id="rId3"/>
    <p:sldId id="261" r:id="rId4"/>
    <p:sldId id="263" r:id="rId5"/>
    <p:sldId id="264" r:id="rId6"/>
    <p:sldId id="265" r:id="rId7"/>
    <p:sldId id="267" r:id="rId8"/>
    <p:sldId id="268" r:id="rId9"/>
    <p:sldId id="270" r:id="rId10"/>
    <p:sldId id="272" r:id="rId11"/>
    <p:sldId id="273" r:id="rId12"/>
    <p:sldId id="275" r:id="rId13"/>
    <p:sldId id="276" r:id="rId14"/>
    <p:sldId id="277" r:id="rId15"/>
    <p:sldId id="278" r:id="rId16"/>
    <p:sldId id="280" r:id="rId17"/>
    <p:sldId id="281" r:id="rId18"/>
    <p:sldId id="282" r:id="rId19"/>
    <p:sldId id="283" r:id="rId20"/>
    <p:sldId id="285" r:id="rId21"/>
    <p:sldId id="286" r:id="rId22"/>
    <p:sldId id="288" r:id="rId23"/>
    <p:sldId id="289" r:id="rId24"/>
    <p:sldId id="292" r:id="rId25"/>
    <p:sldId id="295" r:id="rId26"/>
    <p:sldId id="296" r:id="rId27"/>
    <p:sldId id="298" r:id="rId28"/>
    <p:sldId id="299" r:id="rId29"/>
    <p:sldId id="300" r:id="rId30"/>
    <p:sldId id="302" r:id="rId31"/>
    <p:sldId id="303" r:id="rId32"/>
    <p:sldId id="304" r:id="rId33"/>
    <p:sldId id="306" r:id="rId34"/>
    <p:sldId id="308" r:id="rId35"/>
    <p:sldId id="309" r:id="rId36"/>
    <p:sldId id="311" r:id="rId37"/>
    <p:sldId id="312" r:id="rId38"/>
    <p:sldId id="315" r:id="rId39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833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本章检测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6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8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29.wmf"/><Relationship Id="rId18" Type="http://schemas.openxmlformats.org/officeDocument/2006/relationships/oleObject" Target="../embeddings/oleObject17.bin"/><Relationship Id="rId3" Type="http://schemas.openxmlformats.org/officeDocument/2006/relationships/notesSlide" Target="../notesSlides/notesSlide35.xml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31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16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5" Type="http://schemas.openxmlformats.org/officeDocument/2006/relationships/image" Target="../media/image30.wmf"/><Relationship Id="rId10" Type="http://schemas.openxmlformats.org/officeDocument/2006/relationships/oleObject" Target="../embeddings/oleObject13.bin"/><Relationship Id="rId19" Type="http://schemas.openxmlformats.org/officeDocument/2006/relationships/image" Target="../media/image32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15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5.wmf"/><Relationship Id="rId4" Type="http://schemas.openxmlformats.org/officeDocument/2006/relationships/oleObject" Target="../embeddings/oleObject1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71120" y="1668531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348261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第十一章　功和机械能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由于过山车与轨道间有摩擦,需要克服摩擦力做功,机械能不守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恒,A错;过山车在下滑的过程中重力势能减小,动能增大,动能由重力势能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转化而来,B错;过山车冲上坡时动能减小,重力势能增大,C错;过山车运动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到最低点时,重力势能最小,动能最大,D正确。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6.(2019江苏连云港中考)物体在水平地面上做直线运动,当物体运动的路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程和时间图象如图11-5-5甲时,受到的水平推力为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;当物体运动的速度和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时间图象如图乙时,受到的水平推力为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。两次推力的功率分别为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b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。则下列关系正确的是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560" kern="0" spc="4509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9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图11-5-5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909" y="2963393"/>
            <a:ext cx="6241731" cy="254043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6277789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517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由图甲知,物体在水平地面上做直线运动时路程和时间成正比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关系,运动速度不变,当路程为4 m时,运动时间为2 s,物体的速度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4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m/s。由图乙知,物体以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m/s的速度做匀速直线运动。这两种情况下,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物体都处于平衡状态,所以推力和摩擦力是一对平衡力,而物体在运动时对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地面的压力和接触面的粗糙程度相同,所以物体受到的摩擦力相同,推力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;由推力的功率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可得,两次做功的功率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,所以B选项正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676596" y="1268973"/>
          <a:ext cx="1714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4" imgW="4572000" imgH="14630400" progId="Equation.DSMT4">
                  <p:embed/>
                </p:oleObj>
              </mc:Choice>
              <mc:Fallback>
                <p:oleObj name="Equation" r:id="rId4" imgW="4572000" imgH="146304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76596" y="1268973"/>
                        <a:ext cx="1714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992196" y="1268973"/>
          <a:ext cx="3810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6" imgW="10058400" imgH="14630400" progId="Equation.DSMT4">
                  <p:embed/>
                </p:oleObj>
              </mc:Choice>
              <mc:Fallback>
                <p:oleObj name="Equation" r:id="rId6" imgW="10058400" imgH="146304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92196" y="1268973"/>
                        <a:ext cx="3810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809548" y="3291504"/>
          <a:ext cx="2762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Equation" r:id="rId8" imgW="7315200" imgH="14630400" progId="Equation.DSMT4">
                  <p:embed/>
                </p:oleObj>
              </mc:Choice>
              <mc:Fallback>
                <p:oleObj name="Equation" r:id="rId8" imgW="7315200" imgH="14630400" progId="Equation.DSMT4">
                  <p:embed/>
                  <p:pic>
                    <p:nvPicPr>
                      <p:cNvPr id="0" name="图片 205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09548" y="3291504"/>
                        <a:ext cx="2762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229922" y="3291504"/>
          <a:ext cx="3143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Equation" r:id="rId10" imgW="8229600" imgH="14630400" progId="Equation.DSMT4">
                  <p:embed/>
                </p:oleObj>
              </mc:Choice>
              <mc:Fallback>
                <p:oleObj name="Equation" r:id="rId10" imgW="8229600" imgH="14630400" progId="Equation.DSMT4">
                  <p:embed/>
                  <p:pic>
                    <p:nvPicPr>
                      <p:cNvPr id="0" name="图片 2052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29922" y="3291504"/>
                        <a:ext cx="3143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7.(独家原创试题)如图11-5-6所示为河南驻马店老乐山玻璃漂流滑道,该滑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道全长980 m,游客从起点滑到终点竖直下降的高度达60 m。若某游客体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重为600 N,从起点下滑到终点,则下列说法正确的是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410" kern="0" spc="1271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4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图11-5-6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A.重力做的功为5.88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B.重力做的功为3.6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C.重力做的功为0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D.条件不足,无法计算重力做的功</a:t>
            </a:r>
            <a:endParaRPr lang="zh-CN" altLang="en-US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115" y="2205823"/>
            <a:ext cx="2336644" cy="160357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重力大小为600 N,方向竖直向下,而游客竖直向下运动了60 m,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故重力所做的功为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60 m=3.6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34187"/>
            <a:ext cx="8467200" cy="4635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8.(2019山东淄博中考)如图11-5-7所示,小球沿轨道由静止从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点向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动的过程中(小球和轨道间存在摩擦),下列说法错误的是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图11-5-7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点的重力势能最大</a:t>
            </a:r>
            <a:endParaRPr lang="zh-CN" altLang="en-US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663" y="1777195"/>
            <a:ext cx="4014403" cy="208622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5426153"/>
            <a:ext cx="8467200" cy="14143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点的速度最大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点的机械能相等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D.小球不能到达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点时小球的初始位置最高,故小球在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点的重力势能最大,A说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法正确;从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点运动到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点,重力势能转化为动能,所以在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点小球的动能最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大,故B说法正确;小球和轨道间存在摩擦,所以小球要克服阻力做功,机械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能减小,小球在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点的机械能不相等,小球不能到达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点,故C说法错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误,D说法正确。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08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9.质量为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的物体离地面高度为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时,它的重力势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可以表示为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N/kg)。现从地面竖直上抛一个物体,物体能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够上升的最大高度为4 m,然后落回到地面,整个过程空气阻力不能忽略。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若上升过程中物体的重力势能和动能相等时,物体离地面的高度记为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;下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落过程中物体重力势能和动能相等时,物体离地面的高度记为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。则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&gt;2 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&gt;2 m　　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&lt;2 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&lt;2 m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&gt;2 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&lt;2 m　　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&lt;2 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&gt;2 m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5901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设物体到达最高点时的机械能为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上升过程到达2 m处时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,机械能大于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,则动能大于重力势能,所以重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力势能和动能相等时,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&gt;2 m,B、D错误;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同理下落过程到达2 m处时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,机械能小于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,则动能小于重力势能,所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以重力势能和动能相等时,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&lt;2 m,A错误,C正确。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03393" y="126897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03393" y="1268973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14593" y="2328512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6" imgW="4876800" imgH="14630400" progId="Equation.DSMT4">
                  <p:embed/>
                </p:oleObj>
              </mc:Choice>
              <mc:Fallback>
                <p:oleObj name="Equation" r:id="rId6" imgW="4876800" imgH="146304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14593" y="2328512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222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10.如图11-5-8所示,用手将一重为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的铁球缓慢放在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一自然伸长的弹簧上,放手后,铁球从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位置开始向下运动,到达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位置速度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达到最大,到达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位置小球的速度变为零。整个过程中不计能量损耗,则下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73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8565" kern="0" spc="17382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图11-5-8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位置铁球的动能一直减小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位置弹簧的弹性势能最大</a:t>
            </a:r>
            <a:endParaRPr lang="zh-CN" altLang="en-US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213" y="2634452"/>
            <a:ext cx="2598904" cy="181022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5849161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位置铁球的动能和重力势能之和不变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位置铁球的动能和重力势能之和一直增大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3346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满分:100分,限时:45分钟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一、选择题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(每小题3分,共30分)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1.如图11-5-1所示,一名女士推着童车轻松地前行,一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名男士用很大的力推汽车,但汽车没被推动。在相同的时间内,以下说法中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945" kern="0" spc="4920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9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图11-5-1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A.男士推力做的功较多,做功较快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134517"/>
            <a:ext cx="6694237" cy="195028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198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铁球从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位置开始向下运动,重力大于弹力,即向下做加速运动,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速度变大;到达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位置速度达到最大,即此时球的重力等于弹力,再向下运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动,弹力大于重力,即铁球做减速运动,速度变小,到达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位置铁球的速度变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为零,其动能是先变大,后变小,A错;据图可知,在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位置弹性形变程度最大,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弹性势能最大,B正确;从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的运动过程中,弹簧被压缩,其弹性势能增大,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即该过程中铁球的一部分动能和势能转化为弹簧的弹性势能,由于总的机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械能是不变的,铁球的动能和重力势能之和是减小的,C错;同理可知,D错。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2443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二、填空题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(每空2分,共18分)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11.(2019湖北咸宁中考)甲、乙是两个完全相同的网球。如图11-5-9所示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在同一高度同时以大小相等的速度将甲球竖直向下抛出、乙球竖直向上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抛出,不计空气阻力,抛出时两球机械能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(选填“相等”或“不相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等”);落地前的运动过程中甲球的动能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(选填“增大”“不变”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或“减小”),乙球的机械能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(选填“增大”“先增大后减小”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“不变”或“减小” 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955" kern="0" spc="379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2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图11-5-9</a:t>
            </a:r>
            <a:endParaRPr lang="zh-CN" altLang="en-US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412" y="3991668"/>
            <a:ext cx="1211425" cy="150030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相等　增大　不变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甲、乙两球质量相等,初始时刻高度相同,速度相等,所以动能和重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力势能都相等,故甲、乙初始时刻的机械能相等。甲落地前向下运动,重力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势能转化为动能,动能增大。不计空气阻力,乙在运动过程中机械能守恒,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即机械能不变。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12.(独家原创试题)如图11-5-10所示,用1 N的水平拉力拉着重5 N的木块在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水平地面上运动了10 m,若木块受到的摩擦力为0.8 N,则拉力做的功为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95" kern="0" spc="1850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图11-5-10</a:t>
            </a:r>
            <a:endParaRPr lang="zh-CN" altLang="en-US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166257"/>
            <a:ext cx="2667000" cy="52387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3277393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10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拉力做的功只与拉力的大小和物体在拉力的方向上移动的距离有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关,与其他物理量均无关,故拉力做的功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m=10 J。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81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13.如图11-5-11所示,轨道的右侧有一弹簧。小明将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一个小球从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点静止释放,小球沿轨道滚下,先后经过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点,然后到达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点。小球到达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点时的能量与在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点的能量比较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(选填“变大”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“变小”或“不变”);当到达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点时,弹簧长度最短,小球的速度变为零,小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球处于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(选填“平衡状态”或“非平衡状态”);小球压缩弹簧的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过程中,其动能转化为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。(整个过程中不计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空气阻力和摩擦)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145" kern="0" spc="3317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1" y="3432000"/>
            <a:ext cx="4174876" cy="2260508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5849161"/>
            <a:ext cx="8467200" cy="4635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图11-5-11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不变　非平衡状态　弹簧的弹性势能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位置时,只有重力势能,所以在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点的机械能等于在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力势能。整个过程中不计空气阻力和摩擦,小球机械能守恒,所以在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小球具有的能量等于在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点时小球具有的能量。小球到达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点时,虽然速度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为0,但小球在水平方向只受弹簧的弹力作用,所以小球处于非平衡状态;小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球压缩弹簧的过程中,其动能转化为弹簧的弹性势能。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14.(2016四川绵阳中考)如图11-5-12所示,甲用90 N的拉力,乙用50 N的推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力,在30 s内共同使一辆小车从一个倾角为30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、长为60 m的斜坡底端匀速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运动到顶端。甲、乙二人对小车做功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J,甲对小车做功的功率为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925" kern="0" spc="276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3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图11-5-12</a:t>
            </a:r>
            <a:endParaRPr lang="zh-CN" altLang="en-US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563013"/>
            <a:ext cx="4205309" cy="217159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7063"/>
            <a:ext cx="8467200" cy="1999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8 400　180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甲对小车做的功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60 m=5 400 J,乙对小车做的功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60 m=3 000 J,则甲、乙二人对小车做功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=5 400 J+3 0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00 J=8 400 J。甲对小车做功的功率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25" kern="0" spc="15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80" kern="0" spc="29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=180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825905" y="2205823"/>
          <a:ext cx="352424" cy="5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4" imgW="9448800" imgH="14935200" progId="Equation.DSMT4">
                  <p:embed/>
                </p:oleObj>
              </mc:Choice>
              <mc:Fallback>
                <p:oleObj name="Equation" r:id="rId4" imgW="9448800" imgH="149352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25905" y="2205823"/>
                        <a:ext cx="352424" cy="5619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322479" y="2216092"/>
          <a:ext cx="7048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6" imgW="18592800" imgH="14630400" progId="Equation.DSMT4">
                  <p:embed/>
                </p:oleObj>
              </mc:Choice>
              <mc:Fallback>
                <p:oleObj name="Equation" r:id="rId6" imgW="18592800" imgH="146304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22479" y="2216092"/>
                        <a:ext cx="7048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三、实验探究题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(15题9分,16题15分,共24分)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15.(2018江苏泰州中考)某小组进行“探究动能大小与质量是否有关”的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活动。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(1)小明用两辆相同的小车,在其中一辆小车上放一个砝码,然后让它们从同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一斜面的同一位置由静止释放,撞击置于水平面上的木块,如图11-5-13(a)。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①将小车从同一位置处释放,目的是控制小车到达水平面的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②通过比较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来比较小车动能的大小。根据实验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得出结论:动能大小与质量大小有关。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(2)小红改变实验方案:让同一小车,从同一斜面的不同高度由静止释放,撞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击水平面上的木块,如图(b)。发现:木块滑行的距离不一样远。根据这一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现象,能做出以下哪个判断?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A.动能大小与质量无关,一定还与其他因素有关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B.动能大小除了与质量有关外,一定还与其他因素有关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C.不能判断物体动能大小是否与质量有关,动能大小一定与质量外的其他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因素有关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340" kern="0" spc="488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1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图11-5-13</a:t>
            </a:r>
            <a:endParaRPr lang="zh-CN" altLang="en-US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421" y="2845237"/>
            <a:ext cx="6639206" cy="203881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B.女士推力做的功较多,做功较快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C.男士推力做的功较少,功率较大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D.女士推力做的功较少,功率较大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277261"/>
            <a:ext cx="8467200" cy="2428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女士推着童车前行,有作用在童车上的力,童车也在力的方向上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通过了一定距离,推力对童车做了功;图中的男士用很大的力推汽车,但汽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车没被推动,男士对汽车施加了较大的力,但汽车没有在力的方向上通过距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离,推力没有对汽车做功。所以女士做功较多,由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可知,女士做功较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快。</a:t>
            </a:r>
            <a:endParaRPr lang="zh-CN" altLang="en-US" dirty="0"/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080125" y="3725075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80125" y="3725075"/>
                        <a:ext cx="276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(1)①速度　②木块被推出的远近　(2)C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(1)要探究动能大小与质量的关系,需控制速度相同,为了使小车到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达水平面时的速度相等,需将质量不同的小车从斜面上的同一高度处由静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止释放;通过木块被推出距离的远近来比较小车动能的大小;(2)同一小车,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从同一斜面的不同高度由静止释放,小车到达水平面时的速度大小不同。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小车推动木块做功,运动距离越远,做功越多,动能越大。小车质量一定,不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能判断物体动能大小是否与质量有关,动能大小一定与质量外的其他因素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有关,所以应选C。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16.(独家原创试题)某物理学习小组为了探究重力势能的大小与什么因素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有关,做了如下猜想:重力势能的大小可能与物体的高度和质量有关。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根据猜想,小明做了如下探究:用一个铁架台、小沙盒、小钢球,让小钢球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从不同高度下落,落在细沙上(如图11-5-14所示)。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430" kern="0" spc="10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0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图11-5-14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(1)该装置是通过观察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来判断物体重力势能的大小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的。(2分)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(2)小明设计的实验是探究猜想:物体的重力势能与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有关,通过实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验观察到的现象是当小球离细沙的高度为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下落时比高度为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下落时小球</a:t>
            </a:r>
            <a:endParaRPr lang="zh-CN" altLang="en-US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691165"/>
            <a:ext cx="819149" cy="138112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448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陷入的深些,说明了在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一定的条件下,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越大,物体的重力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势能就越大。(6分)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(3)为了探究重力势能的大小与另一个因素的关系,请你在以上实验的基础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上,再选择一个器材进行探究并简述你的实验方案。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你选择的器材是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;(2分)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你的实验方案: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                                                                            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;(3分)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得出的结论是: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                                                               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。(2分)</a:t>
            </a:r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0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小球陷入沙坑的深度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高度　质量　高度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与小球体积相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等的塑料球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或等体积的不同质量的其他小球等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让塑料球从高度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en-US" altLang="zh-CN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等高度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的位置下落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观察塑料球陷入沙坑的深度　在高度一定的条件下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质量越大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物体具有的重力势能就越大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(1)高处的小球具有重力势能,具有的重力势能越大,落下时陷入沙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坑越深,所以本实验是通过观察小球陷入沙坑的深度来判断物体重力势能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的大小的;(2)重力势能的大小与质量和高度有关,小明设计的实验使同一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小球从不同高度落下,控制了质量(即重力)不变,可以探究重力势能的大小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与高度的关系;(3)为了探究重力势能的大小与另一个因素——质量(或重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力)的关系,应该控制高度不变,只改小球的质量,因此应该选择一个与该小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球质量不同的小球,同时为了防止因小球的体积不同,而影响小球陷入沙坑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的效果,还应该使小球的体积与该小球相同。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四、简答与计算题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,18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,19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共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17.(2017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吉林延边模拟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骑自行车下坡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不踩脚踏板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速度会越来越快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从能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量的转化观点分析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这是什么道理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当人骑自行车下坡时,总质量不变,高度变小,故其重力势能变小,减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少的重力势能部分转化为动能,使动能变大,所以速度越来越快。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18.(2019四川成都锦江模拟)发展地铁列车可以减少汽车尾气的排放。现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有一沿直线运动的地铁列车,以恒定功率6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kW从甲站由静止开始启动,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先加速运动20 s,此过程中的平均速度为36 km/h;再以72 km/h的速度匀速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运动80 s,接着关闭发动机列车失去牵引力,在摩擦力作用下做减速运动,此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过程中的平均速度也是36 km/h,经过15 s后到达乙站停止。求: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(1)列车加速运动时的平均牵引力;(4分)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(2)关闭发动机后,列车克服摩擦力所做的功。(8分)</a:t>
            </a: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314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　(2)4.5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25" kern="0" spc="-35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25" kern="0" spc="-5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得,列车在加速过程中的平均牵引力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-7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95"/>
              </a:spcBef>
              <a:buNone/>
            </a:pPr>
            <a:r>
              <a:rPr lang="zh-CN" altLang="en-US" sz="2720" kern="0" spc="515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0" kern="0" spc="4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(2)列车匀速行驶的牵引力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-6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00" kern="0" spc="517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00" kern="0" spc="434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N;因为列车匀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速直线行驶,根据二力平衡条件可知,列车受到的摩擦力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N,由于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压力和接触面的粗糙程度不变,所以列车减速行驶受到的摩擦力仍为3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dirty="0"/>
              <a:t/>
            </a:r>
            <a:br>
              <a:rPr dirty="0"/>
            </a:b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N,列车减速行驶的路程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m/s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 s=150 m,关闭发动机后,列车克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服摩擦力所做的功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150 m=4.5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160950" y="1324674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60950" y="1324674"/>
                        <a:ext cx="276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581325" y="1324674"/>
          <a:ext cx="3143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Equation" r:id="rId6" imgW="8229600" imgH="14630400" progId="Equation.DSMT4">
                  <p:embed/>
                </p:oleObj>
              </mc:Choice>
              <mc:Fallback>
                <p:oleObj name="Equation" r:id="rId6" imgW="8229600" imgH="146304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81325" y="1324674"/>
                        <a:ext cx="3143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570948" y="1322740"/>
          <a:ext cx="2571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Equation" r:id="rId8" imgW="6705600" imgH="16154400" progId="Equation.DSMT4">
                  <p:embed/>
                </p:oleObj>
              </mc:Choice>
              <mc:Fallback>
                <p:oleObj name="Equation" r:id="rId8" imgW="6705600" imgH="16154400" progId="Equation.DSMT4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70948" y="1322740"/>
                        <a:ext cx="257175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40000" y="1989622"/>
          <a:ext cx="10001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Equation" r:id="rId10" imgW="26517600" imgH="15544800" progId="Equation.DSMT4">
                  <p:embed/>
                </p:oleObj>
              </mc:Choice>
              <mc:Fallback>
                <p:oleObj name="Equation" r:id="rId10" imgW="26517600" imgH="15544800" progId="Equation.DSMT4">
                  <p:embed/>
                  <p:pic>
                    <p:nvPicPr>
                      <p:cNvPr id="0" name="图片 512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0000" y="1989622"/>
                        <a:ext cx="1000125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684274" y="1989622"/>
          <a:ext cx="8953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Equation" r:id="rId12" imgW="23774400" imgH="15544800" progId="Equation.DSMT4">
                  <p:embed/>
                </p:oleObj>
              </mc:Choice>
              <mc:Fallback>
                <p:oleObj name="Equation" r:id="rId12" imgW="23774400" imgH="15544800" progId="Equation.DSMT4">
                  <p:embed/>
                  <p:pic>
                    <p:nvPicPr>
                      <p:cNvPr id="0" name="图片 5125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684274" y="1989622"/>
                        <a:ext cx="895350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758450" y="2667794"/>
          <a:ext cx="276224" cy="609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Equation" r:id="rId14" imgW="7315200" imgH="16154400" progId="Equation.DSMT4">
                  <p:embed/>
                </p:oleObj>
              </mc:Choice>
              <mc:Fallback>
                <p:oleObj name="Equation" r:id="rId14" imgW="7315200" imgH="16154400" progId="Equation.DSMT4">
                  <p:embed/>
                  <p:pic>
                    <p:nvPicPr>
                      <p:cNvPr id="0" name="图片 5126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58450" y="2667794"/>
                        <a:ext cx="276224" cy="609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178825" y="2630066"/>
          <a:ext cx="10001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Equation" r:id="rId16" imgW="26517600" imgH="15544800" progId="Equation.DSMT4">
                  <p:embed/>
                </p:oleObj>
              </mc:Choice>
              <mc:Fallback>
                <p:oleObj name="Equation" r:id="rId16" imgW="26517600" imgH="15544800" progId="Equation.DSMT4">
                  <p:embed/>
                  <p:pic>
                    <p:nvPicPr>
                      <p:cNvPr id="0" name="图片 5127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178825" y="2630066"/>
                        <a:ext cx="1000125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323099" y="2630066"/>
          <a:ext cx="8953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Equation" r:id="rId18" imgW="23774400" imgH="15544800" progId="Equation.DSMT4">
                  <p:embed/>
                </p:oleObj>
              </mc:Choice>
              <mc:Fallback>
                <p:oleObj name="Equation" r:id="rId18" imgW="23774400" imgH="15544800" progId="Equation.DSMT4">
                  <p:embed/>
                  <p:pic>
                    <p:nvPicPr>
                      <p:cNvPr id="0" name="图片 5128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323099" y="2630066"/>
                        <a:ext cx="895350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19.(2017安徽中考)已知物体的重力势能表达式为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,动能表达式为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b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mv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;其中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为物体的质量,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为物体距离水平地面的高度,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为物体的运动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为常量,取10 N/kg。如图11-5-15所示,将一质量为0.4 kg的物体从距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离地面1.5 m的高度沿水平方向以2 m/s的速度抛出。不计空气阻力,物体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从被抛出到落地前的瞬间,整个过程中机械能守恒。求: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(1)物体被抛出时的重力势能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和动能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(2)物体从被抛出至落地的过程中,其重力所做的功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(3)物体落地前瞬间的动能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935" kern="0" spc="589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</p:txBody>
      </p:sp>
      <p:pic>
        <p:nvPicPr>
          <p:cNvPr id="3" name="图片 3" descr="textimage1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1" y="4660725"/>
            <a:ext cx="1174480" cy="1311845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84149" y="1268973"/>
          <a:ext cx="1809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5" imgW="4876800" imgH="14630400" progId="Equation.DSMT4">
                  <p:embed/>
                </p:oleObj>
              </mc:Choice>
              <mc:Fallback>
                <p:oleObj name="Equation" r:id="rId5" imgW="4876800" imgH="146304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4149" y="1268973"/>
                        <a:ext cx="1809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14348" y="6134913"/>
            <a:ext cx="114646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图11-5-15</a:t>
            </a:r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456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(1)6 J　0.8 J　(2)6 J　(3)6.8 J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mv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=0.8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(3)由机械能守恒,得: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=6.8 J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68080" y="1777195"/>
          <a:ext cx="1809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68080" y="1777195"/>
                        <a:ext cx="1809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44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2.中国选手张湘祥在奥运会上获得男子举重62 kg级冠军,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挺举成绩是176 kg,图11-5-2为他比赛时的照片。他在挺举过程中对杠铃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做的功最接近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46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图11-5-2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A.600 J　　B.1 200 J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C.1 800 J　　D.3 400 J</a:t>
            </a:r>
            <a:endParaRPr lang="zh-CN" altLang="en-US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882" y="2392208"/>
            <a:ext cx="1526635" cy="209044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运动员对杠铃所用的力约为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=176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N/kg=1 760 N,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挺举时要把杠铃从地面抓起,再举过头顶,移动距离约为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m,故运动员做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=1 760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m=3 520 J,故选择D。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228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3.(2019北京通州一模)如图11-5-3所示,在农业领域,一架普通无人机携带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农药,一天可完成600亩农田农药喷洒任务,换作人工,则需要60人满负荷工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作一整天,科技带来的优势非常明显。假定无人机每次装20 kg农药,喷洒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的过程中是在同一高度匀速飞行,下列说法正确的是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79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8565" kern="0" spc="17982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图11-5-3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A.喷洒农药的过程中,无人机重力势能不变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B.喷洒农药的过程中,无人机动能不变</a:t>
            </a:r>
            <a:endParaRPr lang="zh-CN" altLang="en-US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615" y="2705890"/>
            <a:ext cx="2238311" cy="1523822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5849161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C.喷洒农药的过程中,无人机重力势能增大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D.喷洒农药的过程中,无人机机械能减小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由题意知,无人机在喷洒农药时,飞机的速度和高度均不变,但质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量变小,所以无人机的动能和重力势能都减小,故无人机的机械能减小。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1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4.2017年4月20日19时41分35秒,“天舟一号”货运飞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船在文昌航天发射中心由“长征七号遥二”运载火箭成功发射升空。在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它们加速升空的过程中,关于火箭搭载的“天舟一号”货运飞船的能量下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A.机械能的总量不变　    B.机械能的总量变小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C.动能不变　    D.重力势能变大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3563145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在加速升空的过程中,火箭搭载的“天舟一号”货运飞船的动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能增大,重力势能增大,机械能增大,故D正确,A、B、C错误。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409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5.如图11-5-4所示为游乐园里的过山车,下列说法正确的是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875" kern="0" spc="1907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71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图11-5-4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A.过山车运动的整个过程中机械能守恒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B.过山车在下滑的过程中动能转化为重力势能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C.过山车冲上坡时,动能、重力势能均增大</a:t>
            </a:r>
            <a:endParaRPr lang="zh-CN" altLang="en-US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70" y="1996520"/>
            <a:ext cx="3276909" cy="2385521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6134913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D.过山车运动到最低点时动能最大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715</Words>
  <Application>Microsoft Office PowerPoint</Application>
  <PresentationFormat>自定义</PresentationFormat>
  <Paragraphs>158</Paragraphs>
  <Slides>38</Slides>
  <Notes>37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主题2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65</cp:revision>
  <dcterms:created xsi:type="dcterms:W3CDTF">2019-10-09T08:18:00Z</dcterms:created>
  <dcterms:modified xsi:type="dcterms:W3CDTF">2020-04-10T13:12:45Z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