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sldIdLst>
    <p:sldId id="379" r:id="rId2"/>
    <p:sldId id="260" r:id="rId3"/>
    <p:sldId id="261" r:id="rId4"/>
    <p:sldId id="263" r:id="rId5"/>
    <p:sldId id="267" r:id="rId6"/>
    <p:sldId id="268" r:id="rId7"/>
    <p:sldId id="271" r:id="rId8"/>
    <p:sldId id="276" r:id="rId9"/>
    <p:sldId id="279" r:id="rId10"/>
    <p:sldId id="281" r:id="rId11"/>
    <p:sldId id="283" r:id="rId12"/>
    <p:sldId id="286" r:id="rId13"/>
    <p:sldId id="287" r:id="rId14"/>
    <p:sldId id="288" r:id="rId15"/>
    <p:sldId id="291" r:id="rId16"/>
    <p:sldId id="293" r:id="rId17"/>
    <p:sldId id="294" r:id="rId18"/>
    <p:sldId id="296" r:id="rId19"/>
    <p:sldId id="298" r:id="rId20"/>
    <p:sldId id="299" r:id="rId21"/>
    <p:sldId id="301" r:id="rId22"/>
    <p:sldId id="303" r:id="rId23"/>
    <p:sldId id="304" r:id="rId24"/>
    <p:sldId id="305" r:id="rId25"/>
    <p:sldId id="307" r:id="rId26"/>
    <p:sldId id="308" r:id="rId27"/>
    <p:sldId id="310" r:id="rId28"/>
    <p:sldId id="311" r:id="rId29"/>
    <p:sldId id="312" r:id="rId30"/>
    <p:sldId id="313" r:id="rId31"/>
    <p:sldId id="314" r:id="rId32"/>
    <p:sldId id="317" r:id="rId33"/>
    <p:sldId id="318" r:id="rId34"/>
    <p:sldId id="320" r:id="rId35"/>
    <p:sldId id="321" r:id="rId36"/>
    <p:sldId id="323" r:id="rId37"/>
    <p:sldId id="325" r:id="rId38"/>
    <p:sldId id="326" r:id="rId39"/>
    <p:sldId id="328" r:id="rId40"/>
    <p:sldId id="329" r:id="rId41"/>
    <p:sldId id="331" r:id="rId42"/>
    <p:sldId id="332" r:id="rId43"/>
    <p:sldId id="335" r:id="rId44"/>
    <p:sldId id="336" r:id="rId45"/>
    <p:sldId id="337" r:id="rId46"/>
    <p:sldId id="338" r:id="rId47"/>
    <p:sldId id="341" r:id="rId48"/>
    <p:sldId id="342" r:id="rId49"/>
    <p:sldId id="344" r:id="rId50"/>
    <p:sldId id="345" r:id="rId51"/>
    <p:sldId id="346" r:id="rId52"/>
    <p:sldId id="348" r:id="rId53"/>
    <p:sldId id="349" r:id="rId54"/>
    <p:sldId id="350" r:id="rId55"/>
    <p:sldId id="351" r:id="rId56"/>
    <p:sldId id="352" r:id="rId57"/>
    <p:sldId id="353" r:id="rId58"/>
    <p:sldId id="356" r:id="rId59"/>
    <p:sldId id="357" r:id="rId60"/>
    <p:sldId id="359" r:id="rId61"/>
    <p:sldId id="360" r:id="rId62"/>
    <p:sldId id="361" r:id="rId63"/>
    <p:sldId id="363" r:id="rId64"/>
    <p:sldId id="364" r:id="rId65"/>
    <p:sldId id="366" r:id="rId66"/>
    <p:sldId id="367" r:id="rId67"/>
    <p:sldId id="368" r:id="rId68"/>
    <p:sldId id="369" r:id="rId69"/>
    <p:sldId id="372" r:id="rId70"/>
    <p:sldId id="373" r:id="rId71"/>
    <p:sldId id="374" r:id="rId72"/>
    <p:sldId id="375" r:id="rId73"/>
    <p:sldId id="377" r:id="rId74"/>
    <p:sldId id="378" r:id="rId75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4" Type="http://schemas.openxmlformats.org/officeDocument/2006/relationships/image" Target="../media/image91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5" Type="http://schemas.openxmlformats.org/officeDocument/2006/relationships/image" Target="../media/image114.wmf"/><Relationship Id="rId4" Type="http://schemas.openxmlformats.org/officeDocument/2006/relationships/image" Target="../media/image113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4" Type="http://schemas.openxmlformats.org/officeDocument/2006/relationships/image" Target="../media/image128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6" Type="http://schemas.openxmlformats.org/officeDocument/2006/relationships/image" Target="../media/image134.wmf"/><Relationship Id="rId5" Type="http://schemas.openxmlformats.org/officeDocument/2006/relationships/image" Target="../media/image133.wmf"/><Relationship Id="rId4" Type="http://schemas.openxmlformats.org/officeDocument/2006/relationships/image" Target="../media/image132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9" Type="http://schemas.openxmlformats.org/officeDocument/2006/relationships/image" Target="../media/image143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wmf"/><Relationship Id="rId2" Type="http://schemas.openxmlformats.org/officeDocument/2006/relationships/image" Target="../media/image149.wmf"/><Relationship Id="rId1" Type="http://schemas.openxmlformats.org/officeDocument/2006/relationships/image" Target="../media/image14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9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第2节　功率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0.bin"/><Relationship Id="rId3" Type="http://schemas.openxmlformats.org/officeDocument/2006/relationships/notesSlide" Target="../notesSlides/notesSlide13.xml"/><Relationship Id="rId21" Type="http://schemas.openxmlformats.org/officeDocument/2006/relationships/image" Target="../media/image31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2.wmf"/><Relationship Id="rId10" Type="http://schemas.openxmlformats.org/officeDocument/2006/relationships/image" Target="../media/image35.png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4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5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8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43.bin"/><Relationship Id="rId3" Type="http://schemas.openxmlformats.org/officeDocument/2006/relationships/notesSlide" Target="../notesSlides/notesSlide24.xml"/><Relationship Id="rId21" Type="http://schemas.openxmlformats.org/officeDocument/2006/relationships/image" Target="../media/image57.wmf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55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52.wmf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56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4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3.wmf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4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5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6.wmf"/><Relationship Id="rId4" Type="http://schemas.openxmlformats.org/officeDocument/2006/relationships/oleObject" Target="../embeddings/oleObject5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72.wmf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74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58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57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7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60.bin"/><Relationship Id="rId5" Type="http://schemas.openxmlformats.org/officeDocument/2006/relationships/image" Target="../media/image76.wmf"/><Relationship Id="rId4" Type="http://schemas.openxmlformats.org/officeDocument/2006/relationships/oleObject" Target="../embeddings/oleObject5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8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79.wmf"/><Relationship Id="rId4" Type="http://schemas.openxmlformats.org/officeDocument/2006/relationships/oleObject" Target="../embeddings/oleObject6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8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4.bin"/><Relationship Id="rId5" Type="http://schemas.openxmlformats.org/officeDocument/2006/relationships/image" Target="../media/image82.wmf"/><Relationship Id="rId4" Type="http://schemas.openxmlformats.org/officeDocument/2006/relationships/oleObject" Target="../embeddings/oleObject6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6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65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8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91.wmf"/><Relationship Id="rId5" Type="http://schemas.openxmlformats.org/officeDocument/2006/relationships/image" Target="../media/image88.wmf"/><Relationship Id="rId10" Type="http://schemas.openxmlformats.org/officeDocument/2006/relationships/oleObject" Target="../embeddings/oleObject70.bin"/><Relationship Id="rId4" Type="http://schemas.openxmlformats.org/officeDocument/2006/relationships/oleObject" Target="../embeddings/oleObject67.bin"/><Relationship Id="rId9" Type="http://schemas.openxmlformats.org/officeDocument/2006/relationships/image" Target="../media/image90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9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72.bin"/><Relationship Id="rId5" Type="http://schemas.openxmlformats.org/officeDocument/2006/relationships/image" Target="../media/image94.wmf"/><Relationship Id="rId4" Type="http://schemas.openxmlformats.org/officeDocument/2006/relationships/oleObject" Target="../embeddings/oleObject71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9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4.bin"/><Relationship Id="rId5" Type="http://schemas.openxmlformats.org/officeDocument/2006/relationships/image" Target="../media/image97.wmf"/><Relationship Id="rId4" Type="http://schemas.openxmlformats.org/officeDocument/2006/relationships/oleObject" Target="../embeddings/oleObject7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10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76.bin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75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10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78.bin"/><Relationship Id="rId5" Type="http://schemas.openxmlformats.org/officeDocument/2006/relationships/image" Target="../media/image103.wmf"/><Relationship Id="rId4" Type="http://schemas.openxmlformats.org/officeDocument/2006/relationships/oleObject" Target="../embeddings/oleObject77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7" Type="http://schemas.openxmlformats.org/officeDocument/2006/relationships/image" Target="../media/image10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80.bin"/><Relationship Id="rId5" Type="http://schemas.openxmlformats.org/officeDocument/2006/relationships/image" Target="../media/image106.wmf"/><Relationship Id="rId4" Type="http://schemas.openxmlformats.org/officeDocument/2006/relationships/oleObject" Target="../embeddings/oleObject79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82.bin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81.bin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114.wmf"/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111.wmf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113.wmf"/><Relationship Id="rId5" Type="http://schemas.openxmlformats.org/officeDocument/2006/relationships/image" Target="../media/image110.wmf"/><Relationship Id="rId10" Type="http://schemas.openxmlformats.org/officeDocument/2006/relationships/oleObject" Target="../embeddings/oleObject86.bin"/><Relationship Id="rId4" Type="http://schemas.openxmlformats.org/officeDocument/2006/relationships/oleObject" Target="../embeddings/oleObject83.bin"/><Relationship Id="rId9" Type="http://schemas.openxmlformats.org/officeDocument/2006/relationships/image" Target="../media/image112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120.wmf"/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117.wmf"/><Relationship Id="rId12" Type="http://schemas.openxmlformats.org/officeDocument/2006/relationships/oleObject" Target="../embeddings/oleObject9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119.wmf"/><Relationship Id="rId5" Type="http://schemas.openxmlformats.org/officeDocument/2006/relationships/image" Target="../media/image116.wmf"/><Relationship Id="rId15" Type="http://schemas.openxmlformats.org/officeDocument/2006/relationships/image" Target="../media/image121.wmf"/><Relationship Id="rId10" Type="http://schemas.openxmlformats.org/officeDocument/2006/relationships/oleObject" Target="../embeddings/oleObject91.bin"/><Relationship Id="rId4" Type="http://schemas.openxmlformats.org/officeDocument/2006/relationships/oleObject" Target="../embeddings/oleObject88.bin"/><Relationship Id="rId9" Type="http://schemas.openxmlformats.org/officeDocument/2006/relationships/image" Target="../media/image118.wmf"/><Relationship Id="rId14" Type="http://schemas.openxmlformats.org/officeDocument/2006/relationships/oleObject" Target="../embeddings/oleObject93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24.wmf"/><Relationship Id="rId4" Type="http://schemas.openxmlformats.org/officeDocument/2006/relationships/oleObject" Target="../embeddings/oleObject94.bin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12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128.wmf"/><Relationship Id="rId5" Type="http://schemas.openxmlformats.org/officeDocument/2006/relationships/image" Target="../media/image125.wmf"/><Relationship Id="rId10" Type="http://schemas.openxmlformats.org/officeDocument/2006/relationships/oleObject" Target="../embeddings/oleObject98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12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13" Type="http://schemas.openxmlformats.org/officeDocument/2006/relationships/image" Target="../media/image133.wmf"/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130.wmf"/><Relationship Id="rId12" Type="http://schemas.openxmlformats.org/officeDocument/2006/relationships/oleObject" Target="../embeddings/oleObject103.bin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35.png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00.bin"/><Relationship Id="rId11" Type="http://schemas.openxmlformats.org/officeDocument/2006/relationships/image" Target="../media/image132.wmf"/><Relationship Id="rId5" Type="http://schemas.openxmlformats.org/officeDocument/2006/relationships/image" Target="../media/image129.wmf"/><Relationship Id="rId15" Type="http://schemas.openxmlformats.org/officeDocument/2006/relationships/image" Target="../media/image134.wmf"/><Relationship Id="rId10" Type="http://schemas.openxmlformats.org/officeDocument/2006/relationships/oleObject" Target="../embeddings/oleObject102.bin"/><Relationship Id="rId4" Type="http://schemas.openxmlformats.org/officeDocument/2006/relationships/oleObject" Target="../embeddings/oleObject99.bin"/><Relationship Id="rId9" Type="http://schemas.openxmlformats.org/officeDocument/2006/relationships/image" Target="../media/image131.wmf"/><Relationship Id="rId14" Type="http://schemas.openxmlformats.org/officeDocument/2006/relationships/oleObject" Target="../embeddings/oleObject104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39.wmf"/><Relationship Id="rId18" Type="http://schemas.openxmlformats.org/officeDocument/2006/relationships/oleObject" Target="../embeddings/oleObject112.bin"/><Relationship Id="rId3" Type="http://schemas.openxmlformats.org/officeDocument/2006/relationships/notesSlide" Target="../notesSlides/notesSlide70.xml"/><Relationship Id="rId21" Type="http://schemas.openxmlformats.org/officeDocument/2006/relationships/image" Target="../media/image143.wmf"/><Relationship Id="rId7" Type="http://schemas.openxmlformats.org/officeDocument/2006/relationships/image" Target="../media/image136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41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38.wmf"/><Relationship Id="rId5" Type="http://schemas.openxmlformats.org/officeDocument/2006/relationships/image" Target="../media/image135.wmf"/><Relationship Id="rId15" Type="http://schemas.openxmlformats.org/officeDocument/2006/relationships/image" Target="../media/image140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42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37.wmf"/><Relationship Id="rId14" Type="http://schemas.openxmlformats.org/officeDocument/2006/relationships/oleObject" Target="../embeddings/oleObject110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6.bin"/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14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15.bin"/><Relationship Id="rId5" Type="http://schemas.openxmlformats.org/officeDocument/2006/relationships/image" Target="../media/image145.wmf"/><Relationship Id="rId4" Type="http://schemas.openxmlformats.org/officeDocument/2006/relationships/oleObject" Target="../embeddings/oleObject114.bin"/><Relationship Id="rId9" Type="http://schemas.openxmlformats.org/officeDocument/2006/relationships/image" Target="../media/image147.wmf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9.bin"/><Relationship Id="rId3" Type="http://schemas.openxmlformats.org/officeDocument/2006/relationships/notesSlide" Target="../notesSlides/notesSlide73.xml"/><Relationship Id="rId7" Type="http://schemas.openxmlformats.org/officeDocument/2006/relationships/image" Target="../media/image14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118.bin"/><Relationship Id="rId5" Type="http://schemas.openxmlformats.org/officeDocument/2006/relationships/image" Target="../media/image148.wmf"/><Relationship Id="rId4" Type="http://schemas.openxmlformats.org/officeDocument/2006/relationships/oleObject" Target="../embeddings/oleObject117.bin"/><Relationship Id="rId9" Type="http://schemas.openxmlformats.org/officeDocument/2006/relationships/image" Target="../media/image15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120" y="125959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334" y="3132237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第十一章　功和机械能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88341"/>
            <a:ext cx="8467200" cy="50466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    功率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1.(独家原创试题)如图11-2-1所示是当今非常流行的平衡车。某品牌平衡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车的功率为240 W,能以10.8 km/h的速度在平直的道路上连续匀速行驶10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km,则它在这个过程中受到的阻力为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N,行驶这10 km所做的功为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86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图11-2-1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78" y="3973026"/>
            <a:ext cx="1995034" cy="2090449"/>
          </a:xfrm>
          <a:prstGeom prst="rect">
            <a:avLst/>
          </a:prstGeom>
        </p:spPr>
      </p:pic>
      <p:pic>
        <p:nvPicPr>
          <p:cNvPr id="4" name="图片 3" descr="PPT模板八年级-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205691"/>
            <a:ext cx="4245873" cy="441961"/>
          </a:xfrm>
          <a:prstGeom prst="rect">
            <a:avLst/>
          </a:prstGeom>
        </p:spPr>
      </p:pic>
      <p:pic>
        <p:nvPicPr>
          <p:cNvPr id="5" name="图片 4" descr="PPT模板八年级-0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705625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52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80　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由公式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可得,它受到的阻力为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6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5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N;行驶这10 km所做的功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m=8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74117" y="1205691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74117" y="1205691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94491" y="1205691"/>
          <a:ext cx="3143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4491" y="1205691"/>
                        <a:ext cx="3143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405667" y="1205691"/>
          <a:ext cx="2285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8" imgW="6096000" imgH="14630400" progId="Equation.DSMT4">
                  <p:embed/>
                </p:oleObj>
              </mc:Choice>
              <mc:Fallback>
                <p:oleObj name="Equation" r:id="rId8" imgW="6096000" imgH="14630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05667" y="1205691"/>
                        <a:ext cx="2285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78416" y="1205691"/>
          <a:ext cx="9144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10" imgW="24079200" imgH="14630400" progId="Equation.DSMT4">
                  <p:embed/>
                </p:oleObj>
              </mc:Choice>
              <mc:Fallback>
                <p:oleObj name="Equation" r:id="rId10" imgW="24079200" imgH="146304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78416" y="1205691"/>
                        <a:ext cx="9144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836966" y="1205691"/>
          <a:ext cx="6477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12" imgW="17068800" imgH="14630400" progId="Equation.DSMT4">
                  <p:embed/>
                </p:oleObj>
              </mc:Choice>
              <mc:Fallback>
                <p:oleObj name="Equation" r:id="rId12" imgW="17068800" imgH="146304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36966" y="1205691"/>
                        <a:ext cx="6477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109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上海杨浦期中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功率是描述物体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的物理量。某小车功率为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800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它表示的物理意义是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。若该小车工作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则做功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做功快慢　小车在1 s内做的功为800 J　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功率在数值上等于单位时间内所做的功,所以小车功率为800 W表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示的物理意义是:小车在1 s内做的功为800 J;根据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=800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s=2.4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65683" y="3082133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5683" y="3082133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3.(2019广东广州海珠一模)小芳拿着书本,老王抱着木箱,都匀速从一楼到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达二楼。其中,小芳先到达二楼。甲的观点:小芳上楼上得快,时间短,所以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小芳对书做功的功率大。乙的观点:木箱质量大,老王对木箱做功多,所以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老王对木箱做功的功率大。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(1)你同意甲、乙的观点吗?依据是什么?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(2)若你要把一个大西瓜匀速从一楼搬上二楼,请自选器材测量对西瓜做功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①实验步骤;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②用所测的物理量,写出你对西瓜做功功率的表达式。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6158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(1)不同意甲、乙的观点,根据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,从一楼到达二楼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同,功率大小取决于质量和时间的比值大小,故无法确定功率大小;(2)①实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验步骤:用磅秤测量出大西瓜质量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,用卷尺测量出一楼到二楼的高度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秒表测量出把一个大西瓜匀速从一楼搬上二楼所用的时间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;②对西瓜做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功功率的表达式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80850" y="803781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0850" y="803781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01225" y="803781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1225" y="803781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88274" y="803781"/>
          <a:ext cx="4762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8" imgW="12496800" imgH="14630400" progId="Equation.DSMT4">
                  <p:embed/>
                </p:oleObj>
              </mc:Choice>
              <mc:Fallback>
                <p:oleObj name="Equation" r:id="rId8" imgW="12496800" imgH="14630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8274" y="803781"/>
                        <a:ext cx="4762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29717" y="2826312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10" imgW="7315200" imgH="14630400" progId="Equation.DSMT4">
                  <p:embed/>
                </p:oleObj>
              </mc:Choice>
              <mc:Fallback>
                <p:oleObj name="Equation" r:id="rId10" imgW="7315200" imgH="14630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29717" y="2826312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50091" y="2826312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12" imgW="9144000" imgH="14630400" progId="Equation.DSMT4">
                  <p:embed/>
                </p:oleObj>
              </mc:Choice>
              <mc:Fallback>
                <p:oleObj name="Equation" r:id="rId12" imgW="9144000" imgH="14630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50091" y="2826312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537141" y="2826312"/>
          <a:ext cx="4762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14" imgW="12496800" imgH="14630400" progId="Equation.DSMT4">
                  <p:embed/>
                </p:oleObj>
              </mc:Choice>
              <mc:Fallback>
                <p:oleObj name="Equation" r:id="rId14" imgW="12496800" imgH="14630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37141" y="2826312"/>
                        <a:ext cx="4762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540000" y="3491707"/>
            <a:ext cx="8467200" cy="2017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(1)因为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,由已知条件,从一楼到达二楼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相同,则功率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大小取决于质量和时间的比值大小,因小芳拿着书本的质量小,所用时间也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短,故无法确定两人的功率大小;即不同意甲、乙的观点;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(2)见答案。</a:t>
            </a:r>
            <a:endParaRPr lang="zh-CN" altLang="en-US" dirty="0"/>
          </a:p>
        </p:txBody>
      </p:sp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2416175" y="3563145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16" imgW="7315200" imgH="14630400" progId="Equation.DSMT4">
                  <p:embed/>
                </p:oleObj>
              </mc:Choice>
              <mc:Fallback>
                <p:oleObj name="Equation" r:id="rId16" imgW="7315200" imgH="146304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16175" y="3563145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9"/>
          <p:cNvGraphicFramePr>
            <a:graphicFrameLocks noChangeAspect="1"/>
          </p:cNvGraphicFramePr>
          <p:nvPr/>
        </p:nvGraphicFramePr>
        <p:xfrm>
          <a:off x="2836863" y="3563145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8" imgW="9144000" imgH="14630400" progId="Equation.DSMT4">
                  <p:embed/>
                </p:oleObj>
              </mc:Choice>
              <mc:Fallback>
                <p:oleObj name="Equation" r:id="rId18" imgW="9144000" imgH="14630400" progId="Equation.DSMT4">
                  <p:embed/>
                  <p:pic>
                    <p:nvPicPr>
                      <p:cNvPr id="0" name="图片 6151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36863" y="3563145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0"/>
          <p:cNvGraphicFramePr>
            <a:graphicFrameLocks noChangeAspect="1"/>
          </p:cNvGraphicFramePr>
          <p:nvPr/>
        </p:nvGraphicFramePr>
        <p:xfrm>
          <a:off x="3324225" y="3563145"/>
          <a:ext cx="4762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20" imgW="12496800" imgH="14630400" progId="Equation.DSMT4">
                  <p:embed/>
                </p:oleObj>
              </mc:Choice>
              <mc:Fallback>
                <p:oleObj name="Equation" r:id="rId20" imgW="12496800" imgH="14630400" progId="Equation.DSMT4">
                  <p:embed/>
                  <p:pic>
                    <p:nvPicPr>
                      <p:cNvPr id="0" name="图片 6152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324225" y="3563145"/>
                        <a:ext cx="4762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20005"/>
            <a:ext cx="8467200" cy="3875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山东临沂蒙阴二模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体育课上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亮亮和晶晶决定进行爬杆比赛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他们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同时出发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结果又同时到达相同高度的杆顶。想判断谁的功率大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还需要知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道的物理量是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杆的高度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爬杆时间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两人身高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二人的体重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他们同时出发,结果又同时到达相同高度的杆顶,说明爬杆的高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度和时间都相同,由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知,要比较功率的大小,还要知道二人的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体重。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49217" y="4225141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9217" y="4225141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69591" y="4225141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9591" y="4225141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56641" y="4225141"/>
          <a:ext cx="4762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8" imgW="12496800" imgH="14630400" progId="Equation.DSMT4">
                  <p:embed/>
                </p:oleObj>
              </mc:Choice>
              <mc:Fallback>
                <p:oleObj name="Equation" r:id="rId8" imgW="12496800" imgH="146304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6641" y="4225141"/>
                        <a:ext cx="4762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 descr="PPT模板-0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472" y="991377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2.(2015广东深圳中考)甲机械比乙机械的功率大,表示两机械在工作时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A.甲做功多　    B.甲更省力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C.甲做功快　    D.甲用时少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功率是描述物体做功快慢的物理量,功率大的机械做功一定快,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故本题应选C。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3.(2018吉林长春模拟)如图所示,是一个小球自由下落过程中拍摄的频闪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照片(每相邻两幅照片拍摄的时间间隔相同)。小球在下落的前一半距离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中,重力做的功为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,做功功率为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;小球在后一半距离中,重力做功为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,做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,则大小关系正确的是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345" kern="0" spc="-169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2855" y="2750185"/>
            <a:ext cx="847725" cy="31210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56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=　&lt;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小球的重力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不变,小球在前、后一半距离中下落高度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相同,所以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可知,在前、后一半距离中重力所做的功相同,即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;重力做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的功相同,因小球下落得越来越快,则下落前一半距离所用时间大于下落后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一半距离所用时间,根据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60417" y="2653506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60417" y="2653506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7817"/>
            <a:ext cx="8467200" cy="43399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湖南邵阳北塔模拟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三辆汽车用同样大小的牵引力和速度行驶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沿上坡路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乙沿水平路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丙沿下坡路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则关于三辆车的功率的说法正确的是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甲车的功率最大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丙车的功率最大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三辆车的功率一样大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条件不足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无法比较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可知,三车的牵引力和速度都相等,故它们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的功率相等。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00200" y="4706153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0200" y="4706153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20574" y="4706153"/>
          <a:ext cx="3143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20574" y="4706153"/>
                        <a:ext cx="3143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 descr="PPT模板八年级-1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58" y="1062815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61703"/>
            <a:ext cx="8467200" cy="3715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    功率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90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033431"/>
            <a:ext cx="4960694" cy="4601548"/>
          </a:xfrm>
          <a:prstGeom prst="rect">
            <a:avLst/>
          </a:prstGeom>
        </p:spPr>
      </p:pic>
      <p:pic>
        <p:nvPicPr>
          <p:cNvPr id="4" name="图片 3" descr="PPT模板八年级-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205691"/>
            <a:ext cx="4276353" cy="399289"/>
          </a:xfrm>
          <a:prstGeom prst="rect">
            <a:avLst/>
          </a:prstGeom>
        </p:spPr>
      </p:pic>
      <p:pic>
        <p:nvPicPr>
          <p:cNvPr id="5" name="图片 4" descr="PPT模板八年级-0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705625"/>
            <a:ext cx="1048514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2.(2017广东中考)妈妈与小明进行爬山比赛,他们选择的起点、路径和终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点都相同,全程设为匀速运动,妈妈的体重是小明的2倍,妈妈所用的时间是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小明的3倍。若妈妈克服自身重力做功为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,小明克服自身重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力做功为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,则下列关系正确的是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=1∶1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=2∶3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=1∶1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=2∶3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克服重力做功大小为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,爬山比赛的起点、终点均相同,即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相同,妈妈体重是小明的2倍,故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=2∶1,A、B错误。功率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,妈妈所用时间是小明的3倍,故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=2∶3,C错误、D正确。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3.(2018河南濮阳二模)某型号汽车发动机的额定功率为4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W,在水平路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面上匀速行驶时受到的阻力是1 600 N。在额定功率下,当汽车匀速行驶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(1)发动机所提供的牵引力大小;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(2)汽车行驶10 min牵引力所做的功;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(3)汽车行驶速度的大小。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84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(1)1 600 N　(2)2.4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(3)25 m/s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(1)因汽车在水平路面上匀速行驶时处于平衡状态,受到的牵引力和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阻力是一对平衡力,所以,发动机所提供的牵引力大小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=1 600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可得,汽车行驶10 min牵引力所做的功: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s=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3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可得,汽车行驶速度的大小: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6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44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=25 m/s。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94150" y="2143766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94150" y="2143766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94150" y="3225009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Equation" r:id="rId6" imgW="7315200" imgH="14630400" progId="Equation.DSMT4">
                  <p:embed/>
                </p:oleObj>
              </mc:Choice>
              <mc:Fallback>
                <p:oleObj name="Equation" r:id="rId6" imgW="7315200" imgH="146304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94150" y="3225009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14525" y="3225009"/>
          <a:ext cx="3143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8" imgW="8229600" imgH="14630400" progId="Equation.DSMT4">
                  <p:embed/>
                </p:oleObj>
              </mc:Choice>
              <mc:Fallback>
                <p:oleObj name="Equation" r:id="rId8" imgW="8229600" imgH="146304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14525" y="3225009"/>
                        <a:ext cx="3143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44958" y="3225009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10" imgW="6400800" imgH="14630400" progId="Equation.DSMT4">
                  <p:embed/>
                </p:oleObj>
              </mc:Choice>
              <mc:Fallback>
                <p:oleObj name="Equation" r:id="rId10" imgW="6400800" imgH="146304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44958" y="3225009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127233" y="3185347"/>
          <a:ext cx="9144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12" imgW="24079200" imgH="15544800" progId="Equation.DSMT4">
                  <p:embed/>
                </p:oleObj>
              </mc:Choice>
              <mc:Fallback>
                <p:oleObj name="Equation" r:id="rId12" imgW="24079200" imgH="15544800" progId="Equation.DSMT4">
                  <p:embed/>
                  <p:pic>
                    <p:nvPicPr>
                      <p:cNvPr id="0" name="图片 10244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27233" y="3185347"/>
                        <a:ext cx="91440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1.(2019甘肃兰州一模)在学习了功率的知识后,三位同学想比较爬楼时谁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的功率大。以下是他们讨论后得出的三套方案,其中可行的是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①用相同的时间爬楼,测量出各自的体重和爬上楼的高度,即可比较功率大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②都爬到楼顶,测量出各自的体重和爬楼用的时间,即可比较功率大小;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③爬楼后,测量出各自的体重、爬楼用的时间和爬上楼的高度,算出功率进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行比较。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A.③　    B.①②　    C.①③　    D.①②③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81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爬楼克服自身重力做功的功率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因此,比较功率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的大小时,体重、高度和时间三个物理量必须都要考虑。方法①控制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过测量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,可以比较功率大小;方法②控制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,通过测量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,可以比较功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率大小;方法③测量出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,可以直接计算出功率,因此三套方案均可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70303" y="803781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70303" y="803781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90677" y="803781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90677" y="803781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77727" y="803781"/>
          <a:ext cx="4762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8" imgW="12496800" imgH="14630400" progId="Equation.DSMT4">
                  <p:embed/>
                </p:oleObj>
              </mc:Choice>
              <mc:Fallback>
                <p:oleObj name="Equation" r:id="rId8" imgW="12496800" imgH="146304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77727" y="803781"/>
                        <a:ext cx="4762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48699"/>
            <a:ext cx="8467200" cy="20964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大明登上山顶做的功: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,小华登上山顶做的功: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明的登山功率: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4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3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,小华的登山功率: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2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58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790" kern="0" spc="-6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4875" kern="0" spc="-12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40" kern="0" spc="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440" kern="0" spc="-6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210" kern="0" spc="-7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09031" y="2931193"/>
          <a:ext cx="2952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4" imgW="7924800" imgH="16154400" progId="Equation.DSMT4">
                  <p:embed/>
                </p:oleObj>
              </mc:Choice>
              <mc:Fallback>
                <p:oleObj name="Equation" r:id="rId4" imgW="7924800" imgH="161544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9031" y="2931193"/>
                        <a:ext cx="2952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48455" y="2931193"/>
          <a:ext cx="40004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6" imgW="10668000" imgH="16154400" progId="Equation.DSMT4">
                  <p:embed/>
                </p:oleObj>
              </mc:Choice>
              <mc:Fallback>
                <p:oleObj name="Equation" r:id="rId6" imgW="10668000" imgH="16154400" progId="Equation.DSMT4">
                  <p:embed/>
                  <p:pic>
                    <p:nvPicPr>
                      <p:cNvPr id="0" name="图片 1228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48455" y="2931193"/>
                        <a:ext cx="40004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37036" y="2931193"/>
          <a:ext cx="3238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8" imgW="8534400" imgH="16154400" progId="Equation.DSMT4">
                  <p:embed/>
                </p:oleObj>
              </mc:Choice>
              <mc:Fallback>
                <p:oleObj name="Equation" r:id="rId8" imgW="8534400" imgH="161544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37036" y="2931193"/>
                        <a:ext cx="3238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05035" y="2931193"/>
          <a:ext cx="4286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10" imgW="11277600" imgH="16154400" progId="Equation.DSMT4">
                  <p:embed/>
                </p:oleObj>
              </mc:Choice>
              <mc:Fallback>
                <p:oleObj name="Equation" r:id="rId10" imgW="11277600" imgH="161544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05035" y="2931193"/>
                        <a:ext cx="42862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133282" y="2931193"/>
          <a:ext cx="276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12" imgW="7315200" imgH="16154400" progId="Equation.DSMT4">
                  <p:embed/>
                </p:oleObj>
              </mc:Choice>
              <mc:Fallback>
                <p:oleObj name="Equation" r:id="rId12" imgW="7315200" imgH="16154400" progId="Equation.DSMT4">
                  <p:embed/>
                  <p:pic>
                    <p:nvPicPr>
                      <p:cNvPr id="0" name="图片 12292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33282" y="2931193"/>
                        <a:ext cx="27622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0000" y="3772706"/>
          <a:ext cx="457200" cy="1219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14" imgW="12192000" imgH="32308800" progId="Equation.DSMT4">
                  <p:embed/>
                </p:oleObj>
              </mc:Choice>
              <mc:Fallback>
                <p:oleObj name="Equation" r:id="rId14" imgW="12192000" imgH="32308800" progId="Equation.DSMT4">
                  <p:embed/>
                  <p:pic>
                    <p:nvPicPr>
                      <p:cNvPr id="0" name="图片 12293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0000" y="3772706"/>
                        <a:ext cx="457200" cy="12191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41349" y="4096556"/>
          <a:ext cx="3238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16" imgW="8534400" imgH="16154400" progId="Equation.DSMT4">
                  <p:embed/>
                </p:oleObj>
              </mc:Choice>
              <mc:Fallback>
                <p:oleObj name="Equation" r:id="rId16" imgW="8534400" imgH="16154400" progId="Equation.DSMT4">
                  <p:embed/>
                  <p:pic>
                    <p:nvPicPr>
                      <p:cNvPr id="0" name="图片 12294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1349" y="4096556"/>
                        <a:ext cx="3238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612119" y="4096556"/>
          <a:ext cx="228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18" imgW="6096000" imgH="16154400" progId="Equation.DSMT4">
                  <p:embed/>
                </p:oleObj>
              </mc:Choice>
              <mc:Fallback>
                <p:oleObj name="Equation" r:id="rId18" imgW="6096000" imgH="16154400" progId="Equation.DSMT4">
                  <p:embed/>
                  <p:pic>
                    <p:nvPicPr>
                      <p:cNvPr id="0" name="图片 12295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12119" y="4096556"/>
                        <a:ext cx="2286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984868" y="409849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20" imgW="4876800" imgH="14630400" progId="Equation.DSMT4">
                  <p:embed/>
                </p:oleObj>
              </mc:Choice>
              <mc:Fallback>
                <p:oleObj name="Equation" r:id="rId20" imgW="4876800" imgH="14630400" progId="Equation.DSMT4">
                  <p:embed/>
                  <p:pic>
                    <p:nvPicPr>
                      <p:cNvPr id="0" name="图片 12296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984868" y="409849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2.大明和小华一起爬山。大明用了25 min登上山顶,小华用了20 min登上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山顶,大明的体重是小华的1.5倍。大明与小华爬山的功率之比是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A.5︰6　    B.8︰15　    C.6︰5　    D.3︰2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3.(2019福建厦门二模)“塔吊”是修建高层建筑常见的起重设备,又名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“塔式起重机”。某“塔吊”以恒定功率24 kW将质量2 t的重物从静止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开始竖直向上提升45 s,全程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关系如图。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190" kern="0" spc="268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s时重物所受的拉力。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(2)求整个过程重物的最大速度。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(3)若重物上升的总高度为60 m,则最后12 s拉力的平均功率为多大?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76" y="2425222"/>
            <a:ext cx="4118047" cy="22306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24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　(2)1.2 m/s　(3)1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(1)由图象可知,在15~45 s阶段重物竖直向上做匀速直线运动,拉力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与重力是一对平衡力,大小相等,所以,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s时,重物所受的拉力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N。(2)由图象知,当重物做匀速运动时的速度最大,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在0~45 s内,拉力的功率恒定不变,由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知,重物的最大速度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56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=1.2 m/s。(3)整个过程中重物上升的总高度为60 m,故全程塔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吊对重物做功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m=1.2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J,前45 s塔吊对重物做的功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45 s=1.08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J,最后12 s拉力做的功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J-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1.08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 =1.2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J,则最后12 s拉力的平均功率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2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00" kern="0" spc="449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20570" y="2630998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0570" y="2630998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0944" y="2630998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40944" y="2630998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233564" y="2630998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Equation" r:id="rId8" imgW="6400800" imgH="14630400" progId="Equation.DSMT4">
                  <p:embed/>
                </p:oleObj>
              </mc:Choice>
              <mc:Fallback>
                <p:oleObj name="Equation" r:id="rId8" imgW="6400800" imgH="146304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33564" y="2630998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4149" y="3239995"/>
          <a:ext cx="10668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10" imgW="28346400" imgH="15544800" progId="Equation.DSMT4">
                  <p:embed/>
                </p:oleObj>
              </mc:Choice>
              <mc:Fallback>
                <p:oleObj name="Equation" r:id="rId10" imgW="28346400" imgH="15544800" progId="Equation.DSMT4">
                  <p:embed/>
                  <p:pic>
                    <p:nvPicPr>
                      <p:cNvPr id="0" name="图片 13315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4149" y="3239995"/>
                        <a:ext cx="106680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177714" y="4882371"/>
          <a:ext cx="3238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12" imgW="8534400" imgH="16154400" progId="Equation.DSMT4">
                  <p:embed/>
                </p:oleObj>
              </mc:Choice>
              <mc:Fallback>
                <p:oleObj name="Equation" r:id="rId12" imgW="8534400" imgH="16154400" progId="Equation.DSMT4">
                  <p:embed/>
                  <p:pic>
                    <p:nvPicPr>
                      <p:cNvPr id="0" name="图片 13316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77714" y="4882371"/>
                        <a:ext cx="3238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645714" y="4844643"/>
          <a:ext cx="9144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14" imgW="24079200" imgH="15544800" progId="Equation.DSMT4">
                  <p:embed/>
                </p:oleObj>
              </mc:Choice>
              <mc:Fallback>
                <p:oleObj name="Equation" r:id="rId14" imgW="24079200" imgH="15544800" progId="Equation.DSMT4">
                  <p:embed/>
                  <p:pic>
                    <p:nvPicPr>
                      <p:cNvPr id="0" name="图片 13317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45714" y="4844643"/>
                        <a:ext cx="91440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1.(2019吉林模拟,1,★☆☆)小明爸爸的质量为70 kg、小明的质量为50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kg。若父子俩用相同的时间从居住楼的一层走到二层,下列说法正确的是</a:t>
            </a:r>
            <a:r>
              <a:rPr dirty="0"/>
              <a:t/>
            </a:r>
            <a:br>
              <a:rPr dirty="0"/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A.两个人做功的功率相等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B.小明做功的功率比爸爸的大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C.爸爸做功的功率比小明的大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D.无法比较做功的快慢</a:t>
            </a:r>
            <a:endParaRPr lang="zh-CN" altLang="en-US" dirty="0"/>
          </a:p>
        </p:txBody>
      </p:sp>
      <p:pic>
        <p:nvPicPr>
          <p:cNvPr id="3" name="图片 2" descr="PPT模板八年级-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848501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4439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上楼时小明和爸爸克服各自重力做功,都从一楼到二楼,高度相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同,爸爸的质量大,由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可知,爸爸做的功多;又因为俩人上楼时间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可知,爸爸做功的功率比小明的大。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71217" y="1734165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1217" y="1734165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52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1.使用公式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时一定要注意三个量的对应关系,功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一定是在对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应的时间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内完成的,这样计算出来的功率才是时间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内的功率,不同时间内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对应的功率一般来说是不同的。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21417" y="803781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1417" y="803781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205823"/>
            <a:ext cx="8467200" cy="1557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2.对推导公式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的理解:此公式对功率的实际应用有较大的意义,如汽车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发动机的功率一定,由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可知,牵引力与速度成反比,在汽车爬坡时,司机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采用的措施是换挡减速,以获得更大的牵引力。</a:t>
            </a:r>
            <a:endParaRPr lang="zh-CN" alt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205163" y="2724943"/>
          <a:ext cx="2286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6" imgW="6096000" imgH="14630400" progId="Equation.DSMT4">
                  <p:embed/>
                </p:oleObj>
              </mc:Choice>
              <mc:Fallback>
                <p:oleObj name="Equation" r:id="rId6" imgW="6096000" imgH="146304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05163" y="2724943"/>
                        <a:ext cx="2286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2.(2019湖南邵阳新宁模拟,8,★★☆)如图11-2-2所示,甲、乙两物体在拉力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的作用下,沿竖直向上做匀速直线运动,不计空气阻力,则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975" kern="0" spc="253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A.甲的速度一定大于乙的速度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B.甲的重力一定大于乙的重力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做的功一定大于拉力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的功率一定大于拉力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51492"/>
            <a:ext cx="384810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由题意知,两个物体都做匀速直线运动,故拉力与重力平衡,大小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相等,因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,故甲的重力大于乙的重力,题目中没有两物体的运动时间、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距离等条件,故无法确定它们的速度大小,也无法确定做的功的多少及功率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519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河南平顶山期末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,7,★☆☆)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两台机器做功之比为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3∶2,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时间之比为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3∶4,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则功率之比为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2∶1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两台机器的功率之比:</a:t>
            </a:r>
            <a:r>
              <a:rPr lang="zh-CN" altLang="en-US" sz="2440" kern="0" spc="-2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875" kern="0" spc="-19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40" kern="0" spc="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440" kern="0" spc="-6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210" kern="0" spc="-7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210" kern="0" spc="-7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210" kern="0" spc="-7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78213" y="2529673"/>
          <a:ext cx="276224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4" imgW="7315200" imgH="16154400" progId="Equation.DSMT4">
                  <p:embed/>
                </p:oleObj>
              </mc:Choice>
              <mc:Fallback>
                <p:oleObj name="Equation" r:id="rId4" imgW="7315200" imgH="161544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78213" y="2529673"/>
                        <a:ext cx="276224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98588" y="2205823"/>
          <a:ext cx="371474" cy="1219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6" imgW="9753600" imgH="32308800" progId="Equation.DSMT4">
                  <p:embed/>
                </p:oleObj>
              </mc:Choice>
              <mc:Fallback>
                <p:oleObj name="Equation" r:id="rId6" imgW="9753600" imgH="32308800" progId="Equation.DSMT4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98588" y="2205823"/>
                        <a:ext cx="371474" cy="12191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14212" y="2529673"/>
          <a:ext cx="3238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8" imgW="8534400" imgH="16154400" progId="Equation.DSMT4">
                  <p:embed/>
                </p:oleObj>
              </mc:Choice>
              <mc:Fallback>
                <p:oleObj name="Equation" r:id="rId8" imgW="8534400" imgH="16154400" progId="Equation.DSMT4">
                  <p:embed/>
                  <p:pic>
                    <p:nvPicPr>
                      <p:cNvPr id="0" name="图片 15362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4212" y="2529673"/>
                        <a:ext cx="3238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4982" y="2529673"/>
          <a:ext cx="2285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10" imgW="6096000" imgH="16154400" progId="Equation.DSMT4">
                  <p:embed/>
                </p:oleObj>
              </mc:Choice>
              <mc:Fallback>
                <p:oleObj name="Equation" r:id="rId10" imgW="6096000" imgH="16154400" progId="Equation.DSMT4">
                  <p:embed/>
                  <p:pic>
                    <p:nvPicPr>
                      <p:cNvPr id="0" name="图片 15363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4982" y="2529673"/>
                        <a:ext cx="2285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57732" y="253160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12" imgW="4876800" imgH="14630400" progId="Equation.DSMT4">
                  <p:embed/>
                </p:oleObj>
              </mc:Choice>
              <mc:Fallback>
                <p:oleObj name="Equation" r:id="rId12" imgW="4876800" imgH="14630400" progId="Equation.DSMT4">
                  <p:embed/>
                  <p:pic>
                    <p:nvPicPr>
                      <p:cNvPr id="0" name="图片 15364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57732" y="253160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785627" y="253160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14" imgW="4876800" imgH="14630400" progId="Equation.DSMT4">
                  <p:embed/>
                </p:oleObj>
              </mc:Choice>
              <mc:Fallback>
                <p:oleObj name="Equation" r:id="rId14" imgW="4876800" imgH="14630400" progId="Equation.DSMT4">
                  <p:embed/>
                  <p:pic>
                    <p:nvPicPr>
                      <p:cNvPr id="0" name="图片 15365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85627" y="253160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10751" y="253160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Equation" r:id="rId16" imgW="4876800" imgH="14630400" progId="Equation.DSMT4">
                  <p:embed/>
                </p:oleObj>
              </mc:Choice>
              <mc:Fallback>
                <p:oleObj name="Equation" r:id="rId16" imgW="4876800" imgH="14630400" progId="Equation.DSMT4">
                  <p:embed/>
                  <p:pic>
                    <p:nvPicPr>
                      <p:cNvPr id="0" name="图片 15366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10751" y="253160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4.(2019重庆一模,19,★★☆)如图11-2-3所示,重庆轨道2号线在李子坝站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“穿”居民楼而过,山城的复杂地形造就了全国绝无仅有的震撼景象。若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列车电动机功率为370 kW,长度为120 m,行驶速度为25 m/s,该居民楼长度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为130 m,则在列车穿过居民楼的过程中;求:(6分)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(1)列车所花的时间;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(2)列车电动机做的功。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193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图11-2-3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18" y="3718280"/>
            <a:ext cx="3170938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017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(1)10 s　(2)3.7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(1)列车穿过居民楼时通过的路程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=120 m+130 m=250 m,列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车穿过居民楼的时间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4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s;(2)列车电动机做的功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=370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s =3.7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55563" y="1705757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5563" y="1705757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71162" y="1705757"/>
          <a:ext cx="6381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Equation" r:id="rId6" imgW="16764000" imgH="14630400" progId="Equation.DSMT4">
                  <p:embed/>
                </p:oleObj>
              </mc:Choice>
              <mc:Fallback>
                <p:oleObj name="Equation" r:id="rId6" imgW="16764000" imgH="14630400" progId="Equation.DSMT4">
                  <p:embed/>
                  <p:pic>
                    <p:nvPicPr>
                      <p:cNvPr id="0" name="图片 1638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71162" y="1705757"/>
                        <a:ext cx="6381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1.(2019湖南张家界模拟,6,★☆☆)如图所示两位同学将相同重物从一楼搬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到三楼,所用时间不同。由图中提供信息,判断以下说法正确的是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97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304" y="2685862"/>
            <a:ext cx="4761516" cy="3337131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A.a图中同学做功多,做功快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B.b图中同学做功多,做功快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C.做功相同,a图中同学做功时间少,做功快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D.做功相同,b图中同学做功时间多,做功快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由图可知两人做的功相同,但做功时间不同,所以做功的快慢不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同,做功时间少的同学做功快,即a图同学做功快。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109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福建厦门模拟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,8,★☆☆)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汽车爬坡时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驾驶员的操作是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加大油门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时将变速器换成低速挡。加大油门是使发动机发挥较大的功率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换用低速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挡是为了减速。那么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在爬坡时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减小汽车的速度是为了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保证安全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获取更大的动力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省油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增大惯性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知,在功率不变的条件下,汽车的速度越小,获得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的牵引力就越大,故换用低速挡是为了获取更大的动力。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89000" y="3082133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9000" y="3082133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09374" y="3082133"/>
          <a:ext cx="3143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09374" y="3082133"/>
                        <a:ext cx="3143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3.(2017江苏无锡江阴长泾一模,22,★★☆)随着人们生活水平不断提高,小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龙家最近也买了辆轿车。若轿车以90 kW的恒定功率启动做直线运动,运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动过程中受到的阻力不变,运动的速度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的关系如图乙所示,则经过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s轿车发动机所做的功是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J,当牵引力为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N时轿车能保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持匀速直线运动。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015" kern="0" spc="461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69817"/>
            <a:ext cx="725805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0218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轿车发动机的功率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 kW=9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W,轿车发动机所做的功: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s=9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J。由图乙可知,轿车保持匀速直线运动的速度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m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/s,轿车发动机的牵引力: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7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32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46314" y="2224878"/>
          <a:ext cx="2285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4" imgW="6096000" imgH="14630400" progId="Equation.DSMT4">
                  <p:embed/>
                </p:oleObj>
              </mc:Choice>
              <mc:Fallback>
                <p:oleObj name="Equation" r:id="rId4" imgW="6096000" imgH="14630400" progId="Equation.DSMT4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6314" y="2224878"/>
                        <a:ext cx="2285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19063" y="2185216"/>
          <a:ext cx="7620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Equation" r:id="rId6" imgW="20116800" imgH="15544800" progId="Equation.DSMT4">
                  <p:embed/>
                </p:oleObj>
              </mc:Choice>
              <mc:Fallback>
                <p:oleObj name="Equation" r:id="rId6" imgW="20116800" imgH="15544800" progId="Equation.DSMT4">
                  <p:embed/>
                  <p:pic>
                    <p:nvPicPr>
                      <p:cNvPr id="0" name="图片 1843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19063" y="2185216"/>
                        <a:ext cx="76200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97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(2019湖南株洲中考)甲、乙、丙、丁四个同学进行攀岩比赛,他们做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的关系如图11-2-1所示。若规定做功最快的获胜,则最后胜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出的一定是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69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　    B.乙　    C.丙　    D.丁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45" y="2253200"/>
            <a:ext cx="1602809" cy="150030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491839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在相同时间内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做功越多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也就是做功越快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由图象知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当时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甲做功最多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所以甲功率最大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做功最快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4.(2017上海金山期中,23,★★☆)如图是我国救援直升机实施救援的情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景。若2人质量共150千克,在拉力作用下匀速向上运动,已知拉力的功率为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1 470瓦,问: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49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(1)拉力多大?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(2)拉力在20秒内做功多少?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(3)被救人员20秒内向上移动多少距离?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97" y="2392208"/>
            <a:ext cx="2723655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81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(1)1 470 N　(2)29 400 J　(3)20 m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(1)因2人匀速上升时,受到的重力和拉力是一对平衡力,所以拉力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 N/kg=1 470 N;(2)拉力在20秒内做功: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=1 470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s=29 400 J;(3)匀速上升的速度: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6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m/s,被救人员20秒内向上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移动的距离: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s=20 m。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35762" y="2224878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5762" y="2224878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18037" y="2224878"/>
          <a:ext cx="7905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Equation" r:id="rId6" imgW="21031200" imgH="14630400" progId="Equation.DSMT4">
                  <p:embed/>
                </p:oleObj>
              </mc:Choice>
              <mc:Fallback>
                <p:oleObj name="Equation" r:id="rId6" imgW="21031200" imgH="14630400" progId="Equation.DSMT4">
                  <p:embed/>
                  <p:pic>
                    <p:nvPicPr>
                      <p:cNvPr id="0" name="图片 1945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18037" y="2224878"/>
                        <a:ext cx="7905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5.(2017广西柳州柳南三模,26,★★☆)在新能源时代,市场推出了一系列的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电动汽车,下表是其中一款电动汽车的相关参数。(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N/kg)求:(6分)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065184"/>
            <a:ext cx="8467200" cy="3148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15" kern="0" spc="232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815" kern="0" spc="23233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(1)这款车所受重力是多少?(3分)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(2)这款车在电机额定功率下以最大运行速度行驶时,最大可以提供多大的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牵引力?(3分)</a:t>
            </a:r>
            <a:endParaRPr lang="zh-CN" altLang="en-US" dirty="0" smtClean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4148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电机额定功率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15 kW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总乘数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最大运行速度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100 km/h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最大续航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100 km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整车质量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500 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蓄电池额定电压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48 V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24017"/>
            <a:ext cx="3317620" cy="174695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77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(1)5 000 N　(2)540 N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(1)这款车的重力: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N/kg=5 000 N;(2)电动汽车的最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大行驶速度: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km/h,电机额定功率: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 kW,由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车的牵引力: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355" kern="0" spc="-5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570" kern="0" spc="37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=540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95950" y="1720450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95950" y="1720450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16325" y="1720450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2048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16325" y="1720450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89531" y="2510186"/>
          <a:ext cx="2285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Equation" r:id="rId8" imgW="6096000" imgH="14630400" progId="Equation.DSMT4">
                  <p:embed/>
                </p:oleObj>
              </mc:Choice>
              <mc:Fallback>
                <p:oleObj name="Equation" r:id="rId8" imgW="6096000" imgH="14630400" progId="Equation.DSMT4">
                  <p:embed/>
                  <p:pic>
                    <p:nvPicPr>
                      <p:cNvPr id="0" name="图片 20482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9531" y="2510186"/>
                        <a:ext cx="2285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62280" y="2510632"/>
          <a:ext cx="923924" cy="838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10" imgW="24384000" imgH="22250400" progId="Equation.DSMT4">
                  <p:embed/>
                </p:oleObj>
              </mc:Choice>
              <mc:Fallback>
                <p:oleObj name="Equation" r:id="rId10" imgW="24384000" imgH="22250400" progId="Equation.DSMT4">
                  <p:embed/>
                  <p:pic>
                    <p:nvPicPr>
                      <p:cNvPr id="0" name="图片 20483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62280" y="2510632"/>
                        <a:ext cx="923924" cy="8381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66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1.(2019山东泰安中考,11,★★☆)如图11-2-4所示,完全相同的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方体物块叠放在水平桌面上,用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N的水平向右的力作用在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一起向右做匀速直线运动,经过3 s,两个物块一起移动了60 cm的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距离。下列相关说法中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75" kern="0" spc="1360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受到的重力和地面对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的支持力是一对平衡力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的摩擦力大小是20 N,方向向右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③地面对物块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的摩擦力大小是20 N,方向向右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063079"/>
            <a:ext cx="2371725" cy="1276350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05625"/>
            <a:ext cx="4270257" cy="490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的功率为4 W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A.只有①④正确　　B.只有③④正确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C.只有①③正确　　D.只有②④正确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3579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在竖直方向上,受到重力、地面对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的支持力以及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压力的共同作用,所以物块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受到的重力和地面对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的支持力不是一对平衡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力,①错误;在水平方向上,地面对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水平向左的摩擦力和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向右的摩擦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力,为一对平衡力,故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的摩擦力大小是20 N,方向向右,②正确;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起向右做匀速直线运动,地面对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的摩擦力大小是20 N,水平向左,③错误;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0.6 m=12 J,拉力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W,④正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81525" y="3129741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150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81525" y="3129741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001899" y="3129741"/>
          <a:ext cx="3810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Equation" r:id="rId6" imgW="10058400" imgH="14630400" progId="Equation.DSMT4">
                  <p:embed/>
                </p:oleObj>
              </mc:Choice>
              <mc:Fallback>
                <p:oleObj name="Equation" r:id="rId6" imgW="10058400" imgH="14630400" progId="Equation.DSMT4">
                  <p:embed/>
                  <p:pic>
                    <p:nvPicPr>
                      <p:cNvPr id="0" name="图片 2150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01899" y="3129741"/>
                        <a:ext cx="3810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四川凉山中考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,18,★☆☆)“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绿色环保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低碳出行。”一辆纯电动公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交车在水平路面上匀速行驶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发动机的功率为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200 kW,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72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。公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交车行驶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h,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发动机做的功为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公交车行驶的路程为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7.2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7.2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发动机做的功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3 600 s=7.2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J;公交车行驶的路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=72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h=72 km=7.2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3.(2017浙江绍兴中考,21,★★☆)如图11-2-5为四旋翼无人机,质量为1.2千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克,下方悬挂着一个质量为0.1千克的摄像机。在10秒内无人机从地面竖直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上升了20米,然后边摄像边斜向上飞行了30秒,仪表盘上显示离地高度为36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米。无人机前10秒对摄像机做功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焦,整个过程中,无人机对摄像机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瓦。(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75" kern="0" spc="227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图11-2-5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26" y="3306953"/>
            <a:ext cx="3611896" cy="202405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991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20　0.9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摄像机的重力为: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 N;无人机前10秒对摄像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机做功为: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m=20 J;整个过程中对摄像机所做的功为: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36 m=36 J;无人机对摄像机做功的功率为: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9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=0.9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54133" y="2224877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252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4133" y="2224877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474507" y="2224877"/>
          <a:ext cx="9525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Equation" r:id="rId6" imgW="25298400" imgH="14630400" progId="Equation.DSMT4">
                  <p:embed/>
                </p:oleObj>
              </mc:Choice>
              <mc:Fallback>
                <p:oleObj name="Equation" r:id="rId6" imgW="25298400" imgH="14630400" progId="Equation.DSMT4">
                  <p:embed/>
                  <p:pic>
                    <p:nvPicPr>
                      <p:cNvPr id="0" name="图片 2252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4507" y="2224877"/>
                        <a:ext cx="9525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76294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对功率的理解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(2019上海徐汇期中)关于功率的说法,正确的是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A.功率大的机器所做的功一定比功率小的机器大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B.单位时间内所做的功越多,其功率越大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C.速度越大,功率越大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D.作用力越大,功率越大</a:t>
            </a:r>
            <a:endParaRPr lang="zh-CN" altLang="en-US" dirty="0"/>
          </a:p>
        </p:txBody>
      </p:sp>
      <p:pic>
        <p:nvPicPr>
          <p:cNvPr id="3" name="图片 2" descr="PPT模板八年级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848501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4.(2017江苏苏州中考,24,★★☆)小华和妈妈去超市购物,她们将17 kg物品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放在小推车中推行,小推车在某段时间内速度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变化的关系图象如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图11-2-6所示。已知小推车重130 N,所受阻力是总重的0.15。(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43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(1)在0~10 s内,水平推力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(大于/小于/等于)阻力,阻力大小为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93" y="2857400"/>
            <a:ext cx="2654263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(2)10~20 s内水平推力做了多少功?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(3)10~20 s内水平推力的功率多大?</a:t>
            </a:r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2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(1)大于　45　(2)360 J　(3)36 W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(1)0~10 s内小车做加速运动,推力大于阻力,10~20 s内做匀速运动,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推力与阻力是一对平衡力,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)=0.15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(17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kg+130 N)=45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s=8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 m=360 J。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3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=36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38550" y="3063079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355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8550" y="3063079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58925" y="3063079"/>
          <a:ext cx="5048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Equation" r:id="rId6" imgW="13411200" imgH="14630400" progId="Equation.DSMT4">
                  <p:embed/>
                </p:oleObj>
              </mc:Choice>
              <mc:Fallback>
                <p:oleObj name="Equation" r:id="rId6" imgW="13411200" imgH="14630400" progId="Equation.DSMT4">
                  <p:embed/>
                  <p:pic>
                    <p:nvPicPr>
                      <p:cNvPr id="0" name="图片 2355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8925" y="3063079"/>
                        <a:ext cx="5048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1.(2019湖北随州中考,25,★☆☆)一只木箱放在水平地面上,地面上各处粗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糙程度相同。对木箱施加一个方向不变的水平推力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(如图甲),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的关系、木箱的运动速度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的关系图象如图乙所示。以下说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409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574750"/>
            <a:ext cx="6991350" cy="390525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05625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A.在第一个2 s内木箱所受摩擦力为2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B.在第二个2 s内木箱所受摩擦力为3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C.在第一个2 s内推力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对木箱所做的功为2 J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D.在第三个2 s内推力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对木箱做功的功率为8 W</a:t>
            </a:r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28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由两个图象可知,在第一个2 s内木箱受到的推力为1 N,木箱处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于静止状态,因此,推力与摩擦力平衡,摩擦力为1 N,推力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没有做功,故A、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C错误;在第二个2 s内,木箱处于加速状态,受到的推力为3 N,所以摩擦力小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于3 N,故B错误;在第三个2 s内,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m/s=8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W,故D正确。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12037" y="2199357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457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12037" y="2199357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32411" y="2199357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2457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32411" y="2199357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2.(2018广东广州中考,7,★★☆)如图所示,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是水平地面,物体在水平拉力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作用下从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为300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,功率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为200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205" kern="0" spc="519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21328"/>
            <a:ext cx="725805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72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m=1 200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m=1 200 J,比较可知,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,故A、B错误;物体在水平拉力作用下从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速直线运动到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,所以,物体在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段速度相同,又因为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,C正确,D错误。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96117" y="2664549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560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6117" y="2664549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16491" y="2664549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2560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16491" y="2664549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53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青海西宁中考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,19,★★☆)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西宁市湟水河河道改造工程中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装载机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s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内将一块重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2 000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的石块匀速举高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装载机的举力对石块做功为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举力做功的功率为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装载机的举力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=2 000 N,装载机的举力对石块做的功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J,装载机的举力对石块做功的功率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3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32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426076" y="3153571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66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6076" y="3153571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46450" y="3113909"/>
          <a:ext cx="761999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Equation" r:id="rId6" imgW="20116800" imgH="15544800" progId="Equation.DSMT4">
                  <p:embed/>
                </p:oleObj>
              </mc:Choice>
              <mc:Fallback>
                <p:oleObj name="Equation" r:id="rId6" imgW="20116800" imgH="15544800" progId="Equation.DSMT4">
                  <p:embed/>
                  <p:pic>
                    <p:nvPicPr>
                      <p:cNvPr id="0" name="图片 2662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6450" y="3113909"/>
                        <a:ext cx="761999" cy="5905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4.(2019江苏盐城中考,22,★☆☆)小明提着质量为3 kg的书包,从1楼走到3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楼用了15 s的时间,书包带与手的接触面积为10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(1)求书包的重力。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(2)求书包带对手的压强。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(3)估算小明上楼过程中对书包做功的功率。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28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功率是表示物体做功快慢的物理量,功率大的机器所做的功一定比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功率小的机器快。由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可知,在不能确定时间的条件下,仅通过功率的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大小不能得出机器所做的功的多少,故A错误;由功率的定义可知,单位时间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内所做的功越多,其功率越大,故B正确;由公式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可知,仅通过速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度的大小或作用力的大小不能得出功率的大小,故C、D错误。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10614" y="2199357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10614" y="2199357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30988" y="2199357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6" imgW="8229600" imgH="14630400" progId="Equation.DSMT4">
                  <p:embed/>
                </p:oleObj>
              </mc:Choice>
              <mc:Fallback>
                <p:oleObj name="Equation" r:id="rId6" imgW="8229600" imgH="14630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30988" y="2199357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277393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6158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(1)30 N　(2)3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　(3)12 W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(1)书包的重力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N/kg=30 N;(2)书包带对手的压强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59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Pa;(3)每层楼的高度大约为3 m,则1楼到3楼书包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在竖直方向上运动的距离为6 m,小明对书包做的功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m=180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J,小明对书包做功的功率为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3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704234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276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000" y="1704234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22274" y="1704234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Equation" r:id="rId6" imgW="6400800" imgH="14630400" progId="Equation.DSMT4">
                  <p:embed/>
                </p:oleObj>
              </mc:Choice>
              <mc:Fallback>
                <p:oleObj name="Equation" r:id="rId6" imgW="6400800" imgH="14630400" progId="Equation.DSMT4">
                  <p:embed/>
                  <p:pic>
                    <p:nvPicPr>
                      <p:cNvPr id="0" name="图片 2764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2274" y="1704234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04548" y="1704234"/>
          <a:ext cx="10858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Equation" r:id="rId8" imgW="28651200" imgH="14630400" progId="Equation.DSMT4">
                  <p:embed/>
                </p:oleObj>
              </mc:Choice>
              <mc:Fallback>
                <p:oleObj name="Equation" r:id="rId8" imgW="28651200" imgH="14630400" progId="Equation.DSMT4">
                  <p:embed/>
                  <p:pic>
                    <p:nvPicPr>
                      <p:cNvPr id="0" name="图片 2765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04548" y="1704234"/>
                        <a:ext cx="10858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79386" y="2796381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Equation" r:id="rId10" imgW="7315200" imgH="14630400" progId="Equation.DSMT4">
                  <p:embed/>
                </p:oleObj>
              </mc:Choice>
              <mc:Fallback>
                <p:oleObj name="Equation" r:id="rId10" imgW="7315200" imgH="14630400" progId="Equation.DSMT4">
                  <p:embed/>
                  <p:pic>
                    <p:nvPicPr>
                      <p:cNvPr id="0" name="图片 27651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79386" y="2796381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99760" y="2796381"/>
          <a:ext cx="4953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Equation" r:id="rId12" imgW="13106400" imgH="14630400" progId="Equation.DSMT4">
                  <p:embed/>
                </p:oleObj>
              </mc:Choice>
              <mc:Fallback>
                <p:oleObj name="Equation" r:id="rId12" imgW="13106400" imgH="14630400" progId="Equation.DSMT4">
                  <p:embed/>
                  <p:pic>
                    <p:nvPicPr>
                      <p:cNvPr id="0" name="图片 27652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9760" y="2796381"/>
                        <a:ext cx="4953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5.(2017浙江丽水中考,13,★★☆)“汽车共享”在丽水市推出以来受到市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民的青睐,它属于公共交通的补充,可以满足人们自驾出行的需求。如图是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我市一款按租用时间收费的电动共享汽车。五一期间,小科一家租用该款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电动共享汽车去旅游,从租车点一路不停行驶105千米到达目的地,若全程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的速度为70千米/时。回答下列问题: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75" kern="0" spc="184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0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(1)推广电动共享汽车的好处有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(答出一点即可);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(2)租用该电动汽车的价格为0.5元/分钟,小科一家从租车点到目的地的租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75" y="3063079"/>
            <a:ext cx="3103424" cy="2001927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车费用为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元;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(3)该电动汽车发动机的额定功率为30千瓦,若汽车以额定功率在水平路面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匀速直线行驶时,所受的阻力恒为1 200牛,汽车的速度为多少?</a:t>
            </a:r>
            <a:endParaRPr lang="zh-CN" alt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12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(1)绿色环保　(2)45　(3)25 m/s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(1)电动共享汽车相比普通汽车有无尾气、噪声小的特点,即绿色环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保;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(2)电动共享汽车行驶的距离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=105 km,全程的速度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=70 km/h,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电动共享汽车行驶的时间: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5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 h=90 min,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因为租用该电动汽车的价格为0.5元/分钟,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所以小科一家从租车点到目的地的租车费用为:0.5元/min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90 min=45元;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(3)因为汽车在水平路面上匀速行驶,受到的牵引力和阻力是一对平衡力,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由二力平衡条件可知,发动机所提供的牵引力: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=1 200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可得,汽车行驶的速度: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8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=25 m/s。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37777" y="2627282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286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37777" y="2627282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53376" y="2627282"/>
          <a:ext cx="7810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Equation" r:id="rId6" imgW="20726400" imgH="14630400" progId="Equation.DSMT4">
                  <p:embed/>
                </p:oleObj>
              </mc:Choice>
              <mc:Fallback>
                <p:oleObj name="Equation" r:id="rId6" imgW="20726400" imgH="14630400" progId="Equation.DSMT4">
                  <p:embed/>
                  <p:pic>
                    <p:nvPicPr>
                      <p:cNvPr id="0" name="图片 2867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3376" y="2627282"/>
                        <a:ext cx="7810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51717" y="5082397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Equation" r:id="rId8" imgW="7315200" imgH="14630400" progId="Equation.DSMT4">
                  <p:embed/>
                </p:oleObj>
              </mc:Choice>
              <mc:Fallback>
                <p:oleObj name="Equation" r:id="rId8" imgW="7315200" imgH="14630400" progId="Equation.DSMT4">
                  <p:embed/>
                  <p:pic>
                    <p:nvPicPr>
                      <p:cNvPr id="0" name="图片 2867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51717" y="5082397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772091" y="5082397"/>
          <a:ext cx="3143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10" imgW="8229600" imgH="14630400" progId="Equation.DSMT4">
                  <p:embed/>
                </p:oleObj>
              </mc:Choice>
              <mc:Fallback>
                <p:oleObj name="Equation" r:id="rId10" imgW="8229600" imgH="14630400" progId="Equation.DSMT4">
                  <p:embed/>
                  <p:pic>
                    <p:nvPicPr>
                      <p:cNvPr id="0" name="图片 28675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72091" y="5082397"/>
                        <a:ext cx="3143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91325" y="5082397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Equation" r:id="rId12" imgW="6400800" imgH="14630400" progId="Equation.DSMT4">
                  <p:embed/>
                </p:oleObj>
              </mc:Choice>
              <mc:Fallback>
                <p:oleObj name="Equation" r:id="rId12" imgW="6400800" imgH="14630400" progId="Equation.DSMT4">
                  <p:embed/>
                  <p:pic>
                    <p:nvPicPr>
                      <p:cNvPr id="0" name="图片 28676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1325" y="5082397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73599" y="5082397"/>
          <a:ext cx="942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name="Equation" r:id="rId14" imgW="24993600" imgH="14630400" progId="Equation.DSMT4">
                  <p:embed/>
                </p:oleObj>
              </mc:Choice>
              <mc:Fallback>
                <p:oleObj name="Equation" r:id="rId14" imgW="24993600" imgH="14630400" progId="Equation.DSMT4">
                  <p:embed/>
                  <p:pic>
                    <p:nvPicPr>
                      <p:cNvPr id="0" name="图片 28677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73599" y="5082397"/>
                        <a:ext cx="9429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1.(2018广东肇庆端州一模)如图11-2-7所示,小军同学从一楼跑到三楼,他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想通过登楼梯来估测自己的功率。为此: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(1)测量所需要的器材有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(2)小军同学设计的测量步骤如下,其中多余的是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A.测出自己的质量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B.测出楼梯的总长度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C.测出一楼到三楼的竖直高度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D.测出自己从一楼登上三楼所用的时间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E.算出自己登楼梯的功率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(3)表是小军设计的实验记录表格,根据要记录的数据,请把表格补充完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整。</a:t>
            </a:r>
            <a:endParaRPr lang="zh-CN" altLang="en-US" dirty="0"/>
          </a:p>
        </p:txBody>
      </p:sp>
      <p:pic>
        <p:nvPicPr>
          <p:cNvPr id="3" name="图片 2" descr="PPT模板八年级-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777063"/>
            <a:ext cx="4236729" cy="493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777327"/>
            <a:ext cx="8467200" cy="3271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09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5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图11-2-7</a:t>
            </a: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05955"/>
            <a:ext cx="2476500" cy="2295525"/>
          </a:xfrm>
          <a:prstGeom prst="rect">
            <a:avLst/>
          </a:prstGeom>
        </p:spPr>
      </p:pic>
      <p:graphicFrame>
        <p:nvGraphicFramePr>
          <p:cNvPr id="4" name="表格 2"/>
          <p:cNvGraphicFramePr>
            <a:graphicFrameLocks noGrp="1"/>
          </p:cNvGraphicFramePr>
          <p:nvPr/>
        </p:nvGraphicFramePr>
        <p:xfrm>
          <a:off x="720000" y="1260000"/>
          <a:ext cx="7740000" cy="9432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小军的质量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登楼梯的功率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/W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(1)台秤、卷尺、停表　(2)B　(3)如表所示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435089"/>
          <a:ext cx="7740000" cy="12708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小军的质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登楼梯时间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t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一楼到三楼的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竖直高度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登楼梯的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功率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/W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3579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本题以测量登楼梯的功率为载体,重点考查了“用物理观念解决实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际问题”的能力。(1)上楼的功率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为小军的质量,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为一楼到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三楼的竖直高度,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为上楼所用的时间。所以需要用台秤测量小军的质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、用卷尺测量一楼到三楼的竖直高度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,用停表测量上楼所用的时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。(2)由(1)可知,实验不需要测量楼梯的总长度,故B是多余的。(3)实验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数据的记录表格包括小军的质量、登楼梯时间、一楼到三楼的竖直高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度、登楼梯的功率这四个内容。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61350" y="1268973"/>
          <a:ext cx="4762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Equation" r:id="rId4" imgW="12496800" imgH="14630400" progId="Equation.DSMT4">
                  <p:embed/>
                </p:oleObj>
              </mc:Choice>
              <mc:Fallback>
                <p:oleObj name="Equation" r:id="rId4" imgW="12496800" imgH="14630400" progId="Equation.DSMT4">
                  <p:embed/>
                  <p:pic>
                    <p:nvPicPr>
                      <p:cNvPr id="0" name="图片 296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1350" y="1268973"/>
                        <a:ext cx="4762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2.(独家原创试题)节能是汽车性能的一个重要指标。但同一辆汽车行驶10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km消耗的汽油与行驶速度的快慢是否有关呢?星期天,小明乘坐爸爸的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汽车从自己家去北京,于是他决定借此机会对这一问题进行探究。他们去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时走高速公路,回来时走国道,得到了下表所示的数据。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467168"/>
            <a:ext cx="8467200" cy="2012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(1)分析数据后,小明觉得这与他事先的猜想相吻合。你认为小明的猜测应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。请你对该实验结论的可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靠性评估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(2)若汽车在高速公路上行驶时发动机的功率为60 kW,汽车在去北京的过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2580768"/>
          <a:ext cx="7740000" cy="188640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去北京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回家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平均速度(km/h)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里程(km)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116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耗油量(L)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11.2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6376052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程中,发动机所做的功为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7576"/>
            <a:ext cx="8467200" cy="5257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车速越大、油耗越少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车速越小、油耗越多　此结论不可靠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为路况不同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(2)2.16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本题以节能为背景,从生活实际提炼物理模型,对物理观念、科学思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维等素养进行了综合考查。(1)由表中数据可知,当汽车的平均速度是108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km/h,通过里程为108 km,油耗量是8.5 L;则100 km消耗的汽油为</a:t>
            </a:r>
            <a:r>
              <a:rPr lang="zh-CN" altLang="en-US" sz="2590" kern="0" spc="28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km=7.87 L;当汽车的平均速度是60 km/h,通过里程为116 km,油耗量是1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1.2 L,则100 km消耗的汽油为</a:t>
            </a:r>
            <a:r>
              <a:rPr lang="zh-CN" altLang="en-US" sz="2590" kern="0" spc="28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km=9.66 L。由此可知,车速越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大、油耗越少,车速越小、油耗越多。因为来回走的路况不同,所以此结论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不可靠。(2)汽车在去北京的过程中,发动机所做的功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kW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590" kern="0" spc="43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1 000 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h=6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3 600 s=2.16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441200" y="2743615"/>
          <a:ext cx="695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Equation" r:id="rId4" imgW="18288000" imgH="14630400" progId="Equation.DSMT4">
                  <p:embed/>
                </p:oleObj>
              </mc:Choice>
              <mc:Fallback>
                <p:oleObj name="Equation" r:id="rId4" imgW="18288000" imgH="14630400" progId="Equation.DSMT4">
                  <p:embed/>
                  <p:pic>
                    <p:nvPicPr>
                      <p:cNvPr id="0" name="图片 307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41200" y="2743615"/>
                        <a:ext cx="695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06544" y="3835762"/>
          <a:ext cx="695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Equation" r:id="rId6" imgW="18288000" imgH="14630400" progId="Equation.DSMT4">
                  <p:embed/>
                </p:oleObj>
              </mc:Choice>
              <mc:Fallback>
                <p:oleObj name="Equation" r:id="rId6" imgW="18288000" imgH="14630400" progId="Equation.DSMT4">
                  <p:embed/>
                  <p:pic>
                    <p:nvPicPr>
                      <p:cNvPr id="0" name="图片 3072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06544" y="3835762"/>
                        <a:ext cx="695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300799" y="4927909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" name="Equation" r:id="rId8" imgW="4572000" imgH="14630400" progId="Equation.DSMT4">
                  <p:embed/>
                </p:oleObj>
              </mc:Choice>
              <mc:Fallback>
                <p:oleObj name="Equation" r:id="rId8" imgW="4572000" imgH="14630400" progId="Equation.DSMT4">
                  <p:embed/>
                  <p:pic>
                    <p:nvPicPr>
                      <p:cNvPr id="0" name="图片 30722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00799" y="4927909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5582464"/>
          <a:ext cx="8763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Equation" r:id="rId10" imgW="23164800" imgH="14630400" progId="Equation.DSMT4">
                  <p:embed/>
                </p:oleObj>
              </mc:Choice>
              <mc:Fallback>
                <p:oleObj name="Equation" r:id="rId10" imgW="23164800" imgH="14630400" progId="Equation.DSMT4">
                  <p:embed/>
                  <p:pic>
                    <p:nvPicPr>
                      <p:cNvPr id="0" name="图片 30723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000" y="5582464"/>
                        <a:ext cx="8763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功率的相关计算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(2018山东临沂中考)新能源汽车因节能、环保等优点深受广大家庭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的喜爱。小明爸爸驾驶电动汽车在平直公路上匀速行驶12 km,用时10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min。已知该车的总质量为1.6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kg,行驶中阻力为车重的0.05,此过程中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该车牵引力做功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J,功率为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kW。(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063079"/>
            <a:ext cx="8467200" cy="1466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由于车做匀速直线运动,牵引力等于阻力,则牵引力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=0.05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N/kg=800 N;牵引力做的功为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12 000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m=9.6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J;汽车的功率为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3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45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=16 000 W=16 kW。</a:t>
            </a:r>
            <a:endParaRPr lang="zh-CN" altLang="en-US" dirty="0"/>
          </a:p>
        </p:txBody>
      </p:sp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3736975" y="4082265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6975" y="4082265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157663" y="4042578"/>
          <a:ext cx="9239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6" imgW="24384000" imgH="15544800" progId="Equation.DSMT4">
                  <p:embed/>
                </p:oleObj>
              </mc:Choice>
              <mc:Fallback>
                <p:oleObj name="Equation" r:id="rId6" imgW="24384000" imgH="15544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7663" y="4042578"/>
                        <a:ext cx="9239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4634715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9.6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16</a:t>
            </a:r>
            <a:endParaRPr lang="zh-CN" altLang="en-US" dirty="0"/>
          </a:p>
        </p:txBody>
      </p:sp>
      <p:sp>
        <p:nvSpPr>
          <p:cNvPr id="7" name="TextBox 2"/>
          <p:cNvSpPr txBox="1"/>
          <p:nvPr/>
        </p:nvSpPr>
        <p:spPr>
          <a:xfrm>
            <a:off x="540000" y="5063343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解答这类题目要善于挖掘题干中的信息,题目中的“匀速行驶”相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当于告诉了动力与阻力相等。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21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1.(2018山东临沂模拟)已知雨滴在空中竖直下落时所受空气阻力与速度大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小的二次方成正比,且不同质量的雨滴所受空气阻力与速度大小的二次方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的比值相同。现有两滴质量分别为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的雨滴从空中竖直下落,在落到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地面之前都已做匀速直线运动,那么在两滴雨滴落地之前做匀速直线运动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的过程中,其重力的功率之比为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1905" kern="0" spc="154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1905" kern="0" spc="169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35" kern="0" spc="17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35" kern="0" spc="17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 D.</a:t>
            </a:r>
            <a:r>
              <a:rPr lang="zh-CN" altLang="en-US" sz="1840" kern="0" spc="17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1840" kern="0" spc="16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67381" y="3593175"/>
          <a:ext cx="4381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4" imgW="11582400" imgH="9448800" progId="Equation.DSMT4">
                  <p:embed/>
                </p:oleObj>
              </mc:Choice>
              <mc:Fallback>
                <p:oleObj name="Equation" r:id="rId4" imgW="11582400" imgH="9448800" progId="Equation.DSMT4">
                  <p:embed/>
                  <p:pic>
                    <p:nvPicPr>
                      <p:cNvPr id="0" name="图片 317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67381" y="3593175"/>
                        <a:ext cx="438150" cy="352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61131" y="3593175"/>
          <a:ext cx="4572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Equation" r:id="rId6" imgW="12192000" imgH="9448800" progId="Equation.DSMT4">
                  <p:embed/>
                </p:oleObj>
              </mc:Choice>
              <mc:Fallback>
                <p:oleObj name="Equation" r:id="rId6" imgW="12192000" imgH="9448800" progId="Equation.DSMT4">
                  <p:embed/>
                  <p:pic>
                    <p:nvPicPr>
                      <p:cNvPr id="0" name="图片 3174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61131" y="3593175"/>
                        <a:ext cx="457200" cy="352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74383" y="4010422"/>
          <a:ext cx="476249" cy="390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Equation" r:id="rId8" imgW="12496800" imgH="10363200" progId="Equation.DSMT4">
                  <p:embed/>
                </p:oleObj>
              </mc:Choice>
              <mc:Fallback>
                <p:oleObj name="Equation" r:id="rId8" imgW="12496800" imgH="10363200" progId="Equation.DSMT4">
                  <p:embed/>
                  <p:pic>
                    <p:nvPicPr>
                      <p:cNvPr id="0" name="图片 3174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4383" y="4010422"/>
                        <a:ext cx="476249" cy="3905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06233" y="4010422"/>
          <a:ext cx="476249" cy="390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Equation" r:id="rId10" imgW="12496800" imgH="10363200" progId="Equation.DSMT4">
                  <p:embed/>
                </p:oleObj>
              </mc:Choice>
              <mc:Fallback>
                <p:oleObj name="Equation" r:id="rId10" imgW="12496800" imgH="10363200" progId="Equation.DSMT4">
                  <p:embed/>
                  <p:pic>
                    <p:nvPicPr>
                      <p:cNvPr id="0" name="图片 31747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06233" y="4010422"/>
                        <a:ext cx="476249" cy="3905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806069" y="4049266"/>
          <a:ext cx="4572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Equation" r:id="rId12" imgW="12192000" imgH="9448800" progId="Equation.DSMT4">
                  <p:embed/>
                </p:oleObj>
              </mc:Choice>
              <mc:Fallback>
                <p:oleObj name="Equation" r:id="rId12" imgW="12192000" imgH="9448800" progId="Equation.DSMT4">
                  <p:embed/>
                  <p:pic>
                    <p:nvPicPr>
                      <p:cNvPr id="0" name="图片 31748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06069" y="4049266"/>
                        <a:ext cx="457200" cy="352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518869" y="4049266"/>
          <a:ext cx="4381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8" name="Equation" r:id="rId14" imgW="11582400" imgH="9448800" progId="Equation.DSMT4">
                  <p:embed/>
                </p:oleObj>
              </mc:Choice>
              <mc:Fallback>
                <p:oleObj name="Equation" r:id="rId14" imgW="11582400" imgH="9448800" progId="Equation.DSMT4">
                  <p:embed/>
                  <p:pic>
                    <p:nvPicPr>
                      <p:cNvPr id="0" name="图片 3174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18869" y="4049266"/>
                        <a:ext cx="438150" cy="352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 descr="PPT模板-0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19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正确解答本题需要从“文字材料”中获取有效信息,利用相关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数学知识加以计算解答,考查了“信息收集与处理能力”。因为雨滴落到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地面前均做匀速直线运动,所以雨滴受的是平衡力,雨滴受到的阻力为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,所以雨滴的速度为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3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;又因为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-31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-1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,所以两滴雨滴重力的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功率之比为</a:t>
            </a:r>
            <a:r>
              <a:rPr lang="zh-CN" altLang="en-US" sz="2415" kern="0" spc="-2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15" kern="0" spc="13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15" kern="0" spc="26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15" kern="0" spc="148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5205" kern="0" spc="29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090" kern="0" spc="8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8290" y="2187240"/>
          <a:ext cx="542924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Equation" r:id="rId4" imgW="14325600" imgH="17068800" progId="Equation.DSMT4">
                  <p:embed/>
                </p:oleObj>
              </mc:Choice>
              <mc:Fallback>
                <p:oleObj name="Equation" r:id="rId4" imgW="14325600" imgH="17068800" progId="Equation.DSMT4">
                  <p:embed/>
                  <p:pic>
                    <p:nvPicPr>
                      <p:cNvPr id="0" name="图片 327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8290" y="2187240"/>
                        <a:ext cx="542924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19546" y="2253617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Equation" r:id="rId6" imgW="7315200" imgH="14630400" progId="Equation.DSMT4">
                  <p:embed/>
                </p:oleObj>
              </mc:Choice>
              <mc:Fallback>
                <p:oleObj name="Equation" r:id="rId6" imgW="7315200" imgH="14630400" progId="Equation.DSMT4">
                  <p:embed/>
                  <p:pic>
                    <p:nvPicPr>
                      <p:cNvPr id="0" name="图片 3276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19546" y="2253617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39921" y="2253617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" name="Equation" r:id="rId8" imgW="8229600" imgH="14630400" progId="Equation.DSMT4">
                  <p:embed/>
                </p:oleObj>
              </mc:Choice>
              <mc:Fallback>
                <p:oleObj name="Equation" r:id="rId8" imgW="8229600" imgH="14630400" progId="Equation.DSMT4">
                  <p:embed/>
                  <p:pic>
                    <p:nvPicPr>
                      <p:cNvPr id="0" name="图片 3277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39921" y="2253617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18000" y="3349602"/>
          <a:ext cx="276224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3" name="Equation" r:id="rId10" imgW="7315200" imgH="16154400" progId="Equation.DSMT4">
                  <p:embed/>
                </p:oleObj>
              </mc:Choice>
              <mc:Fallback>
                <p:oleObj name="Equation" r:id="rId10" imgW="7315200" imgH="16154400" progId="Equation.DSMT4">
                  <p:embed/>
                  <p:pic>
                    <p:nvPicPr>
                      <p:cNvPr id="0" name="图片 32771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18000" y="3349602"/>
                        <a:ext cx="276224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38374" y="3349602"/>
          <a:ext cx="4762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Equation" r:id="rId12" imgW="12496800" imgH="16154400" progId="Equation.DSMT4">
                  <p:embed/>
                </p:oleObj>
              </mc:Choice>
              <mc:Fallback>
                <p:oleObj name="Equation" r:id="rId12" imgW="12496800" imgH="16154400" progId="Equation.DSMT4">
                  <p:embed/>
                  <p:pic>
                    <p:nvPicPr>
                      <p:cNvPr id="0" name="图片 32772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38374" y="3349602"/>
                        <a:ext cx="4762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58773" y="3349602"/>
          <a:ext cx="638174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Equation" r:id="rId14" imgW="16764000" imgH="16154400" progId="Equation.DSMT4">
                  <p:embed/>
                </p:oleObj>
              </mc:Choice>
              <mc:Fallback>
                <p:oleObj name="Equation" r:id="rId14" imgW="16764000" imgH="16154400" progId="Equation.DSMT4">
                  <p:embed/>
                  <p:pic>
                    <p:nvPicPr>
                      <p:cNvPr id="0" name="图片 32773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58773" y="3349602"/>
                        <a:ext cx="638174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641098" y="3349602"/>
          <a:ext cx="4952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" name="Equation" r:id="rId16" imgW="13106400" imgH="16154400" progId="Equation.DSMT4">
                  <p:embed/>
                </p:oleObj>
              </mc:Choice>
              <mc:Fallback>
                <p:oleObj name="Equation" r:id="rId16" imgW="13106400" imgH="16154400" progId="Equation.DSMT4">
                  <p:embed/>
                  <p:pic>
                    <p:nvPicPr>
                      <p:cNvPr id="0" name="图片 32774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41098" y="3349602"/>
                        <a:ext cx="4952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280547" y="2978797"/>
          <a:ext cx="1038225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Equation" r:id="rId18" imgW="27432000" imgH="34747200" progId="Equation.DSMT4">
                  <p:embed/>
                </p:oleObj>
              </mc:Choice>
              <mc:Fallback>
                <p:oleObj name="Equation" r:id="rId18" imgW="27432000" imgH="34747200" progId="Equation.DSMT4">
                  <p:embed/>
                  <p:pic>
                    <p:nvPicPr>
                      <p:cNvPr id="0" name="图片 32775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80547" y="2978797"/>
                        <a:ext cx="1038225" cy="1314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462922" y="3247060"/>
          <a:ext cx="5048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Equation" r:id="rId20" imgW="13411200" imgH="20726400" progId="Equation.DSMT4">
                  <p:embed/>
                </p:oleObj>
              </mc:Choice>
              <mc:Fallback>
                <p:oleObj name="Equation" r:id="rId20" imgW="13411200" imgH="20726400" progId="Equation.DSMT4">
                  <p:embed/>
                  <p:pic>
                    <p:nvPicPr>
                      <p:cNvPr id="0" name="图片 32776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62922" y="3247060"/>
                        <a:ext cx="504825" cy="781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2.(2018江苏苏州吴江模拟)2015年10月,我国研发的平流层飞艇“圆梦”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号(如图甲)首飞成功。飞艇依靠浮力可升到20 km高的平流层,其推进系统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由太阳能电池提供能量。飞艇悬停时,推进器将空气推向后方获得向前的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推力,推进器产生的推力与气流对飞艇的水平作用力平衡,可使飞艇长时间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悬停。飞艇所受的空气阻力与风速的关系如图乙,推进器的功效(功效是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指推进器的推力与功率的比值)为0.01 N/W,当平流层风速为40 m/s时,飞艇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推进器的推力大小为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N;推进器的功率为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55" kern="0" spc="46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574874"/>
            <a:ext cx="7258050" cy="2905125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771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1 140　1.44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正确解答本题需要从“文字材料”和“图象”中获取有效信息,利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用相关数学知识加以计算解答,考查了“信息收集与处理能力”、运用物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理知识解决实际问题的能力。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由图可知,飞艇受到的阻力与风速的平方成正比,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所以,飞艇受到的阻力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为比例系数),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由图乙可知,当风速的平方为400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时,飞艇受到的阻力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=360 N,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则:360 N=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50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当平流层风速为40 m/s时,飞艇受到的阻力: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590" kern="0" spc="48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8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(40 m/s)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=1 440 N;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07813" y="4420401"/>
          <a:ext cx="971549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Equation" r:id="rId4" imgW="25603200" imgH="14630400" progId="Equation.DSMT4">
                  <p:embed/>
                </p:oleObj>
              </mc:Choice>
              <mc:Fallback>
                <p:oleObj name="Equation" r:id="rId4" imgW="25603200" imgH="14630400" progId="Equation.DSMT4">
                  <p:embed/>
                  <p:pic>
                    <p:nvPicPr>
                      <p:cNvPr id="0" name="图片 337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07813" y="4420401"/>
                        <a:ext cx="971549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5105" y="5479940"/>
          <a:ext cx="942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Equation" r:id="rId6" imgW="24993600" imgH="14630400" progId="Equation.DSMT4">
                  <p:embed/>
                </p:oleObj>
              </mc:Choice>
              <mc:Fallback>
                <p:oleObj name="Equation" r:id="rId6" imgW="24993600" imgH="14630400" progId="Equation.DSMT4">
                  <p:embed/>
                  <p:pic>
                    <p:nvPicPr>
                      <p:cNvPr id="0" name="图片 3379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5105" y="5479940"/>
                        <a:ext cx="942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15513" y="5479940"/>
          <a:ext cx="942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Equation" r:id="rId8" imgW="24993600" imgH="14630400" progId="Equation.DSMT4">
                  <p:embed/>
                </p:oleObj>
              </mc:Choice>
              <mc:Fallback>
                <p:oleObj name="Equation" r:id="rId8" imgW="24993600" imgH="14630400" progId="Equation.DSMT4">
                  <p:embed/>
                  <p:pic>
                    <p:nvPicPr>
                      <p:cNvPr id="0" name="图片 3379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15513" y="5479940"/>
                        <a:ext cx="9429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1257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飞艇悬停在空中,因此飞艇受到的水平推力和阻力是一对平衡力,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所以,水平推力: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'=1 440 N,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由题意可得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=0.01 N/W,则此时飞艇推进器的功率为: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6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6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18000" y="1701969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3481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8000" y="1701969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40517" y="2296316"/>
          <a:ext cx="9144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Equation" r:id="rId6" imgW="24079200" imgH="14630400" progId="Equation.DSMT4">
                  <p:embed/>
                </p:oleObj>
              </mc:Choice>
              <mc:Fallback>
                <p:oleObj name="Equation" r:id="rId6" imgW="24079200" imgH="14630400" progId="Equation.DSMT4">
                  <p:embed/>
                  <p:pic>
                    <p:nvPicPr>
                      <p:cNvPr id="0" name="图片 3481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0517" y="2296316"/>
                        <a:ext cx="9144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99066" y="2296316"/>
          <a:ext cx="9144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Equation" r:id="rId8" imgW="24079200" imgH="14630400" progId="Equation.DSMT4">
                  <p:embed/>
                </p:oleObj>
              </mc:Choice>
              <mc:Fallback>
                <p:oleObj name="Equation" r:id="rId8" imgW="24079200" imgH="14630400" progId="Equation.DSMT4">
                  <p:embed/>
                  <p:pic>
                    <p:nvPicPr>
                      <p:cNvPr id="0" name="图片 34818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99066" y="2296316"/>
                        <a:ext cx="9144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47732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易错点    功、功率物理意义的理解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下列关于功和功率的说法中,正确的是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A.机器做的功越多,功率越大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B.机器做功的时间越短,功率越大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C.时间与功的比值越大,功率越大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D.相同时间内做功越多,功率越大</a:t>
            </a:r>
            <a:endParaRPr lang="zh-CN" altLang="en-US" dirty="0"/>
          </a:p>
        </p:txBody>
      </p:sp>
      <p:pic>
        <p:nvPicPr>
          <p:cNvPr id="3" name="图片 2" descr="PPT模板八年级-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919939"/>
            <a:ext cx="4245873" cy="426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机器做功越多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功率不一定越大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还要看所用时间的长短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做功所用时间越短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功率不一定越大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还要看做了多少功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时间与功的比值越大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说明完成相同的功所需要的时间越长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做功越慢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率越小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相同的时间内做功越多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说明做功越快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功率越大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选项是正确的。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易错警示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功率的大小与做功的多少和做功时间的长短两个因素有关。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在研究一个问题与多个因素的关系时,应采用控制变量法,然后综合分析得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出结论。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1224</Words>
  <Application>Microsoft Office PowerPoint</Application>
  <PresentationFormat>自定义</PresentationFormat>
  <Paragraphs>333</Paragraphs>
  <Slides>74</Slides>
  <Notes>73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6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130</cp:revision>
  <dcterms:created xsi:type="dcterms:W3CDTF">2019-10-09T07:57:00Z</dcterms:created>
  <dcterms:modified xsi:type="dcterms:W3CDTF">2020-04-10T13:13:23Z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