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8"/>
  </p:notesMasterIdLst>
  <p:sldIdLst>
    <p:sldId id="391" r:id="rId2"/>
    <p:sldId id="264" r:id="rId3"/>
    <p:sldId id="265" r:id="rId4"/>
    <p:sldId id="266" r:id="rId5"/>
    <p:sldId id="268" r:id="rId6"/>
    <p:sldId id="269" r:id="rId7"/>
    <p:sldId id="270" r:id="rId8"/>
    <p:sldId id="274" r:id="rId9"/>
    <p:sldId id="276" r:id="rId10"/>
    <p:sldId id="279" r:id="rId11"/>
    <p:sldId id="280" r:id="rId12"/>
    <p:sldId id="284" r:id="rId13"/>
    <p:sldId id="286" r:id="rId14"/>
    <p:sldId id="287" r:id="rId15"/>
    <p:sldId id="288" r:id="rId16"/>
    <p:sldId id="290" r:id="rId17"/>
    <p:sldId id="292" r:id="rId18"/>
    <p:sldId id="293" r:id="rId19"/>
    <p:sldId id="294" r:id="rId20"/>
    <p:sldId id="296" r:id="rId21"/>
    <p:sldId id="298" r:id="rId22"/>
    <p:sldId id="300" r:id="rId23"/>
    <p:sldId id="301" r:id="rId24"/>
    <p:sldId id="302" r:id="rId25"/>
    <p:sldId id="303" r:id="rId26"/>
    <p:sldId id="304" r:id="rId27"/>
    <p:sldId id="305" r:id="rId28"/>
    <p:sldId id="308" r:id="rId29"/>
    <p:sldId id="310" r:id="rId30"/>
    <p:sldId id="311" r:id="rId31"/>
    <p:sldId id="312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2" r:id="rId40"/>
    <p:sldId id="323" r:id="rId41"/>
    <p:sldId id="324" r:id="rId42"/>
    <p:sldId id="325" r:id="rId43"/>
    <p:sldId id="327" r:id="rId44"/>
    <p:sldId id="328" r:id="rId45"/>
    <p:sldId id="329" r:id="rId46"/>
    <p:sldId id="331" r:id="rId47"/>
    <p:sldId id="332" r:id="rId48"/>
    <p:sldId id="334" r:id="rId49"/>
    <p:sldId id="335" r:id="rId50"/>
    <p:sldId id="337" r:id="rId51"/>
    <p:sldId id="338" r:id="rId52"/>
    <p:sldId id="341" r:id="rId53"/>
    <p:sldId id="342" r:id="rId54"/>
    <p:sldId id="343" r:id="rId55"/>
    <p:sldId id="345" r:id="rId56"/>
    <p:sldId id="347" r:id="rId57"/>
    <p:sldId id="348" r:id="rId58"/>
    <p:sldId id="351" r:id="rId59"/>
    <p:sldId id="354" r:id="rId60"/>
    <p:sldId id="356" r:id="rId61"/>
    <p:sldId id="357" r:id="rId62"/>
    <p:sldId id="358" r:id="rId63"/>
    <p:sldId id="359" r:id="rId64"/>
    <p:sldId id="361" r:id="rId65"/>
    <p:sldId id="362" r:id="rId66"/>
    <p:sldId id="364" r:id="rId67"/>
    <p:sldId id="365" r:id="rId68"/>
    <p:sldId id="366" r:id="rId69"/>
    <p:sldId id="367" r:id="rId70"/>
    <p:sldId id="368" r:id="rId71"/>
    <p:sldId id="369" r:id="rId72"/>
    <p:sldId id="371" r:id="rId73"/>
    <p:sldId id="373" r:id="rId74"/>
    <p:sldId id="374" r:id="rId75"/>
    <p:sldId id="377" r:id="rId76"/>
    <p:sldId id="379" r:id="rId77"/>
    <p:sldId id="380" r:id="rId78"/>
    <p:sldId id="381" r:id="rId79"/>
    <p:sldId id="382" r:id="rId80"/>
    <p:sldId id="383" r:id="rId81"/>
    <p:sldId id="384" r:id="rId82"/>
    <p:sldId id="386" r:id="rId83"/>
    <p:sldId id="387" r:id="rId84"/>
    <p:sldId id="388" r:id="rId85"/>
    <p:sldId id="389" r:id="rId86"/>
    <p:sldId id="390" r:id="rId87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64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第4节　机械能及其转化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0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21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notesSlide" Target="../notesSlides/notesSlide79.xml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58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71120" y="173203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32150" y="3079763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第十一章　功和机械能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561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判断机械能转化过程中机械能总量变化的问题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(2018四川绵阳中考)蹦床运动是奥运会比赛项目。运动员比赛开始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前直立在蹦床中央,比赛开始时快速下蹲并立即恢复直立被蹦床弹起,离开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蹦床时成直立状态并一直保持,到达最高点后下落,接触蹦床时又快速下蹲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并立即恢复直立,再次被蹦床弹起,达到更高点。忽略空气阻力,下列说法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805" kern="0" spc="25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A.在整个过程中,运动员机械能守恒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B.在整个过程中,运动员机械能一直在增加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563145"/>
            <a:ext cx="1131083" cy="16921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C.从离开蹦床到下落接触蹦床的过程中,运动员机械能守恒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D.从下落接触蹦床到离开蹦床的过程中,运动员机械能守恒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1634319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从下落接触蹦床到离开蹦床的过程中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运动员的机械能先减少后增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运动员的机械能不守恒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从离开蹦床到下落接触蹦床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忽略空气阻力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运动员的机械能守恒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3420269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正确理解动能和势能的影响因素以及机械能转化和守恒的条件是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解题的关键。在机械能相互转化过程中,只要给出“忽略空气阻力和摩擦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力”等假设条件,就意味着机械能守恒,否则,就意味着机械能不守恒。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学用结合,细探“机械能及其转化”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素养呈现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能量是《物理课程标准》中科学内容的三大主题之一,充分说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明了能量在初中物理课程中的重要地位。本章中功和功率除单独考查外,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还常与第十二章《简单机械》的知识结合进行综合考查。而机械能及其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转化除与生活、科技相结合进行考查外,还常与高中相关物理知识结合,以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信息题的形式综合考查“获取和处理信息”及“应用物理观念解决实际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问题”的物理素养。</a:t>
            </a:r>
            <a:endParaRPr lang="zh-CN" altLang="en-US" dirty="0"/>
          </a:p>
        </p:txBody>
      </p:sp>
      <p:pic>
        <p:nvPicPr>
          <p:cNvPr id="3" name="图片 2" descr="PPT模板八年级-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05625"/>
            <a:ext cx="4245873" cy="411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707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典例剖析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(2019广东惠州惠阳二模)如图11-4-4所示,小球在不同场景做不同运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动。请你根据所给条件回答以下问题。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75" kern="0" spc="490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(1)如图甲,质量为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的小球从高度为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的光滑斜面顶端由静止自由滑下,到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达斜面底端的速度为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,此过程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能转化成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能,关系式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成立,则一个物体从高0.2 m的光滑斜面顶端自由下滑到斜面底端时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的速度为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m/s。(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m/s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402" y="2205823"/>
            <a:ext cx="6675244" cy="197979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5255310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4876800" imgH="14630400" progId="Equation.DSMT4">
                  <p:embed/>
                </p:oleObj>
              </mc:Choice>
              <mc:Fallback>
                <p:oleObj name="Equation" r:id="rId5" imgW="48768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0000" y="5255310"/>
                        <a:ext cx="1809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(2)如图乙,将物体以一定的初速度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沿水平方向抛出(不计阻力),物体做平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抛运动,在水平方向做匀速直线运动,则水平方向的距离公式为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(用图中字母符号表示),在竖直方向下落的高度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gt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的关系可用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丙图中的图线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表示。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87147" y="173416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7147" y="173416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30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(1)小球从光滑斜面顶端由静止自由滑下,质量不变,高度变小,重力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势能变小,重力势能转化为动能,使它的速度变大,动能变大;因为关系式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成立,所以物体从高0.2 m的光滑斜面顶端自由下滑到斜面底端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时的速度为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31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60" kern="0" spc="293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20" kern="0" spc="125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m/s;(2)将物体以一定的初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沿水平方向抛出(不计阻力),物体做平抛运动,在水平方向运动的距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,则运动时间为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5" kern="0" spc="-6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,在竖直方向下落的高度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-10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gt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-10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920" kern="0" spc="-6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常数,所以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成正比,故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符合题意。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14705" y="173416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4705" y="173416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74613" y="2350696"/>
          <a:ext cx="761999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6" imgW="20116800" imgH="16459200" progId="Equation.DSMT4">
                  <p:embed/>
                </p:oleObj>
              </mc:Choice>
              <mc:Fallback>
                <p:oleObj name="Equation" r:id="rId6" imgW="20116800" imgH="164592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4613" y="2350696"/>
                        <a:ext cx="761999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80762" y="2493608"/>
          <a:ext cx="571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8" imgW="15240000" imgH="9144000" progId="Equation.DSMT4">
                  <p:embed/>
                </p:oleObj>
              </mc:Choice>
              <mc:Fallback>
                <p:oleObj name="Equation" r:id="rId8" imgW="15240000" imgH="91440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80762" y="2493608"/>
                        <a:ext cx="571500" cy="342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96412" y="2454876"/>
          <a:ext cx="1781174" cy="333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0" imgW="47244000" imgH="8839200" progId="Equation.DSMT4">
                  <p:embed/>
                </p:oleObj>
              </mc:Choice>
              <mc:Fallback>
                <p:oleObj name="Equation" r:id="rId10" imgW="47244000" imgH="88392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96412" y="2454876"/>
                        <a:ext cx="1781174" cy="3333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112254" y="3569394"/>
          <a:ext cx="26669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2" imgW="7010400" imgH="16154400" progId="Equation.DSMT4">
                  <p:embed/>
                </p:oleObj>
              </mc:Choice>
              <mc:Fallback>
                <p:oleObj name="Equation" r:id="rId12" imgW="7010400" imgH="161544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12254" y="3569394"/>
                        <a:ext cx="26669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255467" y="357132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14" imgW="4876800" imgH="14630400" progId="Equation.DSMT4">
                  <p:embed/>
                </p:oleObj>
              </mc:Choice>
              <mc:Fallback>
                <p:oleObj name="Equation" r:id="rId14" imgW="4876800" imgH="146304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55467" y="357132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843306" y="357132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16" imgW="4876800" imgH="14630400" progId="Equation.DSMT4">
                  <p:embed/>
                </p:oleObj>
              </mc:Choice>
              <mc:Fallback>
                <p:oleObj name="Equation" r:id="rId16" imgW="4876800" imgH="14630400" progId="Equation.DSMT4">
                  <p:embed/>
                  <p:pic>
                    <p:nvPicPr>
                      <p:cNvPr id="0" name="图片 3079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43306" y="357132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152081" y="3532782"/>
          <a:ext cx="2857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18" imgW="7620000" imgH="17068800" progId="Equation.DSMT4">
                  <p:embed/>
                </p:oleObj>
              </mc:Choice>
              <mc:Fallback>
                <p:oleObj name="Equation" r:id="rId18" imgW="7620000" imgH="17068800" progId="Equation.DSMT4">
                  <p:embed/>
                  <p:pic>
                    <p:nvPicPr>
                      <p:cNvPr id="0" name="图片 3080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52081" y="3532782"/>
                        <a:ext cx="28575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540000" y="4634715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(1)重力势　动　2　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素养解读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正确解答本题的关键是通过阅读题干获取相关信息。计算物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体在底端速度大小时,考查了对题目中所给表达式的理解与运用的“物理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观念”素养。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91509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机械能及其转化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1.(独家原创试题)在门与门框之间连上一根橡皮筋并拉直,开门后橡皮筋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被拉紧,一松手,门就可自动关闭,在门关闭的过程中,机械能的转化情况是</a:t>
            </a:r>
            <a:r>
              <a:rPr dirty="0"/>
              <a:t/>
            </a:r>
            <a:br>
              <a:rPr dirty="0"/>
            </a:b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A.弹性势能转化为动能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B.动能转化为重力势能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C.动能转化为弹性势能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D.重力势能转化为动能</a:t>
            </a:r>
            <a:endParaRPr lang="zh-CN" altLang="en-US" dirty="0"/>
          </a:p>
        </p:txBody>
      </p:sp>
      <p:pic>
        <p:nvPicPr>
          <p:cNvPr id="3" name="图片 2" descr="PPT模板八年级-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587639"/>
            <a:ext cx="4245873" cy="441961"/>
          </a:xfrm>
          <a:prstGeom prst="rect">
            <a:avLst/>
          </a:prstGeom>
        </p:spPr>
      </p:pic>
      <p:pic>
        <p:nvPicPr>
          <p:cNvPr id="4" name="图片 3" descr="PPT模板八年级-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848501"/>
            <a:ext cx="1024130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开门时拉紧了橡皮筋,橡皮筋具有弹性势能,松手后,橡皮筋恢复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原状,弹性势能减少,转化成门的动能,使门自动关闭。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16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2.(2018广东揭阳二模)如图11-4-1所示,忽略空气阻力与摩擦,小球从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出时具有400 J的机械能,其中动能为250 J,小球经过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两点落到地面上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点是最高点,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在同一高度,则请问小球在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点的机械能为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点的动能为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340" kern="0" spc="227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图11-4-1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110" y="2845237"/>
            <a:ext cx="3607128" cy="20388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1868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机械能及其转化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机械能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动能、重力势能和弹性势能统称为机械能。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动能和势能都属于机械能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一个物体可以有动能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也可以有势能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还可以同时具有动能和势能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物体具有的机械能的大小等于物体具有的动能和势能之和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即机械能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2.转化: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在一定条件下,动能和势能是可以相互转化的。</a:t>
            </a:r>
            <a:endParaRPr lang="zh-CN" altLang="en-US" sz="2400" dirty="0" smtClean="0"/>
          </a:p>
        </p:txBody>
      </p:sp>
      <p:pic>
        <p:nvPicPr>
          <p:cNvPr id="3" name="图片 2" descr="PPT模板八年级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61" y="1520782"/>
            <a:ext cx="4276353" cy="399289"/>
          </a:xfrm>
          <a:prstGeom prst="rect">
            <a:avLst/>
          </a:prstGeom>
        </p:spPr>
      </p:pic>
      <p:pic>
        <p:nvPicPr>
          <p:cNvPr id="4" name="图片 3" descr="PPT模板八年级-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705625"/>
            <a:ext cx="1048514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400　150　400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点时的机械能为400 J,忽略空气阻力与摩擦,机械能守恒,所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点的机械能为400 J;在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点的重力势能为400 J-250 J=150 J;又因为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点的高度相同,所以重力势能相同,则在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点的重力势能也为150 J;在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的重力势能为零,所以动能为400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水能和风能的利用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3.唐诗中有“黄河远上白云间”“不尽长江滚滚来”的诗句,从物理学的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角度来看,前一句生动形象地表明黄河水存储着大量的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能,后一句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表明长江水具有大量的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能;古诗中又有“强弩之末势不能穿鲁缟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者也”,说明物体的动能大小与它的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重力势　动　速度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从前一诗句中可看出黄河之水高高在上,由于有一定的高度而具有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重力势能;后一诗句可看出长江之水在流动,由于运动而具有动能。“强弩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之末势不能穿鲁缟者也”,强弩到最后速度比较慢,动能小,不能穿鲁缟,说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明物体的动能大小与它的速度有关。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48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1.(2019山东滨州滨城一模)2018俄罗斯世界杯足球赛中,某球员传球时足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球的运动轨迹如图所示,下列分析不正确的是    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675" kern="0" spc="2062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A.在不计空气阻力的情况下,足球从离开脚后到达最高点的过程中,球的机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B.在最高点时,球的动能大于零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C.足球在下落过程中,脚对足球一直在做功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D.球在整个运动过程中,运动状态不断改变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41" y="2291427"/>
            <a:ext cx="3307017" cy="1662593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在不计空气阻力的情况下,足球离开脚后,只有重力势能与动能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的转化,所以球的机械能不变,A说法正确;由图知,球是沿斜上方运动,到达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最高点时仍具有向右运动的速度,所以,球的动能大于零,B说法正确;足球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在下落过程中,脚没有对足球施加力的作用,所以脚对球没有做功,C说法错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误;球在整个运动过程中,一直只受向下的重力的作用,所以运动状态不断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改变,D说法正确。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2.(2018黑龙江哈尔滨道里一模)如图所示的情景中,重力势能转化为动能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770" kern="0" spc="503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87985"/>
            <a:ext cx="7258050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将弓拉弯时,人对弓做功,弓形状发生改变,产生了弹性势能;松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手后,箭离开弓的过程中,弓对箭做功,使箭的速度变大,弓的弹性势能转化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为箭的动能,A不合题意;撑杆跳运动员撑起过程,所处的高度增加,其速度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减小,动能转化为重力势能,B不合题意;杠铃被举起时,其速度变慢,所处的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高度增加,动能转化为重力势能,C不合题意;运动员下落时,所处的高度降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低,重力势能减小,其速度增加,动能增加,重力势能转化为动能,D符合题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3.铅球被推出手后,在某一时刻它的动能是200 J,重力势能是120 J,此时它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的机械能为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1634319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320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铅球的机械能就是其动能和势能之和。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4.(2019安徽马鞍山一模)如图所示的单摆,如果不考虑空气阻力的影响,小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球将在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间不停地往复运动。小球从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的过程中,机械能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(选填“逐渐变小”或“保持不变”);绳子的拉力对小球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(选填“做功”或“不做功”)。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700" kern="0" spc="900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57516"/>
            <a:ext cx="2247900" cy="233362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保持不变　不做功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不考虑空气阻力的影响,小球将在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间不停地往复运动,机械能守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恒,即机械能总量保持不变;单摆摆动过程中,绳子对小球有拉力的作用,但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小球并没有在拉力的方向上移动距离,所以绳子的拉力对小球不做功。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机械能守恒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如果只有动能和势能相互转化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尽管动能、势能的大小会变化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但两者的总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或者说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机械能是守恒的。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机械能守恒是有条件的,只有动能和势能相互转化时,机械能才是守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恒的。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5.简要回答有关水电站的下列问题。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(1)从能量转化的角度说明水电站的工作原理。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(2)建设水电站选址时,从能量利用角度来看,你将选择图甲所示的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址还是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选择图乙所示的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址?并说明理由?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520" kern="0" spc="290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835147"/>
            <a:ext cx="5276850" cy="344804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670" kern="0" spc="269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957127"/>
            <a:ext cx="4905375" cy="320039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水从高处流下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水的重力势能转化为动能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水流推动水轮机发电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水的动能转化为电能。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理由见解析。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(1)水电站是通过将水的重力势能转化为动能再转化为电能来发电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的;(2)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址与水库的高度差比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址与水库的高度差大,相同质量的水流下时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转化成的动能更多,转化成的电能也就相应多。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1.(独家原创试题)如图11-4-2所示,将同一物体从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点开始沿两个光滑的弧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自由滚下,到达同一水平面时的动能分别为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,所用时间分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,不计空气阻力,则下列关系正确的是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95" kern="0" spc="214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80" y="2874776"/>
            <a:ext cx="3492064" cy="2164217"/>
          </a:xfrm>
          <a:prstGeom prst="rect">
            <a:avLst/>
          </a:prstGeom>
        </p:spPr>
      </p:pic>
      <p:pic>
        <p:nvPicPr>
          <p:cNvPr id="4" name="图片 3" descr="PPT模板八年级-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77063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光滑的弧面说明没有摩擦,物体从弧面上滑下时,只存在动能和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重力势能的相互转化,机械能是守恒的。物体开始时在同一高度,重力势能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是相等的,到达同一水平面时转化为相同的动能,即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。因为到达水平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面时动能相等,故速度也相等,但沿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运动的路程长,所以所用的时间长,即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2.阿呆在家玩火柴盒,他反复让火柴盒从同一高度处自由下落,发现甲情况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下,火柴盒落到桌面后大多会反弹;乙情况下(火柴盒盒芯部分拉出),火柴盒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落到桌面后盒芯插回外盒,不反弹。对上述现象的解释,合理的是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95" kern="0" spc="41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A.乙情况中火柴盒与桌面碰撞时,盒芯与外盒发生摩擦,机械能大大减小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B.甲情况中火柴盒与桌面碰撞时有弹力的作用,而乙情况中则没有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C.甲情况中火柴盒与桌面碰撞后机械能不变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D.乙情况中火柴盒与桌面碰撞后机械能不变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74" y="2319228"/>
            <a:ext cx="1351125" cy="178062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两图中,火柴盒下落时,重力势能转化为动能,当与桌面碰撞时动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能转化为弹性势能,此时有能量损失,机械能减小,故B、C、D选项错误;而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乙图中,火柴盒还克服摩擦力做功,机械能减小得更多,故不能弹起,所以A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3.(2019河北石家庄一模)星期天,小明去做蹦极运动。如图11-4-4所示,小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明从上端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点跳下的过程中,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点是弹性绳不系小明时自然下垂到的位置,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点是小明蹦极过程中受力平衡的位置,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点是小明蹦极过程中下落到的最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低位置,不计空气阻力。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(1)小明在下落过程中,速度最大的位置在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”、“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”)点。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点运动过程中,小明的能量转化是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;在从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点运动过程中,小明的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能转化为弹性绳的弹性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(3)最终,小明静止在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”、“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”或“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”)点。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46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20" kern="0" spc="2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2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22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22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图11-4-4</a:t>
            </a:r>
            <a:endParaRPr lang="zh-CN" altLang="en-US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2320" y="850900"/>
            <a:ext cx="1708785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(2)重力势能转化为动能　动能和重力势　(3)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(1)小明从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点,只受重力,做加速运动,从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点,重力大于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弹力,做加速运动,从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点,重力小于弹力,做减速运动,所以在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点弹力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恰好等于重力时,小明的速度达到最大;(2)在从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点运动过程中,高度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降低,重力势能转化为动能;在从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点运动过程中,小明的质量不变,速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度变小,高度降低,重力势能和动能都变小,转化成绳的弹性势能;(3)由于在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点小明所受弹力恰好等于重力,所以小明经历多次往复运动后,最终静止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26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(2019江苏盐城建湖二模)在下图所示的四个过程中,属于弹性势能转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化为动能的是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720" kern="0" spc="464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35"/>
              </a:spcBef>
              <a:buNone/>
            </a:pPr>
            <a:r>
              <a:rPr lang="zh-CN" altLang="en-US" sz="10460" kern="0" spc="466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868270"/>
            <a:ext cx="5389322" cy="2171289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4113009"/>
            <a:ext cx="6032264" cy="2366991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1.(2017江苏苏州工业园区期末)弹跳杆运动是一项广受欢迎的运动。其结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构如图甲所示。图乙是小希玩弹跳杆时由最低位置上升到最高位置的过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程,针对此过程,下列分析正确的是    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40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574750"/>
            <a:ext cx="6115050" cy="3905249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状态时弹簧的弹性势能最大,小希的机械能为零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的过程中,弹簧的弹力越来越大,在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状态时弹力最大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的过程中,弹簧的弹性势能转化为小希的重力势能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的过程中,小希先加速后减速,在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状态时速度最大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10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状态时弹簧的形变程度最大,弹簧的弹性势能最大,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小希处于最低位置,高度为0、速度为0,故小希的重力势能和动能均为0,由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于小希的机械能等于动能加重力势能,所以小希的机械能为零,故A正确。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的过程中,弹簧的形变程度变小,所以弹簧的弹力越来越小,到达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时,弹簧恢复到原长,所以此时弹力为0,故B错误。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的过程,即离开地面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上升的过程,小希的速度减小,动能减小,高度增大,重力势能增大,所以该过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程中是动能转化为小希的重力势能,故C错误。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的过程中,开始一段时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间内,弹簧的形变量较大,向上的弹力大于向下的重力,小希做加速运动,随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着弹簧形变量的减小,弹力减小,当弹力等于重力时,小希的速度达到最大,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弹力继续减小,向上的弹力小于向下的重力时,小希做减速运动,而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过程中,小希在重力作用下做减速运动,所以,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的过程中,小希先加速后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减速,在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状态时速度并不是最大(此时只受重力作用,处于减速阶段),故D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2.(2018四川成都中考)如图所示,小邦在国色天乡玩蹦极,不考虑空气阻力,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关于他在下降过程中的能量分析,下列说法正确的是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05" kern="0" spc="6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A.弹性绳绷直前,重力势能增大,动能减小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B.弹性绳绷直前,重力势能减小,动能不变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C.下降到最低点,动能最小,弹性势能最大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D.下降到最低点,重力势能最大,弹性势能最小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8480" y="1754146"/>
            <a:ext cx="73342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弹性绳绷直前,人在重力作用下加速下落,重力势能减小,动能增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大,A、B错误;绳绷直后,人继续下落,弹性绳的伸长量逐渐增大,对人向上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的拉力逐渐增大,下降到最低点,人的速度为零,此时人的重力势能最小,动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能最小,弹性绳的弹性势能最大,C正确,D错误。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3.(2019河北石家庄新华一模)图中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是光滑轨道,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点的高度大于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高度,让小球由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点静止开始自由落下,沿轨道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点后离开(不计空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气阻力),从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点的过程中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能,小球到达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点后由于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会继续运动,它的运动轨迹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最符合实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际的是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20" kern="0" spc="273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202803"/>
            <a:ext cx="4457700" cy="2047874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重力势　动　惯性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因为不计空气阻力,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完全光滑,小球运动时其机械能守恒;从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点的过程中,高度变小,重力势能转化为动能;小球到达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点后由于惯性,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仍要保持原来的运动状态,所以会继续运动;小球离开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点后,仍然运动,具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有动能,它会沿原来的方向斜向上运动,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不符合题意,动能转化成重力势能,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到达最高点后,仍然具有水平方向的速度,故动能不能全部转化成重力势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能,所以小球不会达到与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点等高的位置,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不符合题意,正确满足这个条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件的只有曲线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562749"/>
            <a:ext cx="8467200" cy="550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1.(2019湖北武汉模拟,3,★☆☆)如图11-4-5所示,人造地球卫星沿椭圆轨道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绕地球运行时,离地球最近的一点叫近地点,最远的一点叫远地点。关于运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行的卫星,下列说法错误的是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35" kern="0" spc="541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A.由于不受空气阻力,只有动能和势能的转化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B.从远地点向近地点运动时,动能减小</a:t>
            </a:r>
            <a:endParaRPr lang="zh-CN" altLang="en-US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34" y="2491575"/>
            <a:ext cx="1614381" cy="2083072"/>
          </a:xfrm>
          <a:prstGeom prst="rect">
            <a:avLst/>
          </a:prstGeom>
        </p:spPr>
      </p:pic>
      <p:pic>
        <p:nvPicPr>
          <p:cNvPr id="4" name="图片 3" descr="PPT模板八年级-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634187"/>
            <a:ext cx="4236729" cy="454153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5911566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C.从近地点向远地点运动时,速度减小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D.在远地点和近地点的机械能相等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由于不受空气阻力,所以卫星在运行过程中只有动能和势能的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转化,其机械能是守恒的,卫星在远地点和近地点的机械能相等,故A、D说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法正确;卫星从远地点向近地点运动时,质量不变,高度减小,重力势能减小,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转化为动能,使它的动能增大,故B说法错误;卫星从近地点向远地点运动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时,质量不变,高度增大,重力势能增大,同时速度减小,动能减小,故C说法正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7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2.(2018江西赣州模拟,15,★★☆)如图11-4-6所示,小球在一个光滑的轨道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点由静止释放,小球始终没有离开轨道,你认为小球最远可以滚到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530" kern="0" spc="436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13530" kern="0" spc="43619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图11-4-6</a:t>
            </a:r>
            <a:endParaRPr lang="zh-CN" altLang="en-US" dirty="0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67" y="2062947"/>
            <a:ext cx="5516897" cy="284532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77772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　    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滚摆从低处滚向高处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其质量不变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速度变小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动能变小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高度升高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力势能变大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动能转化为重力势能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不符合题意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塑料圆桶滚动时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动能变小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同时皮筋拉紧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弹性势能增大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动能转化为弹性势能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用拉弯的弓把箭射出去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弓的弹性势能变小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转化为箭的动能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人造地球卫星从远地点向近地点运动时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高度减小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速度增大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重力势能转化为动能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不符合题意。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由于轨道是光滑的,所以小球的机械能守恒,故小球从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点由静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止释放,始终没有离开轨道,最远可以滚到与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点等高的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3.(2018河南濮阳一模,4,★☆☆)随着我国经济的高速发展,城市建筑物越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建越高,“高空坠物伤人”事件时有发生。原因是物体所处的高度越高,物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体所具有的重力势能越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(选填“大”或“小”)。当高处的物体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坠落时,因重力势能转化为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能,从而带来安全隐患。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563013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大　动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物体从高空落下的过程中,高度越来越小,所以重力势能越来越小,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速度越来越快,所以动能越来越大,所以物体落下的过程中重力势能转化为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67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1.(2019湖北仙桃一模,8,★☆☆)如图所示,先用绳子把一个铁锁悬挂起来,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然后把铁锁拿到紧挨自己的鼻子,松手后,铁锁向前摆动又摆回来。有关铁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锁在摆动过程中的能量转化,下列说法正确的是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380" kern="0" spc="97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3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A.铁锁下降到最低点,动能最小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B.铁锁上升到最高点,重力势能最小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C.铁锁下降过程中,重力势能转化为动能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D.铁锁回摆后能碰到鼻子,因为铁锁的机械能始终不变</a:t>
            </a: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77" y="2740980"/>
            <a:ext cx="1972319" cy="1596202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铁锁下降到最低点时,重力势能转化成动能,其动能最大,故A错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误、C正确;铁锁上升到最高点,高度最大,其重力势能最大,故B错误;铁锁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在摆动过程中不断克服空气阻力做功,机械能减小,所以铁锁回摆后不能碰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到鼻子,故D错误。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2.(2017四川内江期末,9,★★☆)下列关于机械能的说法中正确的是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A.“弓开如满月,箭去似流星”,在将箭射出时,弓的弹性势能转化为箭的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B.“飞流直下三千尺,疑是银河落九天”,在水下落过程中是弹性势能转化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C.骑自行车的人在奋力蹬车前进时,是人的重力势能转化为车的动能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D.荡秋千时,当秋千在最高处时,动能最大,重力势能最小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420401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箭射出去时,弓的形变程度变小,弹性势能减小;箭由静止变为运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动,动能增大;弓的弹性势能大部分转化为箭的动能,故A正确。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3.(2019安徽亳州蒙城一模,8,★☆☆)图甲所示是小明从家到学校的一条水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平公路,爱动脑筋的他做了这样的设想:要是将从家到学校的路挖成一个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“V”字形,如图乙所示,那么只要从家骑上自行车后,不用刹车也不用蹬脚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踏板,等车停下来就可以到达学校了。请你从能量转化与守恒的角度分析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小明的设想在现实生活中不能实现的原因是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95" kern="0" spc="305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155775"/>
            <a:ext cx="5410200" cy="332422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自行车对外做了功,自身的机械能减少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骑车过程中要克服车轮与地面、转轴间的摩擦和空气阻力做功,使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自身的机械能减小,所以不蹬脚踏板不能到达学校。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4.(2017河南模拟,3,★★☆)2016年4月24日定为首个中国航天日,是为了纪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念我国首枚人造卫星东方红一号发射成功,卫星加速升空的过程中重力势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,动能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,机械能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。(均选填“变大”“变小”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或“不变”)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563013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变大　变大　变大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卫星加速升空的过程中,质量不变,速度变大,高度变大,故动能和重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力势能均变大,而机械能=势能+动能,所以机械能也变大。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5.(2018广东广州模拟,25,★★☆)如图是一则公益广告:现如今随着入住高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楼的人们越来越多,高空抛物的现象也屡屡发生。高空抛物有非常大的危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险性,一个鸡蛋从18楼抛下来就可以砸碎行人头骨。请从能量的角度解释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高空落下的鸡蛋能砸伤人的原因。(4分)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15" kern="0" spc="53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41592"/>
            <a:ext cx="1685925" cy="21050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063343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见解析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高空中的鸡蛋具有很大的重力势能,下落过程中重力势能大部分转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化为动能,在落地前鸡蛋具有很大的动能,砸向行人时会造成较大的伤害。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95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1.(2019湖北宜昌中考,9,★☆☆)如图11-4-7所示,过山车是一项惊险刺激的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游戏项目,下列关于过山车的机械能说法正确的是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460" kern="0" spc="22613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图11-4-7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A.刚开始过山车匀速被拉升时,机械能不变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B.过山车向下俯冲时,重力势能转化为动能</a:t>
            </a:r>
            <a:endParaRPr lang="zh-CN" altLang="en-US" dirty="0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118" y="2205823"/>
            <a:ext cx="2788750" cy="1890785"/>
          </a:xfrm>
          <a:prstGeom prst="rect">
            <a:avLst/>
          </a:prstGeom>
        </p:spPr>
      </p:pic>
      <p:pic>
        <p:nvPicPr>
          <p:cNvPr id="4" name="图片 3" descr="PPT模板八年级-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05625"/>
            <a:ext cx="4270257" cy="490729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5911566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C.通过环形轨道最高点时,重力势能最大,动能为0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D.过山车在运行过程中机械能守恒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水能和风能的利用</a:t>
            </a:r>
            <a:endParaRPr lang="zh-CN" altLang="en-US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185192"/>
          <a:ext cx="7740000" cy="5162399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风能</a:t>
                      </a:r>
                    </a:p>
                  </a:txBody>
                  <a:tcPr marL="45720" marR="45720"/>
                </a:tc>
              </a:tr>
              <a:tr h="1454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概述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水能属于自然界中具有大量机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械能的自然资源,自然界中的瀑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布、潮汐、河流都具有大量的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风是流动的空气,由于不同地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区、不同时刻、不同高度的空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气温度不同,压强也不同,空气就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会流动起来,形成风,风具有风能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特点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无污染、蕴藏量大,可循环利用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资源丰富、无污染、不稳定、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不便于储存</a:t>
                      </a:r>
                    </a:p>
                  </a:txBody>
                  <a:tcPr marL="45720" marR="45720"/>
                </a:tc>
              </a:tr>
              <a:tr h="24371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利用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(1)早期:人们利用水车来汲水、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磨粉、碾谷等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(2)到18世纪:人们利用大功率水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车来带动纺织机械、冶金鼓风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机工作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(3)近代:利用水力带动水轮发电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机发电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(1)利用风能来驱动帆船航行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(2)利用风能来推动风车做功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(3)利用风能来发电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刚开始过山车匀速被拉升时,动能不变,高度增加,重力势能增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大,所以机械能变大,故A错误;过山车向下俯冲时,重力势能转化为动能,故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B正确;通过环形轨道最高点过山车仍在运动,所以动能不为0,故C错误;由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于有摩擦力和空气阻力,过山车在运行过程中机械能不守恒,故D错误。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2.(2017湖南衡阳中考,15,★★☆)选项图中,动能和势能之间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发生相互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42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936611"/>
            <a:ext cx="486727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A选项中,用弓将箭射出时,弓的弹性势能转化为箭的动能;B选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项中,上升的滚摆,滚摆的动能转化为它的重力势能;C选项中,在水平公路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上匀速行驶的汽车,汽车的动能和重力势能均未发生变化;D选项中,人造地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球卫星绕地球运行时,当它由近地点向远地点运动时,它的动能减小,重力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势能增加,动能转化为重力势能(由远地点向近地点运动时的能量转化刚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好相反)。故动能和势能之间没有发生转化的是C。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15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3.(2018广东广州中考,10,★★☆)如图11-4-8所示,甲、乙两个质量不同的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小球从相同高度静止释放,甲球下落过程中经过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两点。忽略空气阻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40" kern="0" spc="132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图11-4-8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A.着地瞬间,两球的动能相等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B.甲球在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点的机械能相等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C.释放瞬间,两球的重力势能相等</a:t>
            </a:r>
            <a:endParaRPr lang="zh-CN" altLang="en-US" dirty="0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0" y="2374832"/>
            <a:ext cx="2505573" cy="201668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606347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D.从释放到着地,两球所受重力做的功相等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甲、乙两个质量不同的小球从相同高度静止释放,忽略空气阻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力,两个小球同时落地,速度相等,但甲、乙两个小球质量不同,所以两球的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动能不相等,A错误;忽略空气阻力,机械能守恒,故甲球在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能相等,B正确;释放瞬间,两球所处高度相同,但两球质量不同,所以两球的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重力势能不相等,C错误;根据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可知,两球所受重力做的功不相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等,D错误。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4.(2018云南中考,15,★★☆)如图11-4-9所示,光滑斜面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与水平面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滑连接,弹簧左端固定。小物块在斜面上从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点由静止滑向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点的过程中,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;小物块压缩弹簧的过程中,弹簧的弹性势能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选填“变大”、“变小”或“不变”)。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90" kern="0" spc="326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4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图11-4-9</a:t>
            </a:r>
            <a:endParaRPr lang="zh-CN" altLang="en-US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78" y="2885201"/>
            <a:ext cx="4786468" cy="2208478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不变　变大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小物块从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运动过程中,斜面光滑,只有重力势能与动能的转化,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机械能守恒,故机械能不变;弹簧被压缩过程中,弹性势能变大。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1.(2019湖南长沙中考,24,★☆☆)下列有关机械能及其转化的说法正确的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A.弯弓射箭,箭的动能转化为弓的弹性势能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B.拦河大坝使上游的水位升高,提高了水的重力势能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C.蹦床运动员从高处落下,其动能转化为重力势能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D.人造卫星从近地点飞向远地点时势能减小,动能增大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将弓拉弯时,人对弓做功,弓形状发生改变,产生了弹性势能;松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手后,弓对箭做功,弓的弹性势能转化成箭的动能,故A错误;拦河坝为了提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高上游水位,质量一定,高度越高,水的重力势能越大,故B正确;从最高处落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下,运动员的质量不变,高度减小,重力势能减小,转化成了动能,运动员的速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度增大,故C错误;人造卫星从近地点飞向远地点时高度增大,重力势能增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大,故D错误。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2.(2015四川成都中考,A5,★★☆)如图所示,直升机悬停在空中,下列对直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升机能量的分析,正确的是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150" kern="0" spc="231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A.直升机具有重力势能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B.直升机的动能不断转化为重力势能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C.直升机的重力势能不断转化为动能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D.直升机的机械能在不断增大</a:t>
            </a:r>
            <a:endParaRPr lang="zh-CN" altLang="en-US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79" y="1798433"/>
            <a:ext cx="3616316" cy="15445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034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我国早在2000多年前就开始利用风来推动帆船航行,至少在1700多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年前已开始利用风来推动风车做功。如图11-4-1所示是现代的风力发电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站,利用风力发电最明显的缺点是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435" kern="0" spc="358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图11-4-1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81" y="2385257"/>
            <a:ext cx="4572837" cy="1833777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991905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风能利用起来比较简单、成本低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而且不会污染环境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但是风能不稳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不稳定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直升机悬停在空中,故具有重力势能;由于质量、高度和速度保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持不变,故重力势能和动能保持不变,所以机械能也保持不变。综合分析可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知A选项正确,B、C、D选项错误。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3.(2019山东烟台中考,8,★☆☆)如图所示,小球沿轨道由静止从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处的过程中,忽略空气阻力和摩擦力,则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030" kern="0" spc="183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6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处的动能等于在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处的动能大于在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处的机械能小于在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处的机械能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处的机械能等于在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处的机械能</a:t>
            </a:r>
            <a:endParaRPr lang="zh-CN" altLang="en-US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63" y="1705757"/>
            <a:ext cx="3047048" cy="1743738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349095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忽略空气阻力和摩擦力时,机械能守恒,则小球在运动过程中重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力势能和动能相互转化,但机械能总量不变。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4.(2017天津中考,16,★★☆)图为某蹦床运动员从床面上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点起跳后腾空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瞬间的照片,根据照片信息估测此时运动员脚尖到床面的距离约为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(选填“0.8 m”“1.8 m”或“3.8 m”);运动员在空中下落的过程中,他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能转化为动能。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10" kern="0" spc="256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43582"/>
            <a:ext cx="134302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1.8 m　重力势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蹦床运动员的身高约1.7 m,脚尖到床垫的距离和身高差不多,所以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约为1.8 m;运动员在高处具有重力势能,在下落时重力势能转化为动能。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5.(2018四川广安中考,16,★☆☆)小明站在匀速上升的观光电梯里,此时他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的重力势能增大,动能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(选填“增大”、“减小”或“不变”);用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吸尘器“吸”灰尘时,灰尘是由于空气流速越大,压强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被“吸”入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吸尘器的。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634451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不变　越小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小明站在匀速上升的观光电梯里,他的速度和质量都不变,故动能不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变;用吸尘器“吸”灰尘时,吸尘器内空气流速大、压强小,吸尘器外的空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气流速小、压强大,在压强差的作用下灰尘被“吸”入吸尘器中。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6.(2017江西中考,19,★★☆)如图所示,是承承在乒乓球比赛中,高抛发球时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的情景。不计空气阻力,请你回答下列问题: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00" kern="0" spc="181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(1)在乒乓球上升的过程中,乒乓球的能量是如何转化的?其机械能如何变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(2)乒乓球运动到最高点时,是否处于平衡状态?请说明理由。</a:t>
            </a:r>
            <a:endParaRPr lang="zh-CN" altLang="en-US"/>
          </a:p>
        </p:txBody>
      </p:sp>
      <p:pic>
        <p:nvPicPr>
          <p:cNvPr id="3" name="图片 3" descr="textimage3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14" y="1705757"/>
            <a:ext cx="3083146" cy="207569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在乒乓球上升的过程中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乒乓球的动能转化为重力势能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由于不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计空气阻力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则机械能不变。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乒乓球运动到最高点时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处于非平衡状态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因为乒乓球此时只受重力的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(1)在乒乓球上升的过程中,乒乓球的质量不变,速度变小,动能减小,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同时高度升高,重力势能变大,动能转化为重力势能;机械能为动能和势能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之和,不计空气阻力,机械能不变;(2)见答案。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(2019江苏南通如皋期中)小静在观看台球比赛时发现:有时运动的白球去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撞击一个静止的球后,白球会立即静止在碰撞时的位置,而被撞的球似乎接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替了白球,沿白球原来的运动方向,以几乎相同的速度向前运动,如图11-4-1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0甲所示。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29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1" y="2574750"/>
            <a:ext cx="5103570" cy="3337263"/>
          </a:xfrm>
          <a:prstGeom prst="rect">
            <a:avLst/>
          </a:prstGeom>
        </p:spPr>
      </p:pic>
      <p:pic>
        <p:nvPicPr>
          <p:cNvPr id="4" name="图片 3" descr="PPT模板八年级-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05625"/>
            <a:ext cx="4236729" cy="4937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85984" y="6134913"/>
            <a:ext cx="114646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图11-4-10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小静想:白球碰撞后立即静止,被撞的球是以白球撞前相同大小的速度运动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出去的吗?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通过了解和初步实验,小静发现只有当体积和质量均相同的两球,而且球心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在同一直线上相碰时,才可能出现上述现象。为进一步探究,她设计了下述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实验方案: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将一个两端翘起、中间水平的轨道固定在水平桌面上,取两个相同的台球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球静置于轨道的水平部分,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球置于轨道左端斜面上某处,测出该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点到水平桌面的高度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,如图乙所示,释放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球,撞击后,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球静止,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球向前运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动并冲上轨道右端斜面能到达的最高点,测出该点的高度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。通过比较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的大小关系即可做出判断。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请你回答以下问题:</a:t>
            </a:r>
            <a:endParaRPr lang="zh-CN" alt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385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球从斜面滑下的过程中,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能转化为动能。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球由静止变为运动是因为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球在碰撞中获得了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(3)已知重力势能的计算公式为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,动能的计算公式为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。若轨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道光滑,则碰撞前瞬间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球运动速度的表达式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,则说明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球被撞后开始运动的速度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(选填“&gt;”、“=”或“&lt;”)。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(4)在实际实验中,测出的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总小于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,则导致这一现象的原因是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172849" y="173416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2849" y="173416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62641"/>
            <a:ext cx="8467200" cy="5613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判断机械能的转化情况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(2019安徽滁州一模)如图11-4-2是李明参加蚌埠市“走进科学,走进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梦想”科技节比赛中用的弹力小车,它依靠橡皮筋作为动力。比赛时卷紧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橡皮筋后静止释放小车,橡皮筋牵动车上齿轮带动车轮使小车前进,这个过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程中的能量转化是把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能转化为动能,小车的惯性将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填“变大”、“变小”或“不变”)。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230" kern="0" spc="188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10230" kern="0" spc="18867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图11-4-2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37" y="4010515"/>
            <a:ext cx="2822831" cy="2124398"/>
          </a:xfrm>
          <a:prstGeom prst="rect">
            <a:avLst/>
          </a:prstGeom>
        </p:spPr>
      </p:pic>
      <p:pic>
        <p:nvPicPr>
          <p:cNvPr id="4" name="图片 3" descr="PPT模板八年级-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05625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75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(1)重力势　(2)动　(3)</a:t>
            </a:r>
            <a:r>
              <a:rPr lang="zh-CN" altLang="en-US" sz="1905" kern="0" spc="29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=　(4) 轨道不光滑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本题通过图示实验,考查了“基于实验得出结论”的探究能力,通过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实验改进设计,考查了“评估、反思”探究能力。(1)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球从斜面滑下的过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程中,高度逐渐降低,重力势能减小,而球的速度逐渐增大,动能增大,重力势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能转化为动能。(2)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球由静止变为运动是因为获得动能。(3)若轨道光滑,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20" kern="0" spc="2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655" kern="0" spc="32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。(4)因为轨道不可能绝对光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滑,小球在轨道上运动时需克服摩擦做功,机械能减少,故在实际实验中,测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总小于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15423" y="308213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5423" y="308213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52572" y="3195391"/>
          <a:ext cx="2286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6" imgW="6096000" imgH="8534400" progId="Equation.DSMT4">
                  <p:embed/>
                </p:oleObj>
              </mc:Choice>
              <mc:Fallback>
                <p:oleObj name="Equation" r:id="rId6" imgW="6096000" imgH="8534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52572" y="3195391"/>
                        <a:ext cx="228600" cy="323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94103" y="3176676"/>
          <a:ext cx="6191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8" imgW="16459200" imgH="9448800" progId="Equation.DSMT4">
                  <p:embed/>
                </p:oleObj>
              </mc:Choice>
              <mc:Fallback>
                <p:oleObj name="Equation" r:id="rId8" imgW="16459200" imgH="94488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4103" y="3176676"/>
                        <a:ext cx="619125" cy="352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3733800" y="848501"/>
          <a:ext cx="6191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10" imgW="16459200" imgH="9448800" progId="Equation.DSMT4">
                  <p:embed/>
                </p:oleObj>
              </mc:Choice>
              <mc:Fallback>
                <p:oleObj name="Equation" r:id="rId10" imgW="16459200" imgH="94488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33800" y="848501"/>
                        <a:ext cx="619125" cy="352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246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1.(2017福建福州闽侯期末)杂技演员表演荡秋千时,为了让秋千越荡越高,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每次到达最高点时会直立身体,而到达最低点时会蹲下,如图所示。请说明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从最低点上升到最高点时的能量转化,并解释到达最高点时直立身体的作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40" kern="0" spc="183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213419"/>
            <a:ext cx="3381375" cy="2200275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动能转化为重力势能　见解析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本题以“荡秋千现象”的特点分析为载体,突出考查了“获取和处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理信息”和“用物理观念解决实际问题”的能力。杂技演员从最低点上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升到最高点的过程中,质量不变,速度变小,高度升高,动能变小,重力势能变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大,动能转化为重力势能;到达最高点时直立身体,人的重心提高,高度升高,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重力势能增大,可以保证演员在向下荡的时候获得更多的动能。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2.小球在没有空气阻力的情况下,沿无摩擦轨道运动。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(1)如图所示,小球从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点静止释放,小球到达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点时速度是否为零?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685" kern="0" spc="312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8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(2)将轨道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段改为水平,如图所示。小球仍从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点静止释放,小球经过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时的机械能大于、小于还是等于其在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点的机械能?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。以小球经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点时为计时起点,大致画出小球在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段运动的速度-时间图线。</a:t>
            </a:r>
            <a:endParaRPr lang="zh-CN" altLang="en-US"/>
          </a:p>
        </p:txBody>
      </p:sp>
      <p:pic>
        <p:nvPicPr>
          <p:cNvPr id="3" name="图片 3" descr="textimage3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45" y="2345292"/>
            <a:ext cx="4586784" cy="1891275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15" kern="0" spc="311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7745" kern="0" spc="89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878833"/>
            <a:ext cx="4953000" cy="2076450"/>
          </a:xfrm>
          <a:prstGeom prst="rect">
            <a:avLst/>
          </a:prstGeom>
        </p:spPr>
      </p:pic>
      <p:pic>
        <p:nvPicPr>
          <p:cNvPr id="4" name="图片 4" descr="textimage3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600" y="888358"/>
            <a:ext cx="2124075" cy="2057399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53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(1)为零　(2)等于　图线如图所示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50" kern="0" spc="89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42698"/>
            <a:ext cx="212407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2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本题考查了应用“机械能守恒”解释实际问题和图形图象的处理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能力。(1)小球在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点静止,则动能为零,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点的高度相同,则小球在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点具有的重力势能相同。因为没有空气阻力及摩擦,所以小球在运动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过程中机械能守恒,即动能与势能的总和不变,所以小球在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点的动能为零,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即速度为零。(2)没有空气阻力及摩擦,则小球机械能守恒,所以小球在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点具有的机械能相等。小球在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段不受摩擦力的作用,由于惯性,小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球在水平面上将保持匀速直线运动状态,所以其在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段运动的速度-时间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图线平行于时间轴。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比赛时卷紧橡皮筋后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橡皮筋发生弹性形变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具有弹性势能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释放橡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皮筋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橡皮筋要恢复原状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使小车前进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所以是橡皮筋的弹性势能转化成小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车的动能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惯性的大小只与物体的质量有关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小车的质量不变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惯性不变。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弹性势　不变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705889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方法归纳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分析动能和势能相互转化的一般步骤:①明确要研究的对象和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所要研究的过程;②根据物体在初始状态的位置、速度、形变情况,确定物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体具有的机械能类型及大小;③根据物体在最终状态的位置、速度、形变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情况,确定物体具有的机械能类型及大小;对比②③中的结论做出机械能类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型转化的判断。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1292</Words>
  <Application>Microsoft Office PowerPoint</Application>
  <PresentationFormat>自定义</PresentationFormat>
  <Paragraphs>295</Paragraphs>
  <Slides>86</Slides>
  <Notes>85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88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142</cp:revision>
  <dcterms:created xsi:type="dcterms:W3CDTF">2019-10-09T08:12:00Z</dcterms:created>
  <dcterms:modified xsi:type="dcterms:W3CDTF">2020-04-10T13:12:58Z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