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2"/>
  </p:notesMasterIdLst>
  <p:sldIdLst>
    <p:sldId id="401" r:id="rId2"/>
    <p:sldId id="261" r:id="rId3"/>
    <p:sldId id="263" r:id="rId4"/>
    <p:sldId id="264" r:id="rId5"/>
    <p:sldId id="268" r:id="rId6"/>
    <p:sldId id="269" r:id="rId7"/>
    <p:sldId id="270" r:id="rId8"/>
    <p:sldId id="274" r:id="rId9"/>
    <p:sldId id="277" r:id="rId10"/>
    <p:sldId id="279" r:id="rId11"/>
    <p:sldId id="280" r:id="rId12"/>
    <p:sldId id="282" r:id="rId13"/>
    <p:sldId id="284" r:id="rId14"/>
    <p:sldId id="285" r:id="rId15"/>
    <p:sldId id="287" r:id="rId16"/>
    <p:sldId id="290" r:id="rId17"/>
    <p:sldId id="293" r:id="rId18"/>
    <p:sldId id="294" r:id="rId19"/>
    <p:sldId id="296" r:id="rId20"/>
    <p:sldId id="298" r:id="rId21"/>
    <p:sldId id="299" r:id="rId22"/>
    <p:sldId id="300" r:id="rId23"/>
    <p:sldId id="301" r:id="rId24"/>
    <p:sldId id="302" r:id="rId25"/>
    <p:sldId id="305" r:id="rId26"/>
    <p:sldId id="306" r:id="rId27"/>
    <p:sldId id="308" r:id="rId28"/>
    <p:sldId id="310" r:id="rId29"/>
    <p:sldId id="312" r:id="rId30"/>
    <p:sldId id="315" r:id="rId31"/>
    <p:sldId id="317" r:id="rId32"/>
    <p:sldId id="318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9" r:id="rId42"/>
    <p:sldId id="331" r:id="rId43"/>
    <p:sldId id="332" r:id="rId44"/>
    <p:sldId id="334" r:id="rId45"/>
    <p:sldId id="335" r:id="rId46"/>
    <p:sldId id="337" r:id="rId47"/>
    <p:sldId id="339" r:id="rId48"/>
    <p:sldId id="340" r:id="rId49"/>
    <p:sldId id="341" r:id="rId50"/>
    <p:sldId id="342" r:id="rId51"/>
    <p:sldId id="343" r:id="rId52"/>
    <p:sldId id="344" r:id="rId53"/>
    <p:sldId id="346" r:id="rId54"/>
    <p:sldId id="347" r:id="rId55"/>
    <p:sldId id="348" r:id="rId56"/>
    <p:sldId id="349" r:id="rId57"/>
    <p:sldId id="351" r:id="rId58"/>
    <p:sldId id="353" r:id="rId59"/>
    <p:sldId id="354" r:id="rId60"/>
    <p:sldId id="355" r:id="rId61"/>
    <p:sldId id="358" r:id="rId62"/>
    <p:sldId id="359" r:id="rId63"/>
    <p:sldId id="360" r:id="rId64"/>
    <p:sldId id="363" r:id="rId65"/>
    <p:sldId id="366" r:id="rId66"/>
    <p:sldId id="368" r:id="rId67"/>
    <p:sldId id="370" r:id="rId68"/>
    <p:sldId id="371" r:id="rId69"/>
    <p:sldId id="372" r:id="rId70"/>
    <p:sldId id="374" r:id="rId71"/>
    <p:sldId id="375" r:id="rId72"/>
    <p:sldId id="377" r:id="rId73"/>
    <p:sldId id="378" r:id="rId74"/>
    <p:sldId id="379" r:id="rId75"/>
    <p:sldId id="381" r:id="rId76"/>
    <p:sldId id="383" r:id="rId77"/>
    <p:sldId id="384" r:id="rId78"/>
    <p:sldId id="385" r:id="rId79"/>
    <p:sldId id="387" r:id="rId80"/>
    <p:sldId id="388" r:id="rId81"/>
    <p:sldId id="389" r:id="rId82"/>
    <p:sldId id="390" r:id="rId83"/>
    <p:sldId id="392" r:id="rId84"/>
    <p:sldId id="393" r:id="rId85"/>
    <p:sldId id="394" r:id="rId86"/>
    <p:sldId id="396" r:id="rId87"/>
    <p:sldId id="397" r:id="rId88"/>
    <p:sldId id="398" r:id="rId89"/>
    <p:sldId id="399" r:id="rId90"/>
    <p:sldId id="400" r:id="rId91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75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第3节　动能和势能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4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81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5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7.bin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58598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42908" y="2988221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08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判断物体动能和势能大小的变化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蹦床运动是运动员从蹦床弹向空中表演技巧动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作的一项体育活动。当运动员离开蹦床后弹向空中的过程中,运动员具有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A.动能增加,势能减少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B.动能增加,势能增加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C.动能减少,势能减少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D.动能减少,势能增加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259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965" kern="0" spc="4518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28291"/>
            <a:ext cx="7258050" cy="32861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92046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D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分析判断物体具有的动能、重力势能和弹性势能大小的变化时,要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注意明确研究对象,然后分析影响研究对象动能、重力势能和弹性势能大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小的因素的变化情况,从而做出判断。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42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题型三    影响动能和势能大小因素的实验探究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实验小组的同学用如图11-3-3所示的装置探究“物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体动能大小与质量和速度的关系”。将钢球从某一高度由静止释放,钢球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摆到竖直位置时,撞击水平木板上的木块,将木块撞出了一段距离。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05" kern="0" spc="3542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(1)本实验钢球动能的大小是通过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来判断的。该科学探究方法叫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(2)表是他们记录的实验数据,从表中数据分析可知,该实验探究的是物体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动能的大小与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的关系。在第3次实验中,木块被撞后滑出木板,需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87" y="2577149"/>
            <a:ext cx="4255103" cy="14133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要重做第3次实验,请你给他们第3次实验操作提出一条合理的建议: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536784"/>
            <a:ext cx="8467200" cy="2943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(3)由实验数据和现象可得出结论: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(4)本实验的科学研究方法还用到了控制变量法,请写出一个你所学的用到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了这个研究方法的物理探究实验: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8864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钢球质量/g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钢球下摆高度/cm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木块滑行距离/cm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58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钢球动能的大小是通过钢球对木块做功的多少来体现出来的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块运动的距离越长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就表示钢球的动能越大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这种方法是转换法。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量不同的钢球从相同的高度摆下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可使钢球到达竖直位置时速度相同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探究动能与质量的关系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次实验操作时木块被撞后滑出木板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应换用同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样但较长的木板。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由表中的数据知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质量越大动能越大。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(1)木块被推动的距离　转换法　(2)质量　用同样但较长的木板   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(3)速度一定时,质量越大动能越大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(4)探究滑动摩擦力的大小跟哪些因素有关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563277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探究影响动能和势能大小因素的实验中,运用了“转换法”和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“控制变量法”。在设计实验和分析得出结论时,要注意控制变量法的运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能　动能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1.(2019四川自贡模拟)在相同路面的情况下,汽车在水平的公路上运行时,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速度越大,紧急刹车后,前进的距离就长,这是因为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A.汽车速度越大,受到的地球引力越小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B.汽车速度越大,摩擦力越小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C.汽车速度越大,惯性越大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D.汽车速度越大,动能越大</a:t>
            </a:r>
            <a:endParaRPr lang="zh-CN" altLang="en-US" dirty="0"/>
          </a:p>
        </p:txBody>
      </p:sp>
      <p:pic>
        <p:nvPicPr>
          <p:cNvPr id="3" name="图片 2" descr="PPT模板八年级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20005"/>
            <a:ext cx="4245873" cy="441961"/>
          </a:xfrm>
          <a:prstGeom prst="rect">
            <a:avLst/>
          </a:prstGeom>
        </p:spPr>
      </p:pic>
      <p:pic>
        <p:nvPicPr>
          <p:cNvPr id="4" name="图片 3" descr="PPT模板八年级-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705625"/>
            <a:ext cx="1024130" cy="539497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20621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汽车在水平的公路上运行时,速度越大,所具有的动能就越大,能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够对外做的功就越多,所以紧急刹车后,前进的距离就长。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2.叙述功和能的关系时有以下几种说法,哪一种是正确的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A.物体具有的能量越大,做的功越多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B.具有能量的物体一定做功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C.做功的物体一定具有能量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D.物体不做功就没有能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物体具有的能量越大,能够做的功越多,但做的功不一定越多,故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A错误;山坡上的巨石具有重力势能,但落下前并未做功,所以说,具有能量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的物体不一定做功,不做功的物体也不一定没有能,故B、D错误;一个物体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如果能对外做功,我们就说它具有能量,故做功的物体一定具有能量,故C正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12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3.为了模拟研究汽车超载和超速带来的安全隐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患,小明选用小车、斜面、木板、砝码、木块等器材进行如图11-3-1所示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的实验探究: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780" kern="0" spc="523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7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图11-3-1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(1)为了研究汽车超速问题,实验中应选择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两个图进行比较,得到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的结论是:小车的质量一定时,速度越大,则动能越大。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(2)为了研究汽车超载问题,实验中应选择乙、丙两个图进行比较,得到的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结论是: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2703"/>
            <a:ext cx="72580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(1)甲、乙　(2)小车的速度一定时,质量越大,动能越大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(1)为了研究汽车超速问题,应保持小车的质量不变,改变小车到达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水平面时的速度大小,故实验中应选择甲、乙两个图进行比较,得到的结论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是:小车的质量一定时,速度越大,则动能越大;(2)为了研究汽车超载问题,应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保持小车到达水平面时的速度不变,改变小车的总质量,故实验中应选择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乙、丙两个图进行比较,得到的结论是:小车的速度一定时,质量越大,动能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能　动能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(1)定义:如果一个物体能够对外做功,我们就说这个物体具有能量,简称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能。 一个物体能够做的功越多,就表明这个物体的能量越大。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流动着的风、张开的弓、举高的重锤都可以对外做功,说明它们都具有能。</a:t>
            </a:r>
            <a:endParaRPr lang="zh-CN" altLang="en-US" dirty="0"/>
          </a:p>
        </p:txBody>
      </p:sp>
      <p:pic>
        <p:nvPicPr>
          <p:cNvPr id="3" name="图片 2" descr="PPT模板八年级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20005"/>
            <a:ext cx="4276353" cy="399289"/>
          </a:xfrm>
          <a:prstGeom prst="rect">
            <a:avLst/>
          </a:prstGeom>
        </p:spPr>
      </p:pic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705625"/>
            <a:ext cx="1048514" cy="539497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4277525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温馨提示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判断一个物体是否具有能就是看它能否对外做功。 “能够做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功”并不等于正在做功,只要该物体具有做功的本领,不论它是否正在做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功,该物体都具有能。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(2)能量的单位:在国际单位制中能量的单位是焦耳。一个物体能够对外做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多少焦耳的功,它就具有多少焦耳的能。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71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势能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4.如图11-3-2是“注意落石”标志,静止在容易松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动山坡上的石头也具有危险性,是因为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19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A.石头受力平衡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B.石头具有重力势能,能够做功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C.石头受到重力作用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D.石头具有弹性势能,能够做功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9" y="2395799"/>
            <a:ext cx="1843720" cy="162166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质量一定时,物体所处的高度越高具有的重力势能越大。高处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的石头积蓄了很大的重力势能,能够对外做功,所以有潜在的危险性。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5.(独家原创试题)乒乓球被誉为中国的国球,如图11-3-3为许昕击球时的情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景。动能、重力势能、弹性势能这三种能量,被击出去的乒乓球在空中飞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360" kern="0" spc="192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B.同时具有动能和重力势能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C.同时具有动能和弹性势能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D.三种能量都具有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78" y="2327916"/>
            <a:ext cx="3162818" cy="18175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乒乓球在空中运动具有动能,乒乓球被举高,具有重力势能,乒乓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球离开球拍后没有发生弹性形变,故不具有弹性势能。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6.(2017上海交大二附中期中)如图11-3-4所示,是某小组同学在研究“重力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势能与哪些因素有关”时所做的实验,小华同学将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四个体积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相同,重力分别为2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的钢球从不同高度释放,都落在同样的花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泥上,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使花泥凹陷得深一些,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使花泥凹陷得深一些,在实验中,该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同学是通过观察比较花泥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来反映物体重力势能的大小。其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中由(a)图可知: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;由(b)图可知: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015" kern="0" spc="333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920335"/>
            <a:ext cx="4532066" cy="24232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4612" y="6332707"/>
            <a:ext cx="10310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图11-3-4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凹陷程度　在高度相同时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物体的质量越大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重力势能就越大　在质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物体的高度越高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重力势能就越大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重力势能的大小是不容易直接观察的,所以该题中我们通过观察花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泥的凹陷程度来比较物体重力势能的大小,花泥凹陷得越深,物体的重力势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能越大;通过比较(a)图中的现象和条件可知,两个球的高度相同,但质量不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的质量大,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使花泥凹陷得深一些,说明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的重力势能大,所以可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得出:在高度相同时,物体的质量越大,重力势能就越大;通过比较(b)图中的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现象和条件可知,两个球的质量相同,但高度不同,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高一些,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泥凹陷得深一些,说明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的重力势能大,所以可得出:在质量相同时,物体的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高度越高,重力势能就越大。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1.下列关于能的叙述中,正确的是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A.一个物体能够做功,我们就说这个物体具有能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B.挂在树枝上的苹果,没有做功,所以没有能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C.一个物体已做过的功越多,说明这个物体具有的能越多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D.运动的物体具有能,静止的物体没有能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563145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一个物体能够做功,我们就说这个物体具有能,故A说法正确;挂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在树枝上的苹果,虽然没有做功,但具有做功的本领,所以具有能,故B错误;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一个物体已做过的功的多少与这个物体具有的能没有必然联系,故C错误;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运动的物体具有动能,静止的物体可能具有势能,故D错误。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2.(2019山东济宁邹城一模)改革开放以来,我国的航天事业得到了空前的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发展,并取得了举世瞩目的成就。如图,为我国神舟号飞船返回舱减速降落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的情景。返回舱在此过程中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725" kern="0" spc="34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A.动能减小,重力势能减小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B.动能不变,重力势能减小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C.重力不做功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D.不受力作用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02" y="2241036"/>
            <a:ext cx="1024402" cy="129309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420533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返回舱减速降落时,高度及速度都变小,但质量不变,所以动能和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重力势能都变小。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3.如图所示生活中的物品,利用弹性势能工作的是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725" kern="0" spc="514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01560"/>
            <a:ext cx="7258050" cy="146685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92020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夹子工作时发生了弹性形变,所以夹子利用了弹性势能。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4.(2017安徽合肥瑶海二模)据《解放军报》2017年2月15日报道,为应对域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外大国对我国南海的挑衅,我国最新研制的防空利器——红旗-9防空导弹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出现在南海军演中,如图是该导弹发射的场景,导弹在上升过程中,重力势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(选填“增大”“减小”或“不变”)。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45" kern="0" spc="165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78748"/>
            <a:ext cx="3343275" cy="26384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563409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增大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导弹在上升过程中,质量不变,高度不断增加,重力势能不断增大。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369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2.动能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585" kern="0" spc="445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40898"/>
            <a:ext cx="725805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5.(2019安徽淮北濉溪二模)小明为了研究超速、超载车辆碰撞时发生的危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险,他设计了如图所示的实验,为了研究“超速”带来的危害,他需要选择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(选填“甲”或“乙”)来进行对比实验。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35" kern="0" spc="471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319528"/>
            <a:ext cx="7258050" cy="272414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汽车的质量一定,速度越大,动能越大,故研究超速车辆碰撞时发生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的危险时应该选择质量相同而到达水平面速度不同的小球进行实验,即甲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图符合题意。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6.(2018山东济宁微山一模)将体积相等的实心铅球和铁球放在同一个水平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桌面上,则铅球的重力势能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(选填“大于”“等于”或“小于”)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铁球的重力势能(以地面为参考面,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)。运动会上小刚将铅球斜向上方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抛出落至地面,此现象表明力是改变物体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的原因,此过程中铅球的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动能变化是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大于　运动状态　先减小后增大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实心铅球和铁球的体积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相同,其密度关系为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可知,两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球的质量关系为: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。重力势能的大小与质量和高度有关;两球在同一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个水平桌面上且体积相同,相对于地面,其高度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相等,由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可知铅球的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重力势能大。将铅球斜向上方抛出落至地面,铅球在空中时受到重力的作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用,其运动状态是改变的,说明力是改变物体运动状态的原因;将铅球斜向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上方抛出落至地面,铅球在上升过程中,质量不变,速度减小,所以动能减小;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铅球从最高点下落过程中,质量不变,速度增大,所以动能增大。因此整个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过程中,铅球的动能先减小后增大。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7.(2019天津模拟)如图所示是研究重力势能大小影响因素的装置:由沙子,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铁块,木桩组成(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),下面是猜想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猜想一:重力势能大小与物体质量有关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猜想二:重力势能大小与物体所处高度有关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猜想三:重力势能大小与物体密度有关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6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6429375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(1)物体重力势能大小通过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来反映。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(2)验证猜想一选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两幅图,得出的结论是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(3)实验室还提供了与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质量相同的铜块、铝块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①为验证猜想三,请设计实验记录表格。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②请分析实验结论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(1)木桩陷进沙子的深度　(2)1、2　当物体的高度相同时,物体的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质量越大,重力势能越大　(3)数据记录表: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3065184"/>
            <a:ext cx="8467200" cy="3414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分析数据,得出结论:重力势能大小与物体密度无关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41480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重物的材料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重物被举的高度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木桩陷入沙中的深度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铜块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铝块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6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(1)由图知,重力势能的大小通过木桩陷进沙子的深度来体现,这种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间接的实验方法在物理中称为转换法。(2)为了探究重力势能与质量的关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系,实验中采用质量不同的铁块,在探究过程中要注意保持物体从同一高度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由静止释放,所以应选择1、2图进行实验;由图可知,2图木桩陷进沙子的深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度深,由此可得出结论:当物体的高度相同时,物体的质量越大,重力势能越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大;(3)为验证猜想三:重力势能大小与物体密度有关,实验时需要两步:①将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铜块举高50 cm,使其自由下落,打击木桩,测量木桩陷入沙中的深度;②将铝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块举高50 cm,使其自由下落,打击木桩,测量木桩陷入沙中的深度;因此表格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中需要记录重物的材料、重物被举的高度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、木桩陷入沙中深度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,设计见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答案。由影响重力势能大小的因素知,重力势能的大小与物体的密度无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23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1.(独家原创试题)随着人们生活水平的提高,饲养宠物的人越来越多。小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明某次观察到自家养的一只小猫咪从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点,运动速度不变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(如图11-3-5所示),则该猫咪的动能及重力势能的变化情况是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945" kern="0" spc="332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图11-3-5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A.动能不变,重力势能先变大后变小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B.动能和重力势能都不变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C.重力势能不变,动能先变大后变小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D.动能和重力势能都先变大后变小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81212"/>
            <a:ext cx="4848225" cy="1238250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05625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小猫的质量不变,速度也不变,所以它的动能不变,由图知,它的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高度先变大后变小,而质量不变,所以重力势能先变大后变小。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44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(2019浙江杭州模拟)如图11-3-1,两个质量不相等的实心铁球甲和乙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)相距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,在无限长的光滑水平面上以相同的速度向右运动(空气阻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力不计),则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(选填“甲”或“乙”)球的动能大,随着时间的延长,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甲球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(选填“可能”或“不可能”)撞上乙球。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kern="0" spc="84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图11-3-1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90501"/>
            <a:ext cx="1762125" cy="1371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420401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动能的大小与物体的质量和速度有关。由题意可知,甲、乙两球的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速度相同,甲的质量大,所以甲的动能大;由于空气阻力不计,甲、乙在光滑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的水平面以相同的速度运动,故甲、乙两球都做匀速直线运动,即甲、乙之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间的距离不会改变,两球不可能相撞。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627778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　 不可能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2.如图11-3-6所示,为我国某地的等高线图,若把同一个物体分别放在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点,则物体的重力势能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1044000" y="3918384"/>
            <a:ext cx="7092000" cy="266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图11-3-6</a:t>
            </a:r>
            <a:endParaRPr lang="zh-CN" altLang="en-US"/>
          </a:p>
        </p:txBody>
      </p:sp>
      <p:sp>
        <p:nvSpPr>
          <p:cNvPr id="4" name="TextBox 4"/>
          <p:cNvSpPr txBox="1"/>
          <p:nvPr/>
        </p:nvSpPr>
        <p:spPr>
          <a:xfrm>
            <a:off x="540000" y="4184495"/>
            <a:ext cx="8467200" cy="2295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点时大　    B.在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C.在两点一样大　    D.条件不足,无法判断</a:t>
            </a:r>
            <a:endParaRPr lang="zh-CN" altLang="en-US"/>
          </a:p>
        </p:txBody>
      </p:sp>
      <p:pic>
        <p:nvPicPr>
          <p:cNvPr id="5" name="图片 5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000" y="1650384"/>
            <a:ext cx="3780000" cy="219599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5134781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由题图可看出,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点所在的海拔为1 370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点所在的海拔为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1 360 m,而对同一个物体,它的位置越高,重力势能越大,故物体在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35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3.(2019湖南娄底涟源二模)将一乒乓球压入盛有水的烧杯底部,如图11-3-7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所示,松手后,乒乓球先上升最终漂浮。球露出水面前,动能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;露出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水面后,烧杯底部受到的液体压强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。(填“变大”、“不变”或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“变小”)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05" kern="0" spc="93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图11-3-7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79" y="2848712"/>
            <a:ext cx="2062266" cy="205356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变大　变小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乒乓球先上升最终漂浮,球露出水面前,所受的浮力大于重力,所以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乒乓球在露出水面前将加速上升,而质量不变,故动能变大;乒乓球露出水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面后,排开水的体积减小,液面会下降,烧杯内水的深度变小,故底部受到的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液体压强变小。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61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4.(2018北京人大附中期中)在探究“物体动能的大小与物体质量是否有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关”的实验中,需要控制物体的速度大小相等。为了控制物体的速度大小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相等,小华选用了体积相等、质量不等的金属球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,利用如图11-3-8所示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的带滑槽的轨道进行实验。小华认为:如果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两球先后从轨道上同一高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度处由静止开始释放,则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两球到达轨道零刻度线处的速度大小相等。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小刚对小华的观点提出了质疑。请你根据实验需要,添加适当的器材,设计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实验检验小华的观点是否正确。请你写出检验的实验步骤。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55" kern="0" spc="496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 图11-3-8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25" y="4193897"/>
            <a:ext cx="6771999" cy="183963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示例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添加器材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完全相同的滑槽轨道一个。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实验步骤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将完全相同的两个带有滑槽的轨道并排放在水平桌面上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使两端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对齐。将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两个金属球分别放置在两个轨道的最高点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从静止开始同时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释放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观察两球是否一直并排滚动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直到轨道零刻度线处。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把握两个球的异同点,结合控制变量法的思路做出解答。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43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广西桂林模拟)如图所示,2019年1月3日“嫦娥四号”成功登陆月球背面,巡视器在月球背面留下了第一道“车辙”印迹,若巡视器是沿着斜坡轨道匀速开下着陆器的,则在下坡过程中,关于巡视器的能量说法正确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55" kern="0" spc="180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A.动能增大,重力势能不变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B.动能不变,重力势能减小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95" y="2777327"/>
            <a:ext cx="2786636" cy="2005765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84916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C.动能不变,重力势能不变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D.动能增大,重力势能减小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巡视器是沿着斜坡轨道匀速开下着陆器的,质量不变,速度不变,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故动能不变,而高度减小,故重力势能减小。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山东临沂郯城二模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跳伞运动员从飞机上跳下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在打开降落伞直到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落地的过程中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关于势能和动能的解释正确的是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重力势能一直增加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动能一直增大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动能先减小后增大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重力势能一直减小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在打开降落伞直到落地的过程中,质量不变,高度减小,所以重力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势能减小;由于运动员的速度是变化的,先加速后减速,最后匀速,故动能先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变大后减小,最后不变,所以A、B、C错、D正确。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3.(2018河南许昌二模)如图为许昌市某小区自动垂直升降式车库的停车过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程示意图。整个停车过程为:汽车先竖直向上从静止开始速度逐渐增大,接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着竖直向上匀速运动,然后竖直向上速度逐渐减小到0后再开始水平向左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(或向右)运动,水平方向的运动和竖直方向的运动过程一样。则下列说法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23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05" y="3401522"/>
            <a:ext cx="2420063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220"/>
              </a:spcBef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A.汽车竖直向上速度逐渐增大的过程中,动能增加,重力势能不变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B.汽车竖直向上匀速运动的过程中,动能增加,重力势能增加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C.汽车水平向左速度逐渐增大的过程中,动能增加,重力势能不变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D.汽车水平向左速度逐渐减小的过程中,动能不变,重力势能增加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4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势能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重力势能和弹性势能是常见的两种势能。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1.重力势能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660" kern="0" spc="434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82050"/>
            <a:ext cx="7258050" cy="378142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汽车竖直向上速度逐渐增大的过程中,质量不变,速度变大,动能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增加,高度增加,重力势能变大,A错;汽车竖直向上匀速运动的过程中,质量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不变,速度不变,动能不变,高度增加,重力势能变大,B错;汽车水平向左速度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逐渐增大的过程中,质量不变,速度变大,动能增加,高度不变,重力势能不变,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C正确;汽车水平向左速度逐渐减小的过程中,质量不变,速度变小,动能减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小,高度不变,重力势能不变,D错。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4.(2019湖南娄底冷水江一模)某同学在观看电视里射箭比赛时发现,弓拉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得越弯,箭射得越远。于是做出如下猜想:弹性势能的大小可能与物体发生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弹性形变的程度有关。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645" kern="0" spc="233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(1)为验证猜想是否正确,他设计了如图所示的实验,将一小球置于弹簧的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右端,将弹簧每次压缩到不同的长度,松开后,让弹开的小球钻入位于同一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位置的相同纸盒并留在其中。分析比较每次纸盒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,从而可比较同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一弹簧在不同弹性形变时弹性势能的大小,若桌面绝对光滑,该实验将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endParaRPr lang="zh-CN" altLang="en-US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578" y="2134385"/>
            <a:ext cx="3747843" cy="2333884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625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(选填“能”或“不能”)达到探究目的。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(2)理论推导和实验结果均表明,弹簧发生弹性形变时弹性势能的大小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表示弹性势能,单位是J,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是弹簧长度的改变量,单位是m,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弹簧的劲度系数,则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的单位是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22913" y="126897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22913" y="126897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89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(1)移动的距离　不能　(2)J/m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(1)为了改变弹簧的弹性形变大小,要将同一个弹簧压缩不同的长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度;运用转换法,观察纸盒被推动距离的远近来比较弹性势能的大小;若水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平面绝对光滑,纸盒就会做匀速直线运动,无法比较纸盒移动距离的远近,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达不到探究目的。(2)由公式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11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7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单位是J,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单位是m,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的单位是J/m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13813" y="265350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3813" y="265350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51430" y="2613843"/>
          <a:ext cx="4381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6" imgW="11582400" imgH="15544800" progId="Equation.DSMT4">
                  <p:embed/>
                </p:oleObj>
              </mc:Choice>
              <mc:Fallback>
                <p:oleObj name="Equation" r:id="rId6" imgW="11582400" imgH="15544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1430" y="2613843"/>
                        <a:ext cx="43815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1.(2019江苏盐城盐都期中,8,★★☆)两个完全相同的篮球,表面涂黑,从不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同的高度自由下落至同一地面,在地面上留下如图11-3-9所示的黑色圆斑,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下列判断正确的是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95" kern="0" spc="9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图11-3-9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A.落在甲处的初始重力势能大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B.落在乙处的篮球质量大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C.落在乙处的篮球初始高度大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D.落在甲处的篮球重力做功多</a:t>
            </a: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89" y="2563013"/>
            <a:ext cx="1920595" cy="1419158"/>
          </a:xfrm>
          <a:prstGeom prst="rect">
            <a:avLst/>
          </a:prstGeom>
        </p:spPr>
      </p:pic>
      <p:pic>
        <p:nvPicPr>
          <p:cNvPr id="4" name="图片 3" descr="PPT模板八年级-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从高处下落的篮球具有重力势能,质量相同,高度越高,重力势能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越大,对外界能够做的功就越多,篮球落地时的痕迹面积越大。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2.(2018陕西宝鸡教育强区期中,1,★★☆)在下列情况中,物体既具有动能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又具有重力势能的是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411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936611"/>
            <a:ext cx="6103702" cy="340016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491971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空中飞行的飞机,因运动而具有动能,因受到重力并处在一定高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度而具有重力势能,故B选项符合题意。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80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3.(2019云南西双版纳景洪一模,16,★★☆)如图11-3-10是我国拥有完全自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主知识产权的国产大飞机“C919”,在飞机加速升空时,重力势能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(选填“增大”、“不变”或“减小”);该飞机空载时速度可达276 km/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h,一节课45分钟能飞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293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图11-3-10</a:t>
            </a:r>
            <a:endParaRPr lang="zh-CN" altLang="en-US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61" y="2705889"/>
            <a:ext cx="4380402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27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增大　207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在飞机加速升空时,质量不变,高度增加,所以重力势能增大;一节课4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5分钟能飞行的距离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=276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-2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h=207 km。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03493" y="1724812"/>
          <a:ext cx="2952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7924800" imgH="14630400" progId="Equation.DSMT4">
                  <p:embed/>
                </p:oleObj>
              </mc:Choice>
              <mc:Fallback>
                <p:oleObj name="Equation" r:id="rId4" imgW="79248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3493" y="1724812"/>
                        <a:ext cx="2952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4.(2017江苏无锡丁蜀二模,18,★★☆)小明在参观科技馆时,发现一个有趣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的器材,如图11-3-11甲所示,当把锥体放在斜面底部时,发现锥体开始自己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往上“爬”,该装置可简化成乙图,则锥体“爬坡”过程中,重力势能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。(选填“一直增加”、“一直减小”或“不变”)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75" kern="0" spc="161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81402"/>
            <a:ext cx="330517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2.弹性势能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84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4133849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56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图11-3-11</a:t>
            </a:r>
            <a:endParaRPr lang="zh-CN" altLang="en-US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344" y="1290286"/>
            <a:ext cx="5396385" cy="333713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920467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一直减小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据图乙可知,在锥体开始自己往上“爬”的过程中,质量不变,其重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心的位置不断降低,所以高度降低,所以重力势能一直减小。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466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1.(2019吉林长春模拟,3,★☆☆)冰雹,俗称雹子,夏季或春夏之交最为常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见。它是一些小如黄豆,大似栗子的冰粒,威力巨大,因为高空的冰雹具有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较大的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0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A.弹性势能　　B.重力势能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　　D.惯性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70" y="2634451"/>
            <a:ext cx="2237908" cy="2090449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高空的冰雹具有一定的质量和较高的高度,故具有较大的重力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2.(2019安徽阜阳颍上一模,3,★☆☆)2019年4月1日钦州市一产业园区中发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生一起越野车失控撞上隔离带的事故,经调查,是雨天路滑车辆速度过快所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致。这是车辆在马路上行驶过快,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过大造成的。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20582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动能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车辆在马路上行驶得越快,速度越大,则动能越大,动能越大对外做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功的本领就越大,发生碰撞事故时造成的损坏就越严重。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3.(2018上海浦东新区第一教育署期中,14,★★☆)以同样速度匀速行驶的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小轿车和大卡车,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的动能比较大;同一辆汽车行驶在高架路上或地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面路上,行驶在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路上时,汽车重力势能比较大。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205823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大卡车　高架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小轿车和大卡车以相同的速度在平直的公路上匀速行驶,速度相同,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大卡车的质量大,则大卡车的动能大;同一辆汽车行驶在高架路上或地面路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上,在高架路上的高度大,故行驶在高架路上时,汽车重力势能比较大。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1.(2019湖南郴州中考,6,★☆☆)一架飞机在高空中水平匀速飞行,向灾区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投放救灾物资。该飞机在此过程中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A.动能不变　　B.动能减小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C.重力势能不变　　D.重力势能增大</a:t>
            </a:r>
            <a:endParaRPr lang="zh-CN" altLang="en-US" dirty="0"/>
          </a:p>
        </p:txBody>
      </p:sp>
      <p:pic>
        <p:nvPicPr>
          <p:cNvPr id="3" name="图片 2" descr="PPT模板八年级-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77063"/>
            <a:ext cx="4270257" cy="49072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06307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飞机在高空中水平匀速飞行,飞机的速度不变,向灾区投放救灾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物资,质量减小,所以动能减小;高度不变,所以重力势能减小。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2.(2018四川内江中考,16,★★☆)如图11-3-12所示,货架上放着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四个体积相同的实心球,其中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为铅球,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为铁球,那么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两球相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比较,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球的重力势能大;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两球相比较,做功本领更大的是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57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图11-3-12</a:t>
            </a:r>
            <a:endParaRPr lang="zh-CN" altLang="en-US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75" y="2787896"/>
            <a:ext cx="1545274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由于四个实心球的体积相同,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为铅球,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为铁球,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两球的质量大于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两球的质量。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相比,质量相同,但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的高度更高,所以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球的重力势能更大;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相比,高度相同,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球的质量更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球的重力势能更大,故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球的做功本领更大。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3.(2018浙江台州中考,26,★★☆)将普通塑料水管进行改装,能做多个实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验。将塑料水管①侧面开口并标上刻度,再将塑料水管②在侧面不同高度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开两个大小合适的口。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(1)将两根塑料管按图11-3-13甲连接,选合适的滑块放入管①,将一钢球从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管②的一口放入后,静止释放。观察并记录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取出钢球,将滑块移回原位,将钢球从另一个口放入,重复实验。该实验可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验证动能大小与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10" kern="0" spc="363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139158"/>
            <a:ext cx="56292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96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945" kern="0" spc="-21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  <a:sym typeface="+mn-ea"/>
              </a:rPr>
              <a:t>                                        图11-3-13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(2)将两根塑料管按图乙连接,验证“重力势能大小与质量的关系”。请你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写出实验步骤。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                   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245" y="720090"/>
            <a:ext cx="890270" cy="31273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7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如图11-3-2是小虎传球时足球的一段运动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轨迹,其中足球在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(选填“大于”、“小于”或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“等于”)在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120" kern="0" spc="263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图11-3-2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61" y="2421747"/>
            <a:ext cx="4062401" cy="221585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991905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点的高度小于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点的高度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足球的质量不变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因此足球在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点的重力势能小于在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点的重力势能。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小于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滑块被撞击后移动的距离　速度大小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将一钢球从管②的一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口放入后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静止释放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观察滑块被撞击后移动的距离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取出钢球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将滑块移回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将另一质量不同的钢球从同一个口放入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重复实验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(1)将两根塑料管按图甲连接,选合适的滑块放入管①,将一钢球从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管②的一口放入后,静止释放。通过观察滑块被撞击后移动的距离来反映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钢球动能的大小。将滑块移回原位,将钢球从另一个口放入,在质量相同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时,改变钢球的释放高度,可验证动能大小与速度大小的关系;(2)研究重力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势能与质量关系时控制高度一定,使用质量不同的钢球。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1.(2019湖南湘西中考,7,★☆☆)跳伞运动员在空中匀速下落的过程中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A.重力势能减小　    B.动能增加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C.机械能增加　    D.机械能不变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134517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跳伞运动员在空中匀速下落的过程中,高度越来越低,则重力势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能变小;速度不变,则动能不变;机械能减小。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2.(2019山东聊城中考,7,★☆☆)如图是探究“物体的动能跟哪些因素有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关”的实验。实验中,让同一铜球从斜面的不同高度由静止释放,撞击同一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45" kern="0" spc="479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A.该实验探究的是物体动能大小与高度的关系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B.该实验探究的是物体动能大小与质量的关系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C.该实验中,物体的动能是指木块的动能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D.该实验结论可以解释为什么对机动车限速</a:t>
            </a:r>
            <a:endParaRPr lang="zh-CN" altLang="en-US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85" y="2134385"/>
            <a:ext cx="6632703" cy="1633086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让同一个铜球从斜面的不同高度由静止释放,撞击同一个木块,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可以探究物体的动能大小与速度的关系,故A、B错误;这里的动能是指铜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球的动能,而不是指木块的动能,故C错误;本实验可以得到一个结论:在物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体的质量相同时,速度越大动能越大,这个结论能够解释“为什么机动车要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限速”,故D正确。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3.(2016广东揭阳中考,5,★★☆)如图所示,人骑自行车下坡,速度会越来越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快,在这一过程中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725" kern="0" spc="19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A.人和车的动能保持不变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B.人和车的动能增大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C.人和车的动能减小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D.人和车的重力势能增大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21" y="1634319"/>
            <a:ext cx="959506" cy="144866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063343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人骑自行车下坡,速度会越来越快,在这一过程中人和车的质量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不变,速度增大,动能增大,高度减小,重力势能减小,故选B。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4.(2018江苏扬州中考,25,★★☆)如图所示,探究重力势能的大小与哪些因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素有关时,为了显示重力势能的大小,甲用橡皮泥代替沙子,乙用海绵代替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沙子,你认为更合适的是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(甲/乙)的方法,理由是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555" kern="0" spc="156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34293"/>
            <a:ext cx="295275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乙　用海绵代替沙子,现象要比橡皮泥明显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本实验是通过观察桌子陷入沙中的深浅来探究影响重力势能大小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的因素;因重力势能的大小无法直接观察到,所以采用的是转换法。相同条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件下,海绵的凹陷程度要比橡皮泥大,故用海绵代替沙子,现象要比橡皮泥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明显。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5.(2018安徽中考,18,★★☆)图为探究物体(钢球)动能大小跟哪些因素有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关的实验装置。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85" kern="0" spc="476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(1)实验原理: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①钢球从平滑斜面上由静止开始向下运动,到达斜面底端时的速度只与钢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球起点位置的高度有关,起点位置越高,该速度越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②钢球从平滑斜面上由静止开始向下运动,在水平木板上撞击木块,木块运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动的距离越长,运动钢球所具有的动能越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(2)实验现象:</a:t>
            </a:r>
            <a:endParaRPr lang="zh-CN" altLang="en-US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07" y="1705757"/>
            <a:ext cx="6516160" cy="191340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①同一钢球从斜面上不同高度处由静止向下运动,在水平木板上撞击木块,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钢球开始向下运动时的起点位置越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,木块运动的距离越长。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②质量不同的钢球从斜面上同一高度由静止向下运动,在水平木板上撞击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木块,钢球的质量越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,木块运动的距离越长。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(1)①大　②大　(2)①高　②大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(1)①钢球从平滑斜面上由静止开始向下运动,重力势能转化为动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能,起点位置越高,重力势能越大,到达水平面时的动能越大,速度越大;②实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验中是通过钢球撞击木块移动的距离来反映钢球动能大小的,利用了转换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法;被撞木块的运动距离越长,说明钢球对被撞木块所做的功就越多,钢球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原来所具有的动能就越大;(2)①质量一定的钢球开始向下运动的起点位置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越高,到达水平面时的速度越大,因此动能越大,对木块做功越多,木块移动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的距离越长;②不同质量的钢球从斜面上同一高度由静止向下运动,到达水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平面时的速度一定,质量越大,所具有的动能越大,对木块做功越多,木块移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动的距离越长。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05757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判断物体具有动能或势能的类型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(2019四川成都双流模拟)下列物体中不具有弹性势能的是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A.被压紧的弹簧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B.被撑杆跳运动员压弯的撑杆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C.从拉弯的弓中射出的箭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D.形变的蹦床</a:t>
            </a:r>
            <a:endParaRPr lang="zh-CN" altLang="en-US" dirty="0"/>
          </a:p>
        </p:txBody>
      </p:sp>
      <p:pic>
        <p:nvPicPr>
          <p:cNvPr id="3" name="图片 2" descr="PPT模板八年级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205691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我国研制的高压水流切割器的技术已达到国际先进水平,这种很细的高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速水流一次可顺利切割26层牛皮, 或2.3 mm厚的钢板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如果在水中加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入某种砂质磨料,在水的流速相同的情况下,可切割 300 mm的花岗岩,或13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mm厚的钢板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请简要回答: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(1)高速水流能切割坚硬的物体,是因为高速水流具有很大的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(2)加入砂质磨料后,在流速相同的情况下,切割能力大大提高了,是因为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2" descr="PPT模板八年级-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705625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(1)动能　(2)速度一定时,流体的质量增加,动能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本题以高压水流切割器的技术为背景,从能量的角度分析了它的工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作原理,重点考查对知识应用等科学素养。(1)高速水流能切割坚硬的物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体,是因为高速水流具有很大的动能;(2)加入砂质磨料后切割能力大大提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高了,是因为速度一定时,流体的质量增加,动能增大。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1.物理课本中给出了一些物体的动能,如下表所示: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3536784"/>
            <a:ext cx="8467200" cy="2943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请根据表中的数据和所学的相关物理知识推断: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①在质量和速度这两个物理量中,对动能影响较大的是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量”或“速度”);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②物体的动能(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)与物体的质量(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)和运动速度(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)的定量关系,你认为正确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的可能是下面的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85" kern="0" spc="24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8864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动能/J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行走的牛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约60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跑百米的运动员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约3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×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en-US" sz="1065" kern="0" baseline="59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飞行的步枪子弹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约5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×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en-US" sz="1065" kern="0" baseline="59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22049" y="6040659"/>
          <a:ext cx="4857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4" imgW="12801600" imgH="7924800" progId="Equation.DSMT4">
                  <p:embed/>
                </p:oleObj>
              </mc:Choice>
              <mc:Fallback>
                <p:oleObj name="Equation" r:id="rId4" imgW="12801600" imgH="7924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22049" y="6040659"/>
                        <a:ext cx="485775" cy="295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"/>
          <p:cNvGraphicFramePr>
            <a:graphicFrameLocks noChangeAspect="1"/>
          </p:cNvGraphicFramePr>
          <p:nvPr/>
        </p:nvGraphicFramePr>
        <p:xfrm>
          <a:off x="3953687" y="5997716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3687" y="5997716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PPT模板-0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10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81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①速度　②C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本题重在考查信息的获取与处理、推理等素养。①子弹的质量约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为运动员质量的</a:t>
            </a:r>
            <a:r>
              <a:rPr lang="zh-CN" altLang="en-US" sz="2590" kern="0" spc="22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,子弹的速度约为运动员速度的80倍,而子弹的动能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却比运动员的动能大,说明速度对物体动能的影响更大;②关系式应该体现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出速度对动能的影响大于质量对动能的影响,所以推测可能是C。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29200" y="1724811"/>
          <a:ext cx="6096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4" imgW="16154400" imgH="14630400" progId="Equation.DSMT4">
                  <p:embed/>
                </p:oleObj>
              </mc:Choice>
              <mc:Fallback>
                <p:oleObj name="Equation" r:id="rId4" imgW="16154400" imgH="14630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29200" y="1724811"/>
                        <a:ext cx="6096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2.如图所示,某兴趣小组同学用弹弓进行弹子弹比赛。他们发现弹出的子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弹飞行情况各不相同,因此展开了讨论。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59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(1)拉开的弹弓具有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能,弹弓上的橡皮筋弹性形变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,具有的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能量越多;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(2)他们在研究影响弹出子弹飞行距离的因素时,提出以下猜想: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猜想1:与子弹的质量有关;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猜想2:与子弹的形状有关;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猜想3:与弹弓上的橡皮筋的弹性形变程度有关。</a:t>
            </a:r>
            <a:endParaRPr lang="zh-CN" altLang="en-US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64" y="1705757"/>
            <a:ext cx="1572071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17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①根据所学知识,可以断定猜想3是正确的,判断的依据是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②请设计一个简单实验,验证猜想2是否正确,简述你的实验方案。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简要做法: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                                  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如何判断: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                                    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弹性势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越大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弹弓上的橡皮筋的弹性形变越大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有的能量越多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子弹弹出时的能量就越多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子弹就飞得越远　②使用同一弹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使之伸长相同的长度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取质量相同但形状不同的几个子弹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沿一定方向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将子弹射出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测量子弹飞行的距离　若子弹射出后飞行的距离不同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则说明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子弹飞行距离与子弹形状有关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若子弹射出后飞行的距离相同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则说明子弹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飞行距离与子弹形状无关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本题借助研究“影响弹出子弹飞行距离的因素”来考查获取信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息、实验设计和归纳实验结论的能力。在探究影响弹出子弹飞行距离是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否与子弹形状有关时,应运用控制变量法进行实验设计。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3.同学们所用的笔,有些在靠近笔端的地方装有一个轻质弹簧(如图甲所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示)。小文和小军各自拿自己装有弹簧的笔玩弹笔游戏。结果发现小军的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笔弹得高一些,小文分析:笔弹起的高度与笔内弹簧的弹性势能的大小有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关,那么弹簧弹性势能的大小又跟什么因素有关呢?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375" kern="0" spc="309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小文猜想: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①弹簧弹性势能的大小可能跟它的材料有关;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②弹簧弹性势能的大小可能跟它弹性形变的程度有关。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(1)小文利用两个外形完全相同、材料不同的弹簧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,一个小钢球,一个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轻木块,在同一水平面上进行了如图乙所示的实验,此实验是为了验证猜想</a:t>
            </a:r>
            <a:endParaRPr lang="zh-CN" altLang="en-US"/>
          </a:p>
        </p:txBody>
      </p:sp>
      <p:pic>
        <p:nvPicPr>
          <p:cNvPr id="3" name="图片 3" descr="textimage3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49364"/>
            <a:ext cx="43624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,实验中弹性势能的大小是通过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来体现的。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20" kern="0" spc="512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(2)请你设计一个实验方案来验证另一个猜想(写出简要的实验步骤,分析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可能出现的现象,并得出结论)。</a:t>
            </a:r>
            <a:endParaRPr lang="zh-CN" altLang="en-US"/>
          </a:p>
        </p:txBody>
      </p:sp>
      <p:pic>
        <p:nvPicPr>
          <p:cNvPr id="3" name="图片 3" descr="textimage3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92" y="1321078"/>
            <a:ext cx="7110065" cy="1492927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(1)①　木块被推动的距离　(2)实验方案:a.将小球置于弹簧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端,将弹簧适当地压缩,放手后小球被弹出,并与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点处一木块相碰,木块被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推动了一段距离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;b.把小球置于弹簧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的右端,将弹簧压缩的程度稍大一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些,放手后观察小球撞击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点处木块后木块移动的距离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。实验现象及得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出的结论:若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,说明弹簧弹性势能的大小与弹性形变的程度无关;若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,说明弹簧弹性势能的大小与弹性形变的程度有关。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被压紧的弹簧、被撑杆跳运动员压弯的撑杆和形变的蹦床都发生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了弹性形变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所以它们都具有弹性势能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而从拉弯的弓中射出的箭在运动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具有动能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但没有发生弹性形变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因此不具有弹性势能。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解答此类问题的关键是认真审题,明确研究对象的状态和位置,根据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动能、重力势能和弹性势能的定义做出判断。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本题重在考查实验现象的分析、方案的设计及论证等科学素养。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(1)小文的实验选用了外形完全相同、材料不同的弹簧,将弹簧压缩相同长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度后让弹簧弹出小球,小球推动轻木块,根据木块被推出的距离,判断弹簧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弹性势能的大小,因此本实验探究的是猜想①,实验中把弹性势能的大小通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过“转换法”转变为木块被推动距离的远近。(2)在设计实验探究猜想②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时,要选用相同的弹簧,但两次将弹簧压缩的程度不同,然后根据同一位置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处木块被推动距离的远近判断弹性势能的大小。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1273</Words>
  <Application>Microsoft Office PowerPoint</Application>
  <PresentationFormat>自定义</PresentationFormat>
  <Paragraphs>369</Paragraphs>
  <Slides>90</Slides>
  <Notes>89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92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152</cp:revision>
  <dcterms:created xsi:type="dcterms:W3CDTF">2019-10-09T08:04:00Z</dcterms:created>
  <dcterms:modified xsi:type="dcterms:W3CDTF">2020-04-10T13:13:10Z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