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75"/>
  </p:notesMasterIdLst>
  <p:sldIdLst>
    <p:sldId id="377" r:id="rId3"/>
    <p:sldId id="262" r:id="rId4"/>
    <p:sldId id="263" r:id="rId5"/>
    <p:sldId id="264" r:id="rId6"/>
    <p:sldId id="266" r:id="rId7"/>
    <p:sldId id="267" r:id="rId8"/>
    <p:sldId id="268" r:id="rId9"/>
    <p:sldId id="269" r:id="rId10"/>
    <p:sldId id="271" r:id="rId11"/>
    <p:sldId id="273" r:id="rId12"/>
    <p:sldId id="275" r:id="rId13"/>
    <p:sldId id="276" r:id="rId14"/>
    <p:sldId id="278" r:id="rId15"/>
    <p:sldId id="281" r:id="rId16"/>
    <p:sldId id="283" r:id="rId17"/>
    <p:sldId id="284" r:id="rId18"/>
    <p:sldId id="286" r:id="rId19"/>
    <p:sldId id="289" r:id="rId20"/>
    <p:sldId id="290" r:id="rId21"/>
    <p:sldId id="292" r:id="rId22"/>
    <p:sldId id="293" r:id="rId23"/>
    <p:sldId id="294" r:id="rId24"/>
    <p:sldId id="296" r:id="rId25"/>
    <p:sldId id="299" r:id="rId26"/>
    <p:sldId id="300" r:id="rId27"/>
    <p:sldId id="302" r:id="rId28"/>
    <p:sldId id="303" r:id="rId29"/>
    <p:sldId id="304" r:id="rId30"/>
    <p:sldId id="306" r:id="rId31"/>
    <p:sldId id="307" r:id="rId32"/>
    <p:sldId id="310" r:id="rId33"/>
    <p:sldId id="311" r:id="rId34"/>
    <p:sldId id="313" r:id="rId35"/>
    <p:sldId id="314" r:id="rId36"/>
    <p:sldId id="316" r:id="rId37"/>
    <p:sldId id="317" r:id="rId38"/>
    <p:sldId id="319" r:id="rId39"/>
    <p:sldId id="321" r:id="rId40"/>
    <p:sldId id="322" r:id="rId41"/>
    <p:sldId id="323" r:id="rId42"/>
    <p:sldId id="324" r:id="rId43"/>
    <p:sldId id="326" r:id="rId44"/>
    <p:sldId id="327" r:id="rId45"/>
    <p:sldId id="328" r:id="rId46"/>
    <p:sldId id="329" r:id="rId47"/>
    <p:sldId id="331" r:id="rId48"/>
    <p:sldId id="334" r:id="rId49"/>
    <p:sldId id="335" r:id="rId50"/>
    <p:sldId id="338" r:id="rId51"/>
    <p:sldId id="339" r:id="rId52"/>
    <p:sldId id="341" r:id="rId53"/>
    <p:sldId id="343" r:id="rId54"/>
    <p:sldId id="344" r:id="rId55"/>
    <p:sldId id="346" r:id="rId56"/>
    <p:sldId id="348" r:id="rId57"/>
    <p:sldId id="349" r:id="rId58"/>
    <p:sldId id="351" r:id="rId59"/>
    <p:sldId id="352" r:id="rId60"/>
    <p:sldId id="354" r:id="rId61"/>
    <p:sldId id="355" r:id="rId62"/>
    <p:sldId id="358" r:id="rId63"/>
    <p:sldId id="359" r:id="rId64"/>
    <p:sldId id="361" r:id="rId65"/>
    <p:sldId id="362" r:id="rId66"/>
    <p:sldId id="363" r:id="rId67"/>
    <p:sldId id="365" r:id="rId68"/>
    <p:sldId id="366" r:id="rId69"/>
    <p:sldId id="369" r:id="rId70"/>
    <p:sldId id="370" r:id="rId71"/>
    <p:sldId id="372" r:id="rId72"/>
    <p:sldId id="373" r:id="rId73"/>
    <p:sldId id="376" r:id="rId74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666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第十一章　功和机械能</a:t>
            </a:r>
            <a:endParaRPr lang="zh-CN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第1节　功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4.wmf"/><Relationship Id="rId4" Type="http://schemas.openxmlformats.org/officeDocument/2006/relationships/oleObject" Target="../embeddings/oleObject3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4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1.wmf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47.wmf"/><Relationship Id="rId3" Type="http://schemas.openxmlformats.org/officeDocument/2006/relationships/notesSlide" Target="../notesSlides/notesSlide60.xml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45.wmf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55.wmf"/><Relationship Id="rId3" Type="http://schemas.openxmlformats.org/officeDocument/2006/relationships/notesSlide" Target="../notesSlides/notesSlide67.xml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54.wmf"/><Relationship Id="rId5" Type="http://schemas.openxmlformats.org/officeDocument/2006/relationships/image" Target="../media/image51.wmf"/><Relationship Id="rId15" Type="http://schemas.openxmlformats.org/officeDocument/2006/relationships/image" Target="../media/image56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53.wmf"/><Relationship Id="rId14" Type="http://schemas.openxmlformats.org/officeDocument/2006/relationships/oleObject" Target="../embeddings/oleObject17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7" Type="http://schemas.openxmlformats.org/officeDocument/2006/relationships/image" Target="../media/image59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58.wmf"/><Relationship Id="rId4" Type="http://schemas.openxmlformats.org/officeDocument/2006/relationships/oleObject" Target="../embeddings/oleObject18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65.wmf"/><Relationship Id="rId3" Type="http://schemas.openxmlformats.org/officeDocument/2006/relationships/notesSlide" Target="../notesSlides/notesSlide71.xml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2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64.wmf"/><Relationship Id="rId5" Type="http://schemas.openxmlformats.org/officeDocument/2006/relationships/image" Target="../media/image61.wmf"/><Relationship Id="rId15" Type="http://schemas.openxmlformats.org/officeDocument/2006/relationships/image" Target="../media/image66.wmf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2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377701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71454" y="2988221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第十一章　功和机械能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34319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题型一    判断力是否对物体做功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(2019北京通州三模)关于力对物体做功,下列说法正确的是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A.电灯吊挂在天花板上静止,拉力对电灯做了功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B.从树上下落的苹果,重力对苹果做了功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C.小球从斜面上向下滚动的过程中,支持力对小球做了功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D.踢出去的足球,在水平地面上滚动,在滚动过程中,人对足球做功</a:t>
            </a:r>
            <a:endParaRPr lang="zh-CN" altLang="en-US" dirty="0"/>
          </a:p>
        </p:txBody>
      </p:sp>
      <p:pic>
        <p:nvPicPr>
          <p:cNvPr id="3" name="图片 2" descr="PPT模板八年级-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062815"/>
            <a:ext cx="4245873" cy="457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电灯吊挂在天花板上静止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电灯没有移动距离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缺少距离这个因素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所以拉力对电灯没有做功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重力的方向竖直向下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苹果从树上下落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在重力的方向上移动了距离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重力对苹果做了功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小球从斜面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上向下滚动的过程中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斜面对小球的支持力垂直于斜面向上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但小球没有沿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这个方向移动距离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所以支持力对小球没有做功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踢出去的足球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在水平地面上滚动的过程中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不受人对它的作用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所以人对足球没有做功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485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方法归纳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判断力是否对物体做功可参照以下思路进行: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60" kern="0" spc="450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30281"/>
            <a:ext cx="7258050" cy="33147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1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题型二    功的计算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一起重机将重为1.2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N的钢材竖直匀速提升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m后,又沿水平方向匀速移动5 m,在整个过程中起重机对钢材做的功为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A.3.6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　　B.9.6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C.2.4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　　D.0 J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08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起重机对钢材的作用力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=1.2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在竖直方向移动时做功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en-US" altLang="zh-CN" sz="2010" i="1" kern="0" dirty="0" err="1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=1.2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m=3.6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在水平方向移动时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钢材在竖直方向移动的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距离为零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所以水平移动时起重机对钢材的作用力不做功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故总功为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3.6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运用公式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或其变形公式进行计算或分析时,要注意力与物体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移动的距离要满足“同一物体”“同一时间”。此外,还要注意各个物理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量的单位要统一。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16762"/>
            <a:ext cx="8467200" cy="5155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力学中的功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1.(独家原创试题)图11-1-1为同学们参加遥控直升机比赛时所用的一种遥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控直升机,它在遥控器的作用下,在空中完成“斜线上升、竖直降落、水平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前进、空中悬停”等各种动作,在这些动作中,飞机受到的升力一定对飞机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275" kern="0" spc="183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8275" kern="0" spc="18351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图11-1-1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A.斜线上升　    B.竖直降落　    C.水平前进　    D.空中悬停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3033" y="4012408"/>
            <a:ext cx="2357453" cy="1540645"/>
          </a:xfrm>
          <a:prstGeom prst="rect">
            <a:avLst/>
          </a:prstGeom>
        </p:spPr>
      </p:pic>
      <p:pic>
        <p:nvPicPr>
          <p:cNvPr id="4" name="图片 3" descr="PPT模板八年级-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1263796"/>
            <a:ext cx="4245873" cy="441961"/>
          </a:xfrm>
          <a:prstGeom prst="rect">
            <a:avLst/>
          </a:prstGeom>
        </p:spPr>
      </p:pic>
      <p:pic>
        <p:nvPicPr>
          <p:cNvPr id="5" name="图片 4" descr="PPT模板八年级-0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1934" y="705625"/>
            <a:ext cx="1024130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飞机受到的升力是竖直向上的,在斜线上升、竖直降落、水平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前进、空中悬停这些动作中,只有斜线上升时飞机在向上的方向上移动了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距离,故这种情况下升力对它一定做功。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44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2.下列情景中,人对物体做功的是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A.举重运动员举着杠铃不动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B.人推着小车前进在超市选购物品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C.人沿水平方向用力推桌子没有推动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D.人用力提着装满水的桶在水平面上前进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人推着小车前进在超市选购物品时,小车在力的方向上移动了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距离,则人对小车做了功。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功的计算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广西崇左期末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某同学用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的力将重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的足球踢出去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 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远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该同学对足球做的功是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A.750 J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B.150 J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没有做功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无法确定做功多少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已知条件中只给出了该同学对足球的作用力大小,而没说明足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球在该力的作用下移动的距离,故无法准确求出该同学对球所做的功。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4.如图11-1-2所示,在整修寺庙的过程中,甲和尚将一块重400 N的石头提到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m高的庙墙上,乙和尚把重110 N的瓦片提到6 m高的房檐上。请帮助老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和尚比较甲、乙两个和尚的贡献大小。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和尚的贡献大(选填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“甲”或“乙”),判断的依据是比较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200" kern="0" spc="982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8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图11-1-2</a:t>
            </a:r>
            <a:endParaRPr lang="zh-CN" altLang="en-US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356" y="2944280"/>
            <a:ext cx="2256462" cy="2459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20071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力学中的功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功的概念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如果一个力作用在物体上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物体在这个力的方向上移动了一段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就说这个力对物体做了功。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2.功的必要因素: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力学里所说的做功,包含两个必要因素,作用在物体上的力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和物体在这个力的方向上移动的距离。</a:t>
            </a:r>
            <a:endParaRPr lang="zh-CN" altLang="en-US" dirty="0"/>
          </a:p>
        </p:txBody>
      </p:sp>
      <p:pic>
        <p:nvPicPr>
          <p:cNvPr id="3" name="图片 2" descr="PPT模板八年级-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491443"/>
            <a:ext cx="4276353" cy="399289"/>
          </a:xfrm>
          <a:prstGeom prst="rect">
            <a:avLst/>
          </a:prstGeom>
        </p:spPr>
      </p:pic>
      <p:pic>
        <p:nvPicPr>
          <p:cNvPr id="4" name="图片 3" descr="PPT模板八年级-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848501"/>
            <a:ext cx="1048514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甲　做功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甲和尚做的功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m=800 J,乙和尚做的功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=110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m=660 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,所以,甲和尚贡献大。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1.(2019湖南株洲模拟)我们矿区倡导:“书香校园,书香课堂”,同学们在搬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运图书的过程中忙得热火朝天、满头大汗,其中并没有对物体做功的是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A.小玉用力把一摞书搬起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B.老师腋下夹着一本书走进教室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C.小浩用绳子将一捆书拖进图书室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D.小华把地上的书拿起放在课桌上</a:t>
            </a: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848501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小玉用力把一摞书搬起、小浩用绳子将一捆书拖进图书室、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小华把地上的书拿起放在课桌上,人对书有力,并且书在力的方向上通过了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距离,这些情况人对书都做了功,故A、C、D不合题意;老师夹着一本书走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进教室,老师对书有力,但书并没有在老师对书力的方向上移动距离,所以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老师对书不做功,故B符合题意。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719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2下列实例中,有力对物体做功的是(　　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A.跳水运动员从跳台跳下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B.背着书包在水平路面上前进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C.小明沿水平地面推箱子,但箱子没有移动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D.在光滑水平桌面上滚动的球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做功的两个必要因素:一是作用在物体上的力,二是在力的方向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上移动的距离。二者缺一不可,据此分析判断各选项。跳水运动员从跳台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跳下,受重力的作用,并且在重力的方向上移动了距离,重力对人做功,符合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湖南邵阳城步模拟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的物体在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的水平推力作用下沿水平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路面前进了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 m,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推力对物体做功是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重力对物体做功是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。当推力撤去后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该物体由于惯性又前进了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0.5 m,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在这个过程中推力对物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体做的功是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80　0　0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水平推力做功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 m=80 J;物体受重力的方向竖直向下,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而物体没有在这个方向上移动距离,故重力没有做功,即重力对物体做功为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0。当推力撤去后,物体不受推力作用,推力不再对物体做功。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4.(2019江苏淮安洪泽一模)一辆质量为1.4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kg的小型压路机,以2 km/h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的速度在路面上匀速行驶。在施工时每次钢轮以2.5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N的恒力垂直作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用在路面上,下压路面的距离为1 mm,钢轮每秒钟压路25次。(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(1)压路机静止时对水平路面的压力。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(2)压路机钢轮在1 s内对路面做的功。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　(2)6 250 J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(1)压路机静止时对水平路面的压力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N;(2)压路机每次下压路面的距离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mm=0.001 m,压路机每次下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压路面对路面做功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0.001 m=250 J;钢轮每秒钟压路25次,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总共做的功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'=25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250 J=6 250 J。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021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1.(2019江西南昌二模)我国西部地区夏天经常出现干旱,旱季时常用中间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有转轴的塑料桶运水。如图所示,小华分别用背、手抱、平拉、滚拉的方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式运满桶水,在粗糙程度相同的水平地面上匀速行走相同路程,她对满桶水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做功最多的是    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145" kern="0" spc="4900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211428"/>
            <a:ext cx="7258050" cy="2171700"/>
          </a:xfrm>
          <a:prstGeom prst="rect">
            <a:avLst/>
          </a:prstGeom>
        </p:spPr>
      </p:pic>
      <p:pic>
        <p:nvPicPr>
          <p:cNvPr id="4" name="图片 3" descr="PPT模板八年级-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77063"/>
            <a:ext cx="4245873" cy="469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由图知,A、B中小华是用背、手抱,对桶的力方向是向上的,而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桶在水平方向上移动了距离,因此小华对桶没有做功;C中滑动摩擦力大于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D中的滚动摩擦力,所以C中拉力大于D中拉力,由于所移动的距离相同,由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可知C中小华做的功大于D中小华所做的功,故选C。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江苏盐城中考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小明将掉在地面上的物理书捡起来放在课桌上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对课本所做的功最接近于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A.0.02 J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B.0.2 J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C.2 J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D.20 J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一本物理课本的质量约为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=200 g=0.2 kg,重力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=0.2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 N/kg=2 N,课桌高度约为1 m,小明对课本做的功约为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m=2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3.力对物体不做功的三种情况</a:t>
            </a:r>
            <a:endParaRPr lang="zh-CN" altLang="en-US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1318411"/>
          <a:ext cx="7740000" cy="453075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“不劳无功”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=0)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“不动无功”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=0)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“劳而无功”</a:t>
                      </a:r>
                    </a:p>
                  </a:txBody>
                  <a:tcPr marL="45720" marR="45720"/>
                </a:tc>
              </a:tr>
              <a:tr h="11268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诠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释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物体不受力,但因为惯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性通过一段距离,没有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力做功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物体受到力的作用,但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静止不动,没有移动距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离,力对物体不做功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力和距离垂直时,这个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力也没有对物体做功</a:t>
                      </a:r>
                    </a:p>
                  </a:txBody>
                  <a:tcPr marL="45720" marR="45720"/>
                </a:tc>
              </a:tr>
              <a:tr h="11268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举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踢出去的足球靠惯性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在空中飞行时,脚对球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没有做功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人用力搬石头,但没有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搬动,人对石头没有做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人提着水桶,在水平地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面上行走了一段距离,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人对水桶没有做功</a:t>
                      </a:r>
                    </a:p>
                  </a:txBody>
                  <a:tcPr marL="45720" marR="45720"/>
                </a:tc>
              </a:tr>
              <a:tr h="147795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图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4210" kern="0" spc="4637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4375" kern="0" spc="8374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3495" kern="0" spc="1906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4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000" y="4600803"/>
            <a:ext cx="1123950" cy="1228724"/>
          </a:xfrm>
          <a:prstGeom prst="rect">
            <a:avLst/>
          </a:prstGeom>
        </p:spPr>
      </p:pic>
      <p:pic>
        <p:nvPicPr>
          <p:cNvPr id="5" name="图片 5" descr="text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2000" y="4572811"/>
            <a:ext cx="1619250" cy="1276350"/>
          </a:xfrm>
          <a:prstGeom prst="rect">
            <a:avLst/>
          </a:prstGeom>
        </p:spPr>
      </p:pic>
      <p:pic>
        <p:nvPicPr>
          <p:cNvPr id="6" name="图片 6" descr="textimage2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7000" y="4586206"/>
            <a:ext cx="6858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57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3.弹弓是我们小时候经常玩的玩具,如图11-1-3所示,如果弹弓对质量是200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g的弹丸的作用力是3 000 N,弹丸被弹弓射出的最大水平距离为15 m,则关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于弹弓对弹丸做功的情况,下列说法正确的是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980" kern="0" spc="1864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7980" kern="0" spc="18645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图11-1-3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A.做了功,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=45 000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B.做了功,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=29.4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C.做了功,但条件不足,无法计算做功的多少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D.没做功,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 J</a:t>
            </a:r>
            <a:endParaRPr lang="zh-CN" altLang="en-US" dirty="0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55" y="2360931"/>
            <a:ext cx="1827843" cy="1148194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6206351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说明选择理由: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知道力的大小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不知道在力的方向上移动的距离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无法计算功的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弹弓被拉伸,发生弹性形变,在恢复原状时,对弹丸有力的作用,同时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弹丸在力的方向上移动了一定的距离,该力对弹丸做了功,但只知道力的大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小,不知道在力的方向上移动的距离,无法计算功的大小;弹丸被弹出后,弹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弓对弹丸没有力的作用,不再做功;由此可见,在整个过程中,弹弓对弹丸做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了功,但条件不足,无法计算做功的多少。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2635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1.如图所示,甲、乙两个容器形状不同,现有两块完全相同的金属块用细线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系着分别浸入同样深度,这时两容器的水面相平齐,如果将金属块匀速提升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一段位移,直到金属块提离水面,不计水的阻力,则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3200" kern="0" spc="25902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A.在甲容器中提升时,拉力做功较多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B.在乙容器中提升时,拉力做功较多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C.在两个容器中提升时,拉力做功相同</a:t>
            </a:r>
            <a:endParaRPr lang="zh-CN" altLang="en-US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D.做功多少无法比较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705889"/>
            <a:ext cx="2671145" cy="1730296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金属块相同,都浸没在水中时受到的浮力相等,故细线的拉力相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等,所以金属块在水中上升,最后金属块的上表面到达水面时拉力及通过的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距离都相等,做的功也相等;由图知,甲的上表面面积大,金属块逐渐出水面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到下表面到达水面的过程中,甲水面下降得少,甲中金属块离开水面时移动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的距离较大,所以在甲容器中提升时,拉力做功较多。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2.如图为我国某山区的等高线图,现有两种登山方案,一种是从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处爬到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处;另一种是从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处爬到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处。如果甲、乙两个质量相同的人分别采用这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两种方案来登山,那么,谁克服重力做的功多呢?为什么?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655" kern="0" spc="922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71092"/>
            <a:ext cx="2143125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见解析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处的海拔相同,从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处爬到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处和从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处爬到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两人上升的高度相同,又两人的质量相同,重力相同,根据公式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两人克服重力做的功一样多。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3.(2018山东淄博周村一模)2017年5月23日,“蛟龙”号载人潜水器在世界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最深处的马里亚纳海沟首潜告捷。“蛟龙”号重2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N,海水的密度取1.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,若将“蛟龙”号下潜过程看做直线运动,“蛟龙”号在下潜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的过程中速度是2 km/h,下潜2.4 h后到达指定深度进行作业。(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(1)下潜过程中重力做的功;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(2)到达指定深度,潜艇1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表面积上受到海水的压力。</a:t>
            </a:r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(1)9.6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　(2)4.944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(1)下潜的深度: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km/h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2.4 h=4.8 km;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下潜过程中重力做的功: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m=9.6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(2)到达指定深度,潜艇受到海水的压强: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m=4.944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潜艇1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表面积上受到海水的压力: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=4.944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=4.944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91443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1.(2019北京顺义一模,9,★☆☆)下列情景中,重力对物体做功的是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A.篮球由高处自由落下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B.小车在水平面上做匀速直线运动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C.足球在水平地面上滚动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D.书静止放置在桌面上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物体受到重力的方向是竖直向下的,故选项A符合题意。</a:t>
            </a:r>
            <a:endParaRPr lang="zh-CN" altLang="en-US" dirty="0"/>
          </a:p>
        </p:txBody>
      </p:sp>
      <p:pic>
        <p:nvPicPr>
          <p:cNvPr id="3" name="图片 2" descr="PPT模板八年级-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991377"/>
            <a:ext cx="4236729" cy="454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2.(2018江苏苏州吴中期中,7,★☆☆)小明用弹簧测力计两次沿水平方向拉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着同一物体在同一水平面上运动,两次运动的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图象如图11-1-4所示。其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对应的弹簧测力计示数分别为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,相等时间内所做的功分别为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则它们的关系正确的是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16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图11-1-4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876" y="2857400"/>
            <a:ext cx="2341997" cy="209044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64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(2019湖南长沙模拟)如图的几种情景中,人做了功的是(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385" kern="0" spc="477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30"/>
              </a:spcBef>
              <a:buNone/>
            </a:pPr>
            <a:r>
              <a:rPr lang="zh-CN" altLang="en-US" sz="9155" kern="0" spc="479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75874"/>
            <a:ext cx="7258050" cy="2533650"/>
          </a:xfrm>
          <a:prstGeom prst="rect">
            <a:avLst/>
          </a:prstGeom>
        </p:spPr>
      </p:pic>
      <p:pic>
        <p:nvPicPr>
          <p:cNvPr id="4" name="图片 4" descr="textimage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3861375"/>
            <a:ext cx="7258050" cy="2466974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根据图象可知,物体两次都做匀速直线运动,拉力等于滑动摩擦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力。压力和接触面的粗糙程度相同,因此滑动摩擦力相等,拉力也相等,即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dirty="0"/>
              <a:t/>
            </a:r>
            <a:br>
              <a:rPr dirty="0"/>
            </a:b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。从图象中可以判断出相同时间内第②次通过的距离小,根据公式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,当拉力相等时,通过的距离越大,拉力做的功就越多,则知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259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3.(2019山东德州德城二模,14,★★☆)如图11-1-5甲所示,水平地面上的物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体,受到方向不变的推力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的作用,其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的图象分别如图乙、丙所示。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由图象可知:9~12 s内,推力对物体做功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s时,物体受到的摩擦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95" kern="0" spc="498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图11-1-5</a:t>
            </a:r>
            <a:endParaRPr lang="zh-CN" altLang="en-US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782" y="2789633"/>
            <a:ext cx="6800485" cy="1802753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180　60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由丙图知,9~12 s时,物体做匀速运动,且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m/s,由乙图知,9~12 s时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 N,所以推力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m/s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s=180 J;由丙图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知,9~12 s时,物体做匀速运动,水平方向上的摩擦力与推力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平衡,则摩擦力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 N。由丙图知,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s时,物体做加速运动,由于物体对地面的压力和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接触面的粗糙程度都没有改变,所以摩擦力大小不变,仍为60 N。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49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1.(2019北京海淀一模,9,★☆☆)如图为一些生活中常见的情景,对于这些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情景,下列说法中正确的是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177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401803"/>
            <a:ext cx="4048125" cy="3905250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货箱在起重机对货箱的拉力方向上移动了距离,故起重机对货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箱的拉力做了功。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2.(2017湖北黄石期末,13,★★☆)如图是小球从某高处由静止下落的过程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中的路程与时间关系图象,选项中描述重力对该球做功大小与时间关系图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象正确的是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770" kern="0" spc="92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53177"/>
            <a:ext cx="1531670" cy="1331265"/>
          </a:xfrm>
          <a:prstGeom prst="rect">
            <a:avLst/>
          </a:prstGeom>
        </p:spPr>
      </p:pic>
      <p:pic>
        <p:nvPicPr>
          <p:cNvPr id="4" name="图片 3" descr="textimage1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3848897"/>
            <a:ext cx="4103438" cy="274008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图象可知,小球在单位时间内下落的高度越来越大,根据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可知,单位时间内重力对该球做功也越来越多,故C选项正确。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安徽滁州全椒模拟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,9,★☆☆)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一颗子弹从枪膛里水平射出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子弹在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枪膛里受到的气体作用力为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600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枪膛长为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60 cm,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射出的子弹在空中飞行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50 m,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则气体在枪膛里对子弹做的功为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360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已知子弹在枪膛里受到的气体作用力为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=600 N,枪膛长为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 cm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=0.6 m,气体在枪膛里对子弹做的功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0.6 m=360 J。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059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4.(2019安徽合肥庐阳二模,21,★☆☆)建筑物的“整体平移”就是将大楼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托换到一个托架上,这个托架下部有滚轴,滚轴下部有轨道,然后将建筑物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与地基切断,这样建筑物就成了一个可移动体,然后用牵引设备将其移动到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固定的新基础上。(6分)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74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8565" kern="0" spc="7407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(1)某次平移过程中,机械用4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N的拉力拉动别墅缓慢平移了50 m,机械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对别墅做了多少功?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(2)这幢别墅质量达1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kg,而地面能承受的最大压强不能超过5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Pa,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为防止房屋下陷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支承面至少要多大面积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?(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支承面的质量忽略不计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634451"/>
            <a:ext cx="1500197" cy="1697407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0294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　(2)200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(1)机械对别墅做的功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50 m=2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J;(2)别墅对地面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N;别墅刚好不下陷时支承面的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8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10" kern="0" spc="43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=200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,即支承面的面积最小为200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23286" y="2177253"/>
          <a:ext cx="23812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4" imgW="6400800" imgH="15849600" progId="Equation.DSMT4">
                  <p:embed/>
                </p:oleObj>
              </mc:Choice>
              <mc:Fallback>
                <p:oleObj name="Equation" r:id="rId4" imgW="6400800" imgH="158496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3286" y="2177253"/>
                        <a:ext cx="238124" cy="6000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705561" y="2138856"/>
          <a:ext cx="895350" cy="590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6" imgW="23774400" imgH="15544800" progId="Equation.DSMT4">
                  <p:embed/>
                </p:oleObj>
              </mc:Choice>
              <mc:Fallback>
                <p:oleObj name="Equation" r:id="rId6" imgW="23774400" imgH="155448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05561" y="2138856"/>
                        <a:ext cx="895350" cy="5905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做功的必要因素有两个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一个是作用在物体上的力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二是物体在力的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方向上通过的距离。踢出去的足球由于惯性运动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不受人对它的作用力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对足球没有做功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不符合题意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司机推汽车对汽车有力的作用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但汽车纹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丝不动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汽车没有移动距离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人对汽车没有做功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不符合题意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女孩把一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箱报刊搬起来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对箱子施加向上的作用力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箱子向上移动了距离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人对箱子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做了功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符合题意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学生背着书包在平路上行走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学生对书包的作用力是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竖直向上的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但书包只在水平方向上移动了距离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所以学生对书包没有做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不符合题意。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1.(2019四川自贡中考,10,★☆☆)体育课上,有许多运动项目涉及物理知识,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下列说法不正确的是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A.运动员举起杠铃后应保持1 s不动,等待裁判确认,在这1 s内运动员仍对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杠铃做功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B.百米赛跑计时,裁判应是看到发令枪的烟雾开始计时,而不是听到枪声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C.掷出去的铅球最终会落到地面上,是由于受到重力的作用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D.在接力赛中,为保证交接棒顺利进行,交接棒时两运动员应尽可能做到相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对静止</a:t>
            </a:r>
            <a:endParaRPr lang="zh-CN" altLang="en-US" dirty="0"/>
          </a:p>
        </p:txBody>
      </p:sp>
      <p:pic>
        <p:nvPicPr>
          <p:cNvPr id="3" name="图片 2" descr="PPT模板八年级-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705625"/>
            <a:ext cx="4270257" cy="49072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134781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运动员举起杠铃后应保持1 s不动,等待裁判确认,在这1 s内运动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员仍对杠铃有力,但是沿力的方向没有移动距离,所以没有做功。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2.(2018四川德阳中考,10,★★☆)图11-1-6甲所示的铁块重力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N,被吸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附在竖直放置且足够长的磁性平板上,当它在竖直方向上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N的拉力作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用下向上运动时,速度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的关系图象如图乙所示,则铁块受到的摩擦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N;4 s内拉力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810" kern="0" spc="3151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8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图11-1-6</a:t>
            </a:r>
            <a:endParaRPr lang="zh-CN" altLang="en-US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74" y="2848765"/>
            <a:ext cx="4857726" cy="304943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9464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2　4.8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由乙图可知,铁块在竖直方向上运动时,速度保持不变,因此铁块做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匀速直线运动,铁块受到平衡力的作用,铁块在竖直方向上受到竖直向下的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、竖直向下的摩擦力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和竖直向上的拉力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,根据平衡力的特点知,铁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块受到的摩擦力大小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N-4 N=2 N。根据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可得,铁块在4 s内上升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=0.2 m/s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 s=0.8 m,因此拉力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0.8 m=4.8 J。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011210" y="2582068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4" imgW="4572000" imgH="14630400" progId="Equation.DSMT4">
                  <p:embed/>
                </p:oleObj>
              </mc:Choice>
              <mc:Fallback>
                <p:oleObj name="Equation" r:id="rId4" imgW="4572000" imgH="14630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11210" y="2582068"/>
                        <a:ext cx="1714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3.(2018四川成都中考,A24,★☆☆)成都正在大力发展包括无人机在内的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高新技术产业。快递行业的一些公司积极尝试无人机送货,如图11-1-7所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示。一架无人机载着货物沿竖直方向匀速上升5 m,该货物是质量为3.6 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kg、体积为2.4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的均匀实心物体,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N/kg。求:(6分)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(1)货物的密度;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(2)提升货物所做的功。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350" kern="0" spc="165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图11-1-7</a:t>
            </a:r>
            <a:endParaRPr lang="zh-CN" altLang="en-US"/>
          </a:p>
        </p:txBody>
      </p:sp>
      <p:pic>
        <p:nvPicPr>
          <p:cNvPr id="3" name="图片 3" descr="textimage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052" y="3563145"/>
            <a:ext cx="2952019" cy="2267492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552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(2)180 J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64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=3.6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m=180 J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76533" y="1277129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4" imgW="6400800" imgH="14630400" progId="Equation.DSMT4">
                  <p:embed/>
                </p:oleObj>
              </mc:Choice>
              <mc:Fallback>
                <p:oleObj name="Equation" r:id="rId4" imgW="6400800" imgH="14630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6533" y="1277129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58807" y="1277129"/>
          <a:ext cx="11525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6" imgW="30480000" imgH="14630400" progId="Equation.DSMT4">
                  <p:embed/>
                </p:oleObj>
              </mc:Choice>
              <mc:Fallback>
                <p:oleObj name="Equation" r:id="rId6" imgW="30480000" imgH="146304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58807" y="1277129"/>
                        <a:ext cx="115252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20005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天津中考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,6,★☆☆)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小华把装有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个鸡蛋的塑料袋从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楼提到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楼的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家里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他提鸡蛋的力做功最接近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A.9 J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B.30 J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C.90 J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D.300 J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托起1个鸡蛋的力大约是0.5 N,则提30个鸡蛋的力大约为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0.5 N=15 N;每层楼的高度大约为3米,从1楼提到3楼小华实际爬楼的高度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m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2=6 m;小华提鸡蛋的力做功约为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m=90 J。</a:t>
            </a: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062815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2.(2017四川遂宁中考,7,★★☆)如图甲所示,木块放在水平面上,用弹簧测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力计沿水平方向拉动木块使其做直线运动,在相同水平面上两次拉动木块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得到的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关系图象如图乙所示。第1、2两次弹簧测力计示数分别为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dirty="0"/>
              <a:t/>
            </a:r>
            <a:br>
              <a:rPr dirty="0"/>
            </a:b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,速度分别为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;如果运动时间相同,拉力所做的功分别为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列判断正确的是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225" kern="0" spc="299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80"/>
              </a:spcBef>
              <a:buNone/>
            </a:pPr>
            <a:r>
              <a:rPr lang="zh-CN" altLang="en-US" sz="9025" kern="0" spc="167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2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920335"/>
            <a:ext cx="2720372" cy="645715"/>
          </a:xfrm>
          <a:prstGeom prst="rect">
            <a:avLst/>
          </a:prstGeom>
        </p:spPr>
      </p:pic>
      <p:pic>
        <p:nvPicPr>
          <p:cNvPr id="4" name="图片 4" descr="textimage2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2" y="3134517"/>
            <a:ext cx="2418535" cy="17980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42976" y="5134781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　　　　　　　　　　  　　　　乙    </a:t>
            </a:r>
            <a:endParaRPr lang="zh-CN" alt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关系图象可得,木块两次均做匀速直线运动,且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,同一木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块放在同一水平面上,压力不变,接触面的粗糙程度不变,所以两次木块受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到的滑动摩擦力相等,测力计示数等于木块受到的摩擦力,故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;运动时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间相同,通过的路程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,根据公式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。故本题选A。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3.(2018浙江绍兴中考,24,★★☆)两个完全相同的物体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,重均为20牛。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(1)在10牛的水平推力作用下两者同时以2米/秒的速度做匀速直线运动,如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图甲。当物体通过的距离为3米时,推力所做的功为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焦。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875" kern="0" spc="438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在15牛的推力作用下以3米/秒的速度在另一水平面上做匀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速直线运动,如图乙,则此时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的推力为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牛。</a:t>
            </a:r>
            <a:endParaRPr lang="zh-CN" altLang="en-US"/>
          </a:p>
        </p:txBody>
      </p:sp>
      <p:pic>
        <p:nvPicPr>
          <p:cNvPr id="3" name="图片 3" descr="textimage2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14693"/>
            <a:ext cx="6191249" cy="1219199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875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(1)30　(2)7.5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(1)推力所做的功为: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m=30 J;(2)若物体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在15 N的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推力作用下以3 m/s的速度在另一水平面上做匀速直线运动,根据二力平衡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可知,推力与摩擦力是一对平衡力,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整体受的摩擦力为15 N;由于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全相同,接触面相同、压力相同,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各自受到地面的摩擦力是相同的,总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摩擦力为15 N,则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受到的地面的摩擦力为15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=7.5 N;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做匀速直线运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的推力与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受到的摩擦力是一对平衡力,所以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的推力为7.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746427" y="308213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46427" y="3082133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功的计算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40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71419"/>
            <a:ext cx="4838700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69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4.(2019湖南株洲中考,29,★★☆)喝饮料时,将横截面积为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的吸管竖直插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入饮料中,在大气压作用下,管中液面缓慢上升,如图甲所示。设饮料密度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为已知常量,忽略杯中液面变化,当管内液面上升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时(如图乙所示)。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3200" kern="0" spc="29376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3200" kern="0" spc="29376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3200" kern="0" spc="29376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(1)管内气压比管外气压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(填“高”或“低”);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(2)吸入管内的饮料质量为</a:t>
            </a:r>
            <a:r>
              <a:rPr lang="zh-CN" altLang="en-US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(3)对饮料做了多少功?</a:t>
            </a:r>
            <a:endParaRPr lang="zh-CN" altLang="en-US" dirty="0" smtClean="0"/>
          </a:p>
        </p:txBody>
      </p:sp>
      <p:pic>
        <p:nvPicPr>
          <p:cNvPr id="3" name="图片 3" descr="textimage2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89" y="2777327"/>
            <a:ext cx="3014569" cy="2018589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14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(1)低　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ρSh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　(3)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ρSgh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(1)吸饮料时,排出了管内部分空气,管内气压就变小了,管外饮料在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大气压作用下,进入管内。(2)吸入管内饮料体积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,管内的饮料质量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ρSh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。(3)由题意可知,对饮料做功即为克服吸管中饮料的重力而做功,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管中饮料重心上升的高度Δ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,对饮料做的功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ρVg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Shg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ρSgh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87917" y="2740930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87917" y="2740930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975322" y="2740930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6" imgW="4876800" imgH="14630400" progId="Equation.DSMT4">
                  <p:embed/>
                </p:oleObj>
              </mc:Choice>
              <mc:Fallback>
                <p:oleObj name="Equation" r:id="rId6" imgW="4876800" imgH="146304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75322" y="2740930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70457" y="336788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8" imgW="4876800" imgH="14630400" progId="Equation.DSMT4">
                  <p:embed/>
                </p:oleObj>
              </mc:Choice>
              <mc:Fallback>
                <p:oleObj name="Equation" r:id="rId8" imgW="4876800" imgH="146304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0457" y="3367885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523381" y="336788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10" imgW="4876800" imgH="14630400" progId="Equation.DSMT4">
                  <p:embed/>
                </p:oleObj>
              </mc:Choice>
              <mc:Fallback>
                <p:oleObj name="Equation" r:id="rId10" imgW="4876800" imgH="146304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23381" y="3367885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3414713" y="80327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12" imgW="4876800" imgH="14630400" progId="Equation.DSMT4">
                  <p:embed/>
                </p:oleObj>
              </mc:Choice>
              <mc:Fallback>
                <p:oleObj name="Equation" r:id="rId12" imgW="4876800" imgH="14630400" progId="Equation.DSMT4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14713" y="803275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5.(2016四川成都中考,A24,★★☆)欧佩克组织和英美等西方国家原油数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量单位通常用“桶”来表示,中国及俄罗斯等国家则常用“吨”作为原油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数量单位。通过网络查询可知:不同油田的原油密度不同,1桶=158.98升。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(6分)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(1)若原油密度为0.8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千克/米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,取1桶=159升,则1桶原油的质量为多少千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克?(1升=10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米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)(2分)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(2)将1吨原油竖直匀速提升20米,需要对原油做的功是多少焦耳?(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kg)(4分)</a:t>
            </a:r>
            <a:endParaRPr lang="zh-CN" alt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(1)127.2 kg　(2)2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(1)1桶原油的质量: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0.159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=127.2 kg;(2)将1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吨原油竖直匀速提升20 m,需要对原油做的功: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m=2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09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1.(2018河北唐山丰南一模)如图11-1-8甲所示,用弹簧测力计测量水平桌面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上的钩码所受的重力。弹簧测力计从图示位置开始向上缓慢提升,其示数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与上升的高度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之间的关系图象如图乙所示。试解答问题: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71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2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1" y="2574751"/>
            <a:ext cx="5603636" cy="3363822"/>
          </a:xfrm>
          <a:prstGeom prst="rect">
            <a:avLst/>
          </a:prstGeom>
        </p:spPr>
      </p:pic>
      <p:pic>
        <p:nvPicPr>
          <p:cNvPr id="4" name="图片 3" descr="PPT模板八年级-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705625"/>
            <a:ext cx="4236729" cy="4937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00298" y="5992037"/>
            <a:ext cx="103105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4305"/>
              </a:spcBef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图11-1-8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(1)钩码所受的重力为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cm时,弹簧测力计的示数是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N,桌面对钩码的支持力是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(3)从开始提升到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=16 cm,弹簧测力计对钩码所做的功是多少?</a:t>
            </a:r>
            <a:endParaRPr lang="zh-CN" altLang="en-US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(1)4.5　(2)3　1.5　(3)0.45 J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正确解答本题需要从“图象”中获取有效信息,突出了对图形、图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象辨识能力的考查。(1)钩码离开桌面后测力计的示数不再变化,此时示数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即钩码所受重力大小,故钩码所受的重力为4.5 N。(2)在钩码离开桌面之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前,测力计的示数与上升的高度成正比,由图象知:当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cm时,弹簧测力计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的示数为4.5 N,即每增大1 N的力弹簧伸长0.75 cm,所以当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cm时,弹簧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测力计的示数为3.0 N;此时钩码受重力、拉力、支持力的作用,处于平衡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状态,支持力等于重力减去拉力,即桌面对钩码的支持力为4.5 N-3.0 N=1.5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N。(3)弹簧测力计在上升高度为0~6 cm过程中,钩码静止,弹簧测力计对钩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码不做功,在6~16 cm的过程中做功,所以弹簧测力计对钩码所做的功为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=4.5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 m=0.45 J。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4000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2.(2018山西中考)每天都会有许多全国各地的人民群众,来到天安门广场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观看升国旗仪式。天安门广场上的国旗,每天都会准时同太阳一起升起,25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000次零失误。这是护卫国旗的战士们,一天一个两万步,两年一个新长征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的训练缔造的奇迹。天安门广场上的国旗总重为175 N,升旗时(如图11-1-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9),国旗上升高度为30 m,所用时间为2分07秒。求解下列问题: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815" kern="0" spc="1880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7815" kern="0" spc="18808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图11-1-9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(1)国旗上升的平均速度是多少?(保留一位小数)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(2)将国旗沿竖直方向匀速升高30 m,拉力对国旗做的功是多少?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(3)若某持枪战士总重约为700 N,估算该战士站立时对水平地面的压强。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47" y="3134517"/>
            <a:ext cx="2476493" cy="1520776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080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(1)0.2 m/s　(2)5 250 J　(3)1.4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本题从生活中常见的现象为背景,从速度、压强和功三个方面进行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了考查,是一则综合性比较强的题目,但难度不大。(1)国旗上升的平均速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37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2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 m/s;(2)拉力对国旗做的功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=175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m=5 250 J;(3)战士双脚站立时与地面的接触面积约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战士站立时对水平地面的压强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51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52213" y="2132862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4" imgW="4572000" imgH="14630400" progId="Equation.DSMT4">
                  <p:embed/>
                </p:oleObj>
              </mc:Choice>
              <mc:Fallback>
                <p:oleObj name="Equation" r:id="rId4" imgW="4572000" imgH="14630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2213" y="2132862"/>
                        <a:ext cx="1714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67812" y="2132862"/>
          <a:ext cx="8096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6" imgW="21336000" imgH="14630400" progId="Equation.DSMT4">
                  <p:embed/>
                </p:oleObj>
              </mc:Choice>
              <mc:Fallback>
                <p:oleObj name="Equation" r:id="rId6" imgW="21336000" imgH="146304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67812" y="2132862"/>
                        <a:ext cx="8096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21587" y="2132862"/>
          <a:ext cx="4857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8" imgW="12801600" imgH="14630400" progId="Equation.DSMT4">
                  <p:embed/>
                </p:oleObj>
              </mc:Choice>
              <mc:Fallback>
                <p:oleObj name="Equation" r:id="rId8" imgW="12801600" imgH="14630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21587" y="2132862"/>
                        <a:ext cx="4857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134749" y="3225009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10" imgW="6400800" imgH="14630400" progId="Equation.DSMT4">
                  <p:embed/>
                </p:oleObj>
              </mc:Choice>
              <mc:Fallback>
                <p:oleObj name="Equation" r:id="rId10" imgW="6400800" imgH="146304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34749" y="3225009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517023" y="3225009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12" imgW="6400800" imgH="14630400" progId="Equation.DSMT4">
                  <p:embed/>
                </p:oleObj>
              </mc:Choice>
              <mc:Fallback>
                <p:oleObj name="Equation" r:id="rId12" imgW="6400800" imgH="146304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17023" y="3225009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899298" y="3225009"/>
          <a:ext cx="9810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14" imgW="25908000" imgH="14630400" progId="Equation.DSMT4">
                  <p:embed/>
                </p:oleObj>
              </mc:Choice>
              <mc:Fallback>
                <p:oleObj name="Equation" r:id="rId14" imgW="25908000" imgH="146304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99298" y="3225009"/>
                        <a:ext cx="9810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27189"/>
            <a:ext cx="8467200" cy="50648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1.如图所示,重力为6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N的汽车,在2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N的牵引力作用下,在平直公路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上行驶,用固定于路边的照相机连续两次对其拍照,两次拍照的时间间隔为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s,车长为16 m。则: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965" kern="0" spc="501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6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(1)汽车的速度为多大?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(2)汽车重力做的功为多少?牵引力做的功是多少?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(3)据以上探究过程,请你总结出求功时应注意的问题。</a:t>
            </a:r>
            <a:endParaRPr lang="zh-CN" altLang="en-US" dirty="0"/>
          </a:p>
        </p:txBody>
      </p:sp>
      <p:pic>
        <p:nvPicPr>
          <p:cNvPr id="3" name="图片 3" descr="textimage2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69" y="2834292"/>
            <a:ext cx="6861910" cy="1728985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1062815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(1)要明确是哪个力对哪个物体做了功。(2)公式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是作用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在物体上的力,公式中的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是物体在力的方向上移动的距离,二者必须对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是使物体沿着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的方向移动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距离过程中,始终作用在物体上的力,其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大小和方向是不变的。(3)利用功的公式计算,单位必须统一。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4109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(1)8 m/s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3.2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求功时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要用力和在力的方向上运动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的距离的乘积来求。如果在某个力的方向上没有移动距离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则该力做的功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等于零。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(1)从图中可以看出:在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s时间内,汽车向左移动的距离为一个车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身长,即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=16 m,故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0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 m/s。(2)汽车的重力竖直向下,在此方向上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汽车没有移动距离,所以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=0。汽车的牵引力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N,在此方向上移动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=16 m,所以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 m=3.2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08746" y="2634451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4" imgW="4572000" imgH="14630400" progId="Equation.DSMT4">
                  <p:embed/>
                </p:oleObj>
              </mc:Choice>
              <mc:Fallback>
                <p:oleObj name="Equation" r:id="rId4" imgW="4572000" imgH="146304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08746" y="2634451"/>
                        <a:ext cx="1714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24345" y="2634451"/>
          <a:ext cx="4572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6" imgW="12192000" imgH="14630400" progId="Equation.DSMT4">
                  <p:embed/>
                </p:oleObj>
              </mc:Choice>
              <mc:Fallback>
                <p:oleObj name="Equation" r:id="rId6" imgW="12192000" imgH="146304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24345" y="2634451"/>
                        <a:ext cx="4572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1721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2.(2018江苏泰州兴化一模)一棱长为10 cm的正方体木块,从距离水平地面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m的高处由静止释放,空气阻力忽略不计,用压力传感器记录了从木块撞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击地面开始到完全静止时的压力变化情况,并根据记录的数据绘制了压力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随时间变化的关系图象,如图所示,(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N/kg)求: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855" kern="0" spc="462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10855" kern="0" spc="46296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(1)木块的密度;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(2)木块下落过程中,重力所做的功;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(3)木块对地面的最大压强。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453" y="2848765"/>
            <a:ext cx="5168183" cy="2109324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73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(1)0.6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(2)18 J　(3)3.6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正确解答本题需要弄清图示的含义并从中获取有效信息,然后通过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数学计算,“基于证据得出结论”。(1)根据压力随时间变化的图象可知,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木块静止时对水平地面的压力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N,则木块的重力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N,木块的质量: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8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31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=0.6 kg;正方体木块的体积: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=(10 cm)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,木块的密度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8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;(2)根据图象可知木块静止时对地面的压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N,则木块下落的过程中,重力所做的功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=18 J;(3)由图象可知,木块撞击地面时的最大压力为36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cm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cm=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,则木块对地面的最大压强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max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0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9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59105" y="2664083"/>
          <a:ext cx="23812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Equation" r:id="rId4" imgW="6400800" imgH="15849600" progId="Equation.DSMT4">
                  <p:embed/>
                </p:oleObj>
              </mc:Choice>
              <mc:Fallback>
                <p:oleObj name="Equation" r:id="rId4" imgW="6400800" imgH="158496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9105" y="2664083"/>
                        <a:ext cx="238124" cy="6000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241380" y="2664083"/>
          <a:ext cx="7524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6" imgW="19812000" imgH="15849600" progId="Equation.DSMT4">
                  <p:embed/>
                </p:oleObj>
              </mc:Choice>
              <mc:Fallback>
                <p:oleObj name="Equation" r:id="rId6" imgW="19812000" imgH="158496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41380" y="2664083"/>
                        <a:ext cx="75247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138313" y="3310745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8" imgW="6400800" imgH="14630400" progId="Equation.DSMT4">
                  <p:embed/>
                </p:oleObj>
              </mc:Choice>
              <mc:Fallback>
                <p:oleObj name="Equation" r:id="rId8" imgW="6400800" imgH="146304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38313" y="3310745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520588" y="3310745"/>
          <a:ext cx="942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10" imgW="24993600" imgH="14630400" progId="Equation.DSMT4">
                  <p:embed/>
                </p:oleObj>
              </mc:Choice>
              <mc:Fallback>
                <p:oleObj name="Equation" r:id="rId10" imgW="24993600" imgH="146304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20588" y="3310745"/>
                        <a:ext cx="9429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838483" y="4868084"/>
          <a:ext cx="4571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12" imgW="12192000" imgH="14630400" progId="Equation.DSMT4">
                  <p:embed/>
                </p:oleObj>
              </mc:Choice>
              <mc:Fallback>
                <p:oleObj name="Equation" r:id="rId12" imgW="12192000" imgH="14630400" progId="Equation.DSMT4">
                  <p:embed/>
                  <p:pic>
                    <p:nvPicPr>
                      <p:cNvPr id="0" name="图片 8196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38483" y="4868084"/>
                        <a:ext cx="45719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439832" y="4868084"/>
          <a:ext cx="9524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Equation" r:id="rId14" imgW="25298400" imgH="14630400" progId="Equation.DSMT4">
                  <p:embed/>
                </p:oleObj>
              </mc:Choice>
              <mc:Fallback>
                <p:oleObj name="Equation" r:id="rId14" imgW="25298400" imgH="14630400" progId="Equation.DSMT4">
                  <p:embed/>
                  <p:pic>
                    <p:nvPicPr>
                      <p:cNvPr id="0" name="图片 8197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39832" y="4868084"/>
                        <a:ext cx="95249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415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如图11-1-1所示,物体在大小相等的力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作用下,分别在光滑水平面、粗糙水平面和粗糙斜面上沿着力的方向移动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了相同的距离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770" kern="0" spc="46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图11-1-1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72" y="2062947"/>
            <a:ext cx="6421879" cy="168472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由题知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拉力大小相等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沿拉力的方向移动的距离相同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en-US" altLang="zh-CN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en-US" altLang="zh-CN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en-US" altLang="zh-CN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endParaRPr lang="zh-CN" alt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997</Words>
  <Application>Microsoft Office PowerPoint</Application>
  <PresentationFormat>自定义</PresentationFormat>
  <Paragraphs>277</Paragraphs>
  <Slides>72</Slides>
  <Notes>71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5" baseType="lpstr">
      <vt:lpstr>主题2</vt:lpstr>
      <vt:lpstr>1_主题2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129</cp:revision>
  <dcterms:created xsi:type="dcterms:W3CDTF">2019-10-09T07:54:00Z</dcterms:created>
  <dcterms:modified xsi:type="dcterms:W3CDTF">2020-04-10T13:13:37Z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