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04" r:id="rId3"/>
    <p:sldId id="262" r:id="rId4"/>
    <p:sldId id="263" r:id="rId6"/>
    <p:sldId id="264" r:id="rId7"/>
    <p:sldId id="265" r:id="rId8"/>
    <p:sldId id="266" r:id="rId9"/>
    <p:sldId id="267" r:id="rId10"/>
    <p:sldId id="268" r:id="rId11"/>
    <p:sldId id="271" r:id="rId12"/>
    <p:sldId id="272" r:id="rId13"/>
    <p:sldId id="273" r:id="rId14"/>
    <p:sldId id="276" r:id="rId15"/>
    <p:sldId id="277" r:id="rId16"/>
    <p:sldId id="281" r:id="rId17"/>
    <p:sldId id="283" r:id="rId18"/>
    <p:sldId id="285" r:id="rId19"/>
    <p:sldId id="287" r:id="rId20"/>
    <p:sldId id="288" r:id="rId21"/>
    <p:sldId id="291" r:id="rId22"/>
    <p:sldId id="292" r:id="rId23"/>
    <p:sldId id="294" r:id="rId24"/>
    <p:sldId id="295" r:id="rId25"/>
    <p:sldId id="296" r:id="rId26"/>
    <p:sldId id="298" r:id="rId27"/>
    <p:sldId id="300" r:id="rId28"/>
    <p:sldId id="302" r:id="rId29"/>
    <p:sldId id="305" r:id="rId30"/>
    <p:sldId id="307" r:id="rId31"/>
    <p:sldId id="309" r:id="rId32"/>
    <p:sldId id="310" r:id="rId33"/>
    <p:sldId id="311" r:id="rId34"/>
    <p:sldId id="314" r:id="rId35"/>
    <p:sldId id="316" r:id="rId36"/>
    <p:sldId id="318" r:id="rId37"/>
    <p:sldId id="320" r:id="rId38"/>
    <p:sldId id="321" r:id="rId39"/>
    <p:sldId id="323" r:id="rId40"/>
    <p:sldId id="324" r:id="rId41"/>
    <p:sldId id="325" r:id="rId42"/>
    <p:sldId id="327" r:id="rId43"/>
    <p:sldId id="328" r:id="rId44"/>
    <p:sldId id="329" r:id="rId45"/>
    <p:sldId id="331" r:id="rId46"/>
    <p:sldId id="332" r:id="rId47"/>
    <p:sldId id="333" r:id="rId48"/>
    <p:sldId id="334" r:id="rId49"/>
    <p:sldId id="335" r:id="rId50"/>
    <p:sldId id="337" r:id="rId51"/>
    <p:sldId id="339" r:id="rId52"/>
    <p:sldId id="340" r:id="rId53"/>
    <p:sldId id="342" r:id="rId54"/>
    <p:sldId id="343" r:id="rId55"/>
    <p:sldId id="345" r:id="rId56"/>
    <p:sldId id="346" r:id="rId57"/>
    <p:sldId id="347" r:id="rId58"/>
    <p:sldId id="348" r:id="rId59"/>
    <p:sldId id="350" r:id="rId60"/>
    <p:sldId id="351" r:id="rId61"/>
    <p:sldId id="352" r:id="rId62"/>
    <p:sldId id="353" r:id="rId63"/>
    <p:sldId id="355" r:id="rId64"/>
    <p:sldId id="356" r:id="rId65"/>
    <p:sldId id="357" r:id="rId66"/>
    <p:sldId id="358" r:id="rId67"/>
    <p:sldId id="360" r:id="rId68"/>
    <p:sldId id="361" r:id="rId69"/>
    <p:sldId id="362" r:id="rId70"/>
    <p:sldId id="363" r:id="rId71"/>
    <p:sldId id="366" r:id="rId72"/>
    <p:sldId id="367" r:id="rId73"/>
    <p:sldId id="369" r:id="rId74"/>
    <p:sldId id="370" r:id="rId75"/>
    <p:sldId id="371" r:id="rId76"/>
    <p:sldId id="373" r:id="rId77"/>
    <p:sldId id="374" r:id="rId78"/>
    <p:sldId id="375" r:id="rId79"/>
    <p:sldId id="376" r:id="rId80"/>
    <p:sldId id="378" r:id="rId81"/>
    <p:sldId id="379" r:id="rId82"/>
    <p:sldId id="380" r:id="rId83"/>
    <p:sldId id="383" r:id="rId84"/>
    <p:sldId id="384" r:id="rId85"/>
    <p:sldId id="386" r:id="rId86"/>
    <p:sldId id="387" r:id="rId87"/>
    <p:sldId id="388" r:id="rId88"/>
    <p:sldId id="405" r:id="rId89"/>
    <p:sldId id="402" r:id="rId90"/>
    <p:sldId id="392" r:id="rId91"/>
    <p:sldId id="394" r:id="rId92"/>
    <p:sldId id="395" r:id="rId93"/>
    <p:sldId id="406" r:id="rId94"/>
    <p:sldId id="403" r:id="rId95"/>
    <p:sldId id="398" r:id="rId96"/>
    <p:sldId id="399" r:id="rId97"/>
  </p:sldIdLst>
  <p:sldSz cx="9144000" cy="684022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8142" autoAdjust="0"/>
  </p:normalViewPr>
  <p:slideViewPr>
    <p:cSldViewPr>
      <p:cViewPr varScale="1">
        <p:scale>
          <a:sx n="68" d="100"/>
          <a:sy n="68" d="100"/>
        </p:scale>
        <p:origin x="-16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viewProps" Target="viewProps.xml"/><Relationship Id="rId98" Type="http://schemas.openxmlformats.org/officeDocument/2006/relationships/presProps" Target="presProps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0" Type="http://schemas.openxmlformats.org/officeDocument/2006/relationships/tableStyles" Target="tableStyle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第3节　摩擦力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40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48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jpeg"/></Relationships>
</file>

<file path=ppt/slides/_rels/slide7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3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4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6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7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8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9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59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0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1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71755" y="175044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71755" y="3500612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第八章　运动和力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(2017贵州安顺期中)下列属于有害摩擦的是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A.自行车车轴与轴承之间的摩擦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B.自行车脚踏板与鞋之间的摩擦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C.自行车刹车时,刹车闸与车轮间的摩擦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D.自行车把手与手之间的摩擦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9877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</a:t>
            </a: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520" kern="0" spc="390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472" y="1143793"/>
            <a:ext cx="5915024" cy="19907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题型一    判断增大还是减小摩擦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(2019广西北部湾经济区中考)下列实例中,属于增大摩擦的是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A.往自行车轴承中加润滑油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B.行李箱下安装滚动轮子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C.骑自行车刹车时用力捏闸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D.将滑梯的滑道做得光滑</a:t>
            </a:r>
            <a:endParaRPr lang="zh-CN" altLang="en-US" dirty="0"/>
          </a:p>
        </p:txBody>
      </p:sp>
      <p:pic>
        <p:nvPicPr>
          <p:cNvPr id="3" name="图片 2" descr="PPT模板八年级-1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34" y="705625"/>
            <a:ext cx="4245873" cy="457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05625"/>
            <a:ext cx="8467200" cy="6452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方法归纳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明确增大和减小摩擦的方法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紧扣试题情景找到变化因素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进而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做出判断是解答此类问题的关键。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1170817"/>
          <a:ext cx="7740000" cy="39960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471600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选项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 hMerge="1"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方法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作用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轴承中加入润滑油,使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接触面分离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 row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 row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减小摩擦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11268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行李箱安装滚动轮子,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用滚动摩擦代替滑动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摩擦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 vMerge="1">
                  <a:tcPr marL="45720" marR="45720"/>
                </a:tc>
                <a:tc vMerge="1"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D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滑道做得光滑,减小接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触面的粗糙程度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 vMerge="1">
                  <a:tcPr marL="45720" marR="45720"/>
                </a:tc>
                <a:tc vMerge="1">
                  <a:tcPr marL="45720" marR="45720"/>
                </a:tc>
              </a:tr>
              <a:tr h="799200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 hMerge="1"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骑自行车刹车时用力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捏闸,增大了压力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增大摩擦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598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题型二    “影响滑动摩擦力大小的因素”的实验探究及应用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(2017四川自贡中考)在探究“影响滑动摩擦力大小因素”的实验中,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实验装置如图8-3-2所示,选取三个相同的木块分别放在不同的接触面上,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其中甲、乙两图的接触面是相同的木板,丙图的接触面是棉布。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kern="0" spc="53088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spc="53088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8-3-2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(1)实验中用弹簧测力计拉着木块在水平木板上做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运动,木块所受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摩擦力的大小等于弹簧测力计的示数。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图可以探究滑动摩擦力大小与压力的关系。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(3)若乙装置中,木块在运动过程中拉力突然变大,滑动摩擦力将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(选填“不变”“变大”或“变小”)。</a:t>
            </a:r>
            <a:endParaRPr lang="zh-CN" altLang="en-US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(4)评估此实验方案的不足之处: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(答出一条即可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2496258"/>
            <a:ext cx="5317884" cy="71882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877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(1)实验中用弹簧测力计拉着木块在水平木板上做匀速直线运动,此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时拉力与摩擦力大小相等,即木块所受摩擦力的大小等于弹簧测力计的示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(2)图甲和图乙,接触面的粗糙程度相同,压力大小不同,可探究摩擦力大小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与压力大小的关系。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(3)由于压力大小和接触面的粗糙程度不变,即使拉力增大,滑动摩擦力也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(4)实验中需拉动木块做匀速直线运动时进行读数,而很难保证其一直做匀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速直线运动,会造成测力计的读数困难。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匀速直线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　乙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不能保证木块一直做匀速直线运动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或测力计在运动中读数困难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或拉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动木块匀速运动非常困难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在探究“影响滑动摩擦力大小的因素”及应用结论分析问题时,要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注意应用二力平衡的知识和控制变量法。比较滑动摩擦力大小时,首先明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确所控制的变量,再明确未控制变量的变化,得出结论即可,同时要注意物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体的接触面积大小、运动速度等因素不影响滑动摩擦力的大小。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5909"/>
            <a:ext cx="8467200" cy="5766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易错点    摩擦力作用及方向的判断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(2018广东模拟)将一袋大米放在匀速向右运动的输送带上,如图8-3-3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所示,开始米袋与输送带间有一段距离的相对滑动,然后米袋随输送带一起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匀速运动。当输送带突然制动时,米袋会继续向前滑动一段距离后停下。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(回答下列各题,请选填以下合适的字母标号)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A.受到方向向右的摩擦力　    B.受到方向向左的摩擦力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C.不受摩擦力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55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55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图8-3-3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(1)米袋刚放上输送带的瞬间,米袋在水平方向上受力情况为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 smtClean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4507367"/>
            <a:ext cx="3333750" cy="933450"/>
          </a:xfrm>
          <a:prstGeom prst="rect">
            <a:avLst/>
          </a:prstGeom>
        </p:spPr>
      </p:pic>
      <p:pic>
        <p:nvPicPr>
          <p:cNvPr id="4" name="图片 3" descr="PPT模板八年级-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777063"/>
            <a:ext cx="4245873" cy="426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0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当米袋随输送带一起匀速运动时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米袋在水平方向上受力情况为 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400" dirty="0" smtClean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(3)当输送带突然制动时,米袋在水平方向上受力情况为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米袋刚放上时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由静止变为向右运动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水平方向上只受摩擦力的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这个力使它由静止到运动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故方向是向右的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米袋匀速直线运动时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运动状态保持不变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故在水平方向上不受力或者受平衡力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若在水平方向上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受摩擦力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一定有另一个力与它平衡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因为没有其他力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所以不受力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当将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输送带突然制动时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输送带停止运动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但米袋由于惯性仍向右运动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为了阻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碍米袋向右运动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就会产生一个方向向左的摩擦力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故米袋在水平方向上受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到方向向左的摩擦力。</a:t>
            </a: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(3)B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易错警示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有的同学认为,摩擦力的方向总是与物体的运动方向相反,这种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观点是错误的,出错的原因在于不理解摩擦力的概念,混淆了物体的运动方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向与相对运动方向的关系。摩擦力的作用是阻碍物体相对运动(或相对运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动趋势),并非阻碍物体的运动。当摩擦力阻碍物体的运动时,摩擦力的方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向与物体的运动方向相反;当摩擦力作为物体运动的动力时,其方向与物体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的运动方向相同。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20071"/>
            <a:ext cx="84672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摩擦力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滑动摩擦力定义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两个相互接触的物体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当它们相对滑动时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在接触面上会</a:t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产生一种阻碍相对运动的力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这种力叫做滑动摩擦力。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拓展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(1)产生条件:①两个物体必须接触;②两个物体之间要相互挤压,发生形变;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③两个物体之间有相对运动或有相对运动的趋势;④两接触面不光滑。四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个条件必须同时具备。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(2)滑动摩擦力的方向一定与物体相对运动方向相反,而不是与运动方向相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反,有时与运动方向相同。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(3)摩擦力也不一定都是阻力,有时也可以是动力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 smtClean="0"/>
          </a:p>
        </p:txBody>
      </p:sp>
      <p:pic>
        <p:nvPicPr>
          <p:cNvPr id="3" name="图片 2" descr="PPT模板八年级-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34" y="1491443"/>
            <a:ext cx="4276353" cy="399289"/>
          </a:xfrm>
          <a:prstGeom prst="rect">
            <a:avLst/>
          </a:prstGeom>
        </p:spPr>
      </p:pic>
      <p:pic>
        <p:nvPicPr>
          <p:cNvPr id="4" name="图片 3" descr="PPT模板八年级-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777063"/>
            <a:ext cx="1048514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赏析“运动和力”中的学科素养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素养呈现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本章中“牛顿第一定律”、“惯性”、“二力平衡”和“摩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擦力”等物理观念不仅是“力学”知识的基础,也是人们在生产和生活中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经常接触到的物理现象,为此,本章的实验方法、物理思维、知识应用是各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类考试考查的重要考点和热门考点。</a:t>
            </a:r>
            <a:endParaRPr lang="zh-CN" altLang="en-US" dirty="0"/>
          </a:p>
        </p:txBody>
      </p:sp>
      <p:pic>
        <p:nvPicPr>
          <p:cNvPr id="4" name="图片 3" descr="PPT模板八年级-1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34" y="777063"/>
            <a:ext cx="4245873" cy="411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6038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典例剖析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(2019四川泸州一模改编)科技的进步也为测摩擦力的大小提供了先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进的手段,如图8-3-4甲所示,用一拉力传感器(能感应力大小的装置)水平向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右拉一水平面上的木块,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端的拉力均匀增加,0~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时间木块静止,木块运动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后改变拉力,使木块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后处于匀速直线运动状态。计算机对数据处理后,得</a:t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到如图乙所示拉力随时间变化图线,回答下列问题: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图8-3-4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(1)当用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N的水平拉力拉静止的木块时,木块所受摩擦力大小为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441" y="3479346"/>
            <a:ext cx="5929575" cy="215550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=5.8 N的水平拉力拉木块,木块所受摩擦力大小为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(3)如图丙所示,为研究滑动摩擦力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大小与接触面受到压力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大小的关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系,在重力为17 N的木块上每次增加1 N重的砝码,分别用水平拉力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块做匀速直线运动。实验测量数据如下: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4316760"/>
            <a:ext cx="8467200" cy="21632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根据表格数据,得出滑动摩擦力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大小与接触面受到压力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大小的关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系式为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3045960"/>
          <a:ext cx="7740000" cy="1270800"/>
        </p:xfrm>
        <a:graphic>
          <a:graphicData uri="http://schemas.openxmlformats.org/drawingml/2006/table">
            <a:tbl>
              <a:tblPr/>
              <a:tblGrid>
                <a:gridCol w="1290000"/>
                <a:gridCol w="1290000"/>
                <a:gridCol w="1290000"/>
                <a:gridCol w="1290000"/>
                <a:gridCol w="1290000"/>
                <a:gridCol w="1290000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木块对水平面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的压力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压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(N)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17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18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19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20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21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水平拉力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(N)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5.1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5.4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5.7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6.0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6.3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60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(1)由乙图和题干可知,0~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时间木块静止,此过程中木块受到的最大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拉力为5.5 N,即木块受到5.5 N的拉力后开始运动,故可知当用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N的水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平拉力拉静止的木块时,木块静止,则受到的拉力与摩擦力是一对平衡力,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木块所受摩擦力大小等于拉力等于4 N;(2)由乙图和题干可知,木块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于匀速直线运动状态,所受拉力和摩擦力是一对平衡力,此时拉力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=5.1 N,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所以此时摩擦力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=5.1 N;当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=5.8 N时,物体将做加速运动,由于压力大小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和接触面的粗糙程度不变,所以物体所受摩擦力仍为5.1 N;(3)从表格中数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据可以看出,拉力与压力大小的比值是0.3,即摩擦力与所受压力的比值是0.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3,所以摩擦力大小与接触面受到压力之间的关系是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(1)4　(2)5.1　(3)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素养解读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本题借助图象和实验记录综合考查了“获取和处理信息”、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“基于证据得出结论”的科学探究素养,(1)、(2)问还同时考查了“能应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用物理知识解决一些实际问题”的物理观念素养以及科学思维素养。总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之,本题是一道综合性较强的题目,对物理核心素养的考查较为全面。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59764"/>
            <a:ext cx="8467200" cy="5475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摩擦力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1.(2019吉林长春德惠四模)如图所示的四种情况,木块一定不受摩擦力的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水平面上静止的木块不运动,也没有运动趋势,故不受摩擦力。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825" kern="0" spc="513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3420269"/>
            <a:ext cx="6960958" cy="1434213"/>
          </a:xfrm>
          <a:prstGeom prst="rect">
            <a:avLst/>
          </a:prstGeom>
        </p:spPr>
      </p:pic>
      <p:pic>
        <p:nvPicPr>
          <p:cNvPr id="4" name="图片 3" descr="PPT模板八年级-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478110"/>
            <a:ext cx="4245873" cy="441961"/>
          </a:xfrm>
          <a:prstGeom prst="rect">
            <a:avLst/>
          </a:prstGeom>
        </p:spPr>
      </p:pic>
      <p:pic>
        <p:nvPicPr>
          <p:cNvPr id="5" name="图片 4" descr="PPT模板八年级-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06" y="777063"/>
            <a:ext cx="1024130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258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2.(2018贵州安顺中考)如图8-3-1所示,物体重5 N,一人用20 N的力将它压在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竖直墙上,物体处于静止状态。这时物体受到的摩擦力大小为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695" kern="0" spc="27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图8-3-1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竖直向上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的水平力把重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的物体紧压在竖直墙壁上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处于静止状态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竖直方向上受到的重力和摩擦力是一对平衡力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故摩擦力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方向是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竖直向上。</a:t>
            </a: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135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5921" y="2239299"/>
            <a:ext cx="1064481" cy="144128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3.(2019江苏盐城建湖一模)如图8-3-2,用弹簧测力计水平拉着木块在长木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板上做匀速直线运动,此时木块受到的摩擦力为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N。在不同水平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面上用弹簧测力计水平拉着同一木块做匀速直线运动,可探究木块的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 (选填序号)。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①滑动摩擦力的大小与接触面的粗糙程度;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②滑动摩擦力的大小与压力大小。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400" kern="0" spc="378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图8-3-2</a:t>
            </a:r>
            <a:endParaRPr lang="zh-CN" altLang="en-US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3491707"/>
            <a:ext cx="5495925" cy="137159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7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0.8　①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由图可知,弹簧测力计的分度值是0.2 N,其示数为0.8 N。在不同水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平面上用弹簧测力计水平拉着同一木块做匀速直线运动,木块对水平面的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压力相同,改变了接触面的粗糙程度,可以探究滑动摩擦力的大小与接触面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粗糙程度的关系,故①正确。 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301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摩擦的利用与防止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4.(2019四川乐山中考)如图的各种做法,属于减小摩擦的是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755" kern="0" spc="433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45"/>
              </a:spcBef>
              <a:buNone/>
            </a:pPr>
            <a:r>
              <a:rPr lang="zh-CN" altLang="en-US" sz="10855" kern="0" spc="4322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1" y="1634319"/>
            <a:ext cx="5746512" cy="2454821"/>
          </a:xfrm>
          <a:prstGeom prst="rect">
            <a:avLst/>
          </a:prstGeom>
        </p:spPr>
      </p:pic>
      <p:pic>
        <p:nvPicPr>
          <p:cNvPr id="4" name="图片 4" descr="textimage1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01" y="4084811"/>
            <a:ext cx="5389321" cy="23246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498219"/>
          <a:ext cx="7740000" cy="37080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1454400">
                <a:tc row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三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种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摩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静摩擦:两个相互接触</a:t>
                      </a:r>
                      <a:br>
                        <a:rPr dirty="0" smtClean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的物体将要发生而尚</a:t>
                      </a:r>
                      <a:br>
                        <a:rPr dirty="0" smtClean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未发生相对运动时产</a:t>
                      </a:r>
                      <a:br>
                        <a:rPr dirty="0" smtClean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生的摩擦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325" kern="0" spc="11777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2325" kern="0" spc="11777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推物体但没推动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1126800">
                <a:tc vMerge="1"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滑动摩擦:一个物体在</a:t>
                      </a:r>
                      <a:br>
                        <a:rPr smtClean="0"/>
                      </a:br>
                      <a:r>
                        <a:rPr lang="zh-CN" altLang="en-US" sz="1415" kern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另一个物体表面上相</a:t>
                      </a:r>
                      <a:br>
                        <a:rPr smtClean="0"/>
                      </a:br>
                      <a:r>
                        <a:rPr lang="zh-CN" altLang="en-US" sz="1415" kern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对滑动时产生的摩擦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325" kern="0" spc="11777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2325" kern="0" spc="11777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在粗糙表面上推着物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体运动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1126800">
                <a:tc vMerge="1"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滚动摩擦:一个物体在</a:t>
                      </a:r>
                      <a:br>
                        <a:rPr dirty="0" smtClean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另一个物体上滚动时</a:t>
                      </a:r>
                      <a:br>
                        <a:rPr dirty="0" smtClean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所产生的摩擦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710" kern="0" spc="11393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endParaRPr lang="zh-CN" altLang="en-US" sz="2710" kern="0" spc="11393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带轮小车在力的作用</a:t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下运动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2000" y="1827074"/>
            <a:ext cx="1791000" cy="678209"/>
          </a:xfrm>
          <a:prstGeom prst="rect">
            <a:avLst/>
          </a:prstGeom>
        </p:spPr>
      </p:pic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000" y="3281474"/>
            <a:ext cx="1791000" cy="678209"/>
          </a:xfrm>
          <a:prstGeom prst="rect">
            <a:avLst/>
          </a:prstGeom>
        </p:spPr>
      </p:pic>
      <p:pic>
        <p:nvPicPr>
          <p:cNvPr id="5" name="图片 5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000" y="4416072"/>
            <a:ext cx="1791000" cy="7901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1472" y="705625"/>
            <a:ext cx="171451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(4)三种摩擦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“鞋底上印有花纹”、“举重前,在手上涂防滑粉”、“自行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车的车闸用橡胶制作”,三种做法均是在压力一定时,通过增大接触面的粗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糙程度来增大摩擦力,故A、B、C选项均不符合题意;气垫船底部跟水面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之间有一层空气垫,是通过使接触面分离来减小摩擦力,故D选项符合题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114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5.(2018中央民大附中期中)如图8-3-3所示,爷爷推箱子感到吃力。聪明的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芳芳在爷爷推的箱子下面撒一些圆形的砂子后,爷爷感觉轻松多了。这是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因为压力一定时,滚动摩擦力比滑动摩擦力要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(选填“大”或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“小”)得多。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275" kern="0" spc="2007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图8-3-3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当压力一定时,滚动摩擦力比滑动摩擦力小得多。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11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315" y="2634451"/>
            <a:ext cx="3297818" cy="202405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60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1.(2019北京通州一模)随着低碳理念的不断深入,自行车成为绿色出行的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重要交通工具。下列为了减小摩擦的是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A.轮胎表面制有凹凸不平的花纹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B.给车轴加润滑油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C.刹车时用力捏闸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D.车把处有橡胶套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给车轴加润滑油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是通过使接触面分离来减小摩擦力的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其他三个选项均是在压力一定时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通过增大接触面的粗糙程度来增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大摩擦力。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7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2.(2018山东临沂郯城四模)下列有关摩擦力的说法中正确的是(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A.只有相互接触的物体间才可能产生摩擦力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B.只要两个物体相互接触,则这两个物体间一定存在摩擦力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C.摩擦力总是与物体的运动方向相反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D.摩擦力总是有害的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摩擦力产生的条件是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两个物体相互接触挤压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且发生相对运动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或有相对运动的趋势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滑动摩擦力阻碍相对运动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与物体相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对运动的方向相反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有时会和物体的运动方向相同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有些摩擦力对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人们有益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例如人走路时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鞋底和地面之间的摩擦力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自行车的车把和手之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间的摩擦力等都是有益的摩擦力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3381192"/>
            <a:ext cx="8467200" cy="30988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(2017江苏无锡一模)如图所示,重为5 N的物体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在8 N的水平压力作用下静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止在竖直墙壁上,物体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所受的摩擦力为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N,方向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。当水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平力减小为原来的一半,物体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恰好沿竖直墙壁匀速下滑,则物体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/>
          </a:p>
        </p:txBody>
      </p:sp>
      <p:pic>
        <p:nvPicPr>
          <p:cNvPr id="4" name="图片 4" descr="textimage15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0000" y="1185192"/>
            <a:ext cx="2664000" cy="2196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72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　竖直向上　5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物体静止时,摩擦力与重力平衡,所以摩擦力大小等于重力大小,为5 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N,重力竖直向下,故摩擦力竖直向上。物体匀速下滑时,摩擦力与重力仍是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一对平衡力,故摩擦力大小仍等于重力大小,为5 N。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4.(2016湖南长沙中考)在“探究影响滑动摩擦力大小的因素”实验中,实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验小组的同学利用长木板、玻璃板及一些完全相同的木块,进行了如图所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示的实验: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520" kern="0" spc="5263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6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(1)实验中用弹簧测力计拉动木块沿水平方向做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直线运动来测量滑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动摩擦力的大小;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(2)由甲、丙两图可知滑动摩擦力的大小与接触面的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(3)由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两图可知,滑动摩擦力的大小与压力大小有关。</a:t>
            </a:r>
            <a:endParaRPr lang="zh-CN" altLang="en-US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2207395"/>
            <a:ext cx="72580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6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(1)匀速　(2)粗糙程度　(3)甲、乙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(1)当木块做匀速直线运动时,所受拉力和滑动摩擦力是一对平衡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力,此时两力大小相等,弹簧测力计的示数等于滑动摩擦力的大小;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(2)甲、丙两图中,压力大小相同,接触面的粗糙程度不同,这两个实验探究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的是滑动摩擦力大小与接触面的粗糙程度的关系;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(3)在探究滑动摩擦力大小与压力大小的关系时,要控制接触面的粗糙程度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相同,所以选甲、乙两图对比。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4077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1.(2018四川攀枝花中考)如图8-3-4所示,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两个物体叠放在水平面上,同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时有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N的两个水平力分别作用于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两物体上,使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两个物体处于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静止状态,下列分析正确的是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850" kern="0" spc="208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7850" kern="0" spc="20875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8-3-4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之间摩擦力为0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B.地面对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的摩擦力为0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C.地面对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的摩擦力为2 N,方向水平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向左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D.地面对</a:t>
            </a:r>
            <a:r>
              <a:rPr lang="zh-CN" altLang="en-US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的摩擦力为2 N,方向水平向右</a:t>
            </a:r>
            <a:endParaRPr lang="en-US" altLang="zh-CN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999" y="2634451"/>
            <a:ext cx="1965176" cy="1123691"/>
          </a:xfrm>
          <a:prstGeom prst="rect">
            <a:avLst/>
          </a:prstGeom>
        </p:spPr>
      </p:pic>
      <p:pic>
        <p:nvPicPr>
          <p:cNvPr id="4" name="图片 3" descr="PPT模板八年级-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705625"/>
            <a:ext cx="4245873" cy="469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53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在水平方向上受水平向左的拉力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向右的摩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处于静止状态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受到的这两个力是平衡力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大小相等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看成一个整体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处于静止状态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受到平衡力的作用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平方向上受向左的拉力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和向右的拉力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由于两个拉力大小相等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所以整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体在水平方向上只受两个拉力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地面对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没有摩擦力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2.探究“影响滑动摩擦力大小的因素”实验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(1)实验器材:弹簧测力计、带钩木块、表面粗糙程度不同的同种材料的长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木板、砝码(或其他小重物)等。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(2)实验方法:转换法、控制变量法。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(3)实验步骤:①如图8-3-1所示,用弹簧测力计匀速拉动木块,使它沿水平长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木板滑动,从而测出木块与长木板之间的摩擦力。②改变放在木板上的砝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码,从而改变木块与长木板之间的压力,测出此种情况下的滑动摩擦力。③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换用材料相同但表面更粗糙的长木板,保持木块上的砝码不变,测出此种情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况下的滑动摩擦力。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2.(2019北京延庆一模)(多选)小明观察如图8-3-5漫画,总结了四个观点,错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误的是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665" kern="0" spc="484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图8-3-5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A.甲图此刻人对箱子的推力等于箱子受到的摩擦力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B.乙图此刻箱子受到的摩擦力等于甲图此刻箱子受到的摩擦力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C.图丙此刻人对箱子的推力大于箱子受到的摩擦力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D.丙图箱子在同一水平面上滑动时受到的摩擦力大小不变</a:t>
            </a:r>
            <a:endParaRPr lang="zh-CN" altLang="en-US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0283" y="1932229"/>
            <a:ext cx="6597482" cy="2112579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29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BC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甲图中人用水平推力推箱子,但没有推动,即此时箱子处于平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衡状态,此时所受的推力和摩擦力是一对平衡力,这两个力大小相等,故A选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项正确;乙图中表示人用更大的推力,但箱子仍然没有推动,即仍处于平衡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状态,所受的推力和摩擦力是一对平衡力,这两个力大小相等,此刻箱子受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到的摩擦力大于甲图此刻箱子受到的摩擦力,故B选项错误;丙图中表示箱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子在水平地面上已运动起来,但人已经摔倒,不再对箱子施加推力,故C选项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错误;丙图中箱子在水平地面上运动,由于箱子和水平地面没有改变,所以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受到的摩擦力大小不变,故D选项正确。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3.(2019云南保山施甸模拟)请在图8-3-6中画出沿斜面向上运动的物体受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55" kern="0" spc="131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2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图8-3-6</a:t>
            </a:r>
            <a:endParaRPr lang="zh-CN" altLang="en-US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308" y="1705757"/>
            <a:ext cx="2376257" cy="1500303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0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物体在斜面上沿斜面向上运动,所以受沿斜面向下的摩擦力,作用点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在物体下端与斜面接触处,作用点也可画在物体的重心上。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1562881"/>
            <a:ext cx="2428875" cy="1533524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4.(独家原创试题)试着用摩擦的物理知识来解释如图8-3-7所示漫画《不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公平的拔河》中左侧同学们的疑问。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1044000" y="6213888"/>
            <a:ext cx="7092000" cy="266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585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图8-3-7</a:t>
            </a:r>
            <a:endParaRPr lang="zh-CN" altLang="en-US"/>
          </a:p>
        </p:txBody>
      </p:sp>
      <p:pic>
        <p:nvPicPr>
          <p:cNvPr id="4" name="图片 4" descr="textimage21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6898" y="1650384"/>
            <a:ext cx="5250204" cy="4491504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涂上肥皂水,减小了图甲中左侧同学与绳子间接触面的粗糙程度,从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而减小了左侧同学与绳子间的摩擦,故他们抓不住绳子;穿上旱冰鞋,图乙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中左侧同学与地面间的摩擦为滚动摩擦,且该滚动摩擦小于右侧一个同学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与地面间的摩擦,故左侧同学拉不过右侧的同学。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1.(2019山东淄博三模)农民在清除黄豆的砂粒时,常常把黄豆放在倾斜的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桌面上,黄豆就顺桌面滚下,而砂粒仍旧留在桌面上,这主要是由于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A.砂粒比黄豆密度大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B.砂粒比黄豆体积小,不易脱落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C.砂粒比黄豆对桌面的压强大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D.砂粒受到的滑动摩擦比黄豆受到的滚动摩擦大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因为黄豆受到的滚动摩擦力远远小于砂粒受到的滑动摩擦力,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所以农民清除黄豆中夹杂的砂粒时,常把黄豆放在倾斜的桌面上,黄豆就顺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着桌面滚下,而砂粒却留在桌面上,故选D。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88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2.(2018甘肃武威期中)如图所示,用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N水平向右的拉力匀速拉动物块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静止不动,此时弹簧测力计的示数为4 N,则物块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所受摩擦力的大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小及方向为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A.4 N,向左　    B.4 N,向右　    C.6 N,向右　    D.6 N,向左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38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研究对象是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进行受力分析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在水平方向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受向左的拉力和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向右的摩擦力作用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所受摩擦力大小等于拉力的大小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等于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弹簧测力计的示数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138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2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455" y="2134385"/>
            <a:ext cx="3471538" cy="158882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3.(2018江苏泰州姜堰二模)在图中画出人向前走路时后脚受到的摩擦力的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01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3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1824478"/>
            <a:ext cx="2381250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0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人在走路时,后脚向后蹬地,由于力的作用是相互的,所以地面也给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后脚一个向前的力,这个力就是脚底受到的摩擦力,其方向是向前的。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4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1205692"/>
            <a:ext cx="2031736" cy="19585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30" kern="0" spc="4024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5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图8-3-1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(4)实验记录:</a:t>
            </a:r>
            <a:endParaRPr lang="zh-CN" altLang="en-US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653" y="1180818"/>
            <a:ext cx="5769617" cy="2872391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4.(2018辽宁营口中考)冰壶比赛时,运动员需要不断调整自己的运动状态,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他的两只脚的作用分别为蹬冰和滑行,所以两只鞋底的表面不同。请你说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出甲、乙两只鞋底哪只是滑行脚的鞋底?并利用学过的物理知识解释其中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的道理。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545" kern="0" spc="253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5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2713724"/>
            <a:ext cx="1152525" cy="170497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7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见解析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由图知,甲鞋底比较光滑,这样可以通过减小接触面的粗糙程度来减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小摩擦力,便于滑行,所以甲是滑行脚的鞋底;乙鞋底比较粗糙,这样可以通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过增大接触面的粗糙程度来增大摩擦力(即向前运动的动力),也起到防滑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的作用,所以乙是蹬冰脚的鞋底。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95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1.(2018四川成都高新区期中,6,★★☆)在下列事例中,属于有害摩擦的是</a:t>
            </a:r>
            <a:br>
              <a:rPr dirty="0"/>
            </a:b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A.夹取食物时筷子与食物的摩擦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B.走路时鞋子与地面的摩擦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C.机器转动时转轴受到的摩擦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D.爬竿时手与竿的摩擦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机器转轴上的摩擦是有害的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对轴有磨损作用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选项符合题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2" descr="PPT模板八年级-1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58" y="777063"/>
            <a:ext cx="4236729" cy="454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2.(2017广东广州天河一模,11,★★☆)如图8-3-8,小明用4 N的力把重2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粉笔擦压在竖直黑板上静止,压力方向沿水平方向向左。此过程粉笔擦羊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毛面和黑板接触,羊毛面比背面木壳粗糙。下列说法正确的是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715" kern="0" spc="64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7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图8-3-8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A.黑板对粉笔擦的摩擦力为4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B.压力保持不变,若木壳摔掉一小块,则黑板对粉笔擦的摩擦力不变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C.改用木壳与黑板接触,其他条件不变,则黑板对粉笔擦的摩擦力将减小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D.若压力增大到6 N,黑板对粉笔擦的摩擦力不变</a:t>
            </a:r>
            <a:endParaRPr lang="zh-CN" altLang="en-US"/>
          </a:p>
        </p:txBody>
      </p:sp>
      <p:pic>
        <p:nvPicPr>
          <p:cNvPr id="3" name="图片 3" descr="textimage26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2211376"/>
            <a:ext cx="141922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粉笔擦被压在竖直黑板上静止,在竖直方向上,重力与摩擦力平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N,故A错误;压力保持不变,若木壳摔掉一小块,则粉笔擦质量减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小,重力减小,在竖直方向上,重力与摩擦力平衡,则黑板对粉笔擦的摩擦力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,摩擦力变小,故B错误;改用木壳与黑板接触,或增大压力时,粉笔擦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依然静止,在竖直方向上,重力依然与摩擦力平衡,摩擦力不变,故C错误,D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403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3.(2019山东济南长清一模,21,★★☆)在探究“影响滑动摩擦力大小的因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素”的实验中,小吴有如下猜想:(12分)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A.滑动摩擦力大小与接触面的粗糙程度有关;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B.滑动摩擦力大小与压力大小有关。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为此,小吴进行了如图8-3-9所示实验。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图8-3-9</a:t>
            </a:r>
            <a:endParaRPr lang="zh-CN" altLang="en-US" sz="2010" dirty="0"/>
          </a:p>
        </p:txBody>
      </p:sp>
      <p:pic>
        <p:nvPicPr>
          <p:cNvPr id="3" name="图片 3" descr="textimage27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999" y="3015483"/>
            <a:ext cx="5140121" cy="3262306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(1)在实验过程中,需用弹簧测力计水平拉动木块做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运动,根据二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力平衡的知识可知,滑动摩擦力大小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(选填“&gt;”“=”或“&lt;”)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拉力大小。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(2)比较图甲和图乙,可验证猜想B正确,并可得到结论: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(3)在实验中还发现,按照图甲的方式匀速快拉或慢拉木块,弹簧测力计的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示数都相同,说明滑动摩擦力的大小与速度大小无关;测量时,如果不小心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使弹簧测力计向右上方倾斜,则木块受到的滑动摩擦力会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“变大”“变小”或“不变”)。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(4)实验中,如果弹簧测力计的示数不稳定,可能的原因是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93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匀速直线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接触面粗糙程度一定时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压力越大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摩擦力越大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变小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没有拉动木块做匀速直线运动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(1)用弹簧测力计水平拉动木块做匀速直线运动时,拉力与摩擦力是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一对平衡力,根据二力平衡条件可得出二者大小相等;(2)由图甲、乙可知,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接触面粗糙程度相同,压力不同,弹簧测力计的示数不同即受到的摩擦力不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同,可验证猜想B,可得结论:接触面粗糙程度一定时,压力越大,摩擦力越大;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(3)测量时,如果不小心使弹簧测力计向右上方倾斜,则木块对支持面的压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力变小,根据影响滑动摩擦力大小的因素,可知受到的滑动摩擦力会变小;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(4)实验过程中弹簧测力计示数不稳定,可能是没有拉动木块做匀速直线运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416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1.(2017四川成都七中育才学校期中,14,★★☆)如图所示,有两个相同的梯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形物体,它们在力的作用下,以下列四种方式沿相同的水平面运动,下列对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不同情况下物体所受摩擦力的比较,正确的是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280" kern="0" spc="5086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3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8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881" y="2634451"/>
            <a:ext cx="7014286" cy="1574072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甲、丁两图,压力和接触面的粗糙程度相等,接触面积的大小不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同,由于滑动摩擦力的大小与接触面积的大小无关,因此甲、丁两图摩擦力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大小相等,即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;甲、乙两图,接触面的粗糙程度相同,压力的大小不同,乙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图的压力大,因此乙图的摩擦力比甲图的大,即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;甲、丙两图,压力相同,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甲图是滑动摩擦,丙图是滚动摩擦,相同情况下,滚动摩擦力比滑动摩擦力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。综合可知: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26856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实验次数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压力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接触面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测力计示数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1个木块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木板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0.4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1个木块+1个砝码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木板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0.6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1个木块+1个砝码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更粗糙的木板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0.8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……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……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……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……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2.(2019江苏南京秦淮期中,21,★★☆)用久了的传送带会打滑,人们往往会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通过张紧皮带和打蜡的方法来增大摩擦,其中张紧皮带是通过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增大摩擦,打蜡是通过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来增大摩擦;在雪地上撒沙子目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摩擦;挂在黑板上的带磁条的黑板擦不掉下来是因为受到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(填“黑板的吸引力”或“黑板的摩擦力”)的作用。</a:t>
            </a:r>
            <a:endParaRPr lang="zh-CN" alt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6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增大压力　增大接触面粗糙程度　增大　黑板的摩擦力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为了防止皮带在轮子上打滑而将皮带张紧,这样做是在接触面粗糙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程度一定时,通过增大压力来增大摩擦;给皮带打蜡,增大了接触面的粗糙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程度,增大了摩擦力。给结冰的路面撒上一层沙子增大了接触面的粗糙程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度,增大了摩擦力。挂在黑板上的带磁条的黑板擦不掉下来是因为其受到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平衡力的作用,竖直方向上的摩擦力和重力为一对平衡力,故其运动状态不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会改变。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3.(2018山东日照莒县期中,21,★★☆)在探究影响滑动摩擦力大小的因素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的实验中,某小组通过增减放在木块上的砝码重来改变木块对水平面的压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力,用弹簧测力计沿水平方向拉动木块(如图甲),使它在粗糙程度不同的水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平面上做匀速直线运动,他们进行了三组实验,并记录有关数据,如表所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示。</a:t>
            </a:r>
            <a:endParaRPr lang="zh-CN" altLang="en-US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3045960"/>
          <a:ext cx="7740000" cy="3196800"/>
        </p:xfrm>
        <a:graphic>
          <a:graphicData uri="http://schemas.openxmlformats.org/drawingml/2006/table">
            <a:tbl>
              <a:tblPr/>
              <a:tblGrid>
                <a:gridCol w="774000"/>
                <a:gridCol w="774000"/>
                <a:gridCol w="774000"/>
                <a:gridCol w="774000"/>
                <a:gridCol w="774000"/>
                <a:gridCol w="774000"/>
                <a:gridCol w="774000"/>
                <a:gridCol w="774000"/>
                <a:gridCol w="774000"/>
                <a:gridCol w="774000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木块放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在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 grid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水平玻璃表面上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 hMerge="1">
                  <a:tcPr marL="45720" marR="45720"/>
                </a:tc>
                <a:tc hMerge="1">
                  <a:tcPr marL="45720" marR="45720"/>
                </a:tc>
                <a:tc grid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水平木板表面上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 hMerge="1">
                  <a:tcPr marL="45720" marR="45720"/>
                </a:tc>
                <a:tc hMerge="1">
                  <a:tcPr marL="45720" marR="45720"/>
                </a:tc>
                <a:tc grid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水平棉布表面上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 hMerge="1">
                  <a:tcPr marL="45720" marR="45720"/>
                </a:tc>
                <a:tc hMerge="1"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实验序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号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7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压力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10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摩擦力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b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0.4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0.5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0.6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1.2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1.8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(1)分别分析序号为1、2、3或4、5、6或7、8、9的数据,可得出的初步结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论是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(2)分析比较序号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,可得出的初步结论是:当压力相同时,接触面越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粗糙,滑动摩擦力越大。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(3)该实验采用的方法是: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A.类比法　    B.理想实验法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C.控制变量法　    D.等效替代法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(4)实验过程中要特别注意水平匀速拉动木块,为什么?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270" kern="0" spc="518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(5)该小组对实验进行了改进,如图乙,向左拉动木板,当木块稳定后木块受</a:t>
            </a:r>
            <a:endParaRPr lang="zh-CN" altLang="en-US"/>
          </a:p>
        </p:txBody>
      </p:sp>
      <p:pic>
        <p:nvPicPr>
          <p:cNvPr id="3" name="图片 3" descr="textimage29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4548615"/>
            <a:ext cx="7258050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9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到木板给它的摩擦力方向向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(6)图乙实验时,木板运动虽然时快时慢,但是弹簧测力计的示数不变,这说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明滑动摩擦力的大小与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无关。</a:t>
            </a:r>
            <a:endParaRPr lang="zh-CN" alt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2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接触面的粗糙程度相同时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接触面所受压力越大摩擦力越大    </a:t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7,5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8,6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9,1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6,1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水平匀速拉动木块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木块处于平衡状态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弹簧测力计的示数就等于滑动摩擦力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(6)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相对运动的快慢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(1)分析比较序号为1、2、3或4、5、6或7、8、9的数据,可以得出: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接触面粗糙程度相同,接触面所受压力越大,滑动摩擦力越大;(2)要得出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“当压力相同时,接触面越粗糙,滑动摩擦力越大”的结论,因此要控制压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力相同,改变接触面的粗糙程度,符合条件的实验序号有:1、6、9(或4与7,5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与8,6与9,1与6,1与9);(3)该实验中主要运用了控制变量法,故选C;(4)实验中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用测力计沿水平方向匀速拉动木块,因为可利用二力平衡的条件,则可将摩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擦力的大小转化成测力计示数的大小进行测量;(5)由图乙可知,当拉着下</a:t>
            </a:r>
            <a:br>
              <a:rPr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69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面足够长的木板沿水平面向左运动时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木块与木板之间发生的是相对滑动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所以产生的是滑动摩擦力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木板向左运动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木块相对于木板向右运动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木块受到的摩擦力方向水平向左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;(6)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木块处于静止状态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受到的摩擦力与</a:t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测力计拉力为平衡力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而摩擦力大小只与压力和接触面粗糙程度有关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这两</a:t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个因素不变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故摩擦力大小不变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与木板的运动状态无关。当拉动木板向左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时快时慢,木板对木块的摩擦力将不变,这说明滑动摩擦力的大小与相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对运动的快慢无关。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729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1.(2016四川南充中考,15,★★☆)如图8-3-10甲所示,放在粗糙程度不变的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水平地面上的物体,用方向不变的力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向右推物体,推力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的大小随时间的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变化关系如图乙所示,物体的运动速度随时间的变化关系如图丙所示。则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s时,物体受到的摩擦力为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s时,物体受到的摩擦力为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180" kern="0" spc="4117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3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3422475"/>
            <a:ext cx="6648450" cy="3057525"/>
          </a:xfrm>
          <a:prstGeom prst="rect">
            <a:avLst/>
          </a:prstGeom>
        </p:spPr>
      </p:pic>
      <p:pic>
        <p:nvPicPr>
          <p:cNvPr id="4" name="图片 3" descr="PPT模板八年级-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777063"/>
            <a:ext cx="4270257" cy="490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813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145" kern="0" spc="158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图8-3-10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由乙、丙两图可知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,0~2 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物体静止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所以根据二力平衡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N;2~4 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物体加速运动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;4~6 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物体匀速运动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。物体运动后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由于滑动摩擦力大小与压力和接触面粗糙程度有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且压力和接触面粗糙程度不变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2~6 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31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315" y="974043"/>
            <a:ext cx="2799369" cy="199455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2.[2019黑龙江龙东中考,28(1),★★☆]某班级同学为了帮助体委解决参加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学校拔河比赛的组队问题,做了如图8-3-11所示的“探究影响滑动摩擦力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大小因素”的实验:(4分)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170" kern="0" spc="519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图8-3-11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①分析总结:实验现象表明在拔河比赛中可以通过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接触面的粗糙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程度和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来增大人与地面的摩擦力,使班级赢得比赛。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②科学决策:组队时在班级选体重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的同学参加比赛,同时在比赛时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穿图8-3-12中的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(填“甲”、“乙”或“丙”)种鞋。</a:t>
            </a:r>
            <a:endParaRPr lang="zh-CN" altLang="en-US"/>
          </a:p>
        </p:txBody>
      </p:sp>
      <p:pic>
        <p:nvPicPr>
          <p:cNvPr id="3" name="图片 3" descr="textimage32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2134385"/>
            <a:ext cx="7258050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(5)实验结论:滑动摩擦力大小与压力和接触面的粗糙程度有关。接触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面粗糙程度相同时,压力越大,滑动摩擦力越大。压力一定时,接触面越粗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糙,滑动摩擦力越大。</a:t>
            </a:r>
            <a:endParaRPr lang="zh-CN" alt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11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图8-3-12</a:t>
            </a:r>
            <a:endParaRPr lang="zh-CN" altLang="en-US"/>
          </a:p>
        </p:txBody>
      </p:sp>
      <p:pic>
        <p:nvPicPr>
          <p:cNvPr id="3" name="图片 3" descr="textimage33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7775" y="1290286"/>
            <a:ext cx="4908024" cy="3337131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6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①增大　压力　②大　甲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①实验现象说明,滑动摩擦力跟压力大小和接触面粗糙程度有关,压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力越大,接触面越粗糙,摩擦力越大,所以在拔河比赛中可以通过增大接触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面的粗糙程度和压力来增大人与地面的摩擦力,使班级赢得比赛;②根据生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活经验可知,压力越大,摩擦力越大,所以组队时,在班上选体重大的同学参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加比赛;鞋底越粗糙摩擦力越大,所以拔河时脚要穿鞋底有较深花纹的鞋,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故选甲。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3.(2019山东烟台中考,24,★★☆)图8-3-13所示的是小明同学“探究影响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滑动摩擦力大小的因素”的实验,铁块和木块的大小和形状完全相同。(8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690" kern="0" spc="4645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0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图8-3-13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(1)实验时,小明同学先在竖直方向上对弹簧测力计调零,然后用弹簧测力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计拉着物体沿水平方向做匀速直线运动,那么弹簧测力计的示数与实际摩</a:t>
            </a:r>
            <a:endParaRPr lang="zh-CN" altLang="en-US"/>
          </a:p>
        </p:txBody>
      </p:sp>
      <p:pic>
        <p:nvPicPr>
          <p:cNvPr id="3" name="图片 3" descr="textimage34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194" y="2505152"/>
            <a:ext cx="6399660" cy="2569942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擦力相比是偏大还是偏小?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(2)分析比较甲、乙两图弹簧测力计示数,得到的结论是什么?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(3)图乙、丙所示的实验过程,探究的问题是什么?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(4)图丁是小红同学对实验方案的改进,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是一个电动装置,可带动木板匀速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运动,请你指出小红同学方案的优点。</a:t>
            </a:r>
            <a:endParaRPr lang="zh-CN" alt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6452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偏小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接触面粗糙程度相同时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压力越大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滑动摩擦力越大    </a:t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在压力相同时滑动摩擦力与接触面粗糙程度的关系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弹簧测力计读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数较稳定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方便准确读数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且易于保持长木板做匀速直线运动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(1)当物体保持静止或做匀速直线运动时受平衡力,此时滑动摩擦力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等于测力计的拉力;因为弹簧自身重力的作用,所以当在竖直方向上对弹簧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测力计调零后,再在水平方向上测拉力的大小,指针的位置会有一定的回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缩,使所测出的摩擦力小于实际摩擦力的大小;(2)甲、乙两图,接触面粗糙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程度相同,乙图对水平面的压力大,滑动摩擦力大。所以在接触面粗糙程度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一定时,压力越大,滑动摩擦力越大;(3)图乙、丙中铁块和木块叠在一起,对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水平面的压力相同,接触面的粗糙程度不同,是探究在压力相同时滑动摩擦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力与接触面粗糙程度的关系;(4)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是电动装置,电动机匀速转动这样可保证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弹簧测力计读数较稳定,方便准确读数,且易于保持长木板做匀速直线运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39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1.(2019山东潍坊中考,15,★★★)(多选)如图所示,用水平推力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将质量均为</a:t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压在竖直墙面上保持静止,下列说法中正确的是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550" kern="0" spc="49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受到的摩擦力大小一定等于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受到的摩擦力方向竖直向上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受到墙面的摩擦力大小等于2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D.若增大力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受到的摩擦力变大</a:t>
            </a:r>
            <a:endParaRPr lang="zh-CN" altLang="en-US" dirty="0"/>
          </a:p>
        </p:txBody>
      </p:sp>
      <p:pic>
        <p:nvPicPr>
          <p:cNvPr id="3" name="图片 3" descr="textimage35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2208058"/>
            <a:ext cx="1209675" cy="1123950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98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BC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进行受力分析可知,在竖直方向上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受到重力和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擦力,二者是一对平衡力,因此,木块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受到的摩擦力大小等于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的重力,为</a:t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,其大小与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无关,摩擦力的方向与重力方向相反,故A选项错误、B选项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正确。把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看成一个整体,其在竖直方向上受到的重力与墙面的摩擦力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是一对平衡力,故木块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受到墙面的摩擦力大小等于2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,故C选项正确。若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增大力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,木块仍保持静止状态,重力与摩擦力仍平衡,所以木块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擦力不变,故D选项错误。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2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2.(2018吉林长春中考,8,★★☆)下列实例中增大摩擦的方法与其他三个不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A.举重运动员手涂防滑粉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B.足球守门员戴防滑手套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C.长跑运动员的鞋底有花纹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D.自行车运动员捏闸刹车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举重运动员手涂防滑粉、足球守门员戴防滑手套、长跑运动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员的鞋底有花纹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三者是在压力一定时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通过增大接触面的粗糙程度来增大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自行车运动员捏闸刹车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是在接触面粗糙程度一定时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通过增大压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力来增大摩擦力。综上分析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只有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选项增大摩擦的方法与其他三个不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3.(2016浙江杭州中考,18,★★★)如图所示,第一次甲单独用50 N的力推墙,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第二次甲推墙的力不变,乙用30 N的力向左推甲,前后两次,人均未运动,则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下列说法错误的是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450" kern="0" spc="170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A.在两幅图中,墙壁都受到50 N的推力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B.乙受到地面30 N的摩擦力,方向向左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C.第二次推时,甲受到地面20 N的摩擦力,方向向左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D.第二次推时,墙壁受到80 N的推力</a:t>
            </a:r>
            <a:endParaRPr lang="zh-CN" altLang="en-US"/>
          </a:p>
        </p:txBody>
      </p:sp>
      <p:pic>
        <p:nvPicPr>
          <p:cNvPr id="3" name="图片 3" descr="textimage36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257" y="2277261"/>
            <a:ext cx="3015809" cy="2289623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858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第一次甲在地面对它的摩擦力和墙对他的推力作用下处于平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衡状态,甲在水平方向的受力情况如图: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145" kern="0" spc="316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第二次甲在乙对甲的推力、地面对甲的摩擦力和墙对甲的推力作用下处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于平衡状态,甲在水平方向的受力情况如图: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455" kern="0" spc="3597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6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第二次乙在水平方向的受力情况如图: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75" kern="0" spc="3227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结合以上受力分析可知,A、B、C三个选项的说法正确,D选项错误。</a:t>
            </a:r>
            <a:endParaRPr lang="zh-CN" altLang="en-US" dirty="0"/>
          </a:p>
        </p:txBody>
      </p:sp>
      <p:pic>
        <p:nvPicPr>
          <p:cNvPr id="3" name="图片 3" descr="textimage37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1714335"/>
            <a:ext cx="4419600" cy="714375"/>
          </a:xfrm>
          <a:prstGeom prst="rect">
            <a:avLst/>
          </a:prstGeom>
        </p:spPr>
      </p:pic>
      <p:pic>
        <p:nvPicPr>
          <p:cNvPr id="4" name="图片 4" descr="textimage3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00" y="3420552"/>
            <a:ext cx="5133975" cy="1095375"/>
          </a:xfrm>
          <a:prstGeom prst="rect">
            <a:avLst/>
          </a:prstGeom>
        </p:spPr>
      </p:pic>
      <p:pic>
        <p:nvPicPr>
          <p:cNvPr id="5" name="图片 5" descr="textimage3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4975726"/>
            <a:ext cx="45148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503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(2018湖北襄阳谷城模拟)小君用500 N的力拉放在水平地面上的木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箱没有拉动,此时木箱与地面之间的摩擦力为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N。当爸爸帮忙推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一下放手之后,小君发现木箱能匀速拉动了,且用的力变为480 N,此时木箱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与地面间的摩擦力为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当拉力为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由于木箱处于静止状态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摩擦力与拉力是一对平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故其大小相等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=500 N;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当在爸爸帮助后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木箱在水平地面上匀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此时木箱受到的滑动摩擦力和此时的拉力是一对平衡力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480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78932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4.(2018山东泰安中考,19,★★☆)如图所示,在水平拉力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N作用下,木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板甲在水平地面上匀速向右运动,同时物块乙相对于地面静止,已知此时绳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对物块乙的拉力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N。则木板甲与地面间的摩擦力是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此时绳对物块乙的拉力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方向向左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物块乙水平方向上受拉力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和摩擦力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由二力平衡可得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摩擦力与拉力应大小相等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方向相反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故木板甲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对物块乙的摩擦力大小为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方向水平向右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以甲为研究对象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它受到向右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的拉力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同时受到地面对它的摩擦力和物块乙对它的摩擦力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二者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之和为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所以地面对木板甲的摩擦力为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N-4 N=6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250" kern="0" spc="356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4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2205823"/>
            <a:ext cx="5324475" cy="1619249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5.[2017四川绵阳中考,26(2),★★☆]某同学用如图所示的装置研究影响滑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动摩擦力大小的因素。木板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放在水平桌面上,木块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放在木板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上,弹簧测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力计一端固定,一端挂在木块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上,拉动木板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稳定时,读取测力计的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示数。回答下列问题: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055" kern="0" spc="2942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①读取测力计的示数,是为了测量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。(填序号)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受到地面的滑动摩擦力大小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的滑动摩擦力大小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受到地面的滑动摩擦力大小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的滑动摩擦力大小</a:t>
            </a:r>
            <a:endParaRPr lang="zh-CN" altLang="en-US" dirty="0"/>
          </a:p>
        </p:txBody>
      </p:sp>
      <p:pic>
        <p:nvPicPr>
          <p:cNvPr id="3" name="图片 3" descr="textimage41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200" y="2637791"/>
            <a:ext cx="4390923" cy="1522434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②用相同的木板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,在木块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上放不同个数的砝码,拉动木板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快慢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相同,记录测力计的示数及对应的砝码个数。这是为了研究滑动摩擦力大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③用相同的木板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,发现拉动木板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的快慢不同时,测力计的示数相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等。由此得到的结论是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0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①D　②压力　③滑动摩擦力大小与运动快慢无关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①结合图示可知,拉动木板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稳定时,读取测力计的示数,此时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的滑动摩擦力大小与弹簧测力计的拉力相等,二力平衡,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故D选项正确;②根据控制变量法,用相同的木板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,在木块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上放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不同个数的砝码,拉动木板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快慢相同,记录测力计的示数及对应的砝码个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数,这是控制接触面粗糙程度不变,改变压力,是为了研究滑动摩擦力大小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与压力的关系;③木块的运动速度不同,测力计的示数相同,说明木块受到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的摩擦力不变,故可得滑动摩擦力大小与运动快慢无关。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1.(2019山西中考)同学们利用如图8-3-14甲所示的实验装置,测量物体所受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的滑动摩擦力。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(1)实验中,应在水平方向拉着木块做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直线运动;根据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出滑动摩擦力大小等于拉力大小,即等于弹簧测力计示数。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(2)“创新”小组在同一木板上,测量了不同压力下滑动摩擦力的大小,并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根据测量数据作出了如图乙所示的图象,分析图象可以得出的结论是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3" name="图片 2" descr="PPT模板八年级-2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596" y="705625"/>
            <a:ext cx="4236729" cy="493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562749"/>
            <a:ext cx="84672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图8-3-14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(3)“牛顿”小组在桌面上也做了同样的实验,记录实验数据如表,请你根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据表格中的数据,在图乙中描点作出图象。对比分析两组图象你的新发现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3" name="图片 3" descr="textimage42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788" y="705625"/>
            <a:ext cx="5145442" cy="2643206"/>
          </a:xfrm>
          <a:prstGeom prst="rect">
            <a:avLst/>
          </a:prstGeom>
        </p:spPr>
      </p:pic>
      <p:graphicFrame>
        <p:nvGraphicFramePr>
          <p:cNvPr id="4" name="表格 2"/>
          <p:cNvGraphicFramePr>
            <a:graphicFrameLocks noGrp="1"/>
          </p:cNvGraphicFramePr>
          <p:nvPr/>
        </p:nvGraphicFramePr>
        <p:xfrm>
          <a:off x="720000" y="5277657"/>
          <a:ext cx="7739998" cy="1414800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次数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压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2.0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3.0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4.0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5.0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6.0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7.0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0.8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1.3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1.6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1.9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2.4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2.8</a:t>
                      </a:r>
                      <a:endParaRPr lang="zh-CN" altLang="en-US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0620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(1)匀速　二力平衡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(2)同一木板上,滑动摩擦力的大小与压力的大小成正比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(3)如图所示　木板和桌面的粗糙程度不同(开放性试题,答案合理即可)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01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43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2289670"/>
            <a:ext cx="2381250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29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本题重点考查了对实验原理理解、表格与图象等数据的处理分析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能力。(1)实验中,应在水平方向拉着木块做匀速直线运动;根据二力平衡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得出滑动摩擦力大小等于拉力大小,即等于弹簧测力计示数。(2)分析图象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可知,在同一木板上进行实验,压力越大,而测力计的示数较大,说明受到的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摩擦力较大,且成正比,故可以得出的结论是同一木板,滑动摩擦力的大小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与压力的大小成正比。(3)根据“牛顿”小组的实验数据在图象中对应描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点然后连线即可得到图象。对比分析两组图象可发现:压力相同时,滑动摩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擦力不同,故可得结论:木板和桌面的粗糙程度不同。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2.(2019北京怀柔一模)在冰壶比赛中,为了取得更好的成绩,冰壶运动员都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会用力用硬毛刷擦拭冰面如图8-3-15所示。小明同学在学习摩擦力的知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识后,他认为:冰面原本很平整、光滑,用力用硬毛刷擦拭冰面只能使冰面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变得粗糙,从而使冰壶所受的摩擦力会增大,冰壶会运动得更近一些。请你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根据所学的知识,设计一个实验方案证明小明的观点是否正确。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165" kern="0" spc="103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6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图8-3-15</a:t>
            </a:r>
            <a:endParaRPr lang="zh-CN" altLang="en-US"/>
          </a:p>
        </p:txBody>
      </p:sp>
      <p:pic>
        <p:nvPicPr>
          <p:cNvPr id="3" name="图片 3" descr="textimage44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313" y="3247875"/>
            <a:ext cx="2086698" cy="1773246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0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在冰壶场地做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次实验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每次保证冰壶的出手速度相等。第一次不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擦冰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记录冰壶的运动距离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第二次用刷子在冰壶的前方用力擦冰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记录冰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壶的运动距离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。若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说明他的观点正确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则证明他的观点不正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本题主要考查了实验设计和实验论证能力。设计关键是掌握摩擦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力大小的影响因素,并利用控制变量法设计实验。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摩擦的利用与防止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99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1471419"/>
            <a:ext cx="6858000" cy="3905249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79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1.(2018江苏淮安清江浦二模)在“探究影响滑动摩擦力大小因素”实验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(1)按图甲、乙两图先后拉动体积和形状相同的木块、铁块,并测出滑动摩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擦力大小,而我们并不能通过这两个实验数据比较出木块和铁块下表面的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粗糙程度,这是因为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055" kern="0" spc="510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(2)在不添加其他器材情况下,改进实验方案,就能比较出木块和铁块下表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面的粗糙程度,请画出改进后的实验装置示意图。</a:t>
            </a:r>
            <a:endParaRPr lang="zh-CN" altLang="en-US" dirty="0"/>
          </a:p>
        </p:txBody>
      </p:sp>
      <p:pic>
        <p:nvPicPr>
          <p:cNvPr id="3" name="图片 3" descr="textimage45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149" y="3563145"/>
            <a:ext cx="7073750" cy="1522434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80" y="824690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09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(1)没有控制压力大小相同　(2)如图所示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960" kern="0" spc="481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46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000" y="1367248"/>
            <a:ext cx="7258050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本题考查了对实验方案的评估与设计能力。(1)铁块与木块的密度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不同,故体积和形状相同的木块和铁块质量不同,重力大小不同,对支持面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的压力大小不同,研究滑动摩擦力大小与接触面的粗糙程度的关系,要控制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压力大小相同,故按甲、乙两图先后拉动形状相同的木块、铁块,并测出滑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动摩擦力大小,不能比较出木块和铁块下表面的粗糙程度;(2)为控制压力</a:t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大小相同,可将木块放在铁块上,再将铁块放在木块上。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2.(2017江苏淮安中考)如图所示,一张很长的红地毯平铺在地面上。要把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地毯沿着其长度方向移动一段距离,最直接的方法就是从一端拉,但拉动整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张地毯很困难,需要非常大的力。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68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(1)解释从一端拉动地毯需要非常大的力的原因: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(2)设计一种既简单又省力的方案,能将地毯沿长度方向移动一段距离(方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案可选用的工具只有圆木棒,也可不选用工具;对方案也可结合示意图描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述):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</p:txBody>
      </p:sp>
      <p:pic>
        <p:nvPicPr>
          <p:cNvPr id="3" name="图片 3" descr="textimage47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33" y="2134385"/>
            <a:ext cx="2940507" cy="2090449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02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(3)对你所设计的方案作出可行性评价: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    </a:t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见解析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将地毯卷在圆木棒上再向前滚动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将地毯卷起来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后向前滚动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是用滚动摩擦来代替滑动摩擦来减小摩擦</a:t>
            </a:r>
            <a:endParaRPr lang="zh-CN" altLang="en-US" sz="201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本题考查了滑动摩擦、滚动摩擦等物理知识的应用能力和对实验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方案的评价能力。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拉动地毯时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地毯在地面上滑动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地毯与地面接触面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非常粗糙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且对地面的压力很大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产生的摩擦力很大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因而从一端拉动时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需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要非常大的拉力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将地毯的一端卷起来绕在圆木棒上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向另一端推动圆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木棒滚动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地毯就缠绕在圆木棒上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全部缠绕完成后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继续推动圆木棒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地毯在地面上滚动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对比拉动地毯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克服的是滑动摩擦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用木棒缠绕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克服</a:t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的是滚动摩擦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而滚动摩擦小于滑动摩擦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故方案可行。</a:t>
            </a: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16414</Words>
  <Application>WPS 演示</Application>
  <PresentationFormat>自定义</PresentationFormat>
  <Paragraphs>761</Paragraphs>
  <Slides>94</Slides>
  <Notes>93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94</vt:i4>
      </vt:variant>
    </vt:vector>
  </HeadingPairs>
  <TitlesOfParts>
    <vt:vector size="103" baseType="lpstr">
      <vt:lpstr>Arial</vt:lpstr>
      <vt:lpstr>宋体</vt:lpstr>
      <vt:lpstr>Wingdings</vt:lpstr>
      <vt:lpstr>黑体</vt:lpstr>
      <vt:lpstr>Times New Roman</vt:lpstr>
      <vt:lpstr>Calibri</vt:lpstr>
      <vt:lpstr>微软雅黑</vt:lpstr>
      <vt:lpstr>Arial Unicode MS</vt:lpstr>
      <vt:lpstr>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2019-10-08T08:08:00Z</dcterms:created>
  <dcterms:modified xsi:type="dcterms:W3CDTF">2020-03-28T14:36:45Z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