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87"/>
  </p:notesMasterIdLst>
  <p:sldIdLst>
    <p:sldId id="412" r:id="rId3"/>
    <p:sldId id="260" r:id="rId4"/>
    <p:sldId id="261" r:id="rId5"/>
    <p:sldId id="263" r:id="rId6"/>
    <p:sldId id="264" r:id="rId7"/>
    <p:sldId id="265" r:id="rId8"/>
    <p:sldId id="268" r:id="rId9"/>
    <p:sldId id="269" r:id="rId10"/>
    <p:sldId id="270" r:id="rId11"/>
    <p:sldId id="273" r:id="rId12"/>
    <p:sldId id="274" r:id="rId13"/>
    <p:sldId id="275" r:id="rId14"/>
    <p:sldId id="278" r:id="rId15"/>
    <p:sldId id="279" r:id="rId16"/>
    <p:sldId id="283" r:id="rId17"/>
    <p:sldId id="413" r:id="rId18"/>
    <p:sldId id="285" r:id="rId19"/>
    <p:sldId id="289" r:id="rId20"/>
    <p:sldId id="291" r:id="rId21"/>
    <p:sldId id="293" r:id="rId22"/>
    <p:sldId id="295" r:id="rId23"/>
    <p:sldId id="297" r:id="rId24"/>
    <p:sldId id="298" r:id="rId25"/>
    <p:sldId id="299" r:id="rId26"/>
    <p:sldId id="301" r:id="rId27"/>
    <p:sldId id="304" r:id="rId28"/>
    <p:sldId id="306" r:id="rId29"/>
    <p:sldId id="307" r:id="rId30"/>
    <p:sldId id="309" r:id="rId31"/>
    <p:sldId id="311" r:id="rId32"/>
    <p:sldId id="313" r:id="rId33"/>
    <p:sldId id="315" r:id="rId34"/>
    <p:sldId id="316" r:id="rId35"/>
    <p:sldId id="319" r:id="rId36"/>
    <p:sldId id="321" r:id="rId37"/>
    <p:sldId id="323" r:id="rId38"/>
    <p:sldId id="324" r:id="rId39"/>
    <p:sldId id="325" r:id="rId40"/>
    <p:sldId id="327" r:id="rId41"/>
    <p:sldId id="330" r:id="rId42"/>
    <p:sldId id="333" r:id="rId43"/>
    <p:sldId id="334" r:id="rId44"/>
    <p:sldId id="336" r:id="rId45"/>
    <p:sldId id="339" r:id="rId46"/>
    <p:sldId id="342" r:id="rId47"/>
    <p:sldId id="343" r:id="rId48"/>
    <p:sldId id="346" r:id="rId49"/>
    <p:sldId id="348" r:id="rId50"/>
    <p:sldId id="351" r:id="rId51"/>
    <p:sldId id="354" r:id="rId52"/>
    <p:sldId id="357" r:id="rId53"/>
    <p:sldId id="360" r:id="rId54"/>
    <p:sldId id="361" r:id="rId55"/>
    <p:sldId id="363" r:id="rId56"/>
    <p:sldId id="364" r:id="rId57"/>
    <p:sldId id="365" r:id="rId58"/>
    <p:sldId id="366" r:id="rId59"/>
    <p:sldId id="369" r:id="rId60"/>
    <p:sldId id="371" r:id="rId61"/>
    <p:sldId id="372" r:id="rId62"/>
    <p:sldId id="373" r:id="rId63"/>
    <p:sldId id="375" r:id="rId64"/>
    <p:sldId id="376" r:id="rId65"/>
    <p:sldId id="378" r:id="rId66"/>
    <p:sldId id="380" r:id="rId67"/>
    <p:sldId id="382" r:id="rId68"/>
    <p:sldId id="384" r:id="rId69"/>
    <p:sldId id="385" r:id="rId70"/>
    <p:sldId id="388" r:id="rId71"/>
    <p:sldId id="390" r:id="rId72"/>
    <p:sldId id="391" r:id="rId73"/>
    <p:sldId id="393" r:id="rId74"/>
    <p:sldId id="394" r:id="rId75"/>
    <p:sldId id="395" r:id="rId76"/>
    <p:sldId id="398" r:id="rId77"/>
    <p:sldId id="401" r:id="rId78"/>
    <p:sldId id="402" r:id="rId79"/>
    <p:sldId id="403" r:id="rId80"/>
    <p:sldId id="404" r:id="rId81"/>
    <p:sldId id="406" r:id="rId82"/>
    <p:sldId id="407" r:id="rId83"/>
    <p:sldId id="409" r:id="rId84"/>
    <p:sldId id="410" r:id="rId85"/>
    <p:sldId id="411" r:id="rId86"/>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142" autoAdjust="0"/>
  </p:normalViewPr>
  <p:slideViewPr>
    <p:cSldViewPr>
      <p:cViewPr varScale="1">
        <p:scale>
          <a:sx n="89" d="100"/>
          <a:sy n="89" d="100"/>
        </p:scale>
        <p:origin x="-227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t>2020/4/10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t>‹#›</a:t>
            </a:fld>
            <a:endParaRPr lang="zh-CN" altLang="en-US"/>
          </a:p>
        </p:txBody>
      </p:sp>
    </p:spTree>
    <p:extLst>
      <p:ext uri="{BB962C8B-B14F-4D97-AF65-F5344CB8AC3E}">
        <p14:creationId xmlns:p14="http://schemas.microsoft.com/office/powerpoint/2010/main" val="275866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t>2020/4/10</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t>2020/4/10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t>2020/4/10</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t>2020/4/10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日期占位符 3"/>
          <p:cNvSpPr>
            <a:spLocks noGrp="1"/>
          </p:cNvSpPr>
          <p:nvPr>
            <p:ph type="dt" sz="half" idx="2"/>
          </p:nvPr>
        </p:nvSpPr>
        <p:spPr>
          <a:xfrm>
            <a:off x="457200" y="6356350"/>
            <a:ext cx="2133600" cy="365125"/>
          </a:xfrm>
          <a:prstGeom prst="rect">
            <a:avLst/>
          </a:prstGeom>
        </p:spPr>
        <p:txBody>
          <a:bodyPr/>
          <a:lstStyle/>
          <a:p>
            <a:fld id="{D819A9AE-DFF2-479B-AF37-FAA367F55B3D}" type="datetimeFigureOut">
              <a:rPr lang="zh-CN" altLang="en-US" smtClean="0"/>
              <a:t>2020/4/10</a:t>
            </a:fld>
            <a:endParaRPr lang="zh-CN" altLang="en-US"/>
          </a:p>
        </p:txBody>
      </p:sp>
      <p:sp>
        <p:nvSpPr>
          <p:cNvPr id="14" name="页脚占位符 4"/>
          <p:cNvSpPr>
            <a:spLocks noGrp="1"/>
          </p:cNvSpPr>
          <p:nvPr>
            <p:ph type="ftr" sz="quarter" idx="3"/>
          </p:nvPr>
        </p:nvSpPr>
        <p:spPr>
          <a:xfrm>
            <a:off x="3124200" y="6356350"/>
            <a:ext cx="2895600" cy="365125"/>
          </a:xfrm>
          <a:prstGeom prst="rect">
            <a:avLst/>
          </a:prstGeom>
        </p:spPr>
        <p:txBody>
          <a:bodyPr/>
          <a:lstStyle/>
          <a:p>
            <a:endParaRPr lang="zh-CN" altLang="en-US"/>
          </a:p>
        </p:txBody>
      </p:sp>
      <p:sp>
        <p:nvSpPr>
          <p:cNvPr id="15" name="灯片编号占位符 5"/>
          <p:cNvSpPr>
            <a:spLocks noGrp="1"/>
          </p:cNvSpPr>
          <p:nvPr>
            <p:ph type="sldNum" sz="quarter" idx="4"/>
          </p:nvPr>
        </p:nvSpPr>
        <p:spPr>
          <a:xfrm>
            <a:off x="6553200" y="6356350"/>
            <a:ext cx="2133600" cy="365125"/>
          </a:xfrm>
          <a:prstGeom prst="rect">
            <a:avLst/>
          </a:prstGeom>
        </p:spPr>
        <p:txBody>
          <a:bodyPr/>
          <a:lstStyle/>
          <a:p>
            <a:fld id="{3F8935AA-09F9-4C1A-89F2-CB34E0111C49}" type="slidenum">
              <a:rPr lang="zh-CN" altLang="en-US" smtClean="0"/>
              <a:t>‹#›</a:t>
            </a:fld>
            <a:endParaRPr lang="zh-CN" altLang="en-US"/>
          </a:p>
        </p:txBody>
      </p:sp>
      <p:sp>
        <p:nvSpPr>
          <p:cNvPr id="24" name="矩形 23"/>
          <p:cNvSpPr/>
          <p:nvPr/>
        </p:nvSpPr>
        <p:spPr>
          <a:xfrm>
            <a:off x="7900416" y="562356"/>
            <a:ext cx="662940" cy="192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a:hlinkHover r:id="" action="ppaction://noaction" highlightClick="1"/>
          </p:cNvPr>
          <p:cNvSpPr txBox="1"/>
          <p:nvPr/>
        </p:nvSpPr>
        <p:spPr>
          <a:xfrm>
            <a:off x="7471476" y="517676"/>
            <a:ext cx="973281" cy="292388"/>
          </a:xfrm>
          <a:prstGeom prst="rect">
            <a:avLst/>
          </a:prstGeom>
          <a:noFill/>
        </p:spPr>
        <p:txBody>
          <a:bodyPr wrap="square" rtlCol="0">
            <a:spAutoFit/>
          </a:bodyPr>
          <a:lstStyle/>
          <a:p>
            <a:r>
              <a:rPr lang="zh-CN" altLang="en-US" sz="1300" b="1" dirty="0" smtClean="0">
                <a:solidFill>
                  <a:schemeClr val="bg1"/>
                </a:solidFill>
                <a:latin typeface="黑体" panose="02010609060101010101" pitchFamily="49" charset="-122"/>
                <a:ea typeface="黑体" panose="02010609060101010101" pitchFamily="49" charset="-122"/>
              </a:rPr>
              <a:t>栏目索引</a:t>
            </a:r>
            <a:endParaRPr lang="zh-CN" altLang="en-US" sz="1300" b="1" dirty="0">
              <a:solidFill>
                <a:schemeClr val="bg1"/>
              </a:solidFill>
              <a:latin typeface="黑体" panose="02010609060101010101" pitchFamily="49" charset="-122"/>
              <a:ea typeface="黑体" panose="02010609060101010101" pitchFamily="49" charset="-122"/>
            </a:endParaRPr>
          </a:p>
        </p:txBody>
      </p:sp>
      <p:pic>
        <p:nvPicPr>
          <p:cNvPr id="4" name="图片 3" descr="PPT模板八年级-09.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9236848" cy="6924397"/>
          </a:xfrm>
          <a:prstGeom prst="rect">
            <a:avLst/>
          </a:prstGeom>
        </p:spPr>
      </p:pic>
      <p:sp>
        <p:nvSpPr>
          <p:cNvPr id="8" name="TextBox 7"/>
          <p:cNvSpPr txBox="1"/>
          <p:nvPr/>
        </p:nvSpPr>
        <p:spPr>
          <a:xfrm>
            <a:off x="152401" y="151086"/>
            <a:ext cx="9144000" cy="369332"/>
          </a:xfrm>
          <a:prstGeom prst="rect">
            <a:avLst/>
          </a:prstGeom>
          <a:noFill/>
        </p:spPr>
        <p:txBody>
          <a:bodyPr wrap="square" rtlCol="0">
            <a:spAutoFit/>
          </a:bodyPr>
          <a:lstStyle/>
          <a:p>
            <a:pPr marL="0" indent="0" algn="ctr" eaLnBrk="0" latinLnBrk="1" hangingPunct="0">
              <a:lnSpc>
                <a:spcPct val="100000"/>
              </a:lnSpc>
              <a:spcBef>
                <a:spcPts val="140"/>
              </a:spcBef>
              <a:buNone/>
            </a:pPr>
            <a:r>
              <a:rPr lang="zh-CN" altLang="en-US" sz="1800" b="1" kern="0" dirty="0" smtClean="0">
                <a:solidFill>
                  <a:srgbClr val="000000"/>
                </a:solidFill>
                <a:latin typeface="Times New Roman" panose="02020603050405020304" pitchFamily="65" charset="-122"/>
                <a:ea typeface="黑体" panose="02010609060101010101" pitchFamily="49" charset="-122"/>
              </a:rPr>
              <a:t>第八章　运动和力</a:t>
            </a:r>
            <a:endParaRPr lang="zh-CN" altLang="en-US"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日期占位符 3"/>
          <p:cNvSpPr>
            <a:spLocks noGrp="1"/>
          </p:cNvSpPr>
          <p:nvPr>
            <p:ph type="dt" sz="half" idx="2"/>
          </p:nvPr>
        </p:nvSpPr>
        <p:spPr>
          <a:xfrm>
            <a:off x="457200" y="6356350"/>
            <a:ext cx="2133600" cy="365125"/>
          </a:xfrm>
          <a:prstGeom prst="rect">
            <a:avLst/>
          </a:prstGeom>
        </p:spPr>
        <p:txBody>
          <a:bodyPr/>
          <a:lstStyle/>
          <a:p>
            <a:fld id="{D819A9AE-DFF2-479B-AF37-FAA367F55B3D}" type="datetimeFigureOut">
              <a:rPr lang="zh-CN" altLang="en-US" smtClean="0"/>
              <a:t>2020/4/10</a:t>
            </a:fld>
            <a:endParaRPr lang="zh-CN" altLang="en-US"/>
          </a:p>
        </p:txBody>
      </p:sp>
      <p:sp>
        <p:nvSpPr>
          <p:cNvPr id="14" name="页脚占位符 4"/>
          <p:cNvSpPr>
            <a:spLocks noGrp="1"/>
          </p:cNvSpPr>
          <p:nvPr>
            <p:ph type="ftr" sz="quarter" idx="3"/>
          </p:nvPr>
        </p:nvSpPr>
        <p:spPr>
          <a:xfrm>
            <a:off x="3124200" y="6356350"/>
            <a:ext cx="2895600" cy="365125"/>
          </a:xfrm>
          <a:prstGeom prst="rect">
            <a:avLst/>
          </a:prstGeom>
        </p:spPr>
        <p:txBody>
          <a:bodyPr/>
          <a:lstStyle/>
          <a:p>
            <a:endParaRPr lang="zh-CN" altLang="en-US"/>
          </a:p>
        </p:txBody>
      </p:sp>
      <p:sp>
        <p:nvSpPr>
          <p:cNvPr id="15" name="灯片编号占位符 5"/>
          <p:cNvSpPr>
            <a:spLocks noGrp="1"/>
          </p:cNvSpPr>
          <p:nvPr>
            <p:ph type="sldNum" sz="quarter" idx="4"/>
          </p:nvPr>
        </p:nvSpPr>
        <p:spPr>
          <a:xfrm>
            <a:off x="6553200" y="6356350"/>
            <a:ext cx="2133600" cy="365125"/>
          </a:xfrm>
          <a:prstGeom prst="rect">
            <a:avLst/>
          </a:prstGeom>
        </p:spPr>
        <p:txBody>
          <a:bodyPr/>
          <a:lstStyle/>
          <a:p>
            <a:fld id="{3F8935AA-09F9-4C1A-89F2-CB34E0111C49}" type="slidenum">
              <a:rPr lang="zh-CN" altLang="en-US" smtClean="0"/>
              <a:t>‹#›</a:t>
            </a:fld>
            <a:endParaRPr lang="zh-CN" altLang="en-US"/>
          </a:p>
        </p:txBody>
      </p:sp>
      <p:sp>
        <p:nvSpPr>
          <p:cNvPr id="24" name="矩形 23"/>
          <p:cNvSpPr/>
          <p:nvPr/>
        </p:nvSpPr>
        <p:spPr>
          <a:xfrm>
            <a:off x="7900416" y="562356"/>
            <a:ext cx="662940" cy="192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a:hlinkHover r:id="" action="ppaction://noaction" highlightClick="1"/>
          </p:cNvPr>
          <p:cNvSpPr txBox="1"/>
          <p:nvPr/>
        </p:nvSpPr>
        <p:spPr>
          <a:xfrm>
            <a:off x="7471476" y="517676"/>
            <a:ext cx="973281" cy="292388"/>
          </a:xfrm>
          <a:prstGeom prst="rect">
            <a:avLst/>
          </a:prstGeom>
          <a:noFill/>
        </p:spPr>
        <p:txBody>
          <a:bodyPr wrap="square" rtlCol="0">
            <a:spAutoFit/>
          </a:bodyPr>
          <a:lstStyle/>
          <a:p>
            <a:r>
              <a:rPr lang="zh-CN" altLang="en-US" sz="1300" b="1" dirty="0" smtClean="0">
                <a:solidFill>
                  <a:schemeClr val="bg1"/>
                </a:solidFill>
                <a:latin typeface="黑体" panose="02010609060101010101" pitchFamily="49" charset="-122"/>
                <a:ea typeface="黑体" panose="02010609060101010101" pitchFamily="49" charset="-122"/>
              </a:rPr>
              <a:t>栏目索引</a:t>
            </a:r>
            <a:endParaRPr lang="zh-CN" altLang="en-US" sz="1300" b="1" dirty="0">
              <a:solidFill>
                <a:schemeClr val="bg1"/>
              </a:solidFill>
              <a:latin typeface="黑体" panose="02010609060101010101" pitchFamily="49" charset="-122"/>
              <a:ea typeface="黑体" panose="02010609060101010101" pitchFamily="49" charset="-122"/>
            </a:endParaRPr>
          </a:p>
        </p:txBody>
      </p:sp>
      <p:pic>
        <p:nvPicPr>
          <p:cNvPr id="4" name="图片 3" descr="PPT模板八年级-09.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9236848" cy="6924397"/>
          </a:xfrm>
          <a:prstGeom prst="rect">
            <a:avLst/>
          </a:prstGeom>
        </p:spPr>
      </p:pic>
      <p:sp>
        <p:nvSpPr>
          <p:cNvPr id="8" name="TextBox 7"/>
          <p:cNvSpPr txBox="1"/>
          <p:nvPr/>
        </p:nvSpPr>
        <p:spPr>
          <a:xfrm>
            <a:off x="152401" y="151086"/>
            <a:ext cx="9144000" cy="369332"/>
          </a:xfrm>
          <a:prstGeom prst="rect">
            <a:avLst/>
          </a:prstGeom>
          <a:noFill/>
        </p:spPr>
        <p:txBody>
          <a:bodyPr wrap="square" rtlCol="0">
            <a:spAutoFit/>
          </a:bodyPr>
          <a:lstStyle/>
          <a:p>
            <a:pPr marL="0" indent="0" algn="ctr" eaLnBrk="0" latinLnBrk="1" hangingPunct="0">
              <a:lnSpc>
                <a:spcPct val="100000"/>
              </a:lnSpc>
              <a:spcBef>
                <a:spcPts val="140"/>
              </a:spcBef>
              <a:buNone/>
            </a:pPr>
            <a:r>
              <a:rPr lang="zh-CN" altLang="en-US" sz="1800" kern="0" dirty="0" smtClean="0">
                <a:solidFill>
                  <a:srgbClr val="000000"/>
                </a:solidFill>
                <a:latin typeface="Times New Roman" panose="02020603050405020304" pitchFamily="65" charset="-122"/>
                <a:ea typeface="黑体" panose="02010609060101010101" pitchFamily="49" charset="-122"/>
              </a:rPr>
              <a:t>第1节　牛顿第一定律</a:t>
            </a:r>
            <a:endParaRPr lang="zh-CN" altLang="en-US" dirty="0"/>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6.xml"/><Relationship Id="rId1" Type="http://schemas.openxmlformats.org/officeDocument/2006/relationships/slideLayout" Target="../slideLayouts/slideLayout4.xml"/><Relationship Id="rId4" Type="http://schemas.openxmlformats.org/officeDocument/2006/relationships/image" Target="../media/image44.jpe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80.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4"/>
          <p:cNvSpPr txBox="1"/>
          <p:nvPr/>
        </p:nvSpPr>
        <p:spPr>
          <a:xfrm>
            <a:off x="0" y="1980109"/>
            <a:ext cx="9144000" cy="1031051"/>
          </a:xfrm>
          <a:prstGeom prst="rect">
            <a:avLst/>
          </a:prstGeom>
          <a:noFill/>
        </p:spPr>
        <p:txBody>
          <a:bodyPr wrap="square" rtlCol="0">
            <a:spAutoFit/>
          </a:bodyPr>
          <a:lstStyle/>
          <a:p>
            <a:pPr algn="ctr"/>
            <a:r>
              <a:rPr lang="zh-CN" altLang="en-US" sz="3500" b="1" dirty="0" smtClean="0">
                <a:latin typeface="黑体" panose="02010609060101010101" pitchFamily="49" charset="-122"/>
                <a:ea typeface="黑体" panose="02010609060101010101" pitchFamily="49" charset="-122"/>
              </a:rPr>
              <a:t> 初中物理（人教版）</a:t>
            </a:r>
            <a:endParaRPr lang="en-US" altLang="zh-CN" sz="3500" b="1" dirty="0" smtClean="0">
              <a:latin typeface="黑体" panose="02010609060101010101" pitchFamily="49" charset="-122"/>
              <a:ea typeface="黑体" panose="02010609060101010101" pitchFamily="49" charset="-122"/>
            </a:endParaRPr>
          </a:p>
          <a:p>
            <a:pPr algn="ctr"/>
            <a:endParaRPr lang="en-US" altLang="zh-CN" sz="400" b="1" dirty="0" smtClean="0">
              <a:latin typeface="黑体" panose="02010609060101010101" pitchFamily="49" charset="-122"/>
              <a:ea typeface="黑体" panose="02010609060101010101" pitchFamily="49" charset="-122"/>
            </a:endParaRPr>
          </a:p>
          <a:p>
            <a:pPr algn="ctr"/>
            <a:r>
              <a:rPr lang="zh-CN" altLang="en-US" sz="2200" dirty="0" smtClean="0">
                <a:latin typeface="黑体" panose="02010609060101010101" pitchFamily="49" charset="-122"/>
                <a:ea typeface="黑体" panose="02010609060101010101" pitchFamily="49" charset="-122"/>
              </a:rPr>
              <a:t>八年级 下册</a:t>
            </a:r>
            <a:endParaRPr lang="zh-CN" altLang="en-US" sz="2200" dirty="0">
              <a:latin typeface="黑体" panose="02010609060101010101" pitchFamily="49" charset="-122"/>
              <a:ea typeface="黑体" panose="02010609060101010101" pitchFamily="49" charset="-122"/>
            </a:endParaRPr>
          </a:p>
        </p:txBody>
      </p:sp>
      <p:sp>
        <p:nvSpPr>
          <p:cNvPr id="7" name="矩形 6"/>
          <p:cNvSpPr/>
          <p:nvPr/>
        </p:nvSpPr>
        <p:spPr>
          <a:xfrm>
            <a:off x="0" y="3854942"/>
            <a:ext cx="9286908" cy="523220"/>
          </a:xfrm>
          <a:prstGeom prst="rect">
            <a:avLst/>
          </a:prstGeom>
        </p:spPr>
        <p:txBody>
          <a:bodyPr wrap="square">
            <a:spAutoFit/>
          </a:bodyPr>
          <a:lstStyle/>
          <a:p>
            <a:pPr algn="ctr" eaLnBrk="0" latinLnBrk="1" hangingPunct="0">
              <a:spcBef>
                <a:spcPts val="140"/>
              </a:spcBef>
            </a:pPr>
            <a:r>
              <a:rPr lang="zh-CN" altLang="en-US" sz="2800" b="1" kern="0" dirty="0" smtClean="0">
                <a:solidFill>
                  <a:srgbClr val="000000"/>
                </a:solidFill>
                <a:latin typeface="Times New Roman" panose="02020603050405020304" pitchFamily="65" charset="-122"/>
                <a:ea typeface="黑体" panose="02010609060101010101" pitchFamily="49" charset="-122"/>
              </a:rPr>
              <a:t>第八章　运动和力</a:t>
            </a:r>
            <a:endParaRPr lang="zh-CN" altLang="en-US" sz="28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821850"/>
          </a:xfrm>
          <a:prstGeom prst="rect">
            <a:avLst/>
          </a:prstGeom>
          <a:noFill/>
        </p:spPr>
        <p:txBody>
          <a:bodyPr wrap="square" lIns="0" tIns="0" rIns="0" bIns="0" rtlCol="0">
            <a:spAutoFit/>
          </a:bodyPr>
          <a:lstStyle/>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题型一    “阻力对物体运动的影响”的实验探究</a:t>
            </a:r>
            <a:endParaRPr lang="zh-CN" altLang="en-US" sz="2400" b="1"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例1    (2019广西柳州柳南模拟删减)在探究运动和力的关系的实验中,如图</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8-1-3所示,分别把小车放在斜面上,让其自行滑下,并沿着粗糙不同的水平</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面运动,比较小车在不同面上运动的距离。</a:t>
            </a:r>
            <a:endParaRPr lang="zh-CN" altLang="en-US" dirty="0"/>
          </a:p>
          <a:p>
            <a:pPr marL="0" indent="0" eaLnBrk="0" latinLnBrk="1" hangingPunct="0">
              <a:lnSpc>
                <a:spcPct val="150000"/>
              </a:lnSpc>
              <a:spcBef>
                <a:spcPts val="0"/>
              </a:spcBef>
              <a:buNone/>
            </a:pPr>
            <a:r>
              <a:rPr lang="zh-CN" altLang="en-US" sz="8010" kern="0" spc="21612"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01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图8-1-3</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(1)小明在操作中有什么错误?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(4)这个实验能不能验证牛顿第一定律?</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pic>
        <p:nvPicPr>
          <p:cNvPr id="3" name="图片 3" descr="textimage2.jpeg"/>
          <p:cNvPicPr>
            <a:picLocks noChangeAspect="1"/>
          </p:cNvPicPr>
          <p:nvPr/>
        </p:nvPicPr>
        <p:blipFill>
          <a:blip r:embed="rId3"/>
          <a:stretch>
            <a:fillRect/>
          </a:stretch>
        </p:blipFill>
        <p:spPr>
          <a:xfrm>
            <a:off x="688615" y="3063079"/>
            <a:ext cx="3465143" cy="1965043"/>
          </a:xfrm>
          <a:prstGeom prst="rect">
            <a:avLst/>
          </a:prstGeom>
        </p:spPr>
      </p:pic>
      <p:pic>
        <p:nvPicPr>
          <p:cNvPr id="4" name="图片 3" descr="PPT模板八年级-13.png"/>
          <p:cNvPicPr>
            <a:picLocks noChangeAspect="1"/>
          </p:cNvPicPr>
          <p:nvPr/>
        </p:nvPicPr>
        <p:blipFill>
          <a:blip r:embed="rId4"/>
          <a:stretch>
            <a:fillRect/>
          </a:stretch>
        </p:blipFill>
        <p:spPr>
          <a:xfrm>
            <a:off x="500034" y="777063"/>
            <a:ext cx="4245873" cy="4572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80375"/>
          </a:xfrm>
          <a:prstGeom prst="rect">
            <a:avLst/>
          </a:prstGeom>
          <a:noFill/>
        </p:spPr>
        <p:txBody>
          <a:bodyPr wrap="square" lIns="0" tIns="0" rIns="0" bIns="0" rtlCol="0">
            <a:spAutoFit/>
          </a:bodyPr>
          <a:lstStyle/>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(2)小明规范操作后,小车在</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表面上滑行的距离最远。</a:t>
            </a:r>
            <a:endParaRPr lang="zh-CN" altLang="en-US" sz="2400" dirty="0" smtClean="0"/>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(3)假如水平面是光滑的,小车在水平面上将</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sz="240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(1)根据控制变量法,该实验探究应让小车从同一斜面、同一高度由</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静止开始滑下,这样小车在进入平面时的运动速度才相同,所以小明的错误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是没有让小车从斜面的同一高度自行滑下;(2)小车受到的阻力越小,速度</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减小得越慢,滑行得越远,实验中,木板表面最光滑,阻力最小,滑行的距离最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远;(3)由此我们可以推断:假如水平面是光滑的,小车将做匀速直线运动;(4)</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牛顿第一定律是在实验的基础上,通过进一步推理而得出的,不能用实验来</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证明,但牛顿第一定律是一个正确的定律。</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363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(1)没有让小车从斜面的同一高度自行滑下　(2)木板　(3)做匀速直</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线运动　(4)不能</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点拨　</a:t>
            </a:r>
            <a:r>
              <a:rPr lang="zh-CN" altLang="en-US" sz="2010" kern="0" dirty="0" smtClean="0">
                <a:solidFill>
                  <a:srgbClr val="000000"/>
                </a:solidFill>
                <a:latin typeface="Times New Roman" panose="02020603050405020304" pitchFamily="65" charset="-122"/>
                <a:ea typeface="宋体" panose="02010600030101010101" pitchFamily="2" charset="-122"/>
              </a:rPr>
              <a:t>探究“阻力对物体运动的影响”的实验中</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除利用了“控制变量</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法”外</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还利用了“理想实验法”。“物体受到阻力为零”时的运动状态</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不能用实验直接验证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只能去推理、假想</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这就是“理想实验法”。</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429465"/>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题型二    惯性知识的应用</a:t>
            </a:r>
            <a:endParaRPr lang="zh-CN" altLang="en-US" sz="2400" b="1"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例2    </a:t>
            </a:r>
            <a:r>
              <a:rPr lang="zh-CN" altLang="en-US" sz="2010" kern="0" dirty="0" smtClean="0">
                <a:solidFill>
                  <a:srgbClr val="000000"/>
                </a:solidFill>
                <a:latin typeface="Times New Roman" panose="02020603050405020304" pitchFamily="65" charset="-122"/>
                <a:ea typeface="宋体" panose="02010600030101010101" pitchFamily="2" charset="-122"/>
              </a:rPr>
              <a:t>(2018山东临沂兰陵模拟)取一块橡皮竖直放在书上,如图8-1-4所示,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当静止的书突然向右运动时,橡皮会向</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倾倒。</a:t>
            </a:r>
            <a:endParaRPr lang="zh-CN" altLang="en-US" dirty="0"/>
          </a:p>
          <a:p>
            <a:pPr marL="0" indent="0" eaLnBrk="0" latinLnBrk="1" hangingPunct="0">
              <a:lnSpc>
                <a:spcPct val="150000"/>
              </a:lnSpc>
              <a:spcBef>
                <a:spcPts val="0"/>
              </a:spcBef>
              <a:buNone/>
            </a:pPr>
            <a:r>
              <a:rPr lang="zh-CN" altLang="en-US" sz="6085" kern="0" spc="2743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28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图8-1-4</a:t>
            </a:r>
            <a:endParaRPr lang="zh-CN" altLang="en-US" dirty="0"/>
          </a:p>
        </p:txBody>
      </p:sp>
      <p:pic>
        <p:nvPicPr>
          <p:cNvPr id="3" name="图片 3" descr="textimage3.jpeg"/>
          <p:cNvPicPr>
            <a:picLocks noChangeAspect="1"/>
          </p:cNvPicPr>
          <p:nvPr/>
        </p:nvPicPr>
        <p:blipFill>
          <a:blip r:embed="rId3"/>
          <a:stretch>
            <a:fillRect/>
          </a:stretch>
        </p:blipFill>
        <p:spPr>
          <a:xfrm>
            <a:off x="596638" y="2104772"/>
            <a:ext cx="4144397" cy="1529811"/>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763266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左</a:t>
            </a: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方法归纳　</a:t>
            </a:r>
            <a:r>
              <a:rPr lang="zh-CN" altLang="en-US" sz="2010" kern="0" dirty="0" smtClean="0">
                <a:solidFill>
                  <a:srgbClr val="000000"/>
                </a:solidFill>
                <a:latin typeface="Times New Roman" panose="02020603050405020304" pitchFamily="65" charset="-122"/>
                <a:ea typeface="宋体" panose="02010600030101010101" pitchFamily="2" charset="-122"/>
              </a:rPr>
              <a:t>分析惯性问题的一般思路是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确定研究对象→分析研究对象原</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来的运动状态→受力情况→运动状态改变情况→惯性表现。</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zh-CN" altLang="en-US" sz="201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8925" kern="0" spc="4822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4.jpeg"/>
          <p:cNvPicPr>
            <a:picLocks noChangeAspect="1"/>
          </p:cNvPicPr>
          <p:nvPr/>
        </p:nvPicPr>
        <p:blipFill>
          <a:blip r:embed="rId3"/>
          <a:stretch>
            <a:fillRect/>
          </a:stretch>
        </p:blipFill>
        <p:spPr>
          <a:xfrm>
            <a:off x="540000" y="1134253"/>
            <a:ext cx="7258050" cy="24003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53287"/>
            <a:ext cx="8467200" cy="4131387"/>
          </a:xfrm>
          <a:prstGeom prst="rect">
            <a:avLst/>
          </a:prstGeom>
          <a:noFill/>
        </p:spPr>
        <p:txBody>
          <a:bodyPr wrap="square" lIns="0" tIns="0" rIns="0" bIns="0" rtlCol="0">
            <a:spAutoFit/>
          </a:bodyPr>
          <a:lstStyle/>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知识点一    </a:t>
            </a:r>
            <a:r>
              <a:rPr lang="zh-CN" altLang="en-US" sz="2010" kern="0" dirty="0" smtClean="0">
                <a:solidFill>
                  <a:srgbClr val="000000"/>
                </a:solidFill>
                <a:latin typeface="Times New Roman" panose="02020603050405020304" pitchFamily="65" charset="-122"/>
                <a:ea typeface="宋体" panose="02010600030101010101" pitchFamily="2" charset="-122"/>
              </a:rPr>
              <a:t>牛顿第一定律</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1.(2019贵州铜仁中考)关于牛顿第一定律的理解,下列说法正确的是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A.牛顿第一定律是通过凭空想象出来的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B.物体只要运动,就一定受到力的作用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C.不受力的物体,只能保持静止状态</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D.如果物体不受到力的作用,原来运动的物体将保持原有的速度一直做匀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速直线运动</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pic>
        <p:nvPicPr>
          <p:cNvPr id="3" name="图片 2" descr="PPT模板八年级-16.png"/>
          <p:cNvPicPr>
            <a:picLocks noChangeAspect="1"/>
          </p:cNvPicPr>
          <p:nvPr/>
        </p:nvPicPr>
        <p:blipFill>
          <a:blip r:embed="rId3"/>
          <a:stretch>
            <a:fillRect/>
          </a:stretch>
        </p:blipFill>
        <p:spPr>
          <a:xfrm>
            <a:off x="357158" y="1263796"/>
            <a:ext cx="4245873" cy="441961"/>
          </a:xfrm>
          <a:prstGeom prst="rect">
            <a:avLst/>
          </a:prstGeom>
        </p:spPr>
      </p:pic>
      <p:pic>
        <p:nvPicPr>
          <p:cNvPr id="4" name="图片 3" descr="PPT模板八年级-04.png"/>
          <p:cNvPicPr>
            <a:picLocks noChangeAspect="1"/>
          </p:cNvPicPr>
          <p:nvPr/>
        </p:nvPicPr>
        <p:blipFill>
          <a:blip r:embed="rId4"/>
          <a:stretch>
            <a:fillRect/>
          </a:stretch>
        </p:blipFill>
        <p:spPr>
          <a:xfrm>
            <a:off x="4000496" y="634187"/>
            <a:ext cx="1024130" cy="5394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2271391"/>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    </a:t>
            </a:r>
            <a:r>
              <a:rPr lang="zh-CN" altLang="en-US" sz="2010" kern="0" dirty="0" smtClean="0">
                <a:solidFill>
                  <a:srgbClr val="000000"/>
                </a:solidFill>
                <a:latin typeface="Times New Roman" panose="02020603050405020304" pitchFamily="65" charset="-122"/>
                <a:ea typeface="宋体" panose="02010600030101010101" pitchFamily="2" charset="-122"/>
              </a:rPr>
              <a:t>牛顿第一定律是在实验的基础上经过科学的推理而得出的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能用实验直接验证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但它不是凭空想象出来的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是经受了实践的检验的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错误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如果物体不受外力作用时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根据牛顿第一定律可知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原来运动的物体</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将保持原有的速度做匀速直线运动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选项正确。</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293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2.(2017辽宁抚顺中考)在探究“阻力对物体运动的影响”实验中,每次均</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让小车从斜面顶端自由滑下,目的是让小车到达水平面的初速度</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小车在水平面上受到阻力越小,向前滑行的距离越</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,如果运动的小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车在水平面上不受阻力,它将做</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运动。</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相同　远　匀速直线</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每次都从斜面顶端由静止释放小车</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目的是使小车到达水平面的初</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速度相同</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小车在水平面上受到阻力越小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小车运动的距离就越远</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假如小</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车在水平面上不受阻力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小车的运动状态将不会改变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做匀速直线运动。</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31387"/>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知识点二    惯性</a:t>
            </a:r>
            <a:endParaRPr lang="zh-CN" altLang="en-US" sz="2400" b="1"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3.(2017广西百色中考)关于惯性,下列说法正确的是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A.人走路时没有惯性,被绊倒时有惯性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B.汽车行驶时有惯性,停车后没有惯性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C.系安全带可以减小驾驶员的惯性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D.一切物体在任何情况下都有惯性</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惯性是物体的固有属性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一切物体在任何情况下都有惯性。惯</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性的大小只与质量有关</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质量不变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惯性大小不变。</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9893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4.(独家原创试题)圣诞老人唱着“铃儿响叮当</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”驾着驯鹿拉的雪橇高</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速奔驰,突然遇到红灯,他来了个急刹车,发生了如图8-1-1所示的一幕。试</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着解释为什么圣诞老人会“飞”到空中?</a:t>
            </a:r>
            <a:endParaRPr lang="en-US" altLang="zh-CN" sz="10525" kern="0" spc="15348"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图8-1-1</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圣诞老人驾着驯鹿拉的雪橇高速运动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当遇到红灯而急刹车时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雪橇</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停了下来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由于圣诞老人具有惯性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要保持原来的运动状态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继续前进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会“飞”到空中。</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5.jpeg"/>
          <p:cNvPicPr>
            <a:picLocks noChangeAspect="1"/>
          </p:cNvPicPr>
          <p:nvPr/>
        </p:nvPicPr>
        <p:blipFill>
          <a:blip r:embed="rId3"/>
          <a:stretch>
            <a:fillRect/>
          </a:stretch>
        </p:blipFill>
        <p:spPr>
          <a:xfrm>
            <a:off x="731392" y="2062947"/>
            <a:ext cx="2702065" cy="235745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3" descr="textimage0.jpeg"/>
          <p:cNvPicPr>
            <a:picLocks noChangeAspect="1"/>
          </p:cNvPicPr>
          <p:nvPr/>
        </p:nvPicPr>
        <p:blipFill>
          <a:blip r:embed="rId3" cstate="print"/>
          <a:stretch>
            <a:fillRect/>
          </a:stretch>
        </p:blipFill>
        <p:spPr>
          <a:xfrm>
            <a:off x="1314884" y="1576566"/>
            <a:ext cx="3828620" cy="5129851"/>
          </a:xfrm>
          <a:prstGeom prst="rect">
            <a:avLst/>
          </a:prstGeom>
        </p:spPr>
      </p:pic>
      <p:pic>
        <p:nvPicPr>
          <p:cNvPr id="6" name="图片 5" descr="PPT模板八年级-02.png"/>
          <p:cNvPicPr>
            <a:picLocks noChangeAspect="1"/>
          </p:cNvPicPr>
          <p:nvPr/>
        </p:nvPicPr>
        <p:blipFill>
          <a:blip r:embed="rId4"/>
          <a:stretch>
            <a:fillRect/>
          </a:stretch>
        </p:blipFill>
        <p:spPr>
          <a:xfrm>
            <a:off x="285720" y="919939"/>
            <a:ext cx="1444755" cy="5394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20241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1.(2019福建福州福清期中)下列科学家中,对“牛顿第一定律”的建立做</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出巨大贡献的是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A.阿基米德　　B.伽利略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C.帕斯卡　　D.托里拆利</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B　</a:t>
            </a:r>
            <a:r>
              <a:rPr lang="zh-CN" altLang="en-US" sz="2010" kern="0" dirty="0" smtClean="0">
                <a:solidFill>
                  <a:srgbClr val="000000"/>
                </a:solidFill>
                <a:latin typeface="Times New Roman" panose="02020603050405020304" pitchFamily="65" charset="-122"/>
                <a:ea typeface="宋体" panose="02010600030101010101" pitchFamily="2" charset="-122"/>
              </a:rPr>
              <a:t>伽利略的实验为牛顿第一定律的得出奠定了基础。</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2" descr="PPT模板-08.png"/>
          <p:cNvPicPr>
            <a:picLocks noChangeAspect="1"/>
          </p:cNvPicPr>
          <p:nvPr/>
        </p:nvPicPr>
        <p:blipFill>
          <a:blip r:embed="rId3"/>
          <a:stretch>
            <a:fillRect/>
          </a:stretch>
        </p:blipFill>
        <p:spPr>
          <a:xfrm>
            <a:off x="428596"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0577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2.(2019安徽模拟)关于惯性,下列说法正确的是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A.当行驶的汽车停下时,惯性就消失了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B.汽油机的飞轮做得很重,是为了增大它的惯性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C.速度越大的物体具有的惯性越大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D.人踩到香蕉皮上易滑倒是因为人受到惯性的作用</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    </a:t>
            </a:r>
            <a:r>
              <a:rPr lang="zh-CN" altLang="en-US" sz="2010" kern="0" dirty="0" smtClean="0">
                <a:solidFill>
                  <a:srgbClr val="000000"/>
                </a:solidFill>
                <a:latin typeface="Times New Roman" panose="02020603050405020304" pitchFamily="65" charset="-122"/>
                <a:ea typeface="宋体" panose="02010600030101010101" pitchFamily="2" charset="-122"/>
              </a:rPr>
              <a:t>惯性是物体的一种属性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一切物体在任何时候都有惯性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所以当</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行驶的汽车停下时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惯性不会消失</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惯性大小只跟物体的质量</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大小有关</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所以汽油机的飞轮做得很重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是为了增大它的惯性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选项正</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确、</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人踩到香蕉皮上易滑倒是因为人具有惯性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惯性不是力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能说受到惯性的作用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3.(2018江苏泰州泰兴黄桥东区期中)如图情境中,最下面的棋子被尺快速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打出。下列说法正确的是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7655" kern="0" spc="18971"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7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A.上面的棋子将落在正下方,是由于具有惯性且受到重力的作用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B.下面的棋子被打出去,说明力是物体运动的原因</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C.上面的棋子将落在正下方,是由于受到惯性的作用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D.下面的棋子被打出后,仍受到尺的作用</a:t>
            </a:r>
            <a:endParaRPr lang="zh-CN" altLang="en-US"/>
          </a:p>
        </p:txBody>
      </p:sp>
      <p:pic>
        <p:nvPicPr>
          <p:cNvPr id="3" name="图片 3" descr="textimage6.jpeg"/>
          <p:cNvPicPr>
            <a:picLocks noChangeAspect="1"/>
          </p:cNvPicPr>
          <p:nvPr/>
        </p:nvPicPr>
        <p:blipFill>
          <a:blip r:embed="rId3"/>
          <a:stretch>
            <a:fillRect/>
          </a:stretch>
        </p:blipFill>
        <p:spPr>
          <a:xfrm>
            <a:off x="660772" y="1750685"/>
            <a:ext cx="3139830" cy="188389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26946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A　</a:t>
            </a:r>
            <a:r>
              <a:rPr lang="zh-CN" altLang="en-US" sz="2010" kern="0" dirty="0" smtClean="0">
                <a:solidFill>
                  <a:srgbClr val="000000"/>
                </a:solidFill>
                <a:latin typeface="Times New Roman" panose="02020603050405020304" pitchFamily="65" charset="-122"/>
                <a:ea typeface="宋体" panose="02010600030101010101" pitchFamily="2" charset="-122"/>
              </a:rPr>
              <a:t>上面的棋子将落在正下方,是由于具有惯性且受到重力的作</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用。惯性是物体固有的属性,不能说受到惯性的作用,故A正确、C错误。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下面的棋子被打出去,说明力是改变物体运动状态的原因,不是物体运动的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原因,故B错误;下面的棋子被打出后,由于惯性向前运动,不再受到尺的作</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用,故D错误。</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666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4.(2015山东泰安中考)下列现象中,没有利用惯性的是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A.跳远运动员助跑一段距离才起跳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B.苹果熟了,从树上落向地面</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C.掷出去的铅球在空中继续向前飞行</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D.上岸后的鸭子,振动翅膀,将水抖掉</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苹果熟了</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由于重力作用而下落</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选项没有利用惯性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符合题</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意。</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363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5.(2018安徽模拟)行驶的汽车急刹车时,司机身体会前倾,是由于他具有</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惯性</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司机原来与汽车一起运动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汽车急刹车时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汽车由于受到阻力停止运</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而司机由于具有惯性仍要保持原来的运动状态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故身体会向前倾。</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6.如图所示,用斜面、木板、棉布、毛巾、小车做“探究阻力对物体运动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的影响”的实验。</a:t>
            </a:r>
            <a:endParaRPr lang="zh-CN" altLang="en-US"/>
          </a:p>
          <a:p>
            <a:pPr marL="0" indent="0" eaLnBrk="0" latinLnBrk="1" hangingPunct="0">
              <a:lnSpc>
                <a:spcPct val="150000"/>
              </a:lnSpc>
              <a:spcBef>
                <a:spcPts val="0"/>
              </a:spcBef>
              <a:buNone/>
            </a:pPr>
            <a:r>
              <a:rPr lang="zh-CN" altLang="en-US" sz="10070" kern="0" spc="1378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78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(1)为了使小车到达水平面的速度</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,应让小车从斜面的</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自</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由下滑。</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(2)通过实验观察到:小车受到的阻力越小,运动的路程越</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;由此可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以推测,如果小车在绝对光滑的水平面上运动,小车将做</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运动。</a:t>
            </a:r>
            <a:endParaRPr lang="zh-CN" altLang="en-US"/>
          </a:p>
        </p:txBody>
      </p:sp>
      <p:pic>
        <p:nvPicPr>
          <p:cNvPr id="3" name="图片 3" descr="textimage7.jpeg"/>
          <p:cNvPicPr>
            <a:picLocks noChangeAspect="1"/>
          </p:cNvPicPr>
          <p:nvPr/>
        </p:nvPicPr>
        <p:blipFill>
          <a:blip r:embed="rId3"/>
          <a:stretch>
            <a:fillRect/>
          </a:stretch>
        </p:blipFill>
        <p:spPr>
          <a:xfrm>
            <a:off x="708358" y="1777195"/>
            <a:ext cx="2692233" cy="2429782"/>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37416"/>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(1)相同　同一位置(或同一高度)　(2)大　匀速直线</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(1)实验中,为了使小车到达水平面的速度相同,应让小车从斜面的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同一高度自由下滑;(2)通过实验观察到:小车受到的阻力越小,运动的路程</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越大;由此可以推测,如果小车在绝对光滑的水平面上运动,即不受阻力作</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用,小车将做匀速直线运动。</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9240799"/>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1.(2019河北中考)如图所示与惯性有关的做法中,属于防止因惯性造成危</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害的是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A    </a:t>
            </a:r>
            <a:r>
              <a:rPr lang="zh-CN" altLang="en-US" sz="2010" kern="0" dirty="0" smtClean="0">
                <a:solidFill>
                  <a:srgbClr val="000000"/>
                </a:solidFill>
                <a:latin typeface="Times New Roman" panose="02020603050405020304" pitchFamily="65" charset="-122"/>
                <a:ea typeface="宋体" panose="02010600030101010101" pitchFamily="2" charset="-122"/>
              </a:rPr>
              <a:t>突然刹车人会前倾</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需要防止惯性带来危害</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选项符合题</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意。</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三个选项均是利用惯性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故均不符合题意。</a:t>
            </a:r>
            <a:endParaRPr lang="zh-CN" altLang="en-US" sz="2010" dirty="0" smtClean="0"/>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14085" kern="0" spc="176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8.jpeg"/>
          <p:cNvPicPr>
            <a:picLocks noChangeAspect="1"/>
          </p:cNvPicPr>
          <p:nvPr/>
        </p:nvPicPr>
        <p:blipFill>
          <a:blip r:embed="rId3"/>
          <a:stretch>
            <a:fillRect/>
          </a:stretch>
        </p:blipFill>
        <p:spPr>
          <a:xfrm>
            <a:off x="540000" y="2277261"/>
            <a:ext cx="3103306" cy="3007933"/>
          </a:xfrm>
          <a:prstGeom prst="rect">
            <a:avLst/>
          </a:prstGeom>
        </p:spPr>
      </p:pic>
      <p:pic>
        <p:nvPicPr>
          <p:cNvPr id="4" name="图片 3" descr="PPT模板八年级-17.png"/>
          <p:cNvPicPr>
            <a:picLocks noChangeAspect="1"/>
          </p:cNvPicPr>
          <p:nvPr/>
        </p:nvPicPr>
        <p:blipFill>
          <a:blip r:embed="rId4"/>
          <a:stretch>
            <a:fillRect/>
          </a:stretch>
        </p:blipFill>
        <p:spPr>
          <a:xfrm>
            <a:off x="357158" y="705625"/>
            <a:ext cx="4245873" cy="4693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5958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2.(2017湖南长沙雅礼中学模拟)摩托车做飞越障碍物的表演时为了减小向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前翻车的危险,下列说法中正确的是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A.应该前轮先着地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B.应该后轮先着地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C.应该前后轮同时着地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D.哪个车轮先着地与翻车的危险没有关系</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摩托车飞越障碍物时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若前轮先着地</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前轮受地面的阻碍作用使</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前轮速度减小或静止</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而摩托车的后轮及其他部分由于惯性还要继续向前</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可能会导致翻车</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因此后轮先着地就可以避免翻车现象的发生。</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147940"/>
            <a:ext cx="8467200" cy="4129849"/>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知识点一    牛顿第一定律</a:t>
            </a:r>
            <a:endParaRPr lang="zh-CN" altLang="en-US" sz="2400" b="1"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1.阻力对物体运动的影响:</a:t>
            </a:r>
            <a:r>
              <a:rPr lang="zh-CN" altLang="en-US" sz="2010" kern="0" dirty="0" smtClean="0">
                <a:solidFill>
                  <a:srgbClr val="000000"/>
                </a:solidFill>
                <a:latin typeface="Times New Roman" panose="02020603050405020304" pitchFamily="65" charset="-122"/>
                <a:ea typeface="宋体" panose="02010600030101010101" pitchFamily="2" charset="-122"/>
              </a:rPr>
              <a:t>伽利略通过斜面实验认识到运动物体受到的阻</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力越小,它的速度减小得就越慢,它运动的时间就越长。他还进一步推理得</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出,在理想情况下,如果水平面绝对光滑,物体受到的阻力为零,它的速度将</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不会减小,这时物体将以恒定不变的速度永远运动下去。</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拓展　</a:t>
            </a:r>
            <a:r>
              <a:rPr lang="zh-CN" altLang="en-US" sz="2010" kern="0" dirty="0" smtClean="0">
                <a:solidFill>
                  <a:srgbClr val="000000"/>
                </a:solidFill>
                <a:latin typeface="Times New Roman" panose="02020603050405020304" pitchFamily="65" charset="-122"/>
                <a:ea typeface="宋体" panose="02010600030101010101" pitchFamily="2" charset="-122"/>
              </a:rPr>
              <a:t>法国科学家笛卡儿进一步补充了伽利略的结论</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指出如果运动物体</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不受任何力的作用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不仅速度大小不变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而且运动方向也不变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将沿原来的</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方向匀速运动下去。</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2" descr="PPT模板八年级-10.png"/>
          <p:cNvPicPr>
            <a:picLocks noChangeAspect="1"/>
          </p:cNvPicPr>
          <p:nvPr/>
        </p:nvPicPr>
        <p:blipFill>
          <a:blip r:embed="rId3"/>
          <a:stretch>
            <a:fillRect/>
          </a:stretch>
        </p:blipFill>
        <p:spPr>
          <a:xfrm>
            <a:off x="500034" y="1705757"/>
            <a:ext cx="4276353" cy="399289"/>
          </a:xfrm>
          <a:prstGeom prst="rect">
            <a:avLst/>
          </a:prstGeom>
        </p:spPr>
      </p:pic>
      <p:pic>
        <p:nvPicPr>
          <p:cNvPr id="4" name="图片 3" descr="PPT模板八年级-07.png"/>
          <p:cNvPicPr>
            <a:picLocks noChangeAspect="1"/>
          </p:cNvPicPr>
          <p:nvPr/>
        </p:nvPicPr>
        <p:blipFill>
          <a:blip r:embed="rId4"/>
          <a:stretch>
            <a:fillRect/>
          </a:stretch>
        </p:blipFill>
        <p:spPr>
          <a:xfrm>
            <a:off x="3428992" y="919939"/>
            <a:ext cx="1048514" cy="5394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2276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3.(独家原创试题)如图8-1-2所示的漫画中,落下的苹果砸中正在思考的牛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顿,苹果从树上下落到砸中牛顿弹开的过程中,其惯性</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7720" kern="0" spc="7206"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90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图8-1-2</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A.先变大后变小　　B.先变小后变大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C.变大　　D.不变</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D　</a:t>
            </a:r>
            <a:r>
              <a:rPr lang="zh-CN" altLang="en-US" sz="2010" kern="0" dirty="0" smtClean="0">
                <a:solidFill>
                  <a:srgbClr val="000000"/>
                </a:solidFill>
                <a:latin typeface="Times New Roman" panose="02020603050405020304" pitchFamily="65" charset="-122"/>
                <a:ea typeface="宋体" panose="02010600030101010101" pitchFamily="2" charset="-122"/>
              </a:rPr>
              <a:t>整个过程中苹果的质量保持不变,故其惯性不变。</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9.jpeg"/>
          <p:cNvPicPr>
            <a:picLocks noChangeAspect="1"/>
          </p:cNvPicPr>
          <p:nvPr/>
        </p:nvPicPr>
        <p:blipFill>
          <a:blip r:embed="rId3"/>
          <a:stretch>
            <a:fillRect/>
          </a:stretch>
        </p:blipFill>
        <p:spPr>
          <a:xfrm>
            <a:off x="609058" y="1881838"/>
            <a:ext cx="1757357" cy="189865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4.(2018江西赣州宁都期中)一架在空中水平向右匀速直线飞行的飞机上,</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自由落下了一颗炸弹,下列给出了几种炸弹落地前与飞机位置关系的情形,</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如图8-1-3所示。请你认真分析后进行正确的选择:</a:t>
            </a:r>
            <a:endParaRPr lang="zh-CN" altLang="en-US" dirty="0"/>
          </a:p>
          <a:p>
            <a:pPr marL="0" indent="0" eaLnBrk="0" latinLnBrk="1" hangingPunct="0">
              <a:lnSpc>
                <a:spcPct val="150000"/>
              </a:lnSpc>
              <a:spcBef>
                <a:spcPts val="0"/>
              </a:spcBef>
              <a:buNone/>
            </a:pPr>
            <a:r>
              <a:rPr lang="zh-CN" altLang="en-US" sz="9320" kern="0" spc="47831"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5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图8-1-3</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①不计空气对炸弹的阻力,炸弹与飞机的位置关系为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图。</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②实际上,由于空气阻力的存在,炸弹与飞机的位置关系为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图。</a:t>
            </a:r>
            <a:endParaRPr lang="zh-CN" altLang="en-US" dirty="0"/>
          </a:p>
        </p:txBody>
      </p:sp>
      <p:pic>
        <p:nvPicPr>
          <p:cNvPr id="3" name="图片 3" descr="textimage10.jpeg"/>
          <p:cNvPicPr>
            <a:picLocks noChangeAspect="1"/>
          </p:cNvPicPr>
          <p:nvPr/>
        </p:nvPicPr>
        <p:blipFill>
          <a:blip r:embed="rId3"/>
          <a:stretch>
            <a:fillRect/>
          </a:stretch>
        </p:blipFill>
        <p:spPr>
          <a:xfrm>
            <a:off x="907266" y="2432173"/>
            <a:ext cx="6523516" cy="2260116"/>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37416"/>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①乙　②甲</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①不计空气对炸弹的阻力,在水平方向上,炸弹与飞机的速度相同,</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它们相对静止,位置关系如乙图所示;②实际上,炸弹由于受到空气阻力作</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用,在水平方向上运动的速度小于飞机速度,则炸弹与飞机的位置关系如甲</a:t>
            </a:r>
            <a:r>
              <a:rPr dirty="0" smtClean="0"/>
              <a:t/>
            </a:r>
            <a:br>
              <a:rPr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图所示。</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427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5.(2017山东济南中考)小刚同学放学回家的路上,脚被路边的石块绊了一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下,向前跌倒,如图8-1-4所示,请你用惯性的知识解释这一现象。</a:t>
            </a:r>
            <a:endParaRPr lang="zh-CN" altLang="en-US" dirty="0"/>
          </a:p>
          <a:p>
            <a:pPr marL="0" indent="0" eaLnBrk="0" latinLnBrk="1" hangingPunct="0">
              <a:lnSpc>
                <a:spcPct val="150000"/>
              </a:lnSpc>
              <a:spcBef>
                <a:spcPts val="0"/>
              </a:spcBef>
              <a:buNone/>
            </a:pPr>
            <a:r>
              <a:rPr lang="zh-CN" altLang="en-US" sz="8565" kern="0" spc="8082"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图8-1-4</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见解析</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原来小刚是向前运动的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现在脚被石块绊了一下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脚停止了运动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上身由于惯性仍然要保持原来的向前运动状态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所以身体向前跌倒。</a:t>
            </a:r>
          </a:p>
          <a:p>
            <a:pPr marL="0" indent="0" eaLnBrk="0" latinLnBrk="1" hangingPunct="0">
              <a:lnSpc>
                <a:spcPct val="150000"/>
              </a:lnSpc>
              <a:spcBef>
                <a:spcPts val="2220"/>
              </a:spcBef>
              <a:buNone/>
            </a:pPr>
            <a:endParaRPr lang="zh-CN" altLang="en-US" dirty="0"/>
          </a:p>
        </p:txBody>
      </p:sp>
      <p:pic>
        <p:nvPicPr>
          <p:cNvPr id="3" name="图片 3" descr="textimage11.jpeg"/>
          <p:cNvPicPr>
            <a:picLocks noChangeAspect="1"/>
          </p:cNvPicPr>
          <p:nvPr/>
        </p:nvPicPr>
        <p:blipFill>
          <a:blip r:embed="rId3"/>
          <a:stretch>
            <a:fillRect/>
          </a:stretch>
        </p:blipFill>
        <p:spPr>
          <a:xfrm>
            <a:off x="634453" y="1777195"/>
            <a:ext cx="1925642" cy="2090449"/>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6453818"/>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1.(2019江西南昌模拟)关于惯性下列说法正确的是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A.物体在静止时不容易被推动,所以物体在静止时比运动时惯性大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B.物体高速运动时不容易停下来,所以物体速度大,惯性大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C.汽车突然刹车时,乘客向前摔倒,是因为乘客上半身有惯性,下半身没有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惯性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D.惯性是物体本身的一种属性,物体受力或不受力,运动状态改变或不改变</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都有惯性</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    </a:t>
            </a:r>
            <a:r>
              <a:rPr lang="zh-CN" altLang="en-US" sz="2010" kern="0" dirty="0" smtClean="0">
                <a:solidFill>
                  <a:srgbClr val="000000"/>
                </a:solidFill>
                <a:latin typeface="Times New Roman" panose="02020603050405020304" pitchFamily="65" charset="-122"/>
                <a:ea typeface="宋体" panose="02010600030101010101" pitchFamily="2" charset="-122"/>
              </a:rPr>
              <a:t>惯性是物体本身的一种属性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任何物体在任何情况下都具有惯</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惯性的大小只与物体的质量有关</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与其他因素均无关</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选项正确。汽车突然刹车时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乘客向前摔倒</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是因为乘客下半身停止运动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而乘客上半身由于惯性要保持原来的运动状态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所以乘客向前摔倒</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而不是</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下半身没有惯性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选项错误。</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2" descr="PPT模板-08.png"/>
          <p:cNvPicPr>
            <a:picLocks noChangeAspect="1"/>
          </p:cNvPicPr>
          <p:nvPr/>
        </p:nvPicPr>
        <p:blipFill>
          <a:blip r:embed="rId3"/>
          <a:stretch>
            <a:fillRect/>
          </a:stretch>
        </p:blipFill>
        <p:spPr>
          <a:xfrm>
            <a:off x="428596" y="691250"/>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12428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2.(2018河北唐山丰南模拟)悬挂在密闭车厢内的小球突然向右摆动,如图</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所示,则汽车运动状态变化的情况是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7325" kern="0" spc="1269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5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A.一定向左加速　    B.一定向右加速</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C.可能向左减速　    D.可能向右减速</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由题图现象</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根据惯性知识可知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有两种可能性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即汽车可能向左</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加速或向右减速</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故只有选项</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符合题意。</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12.jpeg"/>
          <p:cNvPicPr>
            <a:picLocks noChangeAspect="1"/>
          </p:cNvPicPr>
          <p:nvPr/>
        </p:nvPicPr>
        <p:blipFill>
          <a:blip r:embed="rId3"/>
          <a:stretch>
            <a:fillRect/>
          </a:stretch>
        </p:blipFill>
        <p:spPr>
          <a:xfrm>
            <a:off x="621181" y="1860987"/>
            <a:ext cx="2380811" cy="181013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3.如图所示的装置为某同学设计的惯性实验仪,</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为上表面光滑的阶梯形木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块,</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为下表面光滑的象棋子,</a:t>
            </a:r>
            <a:r>
              <a:rPr lang="zh-CN" altLang="en-US" sz="2010" i="1"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为橡皮筋。用力把</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水平向左拉出一小段</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距离后松手,从松手到木块</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被右侧的挡板挡住,</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的运动情况是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8010" kern="0" spc="27462"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01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A.松手后,</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都随</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向右运动,当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被挡住时,</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也停止运动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B.松手后,</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都随</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向右运动,当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被挡住时,</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向右飞出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C.松手后,</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会下落,</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立即脱离</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,向右飞出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D.松手后,</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会下落,当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被挡住时,</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向右飞出</a:t>
            </a:r>
            <a:endParaRPr lang="zh-CN" altLang="en-US"/>
          </a:p>
        </p:txBody>
      </p:sp>
      <p:pic>
        <p:nvPicPr>
          <p:cNvPr id="3" name="图片 3" descr="textimage13.jpeg"/>
          <p:cNvPicPr>
            <a:picLocks noChangeAspect="1"/>
          </p:cNvPicPr>
          <p:nvPr/>
        </p:nvPicPr>
        <p:blipFill>
          <a:blip r:embed="rId3"/>
          <a:stretch>
            <a:fillRect/>
          </a:stretch>
        </p:blipFill>
        <p:spPr>
          <a:xfrm>
            <a:off x="717962" y="2705889"/>
            <a:ext cx="4149399" cy="1965043"/>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26946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D　</a:t>
            </a:r>
            <a:r>
              <a:rPr lang="zh-CN" altLang="en-US" sz="2010" kern="0" dirty="0" smtClean="0">
                <a:solidFill>
                  <a:srgbClr val="000000"/>
                </a:solidFill>
                <a:latin typeface="Times New Roman" panose="02020603050405020304" pitchFamily="65" charset="-122"/>
                <a:ea typeface="宋体" panose="02010600030101010101" pitchFamily="2" charset="-122"/>
              </a:rPr>
              <a:t>用力把</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水平向左拉出一小段距离后松手,木块</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在橡皮筋的作</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用下向右运动,而</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由于惯性仍保持原来的静止状态,所以会在重力的作用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下下落;而</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由于受到阶梯的阻挡,会随</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一起向右运动,当木块</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被右侧的挡</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板挡住时,</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由于惯性仍保持原来的运动状态,所以会脱离</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,向右飞出。综</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上所述可知,D选项正确。</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645234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4.(2017上海黄浦二模)如图所示,小车运动时木块向右倾倒,则小车运动情</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况是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7100" kern="0" spc="17351"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66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A.一定向左加速　　B.一定向右加速</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C.可能向左减速　　D.可能向右减速</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木块随小车一起运动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当小车突然减速或加速时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木块下端随车</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减速或加速</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木块上端由于惯性要保持原来的运动状态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由题图可知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此时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木块向右倾倒</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说明木块上端相对于下端向右运动了</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即木块下端随小车相</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对于木块上端向左运动了</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推知小车可能向左加速或向右减速</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选项正</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确。</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14.jpeg"/>
          <p:cNvPicPr>
            <a:picLocks noChangeAspect="1"/>
          </p:cNvPicPr>
          <p:nvPr/>
        </p:nvPicPr>
        <p:blipFill>
          <a:blip r:embed="rId3"/>
          <a:stretch>
            <a:fillRect/>
          </a:stretch>
        </p:blipFill>
        <p:spPr>
          <a:xfrm>
            <a:off x="630155" y="1619944"/>
            <a:ext cx="2924839" cy="1758492"/>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817544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5.(2018河北唐山南丰南期中)运输液体的槽车,液体上面有气泡,如图,当车</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向右开动时,气泡将向</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运动,其原因是液体具有</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右　惯性</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当汽车向右开动时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液体由于惯性仍保持原来的静止状态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因此会向</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左挤</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从而将气泡向右挤压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使气泡向右运动。</a:t>
            </a:r>
            <a:r>
              <a:rPr lang="zh-CN" altLang="en-US" sz="11275" kern="0" spc="3199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5.jpeg"/>
          <p:cNvPicPr>
            <a:picLocks noChangeAspect="1"/>
          </p:cNvPicPr>
          <p:nvPr/>
        </p:nvPicPr>
        <p:blipFill>
          <a:blip r:embed="rId3"/>
          <a:stretch>
            <a:fillRect/>
          </a:stretch>
        </p:blipFill>
        <p:spPr>
          <a:xfrm>
            <a:off x="540000" y="1762929"/>
            <a:ext cx="5495925" cy="30861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2.牛顿第一定律</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(1)牛顿第一定律的内容</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一切物体在没有受到力的作用时,总保持静止状态或匀速直线运动状态。</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(2)牛顿第一定律的理解</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①“一切物体”是牛顿第一定律的适用对象;②“没有受到力的作用”是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此定律的适用条件;③不受力时,原来静止的物体会保持静止状态,原来运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动的物体会保持运动状态。“或”说明两种状态只能保持一种。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(3)关于牛顿第一定律的三点说明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①牛顿第一定律不是实验定律,而是在大量经验事实的基础上,通过进一步</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推理而概括出来的。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②牛顿第一定律表明,力不是维持物体运动的原因,而是改变物体运动状态</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的原因,即:物体不受力,运动状态不改变;物体运动状态改变必定受力。</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363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6.(2019吉林长春二道二模)体育中考要来了,小明积极备考,参加跑步训练,</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有一次在水平地面上跑步,脚绊到石头向前栽倒,这是为什么呢?</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见解析</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人原来是运动的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脚碰到石头时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脚受到了力被迫停止运动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而身体</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的上部由于惯性仍然保持原来的运动状态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所以人会向前栽倒。</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412187"/>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1.(2019北京房山期末,13,★★☆)如图8-1-5所示,是中国科技馆展品“惯性</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车”。小火车在平直轨道上匀速行驶,当它将要从“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”形框架的下方通</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过时,突然从火车顶部的小孔中向上弹出一个小球,该小球越过框架后,又</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落回原来的小孔,不计空气阻力。下列说法中正确的是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9875" kern="0" spc="12551"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71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图8-1-5</a:t>
            </a:r>
            <a:endParaRPr lang="zh-CN" altLang="en-US" dirty="0"/>
          </a:p>
        </p:txBody>
      </p:sp>
      <p:pic>
        <p:nvPicPr>
          <p:cNvPr id="3" name="图片 3" descr="textimage16.jpeg"/>
          <p:cNvPicPr>
            <a:picLocks noChangeAspect="1"/>
          </p:cNvPicPr>
          <p:nvPr/>
        </p:nvPicPr>
        <p:blipFill>
          <a:blip r:embed="rId3"/>
          <a:stretch>
            <a:fillRect/>
          </a:stretch>
        </p:blipFill>
        <p:spPr>
          <a:xfrm>
            <a:off x="694821" y="3134517"/>
            <a:ext cx="2538331" cy="2385521"/>
          </a:xfrm>
          <a:prstGeom prst="rect">
            <a:avLst/>
          </a:prstGeom>
        </p:spPr>
      </p:pic>
      <p:pic>
        <p:nvPicPr>
          <p:cNvPr id="4" name="图片 3" descr="PPT模板八年级-18.png"/>
          <p:cNvPicPr>
            <a:picLocks noChangeAspect="1"/>
          </p:cNvPicPr>
          <p:nvPr/>
        </p:nvPicPr>
        <p:blipFill>
          <a:blip r:embed="rId4"/>
          <a:stretch>
            <a:fillRect/>
          </a:stretch>
        </p:blipFill>
        <p:spPr>
          <a:xfrm>
            <a:off x="357158" y="777063"/>
            <a:ext cx="4236729" cy="4541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0603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A.小球能落回小孔是因为它在空中运动的过程中受到水平向前的力大于</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惯性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B.小球能落回小孔是因为它具有惯性,在水平方向与火车保持相同的速度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C.若在小球弹出的同时,小火车突然加速运动,小球由于具有惯性,仍能落</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回原来的小孔中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D.若在小球弹出的同时,小火车突然减速运动,小球由于具有惯性,仍能落</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回原来的小孔中</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    </a:t>
            </a:r>
            <a:r>
              <a:rPr lang="zh-CN" altLang="en-US" sz="2010" kern="0" dirty="0" smtClean="0">
                <a:solidFill>
                  <a:srgbClr val="000000"/>
                </a:solidFill>
                <a:latin typeface="Times New Roman" panose="02020603050405020304" pitchFamily="65" charset="-122"/>
                <a:ea typeface="宋体" panose="02010600030101010101" pitchFamily="2" charset="-122"/>
              </a:rPr>
              <a:t>能落回小孔是因为小球具有惯性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在水平方向保持与火车相同</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的速度</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惯性不是力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不能说小球在空中运动的过程中受到水平向前的力大</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于惯性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选项正确。</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5222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2.(2018山西太原期中,18,★★☆)一天,在某段市区道路上发生了一起两小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车追尾相撞事故,交警询问时,前车司机说:“我的车速很慢,后车突然加速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撞了我的车尾,当时我女儿坐在后排,撞车导致她的头撞到了前排座椅背</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上。”后车司机说:“前车司机在行驶过程中突然刹车,我来不及刹车就追</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尾撞上了。”请你用学过的物理知识解答:哪个司机在说谎?你判断的理</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由是什么?</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前车司机在说谎　理由见解析</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因为女儿原来随前车一起向前运动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若后车突然加速追尾时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前车也</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突然加速</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而车中的女儿由于具有惯性要保持原来较慢的速度向前运动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以会向后倒</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头不会撞在前面的座椅背上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故是前车司机在说谎</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按“前车</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突然刹车”的解释可给分</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674671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3.(2019北京通州期末,29,★☆☆)如图8-1-6所示,小钢球下面放一塑料片,</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塑料片放在支柱上,小钢球及塑料片都处于静止状态;拨动弹性钢片撞击塑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料片,发现塑料片飞出,小钢球并没有随塑料片飞出。此实验说明</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具有惯性。(选填“小钢球”或“塑料片”)(2分)</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图8-1-6</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小钢球</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实验中</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小钢球及塑料片开始都处于静止状态。拨动弹性钢片撞击</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塑料片</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发现塑料片飞出</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小钢球并没有随塑料片飞出</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这是因为小钢球具</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有惯性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还要保持原来的静止状态。</a:t>
            </a:r>
          </a:p>
          <a:p>
            <a:pPr marL="0" indent="0" eaLnBrk="0" latinLnBrk="1" hangingPunct="0">
              <a:lnSpc>
                <a:spcPct val="150000"/>
              </a:lnSpc>
              <a:spcBef>
                <a:spcPts val="2345"/>
              </a:spcBef>
              <a:buNone/>
            </a:pPr>
            <a:endParaRPr lang="zh-CN" altLang="en-US" dirty="0"/>
          </a:p>
        </p:txBody>
      </p:sp>
      <p:pic>
        <p:nvPicPr>
          <p:cNvPr id="3" name="图片 3" descr="textimage17.jpeg"/>
          <p:cNvPicPr>
            <a:picLocks noChangeAspect="1"/>
          </p:cNvPicPr>
          <p:nvPr/>
        </p:nvPicPr>
        <p:blipFill>
          <a:blip r:embed="rId3"/>
          <a:stretch>
            <a:fillRect/>
          </a:stretch>
        </p:blipFill>
        <p:spPr>
          <a:xfrm>
            <a:off x="754372" y="2506020"/>
            <a:ext cx="3460438" cy="1828568"/>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4.(2018江苏南京溧水一模,25,★★☆)如图8-1-7所示为探究“阻力对物体</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运动的影响”的实验装置。(4分)</a:t>
            </a:r>
            <a:endParaRPr lang="zh-CN" altLang="en-US"/>
          </a:p>
          <a:p>
            <a:pPr marL="0" indent="0" eaLnBrk="0" latinLnBrk="1" hangingPunct="0">
              <a:lnSpc>
                <a:spcPct val="150000"/>
              </a:lnSpc>
              <a:spcBef>
                <a:spcPts val="0"/>
              </a:spcBef>
              <a:buNone/>
            </a:pPr>
            <a:r>
              <a:rPr lang="zh-CN" altLang="en-US" sz="6055" kern="0" spc="51096"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27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图8-1-7</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(1)分别选用毛巾、棉布和木板进行实验,目的是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;实验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过程中,应将毛巾、棉布平整地铺在</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a:t>
            </a:r>
            <a:r>
              <a:rPr lang="zh-CN" altLang="en-US" sz="2010" i="1" kern="0" dirty="0" smtClean="0">
                <a:solidFill>
                  <a:srgbClr val="000000"/>
                </a:solidFill>
                <a:latin typeface="Times New Roman" panose="02020603050405020304" pitchFamily="65" charset="-122"/>
                <a:ea typeface="宋体" panose="02010600030101010101" pitchFamily="2" charset="-122"/>
              </a:rPr>
              <a:t>AB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BC</a:t>
            </a:r>
            <a:r>
              <a:rPr lang="zh-CN" altLang="en-US" sz="2010" kern="0" dirty="0" smtClean="0">
                <a:solidFill>
                  <a:srgbClr val="000000"/>
                </a:solidFill>
                <a:latin typeface="Times New Roman" panose="02020603050405020304" pitchFamily="65" charset="-122"/>
                <a:ea typeface="宋体" panose="02010600030101010101" pitchFamily="2" charset="-122"/>
              </a:rPr>
              <a:t>”或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AC</a:t>
            </a:r>
            <a:r>
              <a:rPr lang="zh-CN" altLang="en-US" sz="2010" kern="0" dirty="0" smtClean="0">
                <a:solidFill>
                  <a:srgbClr val="000000"/>
                </a:solidFill>
                <a:latin typeface="Times New Roman" panose="02020603050405020304" pitchFamily="65" charset="-122"/>
                <a:ea typeface="宋体" panose="02010600030101010101" pitchFamily="2" charset="-122"/>
              </a:rPr>
              <a:t>”)段。</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(2)每次都要让小车从斜面上的同一点由静止开始下滑,是为了使小车滑到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斜面底端时具有相同的</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(3)小车从斜面运动到水平木板上,到达</a:t>
            </a:r>
            <a:r>
              <a:rPr lang="zh-CN" altLang="en-US" sz="2010" i="1"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点时小车的速度为</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,若此时小车</a:t>
            </a:r>
            <a:endParaRPr lang="zh-CN" altLang="en-US"/>
          </a:p>
        </p:txBody>
      </p:sp>
      <p:pic>
        <p:nvPicPr>
          <p:cNvPr id="3" name="图片 3" descr="textimage18.jpeg"/>
          <p:cNvPicPr>
            <a:picLocks noChangeAspect="1"/>
          </p:cNvPicPr>
          <p:nvPr/>
        </p:nvPicPr>
        <p:blipFill>
          <a:blip r:embed="rId3"/>
          <a:stretch>
            <a:fillRect/>
          </a:stretch>
        </p:blipFill>
        <p:spPr>
          <a:xfrm>
            <a:off x="632149" y="1793220"/>
            <a:ext cx="7073750" cy="1522434"/>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5878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所受外力突然消失。当小车到达</a:t>
            </a:r>
            <a:r>
              <a:rPr lang="zh-CN" altLang="en-US" sz="2010" i="1" kern="0" dirty="0" smtClean="0">
                <a:solidFill>
                  <a:srgbClr val="000000"/>
                </a:solidFill>
                <a:latin typeface="Times New Roman" panose="02020603050405020304" pitchFamily="65" charset="-122"/>
                <a:ea typeface="宋体" panose="02010600030101010101" pitchFamily="2" charset="-122"/>
              </a:rPr>
              <a:t>E</a:t>
            </a:r>
            <a:r>
              <a:rPr lang="zh-CN" altLang="en-US" sz="2010" kern="0" dirty="0" smtClean="0">
                <a:solidFill>
                  <a:srgbClr val="000000"/>
                </a:solidFill>
                <a:latin typeface="Times New Roman" panose="02020603050405020304" pitchFamily="65" charset="-122"/>
                <a:ea typeface="宋体" panose="02010600030101010101" pitchFamily="2" charset="-122"/>
              </a:rPr>
              <a:t>点速度为</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,则两者的大小关系是</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改变小车在水平面受到的阻力    </a:t>
            </a:r>
            <a:r>
              <a:rPr lang="en-US" altLang="zh-CN" sz="2010" i="1" kern="0" dirty="0" smtClean="0">
                <a:solidFill>
                  <a:srgbClr val="000000"/>
                </a:solidFill>
                <a:latin typeface="Times New Roman" panose="02020603050405020304" pitchFamily="65" charset="-122"/>
                <a:ea typeface="宋体" panose="02010600030101010101" pitchFamily="2" charset="-122"/>
              </a:rPr>
              <a:t>BC</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速度</a:t>
            </a:r>
            <a:r>
              <a:rPr lang="en-US" altLang="zh-CN" sz="2010" kern="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等于</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en-US" altLang="zh-CN" sz="2010" kern="0" dirty="0" smtClean="0">
                <a:solidFill>
                  <a:srgbClr val="000000"/>
                </a:solidFill>
                <a:latin typeface="Times New Roman" panose="02020603050405020304" pitchFamily="65" charset="-122"/>
                <a:ea typeface="宋体" panose="02010600030101010101" pitchFamily="2" charset="-122"/>
              </a:rPr>
              <a:t>(1)(2)</a:t>
            </a:r>
            <a:r>
              <a:rPr lang="zh-CN" altLang="en-US" sz="2010" kern="0" dirty="0" smtClean="0">
                <a:solidFill>
                  <a:srgbClr val="000000"/>
                </a:solidFill>
                <a:latin typeface="Times New Roman" panose="02020603050405020304" pitchFamily="65" charset="-122"/>
                <a:ea typeface="宋体" panose="02010600030101010101" pitchFamily="2" charset="-122"/>
              </a:rPr>
              <a:t>要探究的是阻力对物体运动的影响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因此</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应控制小车在到达</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水平面时的初速度相同</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只改变小车运动时所受阻力的大小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这就需要每次</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都要让小车从斜面上的同一位置开始下滑</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并在不同的水平面上滑动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应将毛巾、棉布平整地铺在</a:t>
            </a:r>
            <a:r>
              <a:rPr lang="en-US" altLang="zh-CN" sz="2010" i="1" kern="0" dirty="0" smtClean="0">
                <a:solidFill>
                  <a:srgbClr val="000000"/>
                </a:solidFill>
                <a:latin typeface="Times New Roman" panose="02020603050405020304" pitchFamily="65" charset="-122"/>
                <a:ea typeface="宋体" panose="02010600030101010101" pitchFamily="2" charset="-122"/>
              </a:rPr>
              <a:t>BC</a:t>
            </a:r>
            <a:r>
              <a:rPr lang="zh-CN" altLang="en-US" sz="2010" kern="0" dirty="0" smtClean="0">
                <a:solidFill>
                  <a:srgbClr val="000000"/>
                </a:solidFill>
                <a:latin typeface="Times New Roman" panose="02020603050405020304" pitchFamily="65" charset="-122"/>
                <a:ea typeface="宋体" panose="02010600030101010101" pitchFamily="2" charset="-122"/>
              </a:rPr>
              <a:t>段</a:t>
            </a:r>
            <a:r>
              <a:rPr lang="en-US" altLang="zh-CN" sz="2010" kern="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当小车运动到</a:t>
            </a:r>
            <a:r>
              <a:rPr lang="en-US" altLang="zh-CN" sz="2010" i="1"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点时速度为</a:t>
            </a:r>
            <a:r>
              <a:rPr lang="en-US" altLang="zh-CN" sz="2010" i="1" kern="0" dirty="0" smtClean="0">
                <a:solidFill>
                  <a:srgbClr val="000000"/>
                </a:solidFill>
                <a:latin typeface="Times New Roman" panose="02020603050405020304" pitchFamily="65" charset="-122"/>
                <a:ea typeface="宋体" panose="02010600030101010101" pitchFamily="2" charset="-122"/>
              </a:rPr>
              <a:t>v</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1</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若此时</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小车所受外力突然消失</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小车将做匀速直线运动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小车到达</a:t>
            </a:r>
            <a:r>
              <a:rPr lang="en-US" altLang="zh-CN" sz="2010" i="1" kern="0" dirty="0" smtClean="0">
                <a:solidFill>
                  <a:srgbClr val="000000"/>
                </a:solidFill>
                <a:latin typeface="Times New Roman" panose="02020603050405020304" pitchFamily="65" charset="-122"/>
                <a:ea typeface="宋体" panose="02010600030101010101" pitchFamily="2" charset="-122"/>
              </a:rPr>
              <a:t>E</a:t>
            </a:r>
            <a:r>
              <a:rPr lang="zh-CN" altLang="en-US" sz="2010" kern="0" dirty="0" smtClean="0">
                <a:solidFill>
                  <a:srgbClr val="000000"/>
                </a:solidFill>
                <a:latin typeface="Times New Roman" panose="02020603050405020304" pitchFamily="65" charset="-122"/>
                <a:ea typeface="宋体" panose="02010600030101010101" pitchFamily="2" charset="-122"/>
              </a:rPr>
              <a:t>点速度为</a:t>
            </a:r>
            <a:r>
              <a:rPr lang="en-US" altLang="zh-CN" sz="2010" i="1" kern="0" dirty="0" smtClean="0">
                <a:solidFill>
                  <a:srgbClr val="000000"/>
                </a:solidFill>
                <a:latin typeface="Times New Roman" panose="02020603050405020304" pitchFamily="65" charset="-122"/>
                <a:ea typeface="宋体" panose="02010600030101010101" pitchFamily="2" charset="-122"/>
              </a:rPr>
              <a:t>v</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2</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与</a:t>
            </a:r>
          </a:p>
          <a:p>
            <a:pPr eaLnBrk="0" latinLnBrk="1" hangingPunct="0">
              <a:lnSpc>
                <a:spcPct val="150000"/>
              </a:lnSpc>
            </a:pPr>
            <a:r>
              <a:rPr lang="en-US" altLang="zh-CN" sz="2010" i="1" kern="0" dirty="0" smtClean="0">
                <a:solidFill>
                  <a:srgbClr val="000000"/>
                </a:solidFill>
                <a:latin typeface="Times New Roman" panose="02020603050405020304" pitchFamily="65" charset="-122"/>
                <a:ea typeface="宋体" panose="02010600030101010101" pitchFamily="2" charset="-122"/>
              </a:rPr>
              <a:t>v</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大小相等。</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595874"/>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1.(2018天津五区联考,5,★☆☆)牛顿第一定律是建立在</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A.直接实验的基础上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B.日常生活经验的基础上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C.科学家的推理上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D.大量实验、事实和科学推理相结合的基础上</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由于绝对光滑的水平面是不存在的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绝对不受力的情况也是一</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种理想情况</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因此牛顿第一定律是建立在实验和科学推理相结合的基础上</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的。</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2" descr="PPT模板-08.png"/>
          <p:cNvPicPr>
            <a:picLocks noChangeAspect="1"/>
          </p:cNvPicPr>
          <p:nvPr/>
        </p:nvPicPr>
        <p:blipFill>
          <a:blip r:embed="rId3"/>
          <a:stretch>
            <a:fillRect/>
          </a:stretch>
        </p:blipFill>
        <p:spPr>
          <a:xfrm>
            <a:off x="428596"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88514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2.(2019山东德州乐陵开学考试,14,★★☆)如图所示,在一起交通事故中,车</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头受到所载水泥管的冲击,严重挤压变形,这起事故发生在汽车突然</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(加速/减速)时,水泥管由于惯性保持原来运动状态所致,水泥管的惯性如</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此之大是因为它的</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(质量/速度)大。</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减速　质量</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水泥管原来与汽车一起运动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当汽车突然减速时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水泥管由于具有惯</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仍要保持原来的运动状态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以原来的速度向前运动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所以车头受到所载</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水泥管的冲击</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严重挤压变形</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水泥管的惯性如此之大是因为它的质量大。</a:t>
            </a:r>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10395" kern="0" spc="2417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9.jpeg"/>
          <p:cNvPicPr>
            <a:picLocks noChangeAspect="1"/>
          </p:cNvPicPr>
          <p:nvPr/>
        </p:nvPicPr>
        <p:blipFill>
          <a:blip r:embed="rId3"/>
          <a:stretch>
            <a:fillRect/>
          </a:stretch>
        </p:blipFill>
        <p:spPr>
          <a:xfrm>
            <a:off x="571472" y="2477200"/>
            <a:ext cx="3531933" cy="2275453"/>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0577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3.(2017河南一模,6,★★☆)把一个生鸡蛋和一个熟鸡蛋用力在桌面上转动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一下,生鸡蛋里面的蛋黄和蛋清是液体,转动时,蛋壳虽然转动起来了,但是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里面的液体却由于具有惯性要保持原来的</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(选填“静止”或“运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动”)状态,阻碍蛋壳的转动。而熟鸡蛋里外是一体的,不会出现上述情</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况。因此,更容易转动的是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(选填“生鸡蛋”或“熟鸡蛋”)。</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静止　熟鸡蛋</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生鸡蛋里面的蛋黄和蛋清是液体</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转动之前处于静止状态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转动时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蛋壳虽然转动起来了</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但是里面的液体却由于具有惯性要保持原来的静止</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阻碍蛋壳的转动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熟鸡蛋里外是一体的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里面的固体不会阻碍蛋壳转</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所以更容易转动的是熟鸡蛋。</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55498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③实际上,不受任何外力的物体是没有的。在某一方向上不受外力或在某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一方向上受力为零的情况,也可应用牛顿第一定律。定律中“静止状态或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匀速直线运动状态”实质是物体保持原状态不变,即物体不受外力作用时,</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原来静止的物体仍然静止,原来处于运动状态的物体会保持原来的速度做</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匀速直线运动,直到有外力改变这种状态(如图8-1-1)。</a:t>
            </a:r>
            <a:endParaRPr lang="zh-CN" altLang="en-US"/>
          </a:p>
          <a:p>
            <a:pPr marL="0" indent="0" eaLnBrk="0" latinLnBrk="1" hangingPunct="0">
              <a:lnSpc>
                <a:spcPct val="150000"/>
              </a:lnSpc>
              <a:spcBef>
                <a:spcPts val="0"/>
              </a:spcBef>
              <a:buNone/>
            </a:pPr>
            <a:r>
              <a:rPr lang="zh-CN" altLang="en-US" sz="10395" kern="0" spc="42778"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91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图8-1-1</a:t>
            </a:r>
            <a:endParaRPr lang="zh-CN" altLang="en-US"/>
          </a:p>
        </p:txBody>
      </p:sp>
      <p:pic>
        <p:nvPicPr>
          <p:cNvPr id="3" name="图片 3" descr="textimage0.jpeg"/>
          <p:cNvPicPr>
            <a:picLocks noChangeAspect="1"/>
          </p:cNvPicPr>
          <p:nvPr/>
        </p:nvPicPr>
        <p:blipFill>
          <a:blip r:embed="rId3"/>
          <a:stretch>
            <a:fillRect/>
          </a:stretch>
        </p:blipFill>
        <p:spPr>
          <a:xfrm>
            <a:off x="928367" y="3419897"/>
            <a:ext cx="5976490" cy="2503551"/>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363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4.(2019吉林白山二模,20,★★☆)跳远运动员在跳远时都是先跑一段距离</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才起跳,这是为什么?请用相关知识解释这一现象。</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见解析</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起跳前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运动员向前跑动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用力蹬地起跳后</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身体由于具有惯性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继续</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保持向前运动的状态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运动员会跳得更远。</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288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5.(2019辽宁大连中山一模,26,★★☆)在马戏团表演中,坐在奔跑的马背上</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的演员突然从飞奔的马背上向上跳起来,正当你担心他会掉在马屁股后面</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时,演员却稳健地落到马背上。这是什么原因呢?(3分)</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演员坐在马背上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他同马一起以同样的速度向前运动。当他从马背</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上跳起时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由于惯性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他将仍保持原来的水平速度向前运动。在他跳起腾空</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的这段时间内</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演员和马向前运动的距离相同</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所以演员能够稳稳地落在马</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背上。</a:t>
            </a: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提示　</a:t>
            </a:r>
            <a:r>
              <a:rPr lang="zh-CN" altLang="en-US" sz="2010" kern="0" dirty="0" smtClean="0">
                <a:solidFill>
                  <a:srgbClr val="000000"/>
                </a:solidFill>
                <a:latin typeface="Times New Roman" panose="02020603050405020304" pitchFamily="65" charset="-122"/>
                <a:ea typeface="宋体" panose="02010600030101010101" pitchFamily="2" charset="-122"/>
              </a:rPr>
              <a:t>从惯性的角度分析。</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6.(2018上海静安二模节选,16,★★☆)在人类关于“运动和力的关系”探</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索的历程中,有三位科学家提出过相应的认识,如表所示。</a:t>
            </a:r>
            <a:endParaRPr lang="zh-CN" altLang="en-US"/>
          </a:p>
        </p:txBody>
      </p:sp>
      <p:graphicFrame>
        <p:nvGraphicFramePr>
          <p:cNvPr id="3" name="表格 3"/>
          <p:cNvGraphicFramePr>
            <a:graphicFrameLocks noGrp="1"/>
          </p:cNvGraphicFramePr>
          <p:nvPr/>
        </p:nvGraphicFramePr>
        <p:xfrm>
          <a:off x="720000" y="1650384"/>
          <a:ext cx="7740000" cy="2214000"/>
        </p:xfrm>
        <a:graphic>
          <a:graphicData uri="http://schemas.openxmlformats.org/drawingml/2006/table">
            <a:tbl>
              <a:tblPr/>
              <a:tblGrid>
                <a:gridCol w="2580000"/>
                <a:gridCol w="2580000"/>
                <a:gridCol w="2580000"/>
              </a:tblGrid>
              <a:tr h="4716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序号</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科学家</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提出的认识</a:t>
                      </a:r>
                    </a:p>
                  </a:txBody>
                  <a:tcPr marL="45720" marR="45720"/>
                </a:tc>
              </a:tr>
              <a:tr h="4716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a</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牛顿</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力改变了物体的运动</a:t>
                      </a:r>
                    </a:p>
                  </a:txBody>
                  <a:tcPr marL="45720" marR="45720"/>
                </a:tc>
              </a:tr>
              <a:tr h="4716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b</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伽利略</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维持运动不需要力</a:t>
                      </a:r>
                    </a:p>
                  </a:txBody>
                  <a:tcPr marL="45720" marR="45720"/>
                </a:tc>
              </a:tr>
              <a:tr h="7992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c</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亚里士多德</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只有不断用力才能维持物体的</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运动</a:t>
                      </a:r>
                    </a:p>
                  </a:txBody>
                  <a:tcPr marL="45720" marR="45720"/>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①请对三位科学家提出的认识,按历史时间的先后排序。</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(填序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②伽利略是通过理想实验提出观点。伽利略的设想是:如图所示,小球从第</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一个斜面</a:t>
            </a:r>
            <a:r>
              <a:rPr lang="zh-CN" altLang="en-US" sz="2010" i="1" kern="0" dirty="0" smtClean="0">
                <a:solidFill>
                  <a:srgbClr val="000000"/>
                </a:solidFill>
                <a:latin typeface="Times New Roman" panose="02020603050405020304" pitchFamily="65" charset="-122"/>
                <a:ea typeface="宋体" panose="02010600030101010101" pitchFamily="2" charset="-122"/>
              </a:rPr>
              <a:t>AB</a:t>
            </a:r>
            <a:r>
              <a:rPr lang="zh-CN" altLang="en-US" sz="2010" kern="0" dirty="0" smtClean="0">
                <a:solidFill>
                  <a:srgbClr val="000000"/>
                </a:solidFill>
                <a:latin typeface="Times New Roman" panose="02020603050405020304" pitchFamily="65" charset="-122"/>
                <a:ea typeface="宋体" panose="02010600030101010101" pitchFamily="2" charset="-122"/>
              </a:rPr>
              <a:t>上滑下并能滑上第二个斜面</a:t>
            </a:r>
            <a:r>
              <a:rPr lang="zh-CN" altLang="en-US" sz="2010" i="1" kern="0" dirty="0" smtClean="0">
                <a:solidFill>
                  <a:srgbClr val="000000"/>
                </a:solidFill>
                <a:latin typeface="Times New Roman" panose="02020603050405020304" pitchFamily="65" charset="-122"/>
                <a:ea typeface="宋体" panose="02010600030101010101" pitchFamily="2" charset="-122"/>
              </a:rPr>
              <a:t>BC</a:t>
            </a:r>
            <a:r>
              <a:rPr lang="zh-CN" altLang="en-US" sz="2010" kern="0" dirty="0" smtClean="0">
                <a:solidFill>
                  <a:srgbClr val="000000"/>
                </a:solidFill>
                <a:latin typeface="Times New Roman" panose="02020603050405020304" pitchFamily="65" charset="-122"/>
                <a:ea typeface="宋体" panose="02010600030101010101" pitchFamily="2" charset="-122"/>
              </a:rPr>
              <a:t>的等高处。</a:t>
            </a:r>
            <a:endParaRPr lang="zh-CN" altLang="en-US"/>
          </a:p>
          <a:p>
            <a:pPr marL="0" indent="0" eaLnBrk="0" latinLnBrk="1" hangingPunct="0">
              <a:lnSpc>
                <a:spcPct val="150000"/>
              </a:lnSpc>
              <a:spcBef>
                <a:spcPts val="0"/>
              </a:spcBef>
              <a:buNone/>
            </a:pPr>
            <a:r>
              <a:rPr lang="zh-CN" altLang="en-US" sz="7915" kern="0" spc="3558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97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该设想能成立的条件是下列选项中的:</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。(选填序号)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a.小球的质量足够大;b.小球的速度足够大;c.斜面绝对光滑;d.斜面的倾角</a:t>
            </a:r>
            <a:r>
              <a:rPr lang="zh-CN" altLang="en-US" sz="2010" i="1" kern="0" dirty="0" smtClean="0">
                <a:solidFill>
                  <a:srgbClr val="000000"/>
                </a:solidFill>
                <a:latin typeface="Times New Roman" panose="02020603050405020304" pitchFamily="65" charset="-122"/>
                <a:ea typeface="宋体" panose="02010600030101010101" pitchFamily="2" charset="-122"/>
              </a:rPr>
              <a:t>α</a:t>
            </a:r>
            <a:br>
              <a:rPr lang="zh-CN" altLang="en-US" sz="2010" i="1"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足够大。</a:t>
            </a:r>
            <a:endParaRPr lang="zh-CN" altLang="en-US"/>
          </a:p>
        </p:txBody>
      </p:sp>
      <p:pic>
        <p:nvPicPr>
          <p:cNvPr id="3" name="图片 3" descr="textimage20.jpeg"/>
          <p:cNvPicPr>
            <a:picLocks noChangeAspect="1"/>
          </p:cNvPicPr>
          <p:nvPr/>
        </p:nvPicPr>
        <p:blipFill>
          <a:blip r:embed="rId3"/>
          <a:stretch>
            <a:fillRect/>
          </a:stretch>
        </p:blipFill>
        <p:spPr>
          <a:xfrm>
            <a:off x="752726" y="2822648"/>
            <a:ext cx="5099047" cy="1942912"/>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30874"/>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①c、b、a　②c</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①根据对历史上科学家对“运动和力的关系”探索的历程可知,先</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是亚里士多德提出只有不断用力才能维持物体的运动,后是伽利略通过理</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想实验提出维持运动不需要力,最后由牛顿总结推理得出牛顿第一定律,并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提出是力改变了物体的运动状态。故按历史时间的先后排序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为:c、b、a。②伽利略的理想实验中,小球从第一个斜面</a:t>
            </a:r>
            <a:r>
              <a:rPr lang="zh-CN" altLang="en-US" sz="2010" i="1" kern="0" dirty="0" smtClean="0">
                <a:solidFill>
                  <a:srgbClr val="000000"/>
                </a:solidFill>
                <a:latin typeface="Times New Roman" panose="02020603050405020304" pitchFamily="65" charset="-122"/>
                <a:ea typeface="宋体" panose="02010600030101010101" pitchFamily="2" charset="-122"/>
              </a:rPr>
              <a:t>AB</a:t>
            </a:r>
            <a:r>
              <a:rPr lang="zh-CN" altLang="en-US" sz="2010" kern="0" dirty="0" smtClean="0">
                <a:solidFill>
                  <a:srgbClr val="000000"/>
                </a:solidFill>
                <a:latin typeface="Times New Roman" panose="02020603050405020304" pitchFamily="65" charset="-122"/>
                <a:ea typeface="宋体" panose="02010600030101010101" pitchFamily="2" charset="-122"/>
              </a:rPr>
              <a:t>上滑下并能滑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上第二个斜面</a:t>
            </a:r>
            <a:r>
              <a:rPr lang="zh-CN" altLang="en-US" sz="2010" i="1" kern="0" dirty="0" smtClean="0">
                <a:solidFill>
                  <a:srgbClr val="000000"/>
                </a:solidFill>
                <a:latin typeface="Times New Roman" panose="02020603050405020304" pitchFamily="65" charset="-122"/>
                <a:ea typeface="宋体" panose="02010600030101010101" pitchFamily="2" charset="-122"/>
              </a:rPr>
              <a:t>BC</a:t>
            </a:r>
            <a:r>
              <a:rPr lang="zh-CN" altLang="en-US" sz="2010" kern="0" dirty="0" smtClean="0">
                <a:solidFill>
                  <a:srgbClr val="000000"/>
                </a:solidFill>
                <a:latin typeface="Times New Roman" panose="02020603050405020304" pitchFamily="65" charset="-122"/>
                <a:ea typeface="宋体" panose="02010600030101010101" pitchFamily="2" charset="-122"/>
              </a:rPr>
              <a:t>的等高处,该设想能成立的条件是斜面绝对光滑,而与小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球的质量、运动速度、斜面的倾角等无关。故c正确。</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109412"/>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1.(2019湖南益阳中考,11,★★☆)雨伞在雨中快速旋转(从上往下看沿逆时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针方向),伞骨末端的雨滴被甩出。如图中能正确表示雨滴</a:t>
            </a:r>
            <a:r>
              <a:rPr lang="zh-CN" altLang="en-US" sz="2010" i="1" kern="0" dirty="0" smtClean="0">
                <a:solidFill>
                  <a:srgbClr val="000000"/>
                </a:solidFill>
                <a:latin typeface="Times New Roman" panose="02020603050405020304" pitchFamily="65" charset="-122"/>
                <a:ea typeface="宋体" panose="02010600030101010101" pitchFamily="2" charset="-122"/>
              </a:rPr>
              <a:t>P</a:t>
            </a:r>
            <a:r>
              <a:rPr lang="zh-CN" altLang="en-US" sz="2010" kern="0" dirty="0" smtClean="0">
                <a:solidFill>
                  <a:srgbClr val="000000"/>
                </a:solidFill>
                <a:latin typeface="Times New Roman" panose="02020603050405020304" pitchFamily="65" charset="-122"/>
                <a:ea typeface="宋体" panose="02010600030101010101" pitchFamily="2" charset="-122"/>
              </a:rPr>
              <a:t>被甩出瞬间运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动方向的是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4085" kern="0" spc="1411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1.jpeg"/>
          <p:cNvPicPr>
            <a:picLocks noChangeAspect="1"/>
          </p:cNvPicPr>
          <p:nvPr/>
        </p:nvPicPr>
        <p:blipFill>
          <a:blip r:embed="rId3"/>
          <a:stretch>
            <a:fillRect/>
          </a:stretch>
        </p:blipFill>
        <p:spPr>
          <a:xfrm>
            <a:off x="540000" y="2574750"/>
            <a:ext cx="3581400" cy="3905250"/>
          </a:xfrm>
          <a:prstGeom prst="rect">
            <a:avLst/>
          </a:prstGeom>
        </p:spPr>
      </p:pic>
      <p:pic>
        <p:nvPicPr>
          <p:cNvPr id="4" name="图片 3" descr="PPT模板八年级-19.png"/>
          <p:cNvPicPr>
            <a:picLocks noChangeAspect="1"/>
          </p:cNvPicPr>
          <p:nvPr/>
        </p:nvPicPr>
        <p:blipFill>
          <a:blip r:embed="rId4"/>
          <a:stretch>
            <a:fillRect/>
          </a:stretch>
        </p:blipFill>
        <p:spPr>
          <a:xfrm>
            <a:off x="428596" y="777063"/>
            <a:ext cx="4270257" cy="4907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8049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C　</a:t>
            </a:r>
            <a:r>
              <a:rPr lang="zh-CN" altLang="en-US" sz="2010" kern="0" dirty="0" smtClean="0">
                <a:solidFill>
                  <a:srgbClr val="000000"/>
                </a:solidFill>
                <a:latin typeface="Times New Roman" panose="02020603050405020304" pitchFamily="65" charset="-122"/>
                <a:ea typeface="宋体" panose="02010600030101010101" pitchFamily="2" charset="-122"/>
              </a:rPr>
              <a:t>由图知,雨伞在雨中快速旋转(从上往下看沿逆时针方向),原来</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雨滴随雨伞逆时针转动(即在水平面做圆周运动),伞骨末端的雨滴被甩出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时,雨滴由于惯性要保持原来的运动状态,会沿切线方向被甩出,即该瞬间</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雨滴的运动方向为水平向右,故C选项正确。</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5222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2.(2019山西中考,19,★★☆)小明是个科幻迷,他创作了一篇科幻题材的短</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篇小说——《我是超人》。小说中有这样的故事情节:超人小明上天入海</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无所不能,有次为营救小伙伴,情急之下让地球骤然停止自转,结果小伙伴</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却被甩向了天空。他这样幻想的科学依据是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。地球骤然停</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止自转,你认为可能发生的现象还有</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(写出一条即可)。</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人具有惯性　地球上的汽车等物品也会由于惯性被甩向天空</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小伙伴原来随地球一起运动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若地球骤然停止自转</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小伙伴由于具有</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仍要保持原来的运动状态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所以会被甩向了天空</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故他这样幻想的科</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学依据是人具有惯性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地球骤然停止自转</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地球上的汽车等物品也会由于惯</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性被甩向天空。</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3.(2018河南中考,6,★★☆)如图8-1-8所示,上表面水平且光滑的小车上</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有</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两个物体,两物体与小车以相同的速度一起向右匀速运动。</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在</a:t>
            </a:r>
            <a:r>
              <a:rPr lang="zh-CN" altLang="en-US" sz="2010" i="1" kern="0" dirty="0" smtClean="0">
                <a:solidFill>
                  <a:srgbClr val="000000"/>
                </a:solidFill>
                <a:latin typeface="Times New Roman" panose="02020603050405020304" pitchFamily="65" charset="-122"/>
                <a:ea typeface="宋体" panose="02010600030101010101" pitchFamily="2" charset="-122"/>
              </a:rPr>
              <a:t>A</a:t>
            </a:r>
            <a:br>
              <a:rPr lang="zh-CN" altLang="en-US" sz="2010" i="1"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的正前方,</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的质量小于</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的质量。假设小车的上表面足够长,不计空气阻</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力,小车遇到障碍物突然停止后,</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两物体</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(选填“会”或“不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会”)相撞,原因是: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7390" kern="0" spc="40757"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77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图8-1-8</a:t>
            </a:r>
            <a:endParaRPr lang="zh-CN" altLang="en-US"/>
          </a:p>
        </p:txBody>
      </p:sp>
      <p:pic>
        <p:nvPicPr>
          <p:cNvPr id="3" name="图片 3" descr="textimage22.jpeg"/>
          <p:cNvPicPr>
            <a:picLocks noChangeAspect="1"/>
          </p:cNvPicPr>
          <p:nvPr/>
        </p:nvPicPr>
        <p:blipFill>
          <a:blip r:embed="rId3"/>
          <a:stretch>
            <a:fillRect/>
          </a:stretch>
        </p:blipFill>
        <p:spPr>
          <a:xfrm>
            <a:off x="740023" y="3260038"/>
            <a:ext cx="5715002" cy="1824883"/>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201389"/>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不会　两物体在水平方向上不受外力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仍以原来的速度做匀速直线</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距离保持不变</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小车停止前,</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物体和小车一起做匀速直线运动,并且两物体和</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小车具有共同的速度,当小车突然停止时,小车上表面水平且光滑,两物体</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由于惯性,还要保持原来的速度做匀速直线运动,因此两个物体间的距离不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变,一定不会相碰。</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0577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例1    </a:t>
            </a:r>
            <a:r>
              <a:rPr lang="zh-CN" altLang="en-US" sz="2010" kern="0" dirty="0" smtClean="0">
                <a:solidFill>
                  <a:srgbClr val="000000"/>
                </a:solidFill>
                <a:latin typeface="Times New Roman" panose="02020603050405020304" pitchFamily="65" charset="-122"/>
                <a:ea typeface="宋体" panose="02010600030101010101" pitchFamily="2" charset="-122"/>
              </a:rPr>
              <a:t>(2018山西大同期中)“后羿射日”是大家熟悉的我国上古时期的神</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话故事。后羿射出去的箭离弦而出后,假设突然不受任何力的作用,射出去</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的箭会</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A.落回地面　    B.绕地球转动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C.停在空中　    D.飞向太阳</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根据牛顿第一定律可知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在物体不受任何外力的情况下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总保持静止</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状态或匀速直线运动状态。射出去的箭是运动的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所以当箭突然不受任何</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力的作用时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箭将保持原来的速度大小和方向不变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做匀速直线运动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一直</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飞向太阳。故只有选项</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符合题意。</a:t>
            </a: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a:t>
            </a:r>
            <a:endParaRPr lang="zh-CN" altLang="en-US" sz="2010" b="1"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96945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4.(2015浙江温州中考,23,★★☆)“牛顿第一定律”的形成,经历了伽利</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略、笛卡儿和牛顿等科学家不断完善的过程。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(1)伽利略经过如图8-1-9所示的实验和推理得出结论:如果没有摩擦阻力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和空气阻力的影响,在水平面上运动的物体将会一直运动下去。结合伽利</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略的结论写出图中各实验和推理的先后顺序:</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。(用字母表示)</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                           图8-1-9</a:t>
            </a:r>
            <a:endParaRPr lang="zh-CN" altLang="en-US" sz="2010" dirty="0" smtClean="0"/>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14085" kern="0" spc="27613"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3.jpeg"/>
          <p:cNvPicPr>
            <a:picLocks noChangeAspect="1"/>
          </p:cNvPicPr>
          <p:nvPr/>
        </p:nvPicPr>
        <p:blipFill>
          <a:blip r:embed="rId3"/>
          <a:stretch>
            <a:fillRect/>
          </a:stretch>
        </p:blipFill>
        <p:spPr>
          <a:xfrm>
            <a:off x="540000" y="2991642"/>
            <a:ext cx="4359460" cy="3214709"/>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26946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(2)笛卡儿在伽利略观点的基础上进一步完善:如果运动中的物体没有受到</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力的作用,它将继续以同一速度沿直线运动,既不停下来也不偏离原来的方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向。牛顿在他们研究的基础上提出了“牛顿第一定律”。相对于“牛顿</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第一定律”,笛卡儿的观点有什么不足?</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30874"/>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(1)CAB　(2)没有涉及静止物体的运动规律</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(1)伽利略经过实验和推理得出结论,即结论得出过程是“先实验再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推理”,图C中有空气阻力,图A中没有空气阻力,所以先C再A;而图B中,是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推理得出了在无空气阻力和无摩擦阻力的情况下,物体将做匀速直线运动,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故正确的顺序应该是CAB。</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(2)牛顿第一定律的内容是一切物体在没有受到力的作用时,总保持静止状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态或匀速直线运动状态,而笛卡儿的观点中,只涉及了物体做匀速直线运动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的情况,没有涉及静止物体的运动规律。</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31387"/>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1.(2019山东菏泽中考,3,★☆☆)公共汽车紧急刹车时,乘客从座位上向前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冲的原因是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A.乘客没坐稳　    B.乘客没抓好扶手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C.乘客具有惯性　    D.乘客的座位太光滑</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C</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汽车突然刹车时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乘客的下半身由于受到车的阻力由运动变为</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静止</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而上半身由于具有惯性继续向前运动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所以乘客向前冲</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选项正</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确。</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2" descr="PPT模板-08.png"/>
          <p:cNvPicPr>
            <a:picLocks noChangeAspect="1"/>
          </p:cNvPicPr>
          <p:nvPr/>
        </p:nvPicPr>
        <p:blipFill>
          <a:blip r:embed="rId3"/>
          <a:stretch>
            <a:fillRect/>
          </a:stretch>
        </p:blipFill>
        <p:spPr>
          <a:xfrm>
            <a:off x="500034"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313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2.(2018湖北武汉中考,6,★★☆)生活中人们常常利用物体的惯性。下列描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述正确的是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A.标枪运动员通过助跑提高成绩,利用了运动员自身的惯性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B.紧固锤头时撞击锤柄的下端,利用了锤柄的惯性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C.拍打窗帘清除上面的浮灰,利用了窗帘的惯性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D.将脸盆里的水泼出去,利用了水的惯性</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泼水时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盆和水是运动的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当盆受力静止时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水由于惯性要保持原</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来的运动状态而被泼出</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选项正确。</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0603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3.(2015湖北襄阳中考,6,★★☆)小明乘坐公交汽车时,站在离车门较近的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位置而且双手没有扶任何物体,为了避免汽车启动时摔倒,他应将身体</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A.保持直立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B.向汽车运动方向倾斜</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C.向汽车运动的反方向倾斜</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D.任何站姿都可以</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汽车启动前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人的身体是静止的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当汽车启动时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人的脚随汽车向</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前运动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由于惯性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人的身体要保持原有状态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将会向后倾倒</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因此人将身体</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向汽车运动方向倾斜可避免摔倒。故选</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项。</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4.(2016广东广州中考,19,★★☆)被细绳拴着的小球在水平面上绕</a:t>
            </a:r>
            <a:r>
              <a:rPr lang="zh-CN" altLang="en-US" sz="2010" i="1" kern="0" dirty="0" smtClean="0">
                <a:solidFill>
                  <a:srgbClr val="000000"/>
                </a:solidFill>
                <a:latin typeface="Times New Roman" panose="02020603050405020304" pitchFamily="65" charset="-122"/>
                <a:ea typeface="宋体" panose="02010600030101010101" pitchFamily="2" charset="-122"/>
              </a:rPr>
              <a:t>O</a:t>
            </a:r>
            <a:r>
              <a:rPr lang="zh-CN" altLang="en-US" sz="2010" kern="0" dirty="0" smtClean="0">
                <a:solidFill>
                  <a:srgbClr val="000000"/>
                </a:solidFill>
                <a:latin typeface="Times New Roman" panose="02020603050405020304" pitchFamily="65" charset="-122"/>
                <a:ea typeface="宋体" panose="02010600030101010101" pitchFamily="2" charset="-122"/>
              </a:rPr>
              <a:t>点做</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圆周运动,轨迹图如图中虚线所示,不计阻力,某时刻细绳断,小球速度为</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过一段时间小球出现在</a:t>
            </a:r>
            <a:r>
              <a:rPr lang="zh-CN" altLang="en-US" sz="2010" i="1" kern="0" dirty="0" smtClean="0">
                <a:solidFill>
                  <a:srgbClr val="000000"/>
                </a:solidFill>
                <a:latin typeface="Times New Roman" panose="02020603050405020304" pitchFamily="65" charset="-122"/>
                <a:ea typeface="宋体" panose="02010600030101010101" pitchFamily="2" charset="-122"/>
              </a:rPr>
              <a:t>P</a:t>
            </a:r>
            <a:r>
              <a:rPr lang="zh-CN" altLang="en-US" sz="2010" kern="0" dirty="0" smtClean="0">
                <a:solidFill>
                  <a:srgbClr val="000000"/>
                </a:solidFill>
                <a:latin typeface="Times New Roman" panose="02020603050405020304" pitchFamily="65" charset="-122"/>
                <a:ea typeface="宋体" panose="02010600030101010101" pitchFamily="2" charset="-122"/>
              </a:rPr>
              <a:t>点,速度为</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'(如图)。</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'(选填“&gt;”、</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“=”、“&lt;”)。作图找出细绳断时小球的位置,用点在轨迹图上表示。</a:t>
            </a:r>
            <a:endParaRPr lang="zh-CN" altLang="en-US"/>
          </a:p>
          <a:p>
            <a:pPr marL="0" indent="0" eaLnBrk="0" latinLnBrk="1" hangingPunct="0">
              <a:lnSpc>
                <a:spcPct val="150000"/>
              </a:lnSpc>
              <a:spcBef>
                <a:spcPts val="0"/>
              </a:spcBef>
              <a:buNone/>
            </a:pPr>
            <a:r>
              <a:rPr lang="zh-CN" altLang="en-US" sz="12255" kern="0" spc="389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24.jpeg"/>
          <p:cNvPicPr>
            <a:picLocks noChangeAspect="1"/>
          </p:cNvPicPr>
          <p:nvPr/>
        </p:nvPicPr>
        <p:blipFill>
          <a:blip r:embed="rId3"/>
          <a:stretch>
            <a:fillRect/>
          </a:stretch>
        </p:blipFill>
        <p:spPr>
          <a:xfrm>
            <a:off x="540000" y="2829839"/>
            <a:ext cx="6505575" cy="337185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6453305"/>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　如图所示</a:t>
            </a:r>
            <a:endParaRPr lang="zh-CN" altLang="en-US" sz="2010" dirty="0" smtClean="0"/>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被细绳拴着的小球在水平面上绕</a:t>
            </a:r>
            <a:r>
              <a:rPr lang="zh-CN" altLang="en-US" sz="2010" i="1" kern="0" dirty="0" smtClean="0">
                <a:solidFill>
                  <a:srgbClr val="000000"/>
                </a:solidFill>
                <a:latin typeface="Times New Roman" panose="02020603050405020304" pitchFamily="65" charset="-122"/>
                <a:ea typeface="宋体" panose="02010600030101010101" pitchFamily="2" charset="-122"/>
              </a:rPr>
              <a:t>O</a:t>
            </a:r>
            <a:r>
              <a:rPr lang="zh-CN" altLang="en-US" sz="2010" kern="0" dirty="0" smtClean="0">
                <a:solidFill>
                  <a:srgbClr val="000000"/>
                </a:solidFill>
                <a:latin typeface="Times New Roman" panose="02020603050405020304" pitchFamily="65" charset="-122"/>
                <a:ea typeface="宋体" panose="02010600030101010101" pitchFamily="2" charset="-122"/>
              </a:rPr>
              <a:t>点做圆周运动,由于不计阻力,某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时刻细绳断,小球由于具有惯性,将按照原来的速度做匀速直线运动,所以</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';过</a:t>
            </a:r>
            <a:r>
              <a:rPr lang="zh-CN" altLang="en-US" sz="2010" i="1" kern="0" dirty="0" smtClean="0">
                <a:solidFill>
                  <a:srgbClr val="000000"/>
                </a:solidFill>
                <a:latin typeface="Times New Roman" panose="02020603050405020304" pitchFamily="65" charset="-122"/>
                <a:ea typeface="宋体" panose="02010600030101010101" pitchFamily="2" charset="-122"/>
              </a:rPr>
              <a:t>P</a:t>
            </a:r>
            <a:r>
              <a:rPr lang="zh-CN" altLang="en-US" sz="2010" kern="0" dirty="0" smtClean="0">
                <a:solidFill>
                  <a:srgbClr val="000000"/>
                </a:solidFill>
                <a:latin typeface="Times New Roman" panose="02020603050405020304" pitchFamily="65" charset="-122"/>
                <a:ea typeface="宋体" panose="02010600030101010101" pitchFamily="2" charset="-122"/>
              </a:rPr>
              <a:t>点作速度方向的反向延长线,与圆相切于一点,该点即细绳断时小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球的位置(绳断处)。</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pic>
        <p:nvPicPr>
          <p:cNvPr id="5" name="图片 3" descr="textimage25.jpeg"/>
          <p:cNvPicPr>
            <a:picLocks noChangeAspect="1"/>
          </p:cNvPicPr>
          <p:nvPr/>
        </p:nvPicPr>
        <p:blipFill>
          <a:blip r:embed="rId3"/>
          <a:stretch>
            <a:fillRect/>
          </a:stretch>
        </p:blipFill>
        <p:spPr>
          <a:xfrm>
            <a:off x="540001" y="1205691"/>
            <a:ext cx="6246578" cy="3457111"/>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6648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5.(2017安徽中考,6,★☆☆)一个质量为500 g的货物,随“天舟一号”货运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飞船升入太空。与发射前相比较,该货物的惯性</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(选填“变大”、</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“变小”或“不变”)。</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不变</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质量是物体的一种属性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其大小与物体形状、状态、所处的位置等</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均无关</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则货物随飞船升入太空后质量不变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又由于物体的惯性大小只与物</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体的质量大小有关</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故该货物的惯性不变。</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6.(2015贵州黔西南中考,14,★★☆)今年“五一”旅游高峰期间,在我市某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道路发生一起交通事故,两辆同向行驶的汽车发生“追尾”,虽</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车驾驶员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紧急刹车,仍撞击了</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车(如图所示)。①请根据物理知识解释“追尾”原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因。②“追尾”后,</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车驾驶员受到</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(选答:“安全气囊”、“安全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带”、“汽车头枕”)保护未严重受伤,做出相应的解释。(4分)</a:t>
            </a:r>
            <a:endParaRPr lang="zh-CN" altLang="en-US"/>
          </a:p>
          <a:p>
            <a:pPr marL="0" indent="0" eaLnBrk="0" latinLnBrk="1" hangingPunct="0">
              <a:lnSpc>
                <a:spcPct val="150000"/>
              </a:lnSpc>
              <a:spcBef>
                <a:spcPts val="0"/>
              </a:spcBef>
              <a:buNone/>
            </a:pPr>
            <a:r>
              <a:rPr lang="zh-CN" altLang="en-US" sz="7360" kern="0" spc="1844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26.jpeg"/>
          <p:cNvPicPr>
            <a:picLocks noChangeAspect="1"/>
          </p:cNvPicPr>
          <p:nvPr/>
        </p:nvPicPr>
        <p:blipFill>
          <a:blip r:embed="rId3"/>
          <a:stretch>
            <a:fillRect/>
          </a:stretch>
        </p:blipFill>
        <p:spPr>
          <a:xfrm>
            <a:off x="540000" y="3195504"/>
            <a:ext cx="3276600" cy="194309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869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知识点二    惯性</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一切物体都有保持原来运动状态不变的性质,我们把这种性质叫做惯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性。</a:t>
            </a:r>
            <a:endParaRPr lang="zh-CN" altLang="en-US" dirty="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拓展</a:t>
            </a:r>
            <a:r>
              <a:rPr lang="zh-CN" altLang="en-US" sz="2010" kern="0" dirty="0" smtClean="0">
                <a:solidFill>
                  <a:srgbClr val="000000"/>
                </a:solidFill>
                <a:latin typeface="Times New Roman" panose="02020603050405020304" pitchFamily="65" charset="-122"/>
                <a:ea typeface="宋体" panose="02010600030101010101" pitchFamily="2" charset="-122"/>
              </a:rPr>
              <a:t>:①惯性是物体本身的固有属性,一切物体都具有惯性。②牛顿第一定</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律也叫惯性定律。③惯性的大小只与物体的质量有关。物体的质量越大,</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其惯性越大,其运动状态越难改变。</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37416"/>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①见解析　②汽车头枕　解释见解析</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①虽</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车驾驶员紧急刹车,但由于</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车具有惯性,仍然保持原有运动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状态,继续向前运动,造成“追尾”事故。②撞击时</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车加速运动,</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车驾驶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员由于具有惯性,仍保持原有运动状态,头部相对于车向后运动,受汽车头</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枕保护未严重受伤。</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7.(2019黑龙江哈尔滨中考删减,18,★★☆)如图,同一小车从同一斜面的同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一高度由静止释放,分别滑至粗糙程度不同的三个水平面上时速度为</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0</a:t>
            </a:r>
            <a:r>
              <a:rPr lang="zh-CN" altLang="en-US" sz="2010" kern="0" dirty="0" smtClean="0">
                <a:solidFill>
                  <a:srgbClr val="000000"/>
                </a:solidFill>
                <a:latin typeface="Times New Roman" panose="02020603050405020304" pitchFamily="65" charset="-122"/>
                <a:ea typeface="宋体" panose="02010600030101010101" pitchFamily="2" charset="-122"/>
              </a:rPr>
              <a:t>。</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(a)(b)图中小车最终停在图示位置,分析可知:在水平面上小车受到阻力,因</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为力可以改变物体运动状态,所以小车在(a)图比在(b)图受到的阻力大,</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更明显;若(c)图水平面光滑,则小车在该水平面上将</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2745" kern="0" spc="1942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27.jpeg"/>
          <p:cNvPicPr>
            <a:picLocks noChangeAspect="1"/>
          </p:cNvPicPr>
          <p:nvPr/>
        </p:nvPicPr>
        <p:blipFill>
          <a:blip r:embed="rId3"/>
          <a:stretch>
            <a:fillRect/>
          </a:stretch>
        </p:blipFill>
        <p:spPr>
          <a:xfrm>
            <a:off x="540000" y="2965275"/>
            <a:ext cx="4086225" cy="3514725"/>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37416"/>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力的作用效果　做匀速直线运动</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力是改变物体运动状态的原因,(a)(b)两图相比,(a)图中小车运动的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距离短,说明小车在(a)图比在(b)图受到的阻力大,力的作用效果更明显;小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车原来处于运动状态,若(c)图水平面光滑,则小车在水平方向上不受力的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作用,根据牛顿第一定律可知,小车在该水平面上将做匀速直线运动。</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8.(2016浙江舟山中考,25,★★☆)某同学利用如图所示装置研究阻力对物</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体运动的影响,甲、乙木板上分别铺有毛巾和棉布,丙木板上不铺任何材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料,让小车从相同斜面的顶端由静止开始滑下,观察现象。</a:t>
            </a:r>
            <a:endParaRPr lang="zh-CN" altLang="en-US"/>
          </a:p>
          <a:p>
            <a:pPr marL="0" indent="0" eaLnBrk="0" latinLnBrk="1" hangingPunct="0">
              <a:lnSpc>
                <a:spcPct val="150000"/>
              </a:lnSpc>
              <a:spcBef>
                <a:spcPts val="0"/>
              </a:spcBef>
              <a:buNone/>
            </a:pPr>
            <a:r>
              <a:rPr lang="zh-CN" altLang="en-US" sz="9610" kern="0" spc="47537"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61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试回答下列问题:</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(1)科学实验需要控制变量,本实验中,影响小车在水平面上运动距离的因</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素,除了阻力外,还有</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,该因素可以采用小车从</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相同斜面的顶端由静止开始滑下的方法来控制。</a:t>
            </a:r>
            <a:endParaRPr lang="zh-CN" altLang="en-US"/>
          </a:p>
        </p:txBody>
      </p:sp>
      <p:pic>
        <p:nvPicPr>
          <p:cNvPr id="3" name="图片 3" descr="textimage28.jpeg"/>
          <p:cNvPicPr>
            <a:picLocks noChangeAspect="1"/>
          </p:cNvPicPr>
          <p:nvPr/>
        </p:nvPicPr>
        <p:blipFill>
          <a:blip r:embed="rId3"/>
          <a:stretch>
            <a:fillRect/>
          </a:stretch>
        </p:blipFill>
        <p:spPr>
          <a:xfrm>
            <a:off x="922141" y="2447811"/>
            <a:ext cx="6493767" cy="2326507"/>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283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(2)实验可得出“阻力越小,运动速度减小得越慢”的结论,支持该结论的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证据是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小车到达水平面时的初速度</a:t>
            </a:r>
            <a:endParaRPr lang="zh-CN" altLang="en-US" sz="2010" dirty="0" smtClean="0"/>
          </a:p>
          <a:p>
            <a:pPr eaLnBrk="0" latinLnBrk="1" hangingPunct="0">
              <a:lnSpc>
                <a:spcPct val="150000"/>
              </a:lnSpc>
            </a:pP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小车在毛巾表面运动的距离最近</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在丙木板上运动的距离最远</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在实验中</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影响小车在水平面上运动距离的因素</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除了阻力外</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有小车到达水平面时的初速度</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由实验现象可知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小车在毛巾表面运动</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的距离最近</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在丙木板表面运动的距离最远</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据此可推理出“阻力越小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运</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动速度减小得越慢”的结论。</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593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1.(独家原创试题)小明暑期乘坐高铁去上学,听到有人聊天说道:现在车速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达到了300 km/h,此时千万不能跳起来,如果跳起来,在空中停留了半秒就</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会从车头被甩到车尾。请你从物理角度分析这人说法是否正确并说明原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因。</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不正确　原因见解析</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本题考查了利用物理观念辨析生活中物理问题的能力。人起跳前</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随高铁快速运动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起跳后人由于惯性仍保持原来的速度向前运动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在相同的</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时间内</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人和高铁向前行驶的距离相同</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不会从车头被甩到车尾。</a:t>
            </a:r>
          </a:p>
          <a:p>
            <a:pPr marL="0" indent="0" eaLnBrk="0" latinLnBrk="1" hangingPunct="0">
              <a:lnSpc>
                <a:spcPct val="150000"/>
              </a:lnSpc>
              <a:spcBef>
                <a:spcPts val="0"/>
              </a:spcBef>
              <a:buNone/>
            </a:pPr>
            <a:endParaRPr lang="zh-CN" altLang="en-US" dirty="0"/>
          </a:p>
        </p:txBody>
      </p:sp>
      <p:pic>
        <p:nvPicPr>
          <p:cNvPr id="3" name="图片 2" descr="PPT模板八年级-20.png"/>
          <p:cNvPicPr>
            <a:picLocks noChangeAspect="1"/>
          </p:cNvPicPr>
          <p:nvPr/>
        </p:nvPicPr>
        <p:blipFill>
          <a:blip r:embed="rId3"/>
          <a:stretch>
            <a:fillRect/>
          </a:stretch>
        </p:blipFill>
        <p:spPr>
          <a:xfrm>
            <a:off x="428596" y="705625"/>
            <a:ext cx="4236729" cy="4937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2.(2017江西中考)端午假日,小华随父母体验了一次快乐的乡村游。见到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如图8-1-10所示的一个老式风扇车,颇感兴趣,摇手摇杆产生的风,为什么能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将从漏斗中漏下的谷粒与空壳分开呢?小华到家便进行了以下探究: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【自制器材】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(1)利用废旧塑料板制成条形漏斗,废旧塑料杯切去杯底并在杯壁裁出缺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口;仿照老式风扇车,组装成如图8-1-11甲所示的装置;</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(2)选用质量</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的砂砾模拟谷粒和空壳;</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(3)裁剪快餐盒盖用于收集砂砾。</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【进行实验】</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(1)把快餐盒盖放在水平桌面上,将上述装置侧壁缺口朝下放在盒盖上方;</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(2)取一小风扇正对进风口,再开启风扇并将砂砾倒入漏斗;</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(3)待砂砾漏完,关闭风扇;</a:t>
            </a:r>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64538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(4)观察盒盖上的砂砾,比较</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图8-1-11</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29.jpeg"/>
          <p:cNvPicPr>
            <a:picLocks noChangeAspect="1"/>
          </p:cNvPicPr>
          <p:nvPr/>
        </p:nvPicPr>
        <p:blipFill>
          <a:blip r:embed="rId3"/>
          <a:stretch>
            <a:fillRect/>
          </a:stretch>
        </p:blipFill>
        <p:spPr>
          <a:xfrm>
            <a:off x="871678" y="1205691"/>
            <a:ext cx="4537292" cy="2783870"/>
          </a:xfrm>
          <a:prstGeom prst="rect">
            <a:avLst/>
          </a:prstGeom>
        </p:spPr>
      </p:pic>
      <p:pic>
        <p:nvPicPr>
          <p:cNvPr id="4" name="图片 4" descr="textimage30.jpeg"/>
          <p:cNvPicPr>
            <a:picLocks noChangeAspect="1"/>
          </p:cNvPicPr>
          <p:nvPr/>
        </p:nvPicPr>
        <p:blipFill>
          <a:blip r:embed="rId4"/>
          <a:stretch>
            <a:fillRect/>
          </a:stretch>
        </p:blipFill>
        <p:spPr>
          <a:xfrm>
            <a:off x="540000" y="4027310"/>
            <a:ext cx="7258050" cy="2238375"/>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1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【收集证据】实验结果如图乙所示,并记录在下表中。</a:t>
            </a:r>
            <a:endParaRPr lang="zh-CN" altLang="en-US" dirty="0"/>
          </a:p>
        </p:txBody>
      </p:sp>
      <p:sp>
        <p:nvSpPr>
          <p:cNvPr id="3" name="TextBox 3"/>
          <p:cNvSpPr txBox="1"/>
          <p:nvPr/>
        </p:nvSpPr>
        <p:spPr>
          <a:xfrm>
            <a:off x="540000" y="2274921"/>
            <a:ext cx="8467200" cy="38864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【分析论证】</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(1)由实验结果可知,在相同的风速的作用下,质量较大的砂砾不容易被风</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吹远,其运动状态</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发生改变(选填“容易”或“不容易”),即惯性</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较</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(选填“大”或“小”);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(2)由此也可以说明惯性的大小与物体的</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有关。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【交流评估】为了使实验结论更科学,可以更换不同的物体或改变风速大</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小重复上述实验。</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【拓展应用】</a:t>
            </a:r>
            <a:endParaRPr lang="zh-CN" altLang="en-US" dirty="0"/>
          </a:p>
        </p:txBody>
      </p:sp>
      <p:graphicFrame>
        <p:nvGraphicFramePr>
          <p:cNvPr id="4" name="表格 4"/>
          <p:cNvGraphicFramePr>
            <a:graphicFrameLocks noGrp="1"/>
          </p:cNvGraphicFramePr>
          <p:nvPr/>
        </p:nvGraphicFramePr>
        <p:xfrm>
          <a:off x="720000" y="1277129"/>
          <a:ext cx="7740000" cy="943200"/>
        </p:xfrm>
        <a:graphic>
          <a:graphicData uri="http://schemas.openxmlformats.org/drawingml/2006/table">
            <a:tbl>
              <a:tblPr/>
              <a:tblGrid>
                <a:gridCol w="1935000"/>
                <a:gridCol w="1935000"/>
                <a:gridCol w="1935000"/>
                <a:gridCol w="1935000"/>
              </a:tblGrid>
              <a:tr h="4716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砂砾质量</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大</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较大</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小</a:t>
                      </a:r>
                    </a:p>
                  </a:txBody>
                  <a:tcPr marL="45720" marR="45720"/>
                </a:tc>
              </a:tr>
              <a:tr h="4716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砂砾水平运动的距离</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近</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较近</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远</a:t>
                      </a:r>
                    </a:p>
                  </a:txBody>
                  <a:tcPr marL="45720" marR="45720"/>
                </a:tc>
              </a:tr>
            </a:tbl>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(1)如果使用风扇车来分离谷粒和空壳,则在图中</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口可收集到饱满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的谷粒(选填“</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”或“</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(2)如图丙所示,在无风的情况下,农场工人用铁锹将混合谷物斜向上抛洒</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出去,饱满的谷粒将落在离工人更</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处(选填“近”或“远”),从而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将谷粒与空壳分离。</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3917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例2    </a:t>
            </a:r>
            <a:r>
              <a:rPr lang="zh-CN" altLang="en-US" sz="2010" kern="0" dirty="0" smtClean="0">
                <a:solidFill>
                  <a:srgbClr val="000000"/>
                </a:solidFill>
                <a:latin typeface="Times New Roman" panose="02020603050405020304" pitchFamily="65" charset="-122"/>
                <a:ea typeface="宋体" panose="02010600030101010101" pitchFamily="2" charset="-122"/>
              </a:rPr>
              <a:t>(独家原创试题)2019年3月10日,采用“氢燃料电池为主、锂电池为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辅的混合动力技术”中国商飞新能源验证机“灵雀H”在郑州上街机场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试飞成功。若在试飞过程中采用氢燃料供能,如图8-1-2所示,则“灵雀H”</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上升过程中的惯性将</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(选填“增大”、“减小”或“不变”)。</a:t>
            </a:r>
            <a:endParaRPr lang="zh-CN" altLang="en-US" dirty="0"/>
          </a:p>
          <a:p>
            <a:pPr marL="0" indent="0" eaLnBrk="0" latinLnBrk="1" hangingPunct="0">
              <a:lnSpc>
                <a:spcPct val="150000"/>
              </a:lnSpc>
              <a:spcBef>
                <a:spcPts val="0"/>
              </a:spcBef>
              <a:buNone/>
            </a:pPr>
            <a:r>
              <a:rPr lang="zh-CN" altLang="en-US" sz="11635" kern="0" spc="21737"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338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图8-1-2</a:t>
            </a:r>
            <a:endParaRPr lang="zh-CN" altLang="en-US" dirty="0"/>
          </a:p>
        </p:txBody>
      </p:sp>
      <p:pic>
        <p:nvPicPr>
          <p:cNvPr id="3" name="图片 3" descr="textimage1.jpeg"/>
          <p:cNvPicPr>
            <a:picLocks noChangeAspect="1"/>
          </p:cNvPicPr>
          <p:nvPr/>
        </p:nvPicPr>
        <p:blipFill>
          <a:blip r:embed="rId3"/>
          <a:stretch>
            <a:fillRect/>
          </a:stretch>
        </p:blipFill>
        <p:spPr>
          <a:xfrm>
            <a:off x="810324" y="2705889"/>
            <a:ext cx="3697976" cy="2783870"/>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6452792"/>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自制器材</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不同　</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进行实验</a:t>
            </a:r>
            <a:r>
              <a:rPr lang="en-US" altLang="zh-CN" sz="2010" kern="0" dirty="0" smtClean="0">
                <a:solidFill>
                  <a:srgbClr val="000000"/>
                </a:solidFill>
                <a:latin typeface="Times New Roman" panose="02020603050405020304" pitchFamily="65" charset="-122"/>
                <a:ea typeface="宋体" panose="02010600030101010101" pitchFamily="2" charset="-122"/>
              </a:rPr>
              <a:t>】(4)</a:t>
            </a:r>
            <a:r>
              <a:rPr lang="zh-CN" altLang="en-US" sz="2010" kern="0" dirty="0" smtClean="0">
                <a:solidFill>
                  <a:srgbClr val="000000"/>
                </a:solidFill>
                <a:latin typeface="Times New Roman" panose="02020603050405020304" pitchFamily="65" charset="-122"/>
                <a:ea typeface="宋体" panose="02010600030101010101" pitchFamily="2" charset="-122"/>
              </a:rPr>
              <a:t>砂砾水平运动的距离    </a:t>
            </a:r>
            <a:r>
              <a:rPr lang="zh-CN" altLang="en-US" sz="2010" dirty="0" smtClean="0"/>
              <a:t/>
            </a:r>
            <a:br>
              <a:rPr lang="zh-CN" altLang="en-US" sz="2010" dirty="0" smtClean="0"/>
            </a:b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分析论证</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不容易　大　</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质量　</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拓展应用</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en-US" altLang="zh-CN"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远</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本题考查了“通过实验来验证影响惯性大小的因素”、“控制变</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量法”的应用等科学探究能力,以及应用惯性知识解决实际问题的“物理</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观念”学科素养。【自制器材】(2)从漏斗中漏下的谷粒与空壳的质量不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同,故选用质量不同的砂砾模拟谷粒和空壳;【进行实验】(4)观察盒盖上</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的砂砾的位置确定砂砾水平运动的距离;【分析论证】(1)由实验结果可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知,在相同风速的作用下,质量较大的砂砾不容易被风吹远,其运动状态不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容易发生改变,即惯性较大;(2)由此也可以说明惯性的大小与物体的质量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有关,质量越大,惯性越大;【拓展应用】(1)因为质量越大,惯性越大,运动状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态越不容易改变,谷粒的质量大于谷壳质量,谷粒的运动状态不容易改变,</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运动距离较短,故</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口可收集到饱满的谷粒;(2)饱满的谷粒质量大,惯性大,</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运动状态不容易改变,运动后不容易停下来,运动距离远。</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342710"/>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1.在一条东西方向的平直公路上,一辆沿公路行驶的汽车上有水滴落在路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面上,路面上部分水滴的印迹如图所示。请根据水滴印迹的特点指出该车</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行驶的方向,并应用所学物理知识加以解释。(图中虚线为汽车的行驶路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线)</a:t>
            </a:r>
            <a:endParaRPr lang="zh-CN" altLang="en-US" dirty="0"/>
          </a:p>
          <a:p>
            <a:pPr marL="0" indent="0" eaLnBrk="0" latinLnBrk="1" hangingPunct="0">
              <a:lnSpc>
                <a:spcPct val="150000"/>
              </a:lnSpc>
              <a:spcBef>
                <a:spcPts val="0"/>
              </a:spcBef>
              <a:buNone/>
            </a:pPr>
            <a:r>
              <a:rPr lang="zh-CN" altLang="en-US" sz="4420" kern="0" spc="30904"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31.jpeg"/>
          <p:cNvPicPr>
            <a:picLocks noChangeAspect="1"/>
          </p:cNvPicPr>
          <p:nvPr/>
        </p:nvPicPr>
        <p:blipFill>
          <a:blip r:embed="rId3"/>
          <a:stretch>
            <a:fillRect/>
          </a:stretch>
        </p:blipFill>
        <p:spPr>
          <a:xfrm>
            <a:off x="540000" y="3135788"/>
            <a:ext cx="4486275" cy="1085849"/>
          </a:xfrm>
          <a:prstGeom prst="rect">
            <a:avLst/>
          </a:prstGeom>
        </p:spPr>
      </p:pic>
      <p:pic>
        <p:nvPicPr>
          <p:cNvPr id="4" name="图片 3" descr="PPT模板-08.png"/>
          <p:cNvPicPr>
            <a:picLocks noChangeAspect="1"/>
          </p:cNvPicPr>
          <p:nvPr/>
        </p:nvPicPr>
        <p:blipFill>
          <a:blip r:embed="rId4"/>
          <a:stretch>
            <a:fillRect/>
          </a:stretch>
        </p:blipFill>
        <p:spPr>
          <a:xfrm>
            <a:off x="500034"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29336"/>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行驶方向</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由西向东</a:t>
            </a:r>
            <a:endParaRPr lang="zh-CN" altLang="en-US" sz="2010" dirty="0" smtClean="0"/>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原因</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水滴离开汽车后</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由于惯性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在水平方向仍保持向前的运动状态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滴到</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地上后</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最初接触地面呈圆形的部分很快停止</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其余部分由于继续向前运动</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而向前抛洒</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出现了先圆后不规整的痕迹。</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本题考查了“利用惯性知识解决实际问题”的物理观念素养。一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切物体都具有惯性,惯性是物体保持原来的运动状态不变的性质。知道利</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用惯性来解释这一现象不难,但要将其说明白却要求我们抓住问题的重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点。</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2.理想实验是物理发展过程中的一种重要的研究方法,伽利略曾设想了一</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个理想实验,如图所示(途中两个斜面底部均用一小段光滑圆弧连接),下列</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是该实验中的一些事实和推论。</a:t>
            </a:r>
            <a:endParaRPr lang="zh-CN" altLang="en-US"/>
          </a:p>
          <a:p>
            <a:pPr marL="0" indent="0" eaLnBrk="0" latinLnBrk="1" hangingPunct="0">
              <a:lnSpc>
                <a:spcPct val="150000"/>
              </a:lnSpc>
              <a:spcBef>
                <a:spcPts val="0"/>
              </a:spcBef>
              <a:buNone/>
            </a:pPr>
            <a:r>
              <a:rPr lang="zh-CN" altLang="en-US" sz="6120" kern="0" spc="32656"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29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A.如果没有摩擦,小球将上升到原来释放时的高度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B.减小第二个斜面的倾角,小球在该斜面上仍然能达到原来的高度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C.继续减小第二个斜面的倾角,最后使它成为水平面,小球将沿水平面做匀</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速直线运动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D.两个对接的斜面,让静止的小球沿一个斜面滚下,小球将滚上另一个斜面</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①在上述A、B、C、D四个步骤中,属于可靠性事实的有</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,属于理</a:t>
            </a:r>
            <a:endParaRPr lang="zh-CN" altLang="en-US"/>
          </a:p>
        </p:txBody>
      </p:sp>
      <p:pic>
        <p:nvPicPr>
          <p:cNvPr id="3" name="图片 3" descr="textimage32.jpeg"/>
          <p:cNvPicPr>
            <a:picLocks noChangeAspect="1"/>
          </p:cNvPicPr>
          <p:nvPr/>
        </p:nvPicPr>
        <p:blipFill>
          <a:blip r:embed="rId3"/>
          <a:stretch>
            <a:fillRect/>
          </a:stretch>
        </p:blipFill>
        <p:spPr>
          <a:xfrm>
            <a:off x="608458" y="2261888"/>
            <a:ext cx="4787507" cy="1537188"/>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5207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想化推论的有</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②上述理想实验的步骤按照正确的顺序排列是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③该理想实验</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(填“能”或“不能”)直接证明牛顿第一定律。</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①</a:t>
            </a:r>
            <a:r>
              <a:rPr lang="en-US" altLang="zh-CN" sz="2010" kern="0" dirty="0" smtClean="0">
                <a:solidFill>
                  <a:srgbClr val="000000"/>
                </a:solidFill>
                <a:latin typeface="Times New Roman" panose="02020603050405020304" pitchFamily="65" charset="-122"/>
                <a:ea typeface="宋体" panose="02010600030101010101" pitchFamily="2" charset="-122"/>
              </a:rPr>
              <a:t>D    BC</a:t>
            </a:r>
            <a:r>
              <a:rPr lang="zh-CN" altLang="en-US" sz="2010" kern="0" dirty="0" smtClean="0">
                <a:solidFill>
                  <a:srgbClr val="000000"/>
                </a:solidFill>
                <a:latin typeface="Times New Roman" panose="02020603050405020304" pitchFamily="65" charset="-122"/>
                <a:ea typeface="宋体" panose="02010600030101010101" pitchFamily="2" charset="-122"/>
              </a:rPr>
              <a:t>　②</a:t>
            </a:r>
            <a:r>
              <a:rPr lang="en-US" altLang="zh-CN" sz="2010" kern="0" dirty="0" smtClean="0">
                <a:solidFill>
                  <a:srgbClr val="000000"/>
                </a:solidFill>
                <a:latin typeface="Times New Roman" panose="02020603050405020304" pitchFamily="65" charset="-122"/>
                <a:ea typeface="宋体" panose="02010600030101010101" pitchFamily="2" charset="-122"/>
              </a:rPr>
              <a:t>DABC</a:t>
            </a:r>
            <a:r>
              <a:rPr lang="zh-CN" altLang="en-US" sz="2010" kern="0" smtClean="0">
                <a:solidFill>
                  <a:srgbClr val="000000"/>
                </a:solidFill>
                <a:latin typeface="Times New Roman" panose="02020603050405020304" pitchFamily="65" charset="-122"/>
                <a:ea typeface="宋体" panose="02010600030101010101" pitchFamily="2" charset="-122"/>
              </a:rPr>
              <a:t>　③不能</a:t>
            </a:r>
            <a:endParaRPr lang="zh-CN" altLang="en-US" sz="2010" smtClean="0"/>
          </a:p>
          <a:p>
            <a:pPr eaLnBrk="0" latinLnBrk="1" hangingPunct="0">
              <a:lnSpc>
                <a:spcPct val="150000"/>
              </a:lnSpc>
            </a:pPr>
            <a:r>
              <a:rPr lang="zh-CN" altLang="en-US" sz="2010" b="1" kern="0" smtClean="0">
                <a:solidFill>
                  <a:srgbClr val="000000"/>
                </a:solidFill>
                <a:latin typeface="Times New Roman" panose="02020603050405020304" pitchFamily="65" charset="-122"/>
                <a:ea typeface="宋体" panose="02010600030101010101" pitchFamily="2" charset="-122"/>
              </a:rPr>
              <a:t>解析</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①“</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两个对接的斜面</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让静止的小球沿一个斜面滚下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小球将滚上</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另一个斜面”是事实</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如果没有摩擦</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小球将上升到原来释放时的高</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度”是假设</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减小第二个斜面的倾角</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小球在该斜面上仍然能达到原来</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的高度”与“</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继续减小第二个斜面的倾角</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最后使它成为水平面</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小球将</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沿水平面做匀速直线运动”是在假设的基础上进行的推论</a:t>
            </a:r>
            <a:r>
              <a:rPr lang="en-US" altLang="zh-CN" sz="2010" kern="0" dirty="0" smtClean="0">
                <a:solidFill>
                  <a:srgbClr val="000000"/>
                </a:solidFill>
                <a:latin typeface="Times New Roman" panose="02020603050405020304" pitchFamily="65" charset="-122"/>
                <a:ea typeface="宋体" panose="02010600030101010101" pitchFamily="2" charset="-122"/>
              </a:rPr>
              <a:t>;②</a:t>
            </a:r>
            <a:r>
              <a:rPr lang="zh-CN" altLang="en-US" sz="2010" kern="0" dirty="0" smtClean="0">
                <a:solidFill>
                  <a:srgbClr val="000000"/>
                </a:solidFill>
                <a:latin typeface="Times New Roman" panose="02020603050405020304" pitchFamily="65" charset="-122"/>
                <a:ea typeface="宋体" panose="02010600030101010101" pitchFamily="2" charset="-122"/>
              </a:rPr>
              <a:t>应在事实的</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基础上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提出假设</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然后再在假设的基础上进行推理</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故合理的顺序是</a:t>
            </a:r>
            <a:r>
              <a:rPr lang="zh-CN" altLang="en-US" sz="2010" dirty="0" smtClean="0"/>
              <a:t/>
            </a:r>
            <a:br>
              <a:rPr lang="zh-CN" altLang="en-US" sz="2010" dirty="0" smtClean="0"/>
            </a:br>
            <a:r>
              <a:rPr lang="en-US" altLang="zh-CN" sz="2010" kern="0" dirty="0" smtClean="0">
                <a:solidFill>
                  <a:srgbClr val="000000"/>
                </a:solidFill>
                <a:latin typeface="Times New Roman" panose="02020603050405020304" pitchFamily="65" charset="-122"/>
                <a:ea typeface="宋体" panose="02010600030101010101" pitchFamily="2" charset="-122"/>
              </a:rPr>
              <a:t>DABC;③</a:t>
            </a:r>
            <a:r>
              <a:rPr lang="zh-CN" altLang="en-US" sz="2010" kern="0" dirty="0" smtClean="0">
                <a:solidFill>
                  <a:srgbClr val="000000"/>
                </a:solidFill>
                <a:latin typeface="Times New Roman" panose="02020603050405020304" pitchFamily="65" charset="-122"/>
                <a:ea typeface="宋体" panose="02010600030101010101" pitchFamily="2" charset="-122"/>
              </a:rPr>
              <a:t>该理想实验不能直接证明牛顿第一定律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还需要推理。</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27344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惯性大小只跟物体的质量大小有关,跟物体是否运动、运动速度等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都没有关系,“灵雀H”在上升过程中,由于消耗氢燃料,其质量在减小,所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以惯性将减小。</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减小</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theme/theme1.xml><?xml version="1.0" encoding="utf-8"?>
<a:theme xmlns:a="http://schemas.openxmlformats.org/drawingml/2006/main" name="主题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主题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八年级PPT模板</Template>
  <TotalTime>0</TotalTime>
  <Words>1421</Words>
  <Application>Microsoft Office PowerPoint</Application>
  <PresentationFormat>自定义</PresentationFormat>
  <Paragraphs>407</Paragraphs>
  <Slides>84</Slides>
  <Notes>83</Notes>
  <HiddenSlides>0</HiddenSlides>
  <MMClips>0</MMClips>
  <ScaleCrop>false</ScaleCrop>
  <HeadingPairs>
    <vt:vector size="4" baseType="variant">
      <vt:variant>
        <vt:lpstr>主题</vt:lpstr>
      </vt:variant>
      <vt:variant>
        <vt:i4>2</vt:i4>
      </vt:variant>
      <vt:variant>
        <vt:lpstr>幻灯片标题</vt:lpstr>
      </vt:variant>
      <vt:variant>
        <vt:i4>84</vt:i4>
      </vt:variant>
    </vt:vector>
  </HeadingPairs>
  <TitlesOfParts>
    <vt:vector size="86" baseType="lpstr">
      <vt:lpstr>主题2</vt:lpstr>
      <vt:lpstr>1_主题2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User</cp:lastModifiedBy>
  <cp:revision>1</cp:revision>
  <dcterms:created xsi:type="dcterms:W3CDTF">2019-10-08T07:45:00Z</dcterms:created>
  <dcterms:modified xsi:type="dcterms:W3CDTF">2020-04-10T12:57:10Z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