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336" r:id="rId4"/>
    <p:sldId id="631" r:id="rId5"/>
    <p:sldId id="669" r:id="rId6"/>
    <p:sldId id="649" r:id="rId7"/>
    <p:sldId id="650" r:id="rId8"/>
    <p:sldId id="659" r:id="rId9"/>
    <p:sldId id="632" r:id="rId10"/>
    <p:sldId id="661" r:id="rId11"/>
    <p:sldId id="660" r:id="rId12"/>
    <p:sldId id="662" r:id="rId13"/>
    <p:sldId id="663" r:id="rId14"/>
    <p:sldId id="664" r:id="rId15"/>
    <p:sldId id="636" r:id="rId16"/>
    <p:sldId id="637" r:id="rId17"/>
    <p:sldId id="665" r:id="rId18"/>
    <p:sldId id="667" r:id="rId19"/>
    <p:sldId id="666" r:id="rId20"/>
    <p:sldId id="653" r:id="rId21"/>
    <p:sldId id="642" r:id="rId22"/>
    <p:sldId id="668" r:id="rId23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86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8.t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9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0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42b.t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3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1.t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2.t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第八章   神奇的压强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8.1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认识压强（第二课时）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增大和减小压强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所示四个实例中，属于增大压强的是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774056" y="2388075"/>
            <a:ext cx="6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zh-CN" sz="2800" dirty="0"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5" y="2972198"/>
            <a:ext cx="2139503" cy="16648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96" y="2874642"/>
            <a:ext cx="2362410" cy="19659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5" y="4840564"/>
            <a:ext cx="2176443" cy="18348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55" y="4828666"/>
            <a:ext cx="2714263" cy="18586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57200" y="1504901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所示的事例中，属于减小压强的是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774056" y="1863642"/>
            <a:ext cx="6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zh-CN" sz="2800" dirty="0"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8" y="2437347"/>
            <a:ext cx="2200275" cy="14763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96" y="2614607"/>
            <a:ext cx="2190750" cy="1533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55" y="4448002"/>
            <a:ext cx="2162175" cy="1495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97" y="4356921"/>
            <a:ext cx="2886075" cy="1543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57200" y="1491454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下列情况中，人对地面压强最大的是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人站立在地面时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人单脚着地，另一脚向前跨步时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人蹲在地上时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人席地而坐时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</a:t>
            </a:r>
            <a:r>
              <a:rPr lang="en-US" altLang="zh-CN" dirty="0"/>
              <a:t>.</a:t>
            </a:r>
            <a:r>
              <a:rPr lang="zh-CN" altLang="zh-CN" dirty="0"/>
              <a:t>为方便盲人行走，在马路两旁的人行道上铺设了有凸棱的盲道。李刚在盲道上行走时，感觉到脚有些不舒服，从物理学角度分析，是因为走在盲道上，脚与地面的</a:t>
            </a:r>
            <a:r>
              <a:rPr lang="zh-CN" altLang="zh-CN" u="sng" dirty="0"/>
              <a:t>　　　　　　</a:t>
            </a:r>
            <a:r>
              <a:rPr lang="zh-CN" altLang="zh-CN" dirty="0"/>
              <a:t>减小，从而增大了</a:t>
            </a:r>
            <a:r>
              <a:rPr lang="en-US" altLang="zh-CN" u="sng" dirty="0"/>
              <a:t>           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6760076" y="1491454"/>
            <a:ext cx="6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zh-CN" sz="2800" dirty="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38882" y="56178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接触面积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07334" y="561782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12</a:t>
            </a:r>
            <a:r>
              <a:rPr lang="zh-CN" altLang="zh-CN" dirty="0"/>
              <a:t>所示的四个实例中，属于减小压强的是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131940" y="17626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2" y="2483420"/>
            <a:ext cx="3067050" cy="2076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60" y="2285889"/>
            <a:ext cx="3000375" cy="2038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2" y="4646978"/>
            <a:ext cx="2876550" cy="1952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96" y="4780327"/>
            <a:ext cx="2466975" cy="16859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13</a:t>
            </a:r>
            <a:r>
              <a:rPr lang="zh-CN" altLang="zh-CN" dirty="0"/>
              <a:t>所示，图钉尖的面积是</a:t>
            </a:r>
            <a:r>
              <a:rPr lang="en-US" altLang="zh-CN" dirty="0"/>
              <a:t>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7</a:t>
            </a:r>
            <a:r>
              <a:rPr lang="en-US" altLang="zh-CN" dirty="0"/>
              <a:t> m</a:t>
            </a:r>
            <a:r>
              <a:rPr lang="en-US" altLang="zh-CN" baseline="30000" dirty="0"/>
              <a:t>2</a:t>
            </a:r>
            <a:r>
              <a:rPr lang="zh-CN" altLang="zh-CN" dirty="0"/>
              <a:t>，图钉帽的面积是</a:t>
            </a:r>
            <a:r>
              <a:rPr lang="en-US" altLang="zh-CN" dirty="0"/>
              <a:t>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4</a:t>
            </a:r>
            <a:r>
              <a:rPr lang="en-US" altLang="zh-CN" dirty="0"/>
              <a:t> m</a:t>
            </a:r>
            <a:r>
              <a:rPr lang="en-US" altLang="zh-CN" baseline="30000" dirty="0"/>
              <a:t>2</a:t>
            </a:r>
            <a:r>
              <a:rPr lang="zh-CN" altLang="zh-CN" dirty="0"/>
              <a:t>，墙壁表面能承受的最大压强是</a:t>
            </a:r>
            <a:r>
              <a:rPr lang="en-US" altLang="zh-CN" dirty="0"/>
              <a:t>4×10</a:t>
            </a:r>
            <a:r>
              <a:rPr lang="en-US" altLang="zh-CN" baseline="30000" dirty="0"/>
              <a:t>6</a:t>
            </a:r>
            <a:r>
              <a:rPr lang="en-US" altLang="zh-CN" dirty="0"/>
              <a:t> Pa</a:t>
            </a:r>
            <a:r>
              <a:rPr lang="zh-CN" altLang="zh-CN" dirty="0"/>
              <a:t>。下列说法正确的是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手指必须用大于</a:t>
            </a:r>
            <a:r>
              <a:rPr lang="en-US" altLang="zh-CN" dirty="0"/>
              <a:t>0.4 N</a:t>
            </a:r>
            <a:r>
              <a:rPr lang="zh-CN" altLang="zh-CN" dirty="0"/>
              <a:t>的压力，图钉尖才能进入墙壁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手指必须用大于</a:t>
            </a:r>
            <a:r>
              <a:rPr lang="en-US" altLang="zh-CN" dirty="0"/>
              <a:t>400 N</a:t>
            </a:r>
            <a:r>
              <a:rPr lang="zh-CN" altLang="zh-CN" dirty="0"/>
              <a:t>的压力，图钉尖才能进入墙壁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图钉静止时，手对钉帽的压力大于墙对钉尖的支持力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图钉静止时，手对钉帽的压力小于墙对钉尖的支持力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060895" y="20557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71" y="2657496"/>
            <a:ext cx="1889155" cy="17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79"/>
            <a:ext cx="8229600" cy="5550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所示，一木块放在水平桌面上，若将它沿虚线截去一半，则将发生的变化是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压力变小，压强不变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压力变小，压强变小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压力变小，压强增大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压力不变，压强不变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zh-CN" dirty="0"/>
              <a:t>水平桌面上放有一本质量为</a:t>
            </a:r>
            <a:r>
              <a:rPr lang="en-US" altLang="zh-CN" dirty="0"/>
              <a:t>300 g</a:t>
            </a:r>
            <a:r>
              <a:rPr lang="zh-CN" altLang="zh-CN" dirty="0"/>
              <a:t>的书，它与桌面的接触面积为</a:t>
            </a:r>
            <a:r>
              <a:rPr lang="en-US" altLang="zh-CN" dirty="0"/>
              <a:t>5×10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2</a:t>
            </a:r>
            <a:r>
              <a:rPr lang="en-US" altLang="zh-CN" dirty="0"/>
              <a:t> m</a:t>
            </a:r>
            <a:r>
              <a:rPr lang="en-US" altLang="zh-CN" baseline="30000" dirty="0"/>
              <a:t>2</a:t>
            </a:r>
            <a:r>
              <a:rPr lang="zh-CN" altLang="zh-CN" dirty="0"/>
              <a:t>，则该书所受的重力为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　</a:t>
            </a:r>
            <a:r>
              <a:rPr lang="en-US" altLang="zh-CN" dirty="0"/>
              <a:t>N</a:t>
            </a:r>
            <a:r>
              <a:rPr lang="zh-CN" altLang="zh-CN" dirty="0"/>
              <a:t>，书对桌面的压强为</a:t>
            </a:r>
            <a:r>
              <a:rPr lang="zh-CN" altLang="zh-CN" u="sng" dirty="0"/>
              <a:t>　　　　　</a:t>
            </a:r>
            <a:r>
              <a:rPr lang="en-US" altLang="zh-CN" dirty="0"/>
              <a:t>Pa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781085" y="177080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49" y="2577189"/>
            <a:ext cx="2094271" cy="109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75522" y="58500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3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428814" y="58405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60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一质量为</a:t>
            </a:r>
            <a:r>
              <a:rPr lang="en-US" altLang="zh-CN" dirty="0"/>
              <a:t>6×10</a:t>
            </a:r>
            <a:r>
              <a:rPr lang="en-US" altLang="zh-CN" baseline="30000" dirty="0"/>
              <a:t>3</a:t>
            </a:r>
            <a:r>
              <a:rPr lang="en-US" altLang="zh-CN" dirty="0"/>
              <a:t> kg</a:t>
            </a:r>
            <a:r>
              <a:rPr lang="zh-CN" altLang="zh-CN" dirty="0"/>
              <a:t>的大象，每只脚掌的面积都为</a:t>
            </a:r>
            <a:r>
              <a:rPr lang="en-US" altLang="zh-CN" dirty="0"/>
              <a:t>600  cm</a:t>
            </a:r>
            <a:r>
              <a:rPr lang="en-US" altLang="zh-CN" baseline="30000" dirty="0"/>
              <a:t>2</a:t>
            </a:r>
            <a:r>
              <a:rPr lang="zh-CN" altLang="zh-CN" dirty="0"/>
              <a:t>，它四脚着地时对地面的压强为</a:t>
            </a:r>
            <a:r>
              <a:rPr lang="zh-CN" altLang="zh-CN" u="sng" dirty="0"/>
              <a:t>　　　　</a:t>
            </a:r>
            <a:r>
              <a:rPr lang="en-US" altLang="zh-CN" dirty="0"/>
              <a:t>Pa</a:t>
            </a:r>
            <a:r>
              <a:rPr lang="zh-CN" altLang="zh-CN" dirty="0"/>
              <a:t>。若大象抬起一条腿，如图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15</a:t>
            </a:r>
            <a:r>
              <a:rPr lang="zh-CN" altLang="zh-CN" dirty="0"/>
              <a:t>所示，它对地面的压强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缝衣针的针尖做得很尖是为了</a:t>
            </a:r>
            <a:r>
              <a:rPr lang="zh-CN" altLang="zh-CN" u="sng" dirty="0"/>
              <a:t>　　　　　　</a:t>
            </a:r>
            <a:r>
              <a:rPr lang="zh-CN" altLang="zh-CN" dirty="0"/>
              <a:t>；拎很重的包时，往往用一块手巾</a:t>
            </a:r>
            <a:r>
              <a:rPr lang="en-US" altLang="zh-CN" dirty="0"/>
              <a:t>(</a:t>
            </a:r>
            <a:r>
              <a:rPr lang="zh-CN" altLang="zh-CN" dirty="0"/>
              <a:t>或手帕</a:t>
            </a:r>
            <a:r>
              <a:rPr lang="en-US" altLang="zh-CN" dirty="0"/>
              <a:t>)</a:t>
            </a:r>
            <a:r>
              <a:rPr lang="zh-CN" altLang="zh-CN" dirty="0"/>
              <a:t>垫在拎包带下，这是为了</a:t>
            </a:r>
            <a:r>
              <a:rPr lang="zh-CN" altLang="zh-CN" u="sng" dirty="0"/>
              <a:t>　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743377" y="175195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2.5×10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2644" y="24894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54" y="3097493"/>
            <a:ext cx="2373506" cy="17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592262" y="491106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增大压强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19917" y="565287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减小压强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7.(2019·</a:t>
            </a:r>
            <a:r>
              <a:rPr lang="zh-CN" altLang="zh-CN" dirty="0"/>
              <a:t>广州市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16</a:t>
            </a:r>
            <a:r>
              <a:rPr lang="zh-CN" altLang="zh-CN" dirty="0"/>
              <a:t>所示，钢制的圆柱展示台，底面积</a:t>
            </a:r>
            <a:r>
              <a:rPr lang="en-US" altLang="zh-CN" i="1" dirty="0"/>
              <a:t>S</a:t>
            </a:r>
            <a:r>
              <a:rPr lang="zh-CN" altLang="zh-CN" dirty="0"/>
              <a:t>＝</a:t>
            </a:r>
            <a:r>
              <a:rPr lang="en-US" altLang="zh-CN" dirty="0"/>
              <a:t>1 dm</a:t>
            </a:r>
            <a:r>
              <a:rPr lang="en-US" altLang="zh-CN" baseline="30000" dirty="0"/>
              <a:t>2</a:t>
            </a:r>
            <a:r>
              <a:rPr lang="zh-CN" altLang="zh-CN" dirty="0"/>
              <a:t>，另一个为钢制的圆台零件，上底面积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zh-CN" altLang="zh-CN" dirty="0"/>
              <a:t>＝</a:t>
            </a:r>
            <a:r>
              <a:rPr lang="en-US" altLang="zh-CN" dirty="0"/>
              <a:t>3 dm</a:t>
            </a:r>
            <a:r>
              <a:rPr lang="en-US" altLang="zh-CN" baseline="30000" dirty="0"/>
              <a:t>2</a:t>
            </a:r>
            <a:r>
              <a:rPr lang="zh-CN" altLang="zh-CN" dirty="0"/>
              <a:t>，下底面积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zh-CN" altLang="zh-CN" dirty="0"/>
              <a:t>＝</a:t>
            </a:r>
            <a:r>
              <a:rPr lang="en-US" altLang="zh-CN" dirty="0"/>
              <a:t>12 dm</a:t>
            </a:r>
            <a:r>
              <a:rPr lang="en-US" altLang="zh-CN" baseline="30000" dirty="0"/>
              <a:t>2</a:t>
            </a:r>
            <a:r>
              <a:rPr lang="zh-CN" altLang="zh-CN" dirty="0"/>
              <a:t>。把零件分别按图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甲和图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乙所示的方式静置在展示台上，两物体的轴在同一直线上。图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甲中零件对展示台面的压力为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，压强为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乙中零件对展示台面的压力为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，压强为</a:t>
            </a:r>
            <a:r>
              <a:rPr lang="en-US" altLang="zh-CN" i="1" dirty="0"/>
              <a:t>p</a:t>
            </a:r>
            <a:r>
              <a:rPr lang="en-US" altLang="zh-CN" baseline="-25000" dirty="0"/>
              <a:t>2</a:t>
            </a:r>
            <a:r>
              <a:rPr lang="zh-CN" altLang="zh-CN" dirty="0"/>
              <a:t>。则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u="sng" dirty="0"/>
              <a:t>　　　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“&gt;”“&lt;”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＝</a:t>
            </a:r>
            <a:r>
              <a:rPr lang="en-US" altLang="zh-CN" dirty="0"/>
              <a:t>”</a:t>
            </a:r>
            <a:r>
              <a:rPr lang="zh-CN" altLang="zh-CN" dirty="0"/>
              <a:t>，下同</a:t>
            </a:r>
            <a:r>
              <a:rPr lang="en-US" altLang="zh-CN" dirty="0"/>
              <a:t>)</a:t>
            </a:r>
            <a:r>
              <a:rPr lang="zh-CN" altLang="zh-CN" dirty="0"/>
              <a:t>，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u="sng" dirty="0"/>
              <a:t>　</a:t>
            </a:r>
            <a:r>
              <a:rPr lang="en-US" altLang="zh-CN" u="sng" dirty="0"/>
              <a:t>  </a:t>
            </a:r>
            <a:r>
              <a:rPr lang="zh-CN" altLang="zh-CN" u="sng" dirty="0"/>
              <a:t>　</a:t>
            </a:r>
            <a:r>
              <a:rPr lang="en-US" altLang="zh-CN" i="1" dirty="0"/>
              <a:t>p</a:t>
            </a:r>
            <a:r>
              <a:rPr lang="en-US" altLang="zh-CN" baseline="-25000" dirty="0"/>
              <a:t>2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165696" y="4062352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=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247555" y="4062352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=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5" y="4850950"/>
            <a:ext cx="2917251" cy="15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1" y="4822590"/>
            <a:ext cx="2631979" cy="15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4" y="4473965"/>
            <a:ext cx="9144000" cy="238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18</a:t>
            </a:r>
            <a:r>
              <a:rPr lang="zh-CN" altLang="zh-CN" dirty="0"/>
              <a:t>所示，实心正方体物体</a:t>
            </a:r>
            <a:r>
              <a:rPr lang="en-US" altLang="zh-CN" i="1" dirty="0"/>
              <a:t>A</a:t>
            </a:r>
            <a:r>
              <a:rPr lang="zh-CN" altLang="zh-CN" dirty="0"/>
              <a:t>放置在水平面上，其棱长为</a:t>
            </a:r>
            <a:r>
              <a:rPr lang="en-US" altLang="zh-CN" dirty="0"/>
              <a:t>0.5 m</a:t>
            </a:r>
            <a:r>
              <a:rPr lang="zh-CN" altLang="zh-CN" dirty="0"/>
              <a:t>，密度为</a:t>
            </a:r>
            <a:r>
              <a:rPr lang="en-US" altLang="zh-CN" dirty="0"/>
              <a:t>8×10</a:t>
            </a:r>
            <a:r>
              <a:rPr lang="en-US" altLang="zh-CN" baseline="30000" dirty="0"/>
              <a:t>3</a:t>
            </a:r>
            <a:r>
              <a:rPr lang="en-US" altLang="zh-CN" dirty="0"/>
              <a:t> kg/m</a:t>
            </a:r>
            <a:r>
              <a:rPr lang="en-US" altLang="zh-CN" baseline="30000" dirty="0"/>
              <a:t>3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求：</a:t>
            </a:r>
            <a:r>
              <a:rPr lang="en-US" altLang="zh-CN" dirty="0"/>
              <a:t>(1)</a:t>
            </a:r>
            <a:r>
              <a:rPr lang="zh-CN" altLang="zh-CN" dirty="0"/>
              <a:t>物体</a:t>
            </a:r>
            <a:r>
              <a:rPr lang="en-US" altLang="zh-CN" i="1" dirty="0"/>
              <a:t>A</a:t>
            </a:r>
            <a:r>
              <a:rPr lang="zh-CN" altLang="zh-CN" dirty="0"/>
              <a:t>的质量；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物体</a:t>
            </a:r>
            <a:r>
              <a:rPr lang="en-US" altLang="zh-CN" i="1" dirty="0"/>
              <a:t>A</a:t>
            </a:r>
            <a:r>
              <a:rPr lang="zh-CN" altLang="zh-CN" dirty="0"/>
              <a:t>对地面的压强。</a:t>
            </a:r>
          </a:p>
          <a:p>
            <a:pPr marL="0" indent="0">
              <a:buNone/>
            </a:pPr>
            <a:r>
              <a:rPr lang="en-US" altLang="zh-CN" dirty="0"/>
              <a:t> 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91704" y="3245459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1 000 kg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4678" y="5288958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13" y="2759356"/>
            <a:ext cx="2038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21989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如图</a:t>
            </a:r>
            <a:r>
              <a:rPr lang="en-US" altLang="zh-CN" sz="2800" dirty="0"/>
              <a:t>8.1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所示，站在沙地上的一名九年级同学要搬走木箱，已知他一只鞋底的面积为</a:t>
            </a:r>
            <a:r>
              <a:rPr lang="en-US" altLang="zh-CN" sz="2800" dirty="0"/>
              <a:t>200   cm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。木箱对地面的压强约为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A.1 000 Pa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B.7 000 Pa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C.10 000 Pa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D.20 000 Pa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2.</a:t>
            </a:r>
            <a:r>
              <a:rPr lang="zh-CN" altLang="zh-CN" sz="2800" dirty="0"/>
              <a:t>甲、乙两物体静止放在水平地面上，与地面的接触面积之比为</a:t>
            </a:r>
            <a:r>
              <a:rPr lang="en-US" altLang="zh-CN" sz="2800" i="1" dirty="0"/>
              <a:t>S</a:t>
            </a:r>
            <a:r>
              <a:rPr lang="zh-CN" altLang="zh-CN" sz="2800" baseline="-25000" dirty="0"/>
              <a:t>甲</a:t>
            </a:r>
            <a:r>
              <a:rPr lang="en-US" altLang="zh-CN" sz="2800" dirty="0"/>
              <a:t>∶</a:t>
            </a:r>
            <a:r>
              <a:rPr lang="en-US" altLang="zh-CN" sz="2800" i="1" dirty="0"/>
              <a:t>S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＝</a:t>
            </a:r>
            <a:r>
              <a:rPr lang="en-US" altLang="zh-CN" sz="2800" dirty="0"/>
              <a:t>3∶1</a:t>
            </a:r>
            <a:r>
              <a:rPr lang="zh-CN" altLang="zh-CN" sz="2800" dirty="0"/>
              <a:t>，对地面压强之比为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en-US" altLang="zh-CN" sz="2800" dirty="0"/>
              <a:t>∶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＝</a:t>
            </a:r>
            <a:r>
              <a:rPr lang="en-US" altLang="zh-CN" sz="2800" dirty="0"/>
              <a:t>4∶3.</a:t>
            </a:r>
            <a:r>
              <a:rPr lang="zh-CN" altLang="zh-CN" sz="2800" dirty="0"/>
              <a:t>则甲、乙两物体对地面的压力之比为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A.4∶9            B.9∶4           C.4∶1            D.1∶4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4349824" y="221330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53" y="2736526"/>
            <a:ext cx="2039266" cy="14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759472" y="580400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知道日常生活中增大和减小压强的方法。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压强的计算、增大和减小压强的方法。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21989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3.</a:t>
            </a:r>
            <a:r>
              <a:rPr lang="zh-CN" altLang="zh-CN" sz="2800" dirty="0"/>
              <a:t>如图</a:t>
            </a:r>
            <a:r>
              <a:rPr lang="en-US" altLang="zh-CN" sz="2800" dirty="0"/>
              <a:t>8.1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所示，水平桌面上有一长为</a:t>
            </a:r>
            <a:r>
              <a:rPr lang="en-US" altLang="zh-CN" sz="2800" i="1" dirty="0"/>
              <a:t>L</a:t>
            </a:r>
            <a:r>
              <a:rPr lang="zh-CN" altLang="zh-CN" sz="2800" dirty="0"/>
              <a:t>，质量分布均匀的木板</a:t>
            </a:r>
            <a:r>
              <a:rPr lang="en-US" altLang="zh-CN" sz="2800" i="1" dirty="0"/>
              <a:t>M</a:t>
            </a:r>
            <a:r>
              <a:rPr lang="zh-CN" altLang="zh-CN" sz="2800" dirty="0"/>
              <a:t>，在水平力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的作用下，沿直线将其向右匀速拉出一半。在此过程中，下列说法正确的是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A.</a:t>
            </a:r>
            <a:r>
              <a:rPr lang="en-US" altLang="zh-CN" sz="2800" i="1" dirty="0"/>
              <a:t>M</a:t>
            </a:r>
            <a:r>
              <a:rPr lang="zh-CN" altLang="zh-CN" sz="2800" dirty="0"/>
              <a:t>对桌面的压强变小，压力不变</a:t>
            </a:r>
          </a:p>
          <a:p>
            <a:pPr marL="0" indent="0">
              <a:buNone/>
            </a:pPr>
            <a:r>
              <a:rPr lang="en-US" altLang="zh-CN" sz="2800" dirty="0"/>
              <a:t>B.</a:t>
            </a:r>
            <a:r>
              <a:rPr lang="en-US" altLang="zh-CN" sz="2800" i="1" dirty="0"/>
              <a:t>M</a:t>
            </a:r>
            <a:r>
              <a:rPr lang="zh-CN" altLang="zh-CN" sz="2800" dirty="0"/>
              <a:t>对桌面的压强不变，压力变小</a:t>
            </a:r>
          </a:p>
          <a:p>
            <a:pPr marL="0" indent="0">
              <a:buNone/>
            </a:pPr>
            <a:r>
              <a:rPr lang="en-US" altLang="zh-CN" sz="2800" dirty="0"/>
              <a:t>C.</a:t>
            </a:r>
            <a:r>
              <a:rPr lang="en-US" altLang="zh-CN" sz="2800" i="1" dirty="0"/>
              <a:t>M</a:t>
            </a:r>
            <a:r>
              <a:rPr lang="zh-CN" altLang="zh-CN" sz="2800" dirty="0"/>
              <a:t>对桌面的压强变大，拉力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不变</a:t>
            </a:r>
          </a:p>
          <a:p>
            <a:pPr marL="0" indent="0">
              <a:buNone/>
            </a:pPr>
            <a:r>
              <a:rPr lang="en-US" altLang="zh-CN" sz="2800" dirty="0"/>
              <a:t>D.</a:t>
            </a:r>
            <a:r>
              <a:rPr lang="en-US" altLang="zh-CN" sz="2800" i="1" dirty="0"/>
              <a:t>M</a:t>
            </a:r>
            <a:r>
              <a:rPr lang="zh-CN" altLang="zh-CN" sz="2800" dirty="0"/>
              <a:t>对桌面的压强不变，拉力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5" name="矩形 14"/>
          <p:cNvSpPr/>
          <p:nvPr/>
        </p:nvSpPr>
        <p:spPr>
          <a:xfrm>
            <a:off x="1155277" y="26138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36" y="2997574"/>
            <a:ext cx="33909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压力的作用效果用</a:t>
            </a:r>
            <a:r>
              <a:rPr lang="zh-CN" altLang="zh-CN" u="sng" dirty="0"/>
              <a:t>　　　　　</a:t>
            </a:r>
            <a:r>
              <a:rPr lang="zh-CN" altLang="zh-CN" dirty="0"/>
              <a:t>来表示。物理学中，把物体表面受到的压力与受力面积的比，叫做</a:t>
            </a:r>
            <a:r>
              <a:rPr lang="zh-CN" altLang="zh-CN" u="sng" dirty="0"/>
              <a:t>　 　 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压强计算公式是</a:t>
            </a:r>
            <a:r>
              <a:rPr lang="en-US" altLang="zh-CN" i="1" dirty="0"/>
              <a:t>p</a:t>
            </a:r>
            <a:r>
              <a:rPr lang="zh-CN" altLang="zh-CN" dirty="0"/>
              <a:t>＝</a:t>
            </a:r>
            <a:r>
              <a:rPr lang="zh-CN" altLang="zh-CN" u="sng" dirty="0"/>
              <a:t>　 　　</a:t>
            </a:r>
            <a:r>
              <a:rPr lang="en-US" altLang="zh-CN" u="sng" dirty="0"/>
              <a:t>  </a:t>
            </a:r>
            <a:r>
              <a:rPr lang="zh-CN" altLang="zh-CN" dirty="0"/>
              <a:t>，单位是</a:t>
            </a:r>
            <a:r>
              <a:rPr lang="zh-CN" altLang="zh-CN" u="sng" dirty="0"/>
              <a:t>　 　　　　</a:t>
            </a:r>
            <a:r>
              <a:rPr lang="zh-CN" altLang="zh-CN" dirty="0"/>
              <a:t>；</a:t>
            </a:r>
            <a:r>
              <a:rPr lang="en-US" altLang="zh-CN" i="1" dirty="0"/>
              <a:t>F</a:t>
            </a:r>
            <a:r>
              <a:rPr lang="zh-CN" altLang="zh-CN" dirty="0"/>
              <a:t>表示</a:t>
            </a:r>
            <a:r>
              <a:rPr lang="zh-CN" altLang="zh-CN" u="sng" dirty="0"/>
              <a:t>　 　　　　</a:t>
            </a:r>
            <a:r>
              <a:rPr lang="zh-CN" altLang="zh-CN" dirty="0"/>
              <a:t>，单位是</a:t>
            </a:r>
            <a:r>
              <a:rPr lang="zh-CN" altLang="zh-CN" u="sng" dirty="0"/>
              <a:t>　 　　　　</a:t>
            </a:r>
            <a:r>
              <a:rPr lang="zh-CN" altLang="zh-CN" dirty="0"/>
              <a:t>；</a:t>
            </a:r>
            <a:r>
              <a:rPr lang="en-US" altLang="zh-CN" i="1" dirty="0"/>
              <a:t>S</a:t>
            </a:r>
            <a:r>
              <a:rPr lang="zh-CN" altLang="zh-CN" dirty="0"/>
              <a:t>表示</a:t>
            </a:r>
            <a:r>
              <a:rPr lang="zh-CN" altLang="zh-CN" u="sng" dirty="0"/>
              <a:t>　　</a:t>
            </a:r>
            <a:r>
              <a:rPr lang="en-US" altLang="zh-CN" u="sng" dirty="0"/>
              <a:t>         </a:t>
            </a:r>
            <a:r>
              <a:rPr lang="zh-CN" altLang="zh-CN" u="sng" dirty="0"/>
              <a:t>　　</a:t>
            </a:r>
            <a:r>
              <a:rPr lang="zh-CN" altLang="zh-CN" dirty="0"/>
              <a:t>，单位是</a:t>
            </a:r>
            <a:r>
              <a:rPr lang="zh-CN" altLang="zh-CN" u="sng" dirty="0"/>
              <a:t>　　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4128318" y="146089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51405" y="22136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</a:t>
            </a:r>
            <a:endParaRPr lang="en-US" altLang="en-US" sz="2800" dirty="0">
              <a:latin typeface="+mn-lt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069874" y="2327710"/>
                <a:ext cx="906017" cy="89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1" smtClean="0">
                              <a:latin typeface="+mn-lt"/>
                              <a:sym typeface="+mn-ea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1" smtClean="0">
                              <a:latin typeface="+mn-lt"/>
                              <a:sym typeface="+mn-ea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altLang="en-US" sz="2800" i="1" dirty="0">
                  <a:latin typeface="+mn-lt"/>
                  <a:sym typeface="+mn-ea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4" y="2327710"/>
                <a:ext cx="906017" cy="8999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6797530" y="272657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帕斯卡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59008" y="308711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37233" y="349489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受力面积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69677" y="31673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牛顿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36330" y="349489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平方米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2159" y="4351405"/>
            <a:ext cx="2983364" cy="1157284"/>
            <a:chOff x="432486" y="5430559"/>
            <a:chExt cx="2983364" cy="1157284"/>
          </a:xfrm>
        </p:grpSpPr>
        <p:sp>
          <p:nvSpPr>
            <p:cNvPr id="28" name="TextBox 27"/>
            <p:cNvSpPr txBox="1"/>
            <p:nvPr/>
          </p:nvSpPr>
          <p:spPr>
            <a:xfrm>
              <a:off x="432486" y="5749225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压强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64997" y="5430559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压力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8481" y="6064623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受力面积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788481" y="6010835"/>
              <a:ext cx="16273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377453" y="6067052"/>
              <a:ext cx="32657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1368489" y="5963959"/>
              <a:ext cx="32657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860788" y="4517721"/>
            <a:ext cx="1689593" cy="899990"/>
            <a:chOff x="3860788" y="4517721"/>
            <a:chExt cx="1689593" cy="899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35"/>
                <p:cNvSpPr txBox="1"/>
                <p:nvPr/>
              </p:nvSpPr>
              <p:spPr>
                <a:xfrm>
                  <a:off x="4592555" y="4517721"/>
                  <a:ext cx="957826" cy="8999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 i="1" dirty="0" smtClean="0">
                            <a:latin typeface="+mn-lt"/>
                            <a:sym typeface="+mn-ea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800" b="1" i="1" dirty="0" smtClean="0">
                            <a:latin typeface="+mn-lt"/>
                            <a:ea typeface="Cambria Math" panose="02040503050406030204" pitchFamily="18" charset="0"/>
                            <a:sym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 dirty="0" smtClean="0">
                                <a:latin typeface="Cambria Math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1" dirty="0" smtClean="0">
                                <a:latin typeface="+mn-lt"/>
                                <a:ea typeface="Cambria Math" panose="02040503050406030204" pitchFamily="18" charset="0"/>
                                <a:sym typeface="+mn-ea"/>
                              </a:rPr>
                              <m:t>F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1" dirty="0" smtClean="0">
                                <a:latin typeface="+mn-lt"/>
                                <a:ea typeface="Cambria Math" panose="02040503050406030204" pitchFamily="18" charset="0"/>
                                <a:sym typeface="+mn-ea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en-US" altLang="en-US" sz="2800" i="1" dirty="0">
                    <a:latin typeface="+mn-lt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42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555" y="4517721"/>
                  <a:ext cx="957826" cy="8999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43" name="右箭头 42"/>
            <p:cNvSpPr/>
            <p:nvPr/>
          </p:nvSpPr>
          <p:spPr>
            <a:xfrm>
              <a:off x="3860788" y="4729973"/>
              <a:ext cx="536354" cy="413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96593" y="3992030"/>
            <a:ext cx="2492580" cy="684155"/>
            <a:chOff x="5496593" y="3992030"/>
            <a:chExt cx="2492580" cy="684155"/>
          </a:xfrm>
        </p:grpSpPr>
        <p:sp>
          <p:nvSpPr>
            <p:cNvPr id="53" name="右箭头 52"/>
            <p:cNvSpPr/>
            <p:nvPr/>
          </p:nvSpPr>
          <p:spPr>
            <a:xfrm rot="20053710">
              <a:off x="5496593" y="4262225"/>
              <a:ext cx="536354" cy="413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02118" y="3992030"/>
              <a:ext cx="18870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压力（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N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07951" y="5210730"/>
            <a:ext cx="3426668" cy="559569"/>
            <a:chOff x="5507951" y="5210730"/>
            <a:chExt cx="3426668" cy="559569"/>
          </a:xfrm>
        </p:grpSpPr>
        <p:sp>
          <p:nvSpPr>
            <p:cNvPr id="55" name="右箭头 54"/>
            <p:cNvSpPr/>
            <p:nvPr/>
          </p:nvSpPr>
          <p:spPr>
            <a:xfrm rot="1546290" flipV="1">
              <a:off x="5507951" y="5210730"/>
              <a:ext cx="536354" cy="413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06601" y="5247079"/>
              <a:ext cx="2828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受力面积（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m</a:t>
              </a:r>
              <a:r>
                <a:rPr lang="en-US" altLang="zh-CN" sz="28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46983" y="5720702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 Pa=1 N/m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31"/>
          <p:cNvSpPr txBox="1"/>
          <p:nvPr/>
        </p:nvSpPr>
        <p:spPr>
          <a:xfrm>
            <a:off x="467250" y="6385316"/>
            <a:ext cx="6572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</a:rPr>
              <a:t>一张报纸平放时对桌面的压强约 </a:t>
            </a:r>
            <a:r>
              <a:rPr lang="en-US" altLang="zh-CN" sz="2400" b="1" dirty="0">
                <a:solidFill>
                  <a:srgbClr val="3333FF"/>
                </a:solidFill>
              </a:rPr>
              <a:t>0</a:t>
            </a:r>
            <a:r>
              <a:rPr lang="en-GB" altLang="en-US" sz="2400" b="1" dirty="0">
                <a:solidFill>
                  <a:srgbClr val="3333FF"/>
                </a:solidFill>
              </a:rPr>
              <a:t>.</a:t>
            </a:r>
            <a:r>
              <a:rPr lang="en-US" altLang="zh-CN" sz="2400" b="1" dirty="0" smtClean="0">
                <a:solidFill>
                  <a:srgbClr val="3333FF"/>
                </a:solidFill>
              </a:rPr>
              <a:t>5 Pa</a:t>
            </a:r>
            <a:endParaRPr lang="zh-CN" alt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30" grpId="0"/>
      <p:bldP spid="32" grpId="0"/>
      <p:bldP spid="35" grpId="0"/>
      <p:bldP spid="36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增大压强的方法：</a:t>
            </a:r>
            <a:r>
              <a:rPr lang="zh-CN" altLang="zh-CN" u="sng" dirty="0"/>
              <a:t>　　　　</a:t>
            </a:r>
            <a:r>
              <a:rPr lang="zh-CN" altLang="zh-CN" dirty="0"/>
              <a:t>压力或</a:t>
            </a:r>
            <a:r>
              <a:rPr lang="zh-CN" altLang="zh-CN" u="sng" dirty="0"/>
              <a:t>　　　　</a:t>
            </a:r>
            <a:r>
              <a:rPr lang="zh-CN" altLang="zh-CN" dirty="0"/>
              <a:t>受力面积；</a:t>
            </a:r>
          </a:p>
          <a:p>
            <a:pPr marL="0" indent="0">
              <a:buNone/>
            </a:pPr>
            <a:r>
              <a:rPr lang="zh-CN" altLang="zh-CN" dirty="0"/>
              <a:t>减小压强的方法：</a:t>
            </a:r>
            <a:r>
              <a:rPr lang="zh-CN" altLang="zh-CN" u="sng" dirty="0"/>
              <a:t>　　　　</a:t>
            </a:r>
            <a:r>
              <a:rPr lang="zh-CN" altLang="zh-CN" dirty="0"/>
              <a:t>压力或</a:t>
            </a:r>
            <a:r>
              <a:rPr lang="zh-CN" altLang="zh-CN" u="sng" dirty="0"/>
              <a:t>　　　　</a:t>
            </a:r>
            <a:r>
              <a:rPr lang="zh-CN" altLang="zh-CN" dirty="0"/>
              <a:t>受力面积。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03971" y="134846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75693" y="22866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344520" y="137581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减小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75308" y="235253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减小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2815" y="3533494"/>
            <a:ext cx="8144500" cy="3064907"/>
            <a:chOff x="279027" y="3533494"/>
            <a:chExt cx="8144500" cy="3064907"/>
          </a:xfrm>
        </p:grpSpPr>
        <p:grpSp>
          <p:nvGrpSpPr>
            <p:cNvPr id="42" name="组合 41"/>
            <p:cNvGrpSpPr/>
            <p:nvPr/>
          </p:nvGrpSpPr>
          <p:grpSpPr>
            <a:xfrm>
              <a:off x="279027" y="3926821"/>
              <a:ext cx="3314700" cy="2524174"/>
              <a:chOff x="279027" y="3819245"/>
              <a:chExt cx="3314700" cy="2524174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027" y="3819245"/>
                <a:ext cx="3314700" cy="212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89882" y="5974087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压路机的碾子质量很大</a:t>
                </a:r>
                <a:endParaRPr lang="zh-CN" altLang="en-US" dirty="0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242052" y="3533494"/>
              <a:ext cx="4181475" cy="3064907"/>
              <a:chOff x="4242052" y="3533494"/>
              <a:chExt cx="4181475" cy="3064907"/>
            </a:xfrm>
          </p:grpSpPr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2052" y="3533494"/>
                <a:ext cx="4181475" cy="2695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086294" y="6229069"/>
                <a:ext cx="2723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切骨头时用棒子敲打刀背</a:t>
                </a:r>
                <a:endParaRPr lang="zh-CN" altLang="en-US" dirty="0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79771" y="3846051"/>
            <a:ext cx="8066663" cy="2604944"/>
            <a:chOff x="285642" y="3846051"/>
            <a:chExt cx="8066663" cy="2604944"/>
          </a:xfrm>
        </p:grpSpPr>
        <p:grpSp>
          <p:nvGrpSpPr>
            <p:cNvPr id="50" name="组合 49"/>
            <p:cNvGrpSpPr/>
            <p:nvPr/>
          </p:nvGrpSpPr>
          <p:grpSpPr>
            <a:xfrm>
              <a:off x="285642" y="3846051"/>
              <a:ext cx="3606787" cy="2581642"/>
              <a:chOff x="285642" y="3846051"/>
              <a:chExt cx="3606787" cy="258164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288955" y="6058361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针头做的很尖</a:t>
                </a:r>
                <a:endParaRPr lang="zh-CN" altLang="en-US" dirty="0"/>
              </a:p>
            </p:txBody>
          </p:sp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42" y="3846051"/>
                <a:ext cx="3606787" cy="2235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" name="组合 50"/>
            <p:cNvGrpSpPr/>
            <p:nvPr/>
          </p:nvGrpSpPr>
          <p:grpSpPr>
            <a:xfrm>
              <a:off x="4180355" y="3995688"/>
              <a:ext cx="4171950" cy="2455307"/>
              <a:chOff x="4180355" y="3995688"/>
              <a:chExt cx="4171950" cy="245530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135251" y="6081663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菜刀钝了要重新磨薄</a:t>
                </a:r>
                <a:endParaRPr lang="zh-CN" altLang="en-US" dirty="0"/>
              </a:p>
            </p:txBody>
          </p:sp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355" y="3995688"/>
                <a:ext cx="4171950" cy="2085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8" name="组合 57"/>
          <p:cNvGrpSpPr/>
          <p:nvPr/>
        </p:nvGrpSpPr>
        <p:grpSpPr>
          <a:xfrm>
            <a:off x="532714" y="3577939"/>
            <a:ext cx="3316072" cy="2849754"/>
            <a:chOff x="532714" y="3577939"/>
            <a:chExt cx="3316072" cy="2849754"/>
          </a:xfrm>
        </p:grpSpPr>
        <p:sp>
          <p:nvSpPr>
            <p:cNvPr id="59" name="TextBox 58"/>
            <p:cNvSpPr txBox="1"/>
            <p:nvPr/>
          </p:nvSpPr>
          <p:spPr>
            <a:xfrm>
              <a:off x="828838" y="6058361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道路和桥梁对车辆有限重</a:t>
              </a:r>
              <a:endParaRPr lang="zh-CN" altLang="en-US" dirty="0"/>
            </a:p>
          </p:txBody>
        </p:sp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14" y="3577939"/>
              <a:ext cx="3316072" cy="2480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组合 60"/>
          <p:cNvGrpSpPr/>
          <p:nvPr/>
        </p:nvGrpSpPr>
        <p:grpSpPr>
          <a:xfrm>
            <a:off x="586791" y="3814713"/>
            <a:ext cx="7633355" cy="2636282"/>
            <a:chOff x="586791" y="3814713"/>
            <a:chExt cx="7633355" cy="2636282"/>
          </a:xfrm>
        </p:grpSpPr>
        <p:grpSp>
          <p:nvGrpSpPr>
            <p:cNvPr id="62" name="组合 61"/>
            <p:cNvGrpSpPr/>
            <p:nvPr/>
          </p:nvGrpSpPr>
          <p:grpSpPr>
            <a:xfrm>
              <a:off x="4572071" y="3814713"/>
              <a:ext cx="3648075" cy="2636282"/>
              <a:chOff x="4442292" y="3814713"/>
              <a:chExt cx="3648075" cy="263628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135251" y="6081663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坦克装有很宽的履带</a:t>
                </a:r>
                <a:endParaRPr lang="zh-CN" altLang="en-US" dirty="0"/>
              </a:p>
            </p:txBody>
          </p:sp>
          <p:pic>
            <p:nvPicPr>
              <p:cNvPr id="67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2292" y="3814713"/>
                <a:ext cx="3648075" cy="226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组合 62"/>
            <p:cNvGrpSpPr/>
            <p:nvPr/>
          </p:nvGrpSpPr>
          <p:grpSpPr>
            <a:xfrm>
              <a:off x="586791" y="3962861"/>
              <a:ext cx="3143250" cy="2464832"/>
              <a:chOff x="586791" y="3962861"/>
              <a:chExt cx="3143250" cy="24648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062565" y="6058361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铁轨铺在枕木上</a:t>
                </a:r>
                <a:endParaRPr lang="zh-CN" altLang="en-US" dirty="0"/>
              </a:p>
            </p:txBody>
          </p:sp>
          <p:pic>
            <p:nvPicPr>
              <p:cNvPr id="65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91" y="3962861"/>
                <a:ext cx="3143250" cy="2095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49768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所示，将重为</a:t>
            </a:r>
            <a:r>
              <a:rPr lang="en-US" altLang="zh-CN" dirty="0"/>
              <a:t>2.5 N</a:t>
            </a:r>
            <a:r>
              <a:rPr lang="zh-CN" altLang="zh-CN" dirty="0"/>
              <a:t>、边长为</a:t>
            </a:r>
            <a:r>
              <a:rPr lang="en-US" altLang="zh-CN" dirty="0"/>
              <a:t>0.1 m</a:t>
            </a:r>
            <a:r>
              <a:rPr lang="zh-CN" altLang="zh-CN" dirty="0"/>
              <a:t>的正方体物块，放在水平课桌的桌面中央。该物块对桌面的压强为</a:t>
            </a:r>
            <a:r>
              <a:rPr lang="zh-CN" altLang="zh-CN" u="sng" dirty="0"/>
              <a:t>　　　　　</a:t>
            </a:r>
            <a:r>
              <a:rPr lang="en-US" altLang="zh-CN" dirty="0"/>
              <a:t>Pa</a:t>
            </a:r>
            <a:r>
              <a:rPr lang="zh-CN" altLang="zh-CN" dirty="0"/>
              <a:t>；如沿竖直方向将该物块切去一半，则剩余部分对桌面的压强为</a:t>
            </a:r>
            <a:r>
              <a:rPr lang="zh-CN" altLang="zh-CN" u="sng" dirty="0"/>
              <a:t>　　　　</a:t>
            </a:r>
            <a:r>
              <a:rPr lang="en-US" altLang="zh-CN" dirty="0"/>
              <a:t>Pa</a:t>
            </a:r>
            <a:r>
              <a:rPr lang="zh-CN" altLang="zh-CN" dirty="0"/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854530" y="224485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250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28054" y="262217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250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16" y="3739501"/>
            <a:ext cx="3077825" cy="14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49768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所示，立方体</a:t>
            </a:r>
            <a:r>
              <a:rPr lang="en-US" altLang="zh-CN" i="1" dirty="0"/>
              <a:t>A</a:t>
            </a:r>
            <a:r>
              <a:rPr lang="zh-CN" altLang="zh-CN" dirty="0"/>
              <a:t>重</a:t>
            </a:r>
            <a:r>
              <a:rPr lang="en-US" altLang="zh-CN" dirty="0"/>
              <a:t>30 N</a:t>
            </a:r>
            <a:r>
              <a:rPr lang="zh-CN" altLang="zh-CN" dirty="0"/>
              <a:t>，立方体</a:t>
            </a:r>
            <a:r>
              <a:rPr lang="en-US" altLang="zh-CN" i="1" dirty="0"/>
              <a:t>B</a:t>
            </a:r>
            <a:r>
              <a:rPr lang="zh-CN" altLang="zh-CN" dirty="0"/>
              <a:t>重</a:t>
            </a:r>
            <a:r>
              <a:rPr lang="en-US" altLang="zh-CN" dirty="0"/>
              <a:t>15 N</a:t>
            </a:r>
            <a:r>
              <a:rPr lang="zh-CN" altLang="zh-CN" dirty="0"/>
              <a:t>，立方体</a:t>
            </a:r>
            <a:r>
              <a:rPr lang="en-US" altLang="zh-CN" i="1" dirty="0"/>
              <a:t>A</a:t>
            </a:r>
            <a:r>
              <a:rPr lang="zh-CN" altLang="zh-CN" dirty="0"/>
              <a:t>的底面积为</a:t>
            </a:r>
            <a:r>
              <a:rPr lang="en-US" altLang="zh-CN" dirty="0"/>
              <a:t>10  cm</a:t>
            </a:r>
            <a:r>
              <a:rPr lang="en-US" altLang="zh-CN" baseline="30000" dirty="0"/>
              <a:t>2</a:t>
            </a:r>
            <a:r>
              <a:rPr lang="zh-CN" altLang="zh-CN" dirty="0"/>
              <a:t>，立方体</a:t>
            </a:r>
            <a:r>
              <a:rPr lang="en-US" altLang="zh-CN" i="1" dirty="0"/>
              <a:t>B</a:t>
            </a:r>
            <a:r>
              <a:rPr lang="zh-CN" altLang="zh-CN" dirty="0"/>
              <a:t>的底面积为</a:t>
            </a:r>
            <a:r>
              <a:rPr lang="en-US" altLang="zh-CN" dirty="0"/>
              <a:t>5  cm</a:t>
            </a:r>
            <a:r>
              <a:rPr lang="en-US" altLang="zh-CN" baseline="30000" dirty="0"/>
              <a:t>2</a:t>
            </a:r>
            <a:r>
              <a:rPr lang="zh-CN" altLang="zh-CN" dirty="0"/>
              <a:t>。则立方体</a:t>
            </a:r>
            <a:r>
              <a:rPr lang="en-US" altLang="zh-CN" i="1" dirty="0"/>
              <a:t>A</a:t>
            </a:r>
            <a:r>
              <a:rPr lang="zh-CN" altLang="zh-CN" dirty="0"/>
              <a:t>对立方体</a:t>
            </a:r>
            <a:r>
              <a:rPr lang="en-US" altLang="zh-CN" i="1" dirty="0"/>
              <a:t>B</a:t>
            </a:r>
            <a:r>
              <a:rPr lang="zh-CN" altLang="zh-CN" dirty="0"/>
              <a:t>的压强是</a:t>
            </a:r>
            <a:r>
              <a:rPr lang="zh-CN" altLang="zh-CN" u="sng" dirty="0"/>
              <a:t>　　　</a:t>
            </a:r>
            <a:r>
              <a:rPr lang="en-US" altLang="zh-CN" dirty="0"/>
              <a:t>Pa</a:t>
            </a:r>
            <a:r>
              <a:rPr lang="zh-CN" altLang="zh-CN" dirty="0"/>
              <a:t>，立方体</a:t>
            </a:r>
            <a:r>
              <a:rPr lang="en-US" altLang="zh-CN" i="1" dirty="0"/>
              <a:t>B</a:t>
            </a:r>
            <a:r>
              <a:rPr lang="zh-CN" altLang="zh-CN" dirty="0"/>
              <a:t>对桌面的压强是</a:t>
            </a:r>
            <a:r>
              <a:rPr lang="zh-CN" altLang="zh-CN" u="sng" dirty="0"/>
              <a:t>　　　　　</a:t>
            </a:r>
            <a:r>
              <a:rPr lang="en-US" altLang="zh-CN" dirty="0"/>
              <a:t>Pa</a:t>
            </a:r>
            <a:r>
              <a:rPr lang="zh-CN" altLang="zh-CN" dirty="0"/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26763" y="225469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6×10</a:t>
            </a:r>
            <a:r>
              <a:rPr lang="en-US" altLang="zh-CN" baseline="30000" dirty="0">
                <a:latin typeface="+mn-lt"/>
              </a:rPr>
              <a:t>4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72000" y="267702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9×10</a:t>
            </a:r>
            <a:r>
              <a:rPr lang="en-US" altLang="zh-CN" baseline="30000" dirty="0">
                <a:latin typeface="+mn-lt"/>
              </a:rPr>
              <a:t>4</a:t>
            </a:r>
            <a:r>
              <a:rPr lang="en-US" altLang="zh-CN" dirty="0">
                <a:latin typeface="+mn-lt"/>
              </a:rPr>
              <a:t> 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68" y="3574415"/>
            <a:ext cx="1349343" cy="14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压强的计算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一本八年级下册物理教科书</a:t>
            </a:r>
            <a:r>
              <a:rPr lang="en-US" altLang="zh-CN" dirty="0"/>
              <a:t>(</a:t>
            </a:r>
            <a:r>
              <a:rPr lang="zh-CN" altLang="zh-CN" dirty="0"/>
              <a:t>广东教育出版社</a:t>
            </a:r>
            <a:r>
              <a:rPr lang="en-US" altLang="zh-CN" dirty="0"/>
              <a:t>)</a:t>
            </a:r>
            <a:r>
              <a:rPr lang="zh-CN" altLang="zh-CN" dirty="0"/>
              <a:t>，将它平放在水平桌面的中央，它与桌面的接触面积大约为</a:t>
            </a:r>
            <a:r>
              <a:rPr lang="en-US" altLang="zh-CN" dirty="0"/>
              <a:t>500   cm</a:t>
            </a:r>
            <a:r>
              <a:rPr lang="en-US" altLang="zh-CN" baseline="30000" dirty="0"/>
              <a:t>2</a:t>
            </a:r>
            <a:r>
              <a:rPr lang="zh-CN" altLang="zh-CN" dirty="0"/>
              <a:t>，静止时它对桌面的压强约为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A.5 Pa        B.50 Pa          C.100 Pa          D.500 Pa</a:t>
            </a:r>
            <a:endParaRPr lang="zh-CN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家用小轿车每个车轮与地面的接触面积为</a:t>
            </a:r>
            <a:r>
              <a:rPr lang="en-US" altLang="zh-CN" dirty="0"/>
              <a:t>0.01 m</a:t>
            </a:r>
            <a:r>
              <a:rPr lang="en-US" altLang="zh-CN" baseline="30000" dirty="0"/>
              <a:t>2</a:t>
            </a:r>
            <a:r>
              <a:rPr lang="zh-CN" altLang="zh-CN" dirty="0"/>
              <a:t>，车重</a:t>
            </a:r>
            <a:r>
              <a:rPr lang="en-US" altLang="zh-CN" dirty="0"/>
              <a:t>1.2×10</a:t>
            </a:r>
            <a:r>
              <a:rPr lang="en-US" altLang="zh-CN" baseline="30000" dirty="0"/>
              <a:t>4</a:t>
            </a:r>
            <a:r>
              <a:rPr lang="en-US" altLang="zh-CN" dirty="0"/>
              <a:t> N</a:t>
            </a:r>
            <a:r>
              <a:rPr lang="zh-CN" altLang="zh-CN" dirty="0"/>
              <a:t>，驾驶员及乘客共重</a:t>
            </a:r>
            <a:r>
              <a:rPr lang="en-US" altLang="zh-CN" dirty="0"/>
              <a:t>3×10</a:t>
            </a:r>
            <a:r>
              <a:rPr lang="en-US" altLang="zh-CN" baseline="30000" dirty="0"/>
              <a:t>3</a:t>
            </a:r>
            <a:r>
              <a:rPr lang="en-US" altLang="zh-CN" dirty="0"/>
              <a:t> N</a:t>
            </a:r>
            <a:r>
              <a:rPr lang="zh-CN" altLang="zh-CN" dirty="0"/>
              <a:t>。则在水平地面上小轿车对地面的压强是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A.3.00×10</a:t>
            </a:r>
            <a:r>
              <a:rPr lang="en-US" altLang="zh-CN" baseline="30000" dirty="0"/>
              <a:t>5</a:t>
            </a:r>
            <a:r>
              <a:rPr lang="en-US" altLang="zh-CN" dirty="0"/>
              <a:t> Pa                     B.3.75×10</a:t>
            </a:r>
            <a:r>
              <a:rPr lang="en-US" altLang="zh-CN" baseline="30000" dirty="0"/>
              <a:t>5</a:t>
            </a:r>
            <a:r>
              <a:rPr lang="en-US" altLang="zh-CN" dirty="0"/>
              <a:t> Pa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C.1.20×10</a:t>
            </a:r>
            <a:r>
              <a:rPr lang="en-US" altLang="zh-CN" baseline="30000" dirty="0"/>
              <a:t>6</a:t>
            </a:r>
            <a:r>
              <a:rPr lang="en-US" altLang="zh-CN" dirty="0"/>
              <a:t> Pa                     D.1.50×10</a:t>
            </a:r>
            <a:r>
              <a:rPr lang="en-US" altLang="zh-CN" baseline="30000" dirty="0"/>
              <a:t>6</a:t>
            </a:r>
            <a:r>
              <a:rPr lang="en-US" altLang="zh-CN" dirty="0"/>
              <a:t> Pa</a:t>
            </a: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7451062" y="2793646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53951" y="5081073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央视消息：我国月球背面巡视器</a:t>
            </a:r>
            <a:r>
              <a:rPr lang="en-US" altLang="zh-CN" dirty="0"/>
              <a:t>“</a:t>
            </a:r>
            <a:r>
              <a:rPr lang="zh-CN" altLang="zh-CN" dirty="0"/>
              <a:t>玉兔二号</a:t>
            </a:r>
            <a:r>
              <a:rPr lang="en-US" altLang="zh-CN" dirty="0"/>
              <a:t>”</a:t>
            </a:r>
            <a:r>
              <a:rPr lang="zh-CN" altLang="zh-CN" dirty="0"/>
              <a:t>，已完成三个月昼夜工作，于</a:t>
            </a:r>
            <a:r>
              <a:rPr lang="en-US" altLang="zh-CN" dirty="0"/>
              <a:t>3</a:t>
            </a:r>
            <a:r>
              <a:rPr lang="zh-CN" altLang="zh-CN" dirty="0"/>
              <a:t>月</a:t>
            </a:r>
            <a:r>
              <a:rPr lang="en-US" altLang="zh-CN" dirty="0"/>
              <a:t>13</a:t>
            </a:r>
            <a:r>
              <a:rPr lang="zh-CN" altLang="zh-CN" dirty="0"/>
              <a:t>日</a:t>
            </a:r>
            <a:r>
              <a:rPr lang="en-US" altLang="zh-CN" dirty="0"/>
              <a:t>12</a:t>
            </a:r>
            <a:r>
              <a:rPr lang="zh-CN" altLang="zh-CN" dirty="0"/>
              <a:t>时</a:t>
            </a:r>
            <a:r>
              <a:rPr lang="en-US" altLang="zh-CN" dirty="0"/>
              <a:t>16</a:t>
            </a:r>
            <a:r>
              <a:rPr lang="zh-CN" altLang="zh-CN" dirty="0"/>
              <a:t>分进入第三个月夜，创纪录地行走了</a:t>
            </a:r>
            <a:r>
              <a:rPr lang="en-US" altLang="zh-CN" dirty="0"/>
              <a:t>165 m</a:t>
            </a:r>
            <a:r>
              <a:rPr lang="zh-CN" altLang="zh-CN" dirty="0"/>
              <a:t>，着陆器于</a:t>
            </a:r>
            <a:r>
              <a:rPr lang="en-US" altLang="zh-CN" dirty="0"/>
              <a:t>12</a:t>
            </a:r>
            <a:r>
              <a:rPr lang="zh-CN" altLang="zh-CN" dirty="0"/>
              <a:t>时完成月夜设置。</a:t>
            </a:r>
            <a:r>
              <a:rPr lang="en-US" altLang="zh-CN" dirty="0"/>
              <a:t>“</a:t>
            </a:r>
            <a:r>
              <a:rPr lang="zh-CN" altLang="zh-CN" dirty="0"/>
              <a:t>玉兔二号</a:t>
            </a:r>
            <a:r>
              <a:rPr lang="en-US" altLang="zh-CN" dirty="0"/>
              <a:t>”</a:t>
            </a:r>
            <a:r>
              <a:rPr lang="zh-CN" altLang="zh-CN" dirty="0"/>
              <a:t>月球车设计质量为</a:t>
            </a:r>
            <a:r>
              <a:rPr lang="en-US" altLang="zh-CN" dirty="0"/>
              <a:t>140 kg</a:t>
            </a:r>
            <a:r>
              <a:rPr lang="zh-CN" altLang="zh-CN" dirty="0"/>
              <a:t>，若把它水平放在地球表面，它和地面接触总面积为</a:t>
            </a:r>
            <a:r>
              <a:rPr lang="en-US" altLang="zh-CN" dirty="0"/>
              <a:t>0.14 m</a:t>
            </a:r>
            <a:r>
              <a:rPr lang="en-US" altLang="zh-CN" baseline="30000" dirty="0"/>
              <a:t>2</a:t>
            </a:r>
            <a:r>
              <a:rPr lang="zh-CN" altLang="zh-CN" dirty="0"/>
              <a:t>，则它对水平地面的压强为</a:t>
            </a:r>
            <a:r>
              <a:rPr lang="zh-CN" altLang="zh-CN" u="sng" dirty="0"/>
              <a:t>　　　　　　</a:t>
            </a:r>
            <a:r>
              <a:rPr lang="en-US" altLang="zh-CN" dirty="0"/>
              <a:t>Pa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6282138" y="3412490"/>
            <a:ext cx="147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j-lt"/>
              </a:rPr>
              <a:t>1×10</a:t>
            </a:r>
            <a:r>
              <a:rPr lang="en-US" altLang="zh-CN" sz="2800" baseline="30000" dirty="0">
                <a:latin typeface="+mj-lt"/>
              </a:rPr>
              <a:t>4</a:t>
            </a:r>
            <a:endParaRPr lang="zh-CN" altLang="zh-CN" sz="28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市政府准备在某广场建一座雕塑，雕塑的质量是</a:t>
            </a:r>
            <a:r>
              <a:rPr lang="en-US" altLang="zh-CN" dirty="0"/>
              <a:t>6.0×10</a:t>
            </a:r>
            <a:r>
              <a:rPr lang="en-US" altLang="zh-CN" baseline="30000" dirty="0"/>
              <a:t>4</a:t>
            </a:r>
            <a:r>
              <a:rPr lang="en-US" altLang="zh-CN" dirty="0"/>
              <a:t> kg</a:t>
            </a:r>
            <a:r>
              <a:rPr lang="zh-CN" altLang="zh-CN" dirty="0"/>
              <a:t>，底座设计成长为</a:t>
            </a:r>
            <a:r>
              <a:rPr lang="en-US" altLang="zh-CN" dirty="0"/>
              <a:t>2 m</a:t>
            </a:r>
            <a:r>
              <a:rPr lang="zh-CN" altLang="zh-CN" dirty="0"/>
              <a:t>，宽为</a:t>
            </a:r>
            <a:r>
              <a:rPr lang="en-US" altLang="zh-CN" dirty="0"/>
              <a:t>1.5 m</a:t>
            </a:r>
            <a:r>
              <a:rPr lang="zh-CN" altLang="zh-CN" dirty="0"/>
              <a:t>的长方形。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这座雕塑受到的重力是多大？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雕塑对水平地面的压强是多大？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923745" y="3293750"/>
            <a:ext cx="20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6×10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endParaRPr lang="zh-CN" altLang="zh-CN" sz="2800" dirty="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582" y="485161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2×10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全屏显示(4:3)</PresentationFormat>
  <Paragraphs>169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2020-04-09T07:42:38Z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