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30"/>
  </p:notesMasterIdLst>
  <p:sldIdLst>
    <p:sldId id="336" r:id="rId4"/>
    <p:sldId id="631" r:id="rId5"/>
    <p:sldId id="671" r:id="rId6"/>
    <p:sldId id="649" r:id="rId7"/>
    <p:sldId id="668" r:id="rId8"/>
    <p:sldId id="669" r:id="rId9"/>
    <p:sldId id="673" r:id="rId10"/>
    <p:sldId id="674" r:id="rId11"/>
    <p:sldId id="675" r:id="rId12"/>
    <p:sldId id="672" r:id="rId13"/>
    <p:sldId id="650" r:id="rId14"/>
    <p:sldId id="659" r:id="rId15"/>
    <p:sldId id="632" r:id="rId16"/>
    <p:sldId id="660" r:id="rId17"/>
    <p:sldId id="661" r:id="rId18"/>
    <p:sldId id="662" r:id="rId19"/>
    <p:sldId id="663" r:id="rId20"/>
    <p:sldId id="664" r:id="rId21"/>
    <p:sldId id="636" r:id="rId22"/>
    <p:sldId id="637" r:id="rId23"/>
    <p:sldId id="653" r:id="rId24"/>
    <p:sldId id="665" r:id="rId25"/>
    <p:sldId id="666" r:id="rId26"/>
    <p:sldId id="638" r:id="rId27"/>
    <p:sldId id="642" r:id="rId28"/>
    <p:sldId id="667" r:id="rId29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34.ti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22.TIF" TargetMode="External"/><Relationship Id="rId5" Type="http://schemas.openxmlformats.org/officeDocument/2006/relationships/image" Target="../media/image20.png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35.tif" TargetMode="Externa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36.t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36.t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37.t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38.ti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39.T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40.t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40.ti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第八章   神奇的压强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8.1 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认识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压强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第一课时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压力的方向是</a:t>
            </a:r>
            <a:r>
              <a:rPr lang="zh-CN" altLang="zh-CN" u="sng" dirty="0"/>
              <a:t>　　　　</a:t>
            </a:r>
            <a:r>
              <a:rPr lang="zh-CN" altLang="zh-CN" dirty="0"/>
              <a:t>于受力面且指向受力物体的。压力的作用效果与</a:t>
            </a:r>
            <a:r>
              <a:rPr lang="zh-CN" altLang="zh-CN" u="sng" dirty="0"/>
              <a:t>　　　　</a:t>
            </a:r>
            <a:r>
              <a:rPr lang="zh-CN" altLang="zh-CN" dirty="0"/>
              <a:t>和</a:t>
            </a:r>
            <a:r>
              <a:rPr lang="zh-CN" altLang="zh-CN" u="sng" dirty="0"/>
              <a:t>　　　　　　</a:t>
            </a:r>
            <a:r>
              <a:rPr lang="zh-CN" altLang="zh-CN" dirty="0"/>
              <a:t>的大小有关，表示压力的作用效果的物理量是</a:t>
            </a:r>
            <a:r>
              <a:rPr lang="zh-CN" altLang="zh-CN" u="sng" dirty="0"/>
              <a:t>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当受力面积相同时，</a:t>
            </a:r>
            <a:r>
              <a:rPr lang="zh-CN" altLang="zh-CN" u="sng" dirty="0"/>
              <a:t>　　　　</a:t>
            </a:r>
            <a:r>
              <a:rPr lang="zh-CN" altLang="zh-CN" dirty="0"/>
              <a:t>越大，压力的作用效果越明显；当压力相同时，</a:t>
            </a:r>
            <a:r>
              <a:rPr lang="zh-CN" altLang="zh-CN" u="sng" dirty="0"/>
              <a:t>　　　　　　　</a:t>
            </a:r>
            <a:r>
              <a:rPr lang="zh-CN" altLang="zh-CN" dirty="0"/>
              <a:t>越小，压力的作用效果越明显。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216283" y="147302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垂直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90238" y="1939754"/>
            <a:ext cx="90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22207" y="193975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受力面积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42387" y="233884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压强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290238" y="286206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697497" y="324955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受力面积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30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4800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一切物体表面受到压力时，都会发生</a:t>
            </a:r>
            <a:r>
              <a:rPr lang="zh-CN" altLang="zh-CN" u="sng" dirty="0"/>
              <a:t>　　　　</a:t>
            </a:r>
            <a:r>
              <a:rPr lang="zh-CN" altLang="zh-CN" dirty="0"/>
              <a:t>，只不过有些时候人的眼睛不一定察觉得到，比如：用手压大理石桌面。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在探究</a:t>
            </a:r>
            <a:r>
              <a:rPr lang="en-US" altLang="zh-CN" dirty="0"/>
              <a:t>“</a:t>
            </a:r>
            <a:r>
              <a:rPr lang="zh-CN" altLang="zh-CN" dirty="0"/>
              <a:t>压力的作用效果跟什么因素有关</a:t>
            </a:r>
            <a:r>
              <a:rPr lang="en-US" altLang="zh-CN" dirty="0"/>
              <a:t>”</a:t>
            </a:r>
            <a:r>
              <a:rPr lang="zh-CN" altLang="zh-CN" dirty="0"/>
              <a:t>的实验中，小明同学用一块海绵、一张桌子和一个砝码，做了如图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所示的一系列实验。请注意观察、分析，并回答下列问题：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92637" y="148220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形变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53" y="4662721"/>
            <a:ext cx="6240055" cy="15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4800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实验中小明是通过比较海绵的</a:t>
            </a:r>
            <a:r>
              <a:rPr lang="zh-CN" altLang="zh-CN" u="sng" dirty="0"/>
              <a:t>　　　　　</a:t>
            </a:r>
            <a:r>
              <a:rPr lang="zh-CN" altLang="zh-CN" dirty="0"/>
              <a:t>程度来比较压力的作用效果。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分析比较图甲、乙的实验现象，图乙中小桌子上加砝码的目的是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增大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减小</a:t>
            </a:r>
            <a:r>
              <a:rPr lang="en-US" altLang="zh-CN" dirty="0"/>
              <a:t>”)</a:t>
            </a:r>
            <a:r>
              <a:rPr lang="zh-CN" altLang="zh-CN" dirty="0"/>
              <a:t>压力。可以得出结论：当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  </a:t>
            </a:r>
            <a:r>
              <a:rPr lang="zh-CN" altLang="zh-CN" dirty="0"/>
              <a:t>相同时，压力越大，压力的作用效果越明显。</a:t>
            </a:r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分析比较图乙、丙的实验现象，图丙中小桌子倒放的目的是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增大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减小</a:t>
            </a:r>
            <a:r>
              <a:rPr lang="en-US" altLang="zh-CN" dirty="0"/>
              <a:t>”)</a:t>
            </a:r>
            <a:r>
              <a:rPr lang="zh-CN" altLang="zh-CN" dirty="0"/>
              <a:t>受力面积。可以得出结论：当</a:t>
            </a:r>
            <a:r>
              <a:rPr lang="zh-CN" altLang="zh-CN" u="sng" dirty="0"/>
              <a:t>　　　　　</a:t>
            </a:r>
            <a:r>
              <a:rPr lang="zh-CN" altLang="zh-CN" dirty="0"/>
              <a:t>相同时，受力面积越小，压力的作用效果越明显。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51833" y="149234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凹陷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95046" y="280334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增大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10794" y="317867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受力面积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43544" y="444183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增大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09574" y="486234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压力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32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关于压力的说法正确的是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放在水平地面上的物体，对地面的压力就是物体的重力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压力的大小总是等于物体重力大小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压力的方向总是竖直向下的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一切物体受到压力时都会发生形变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小华的体重为</a:t>
            </a:r>
            <a:r>
              <a:rPr lang="en-US" altLang="zh-CN" dirty="0"/>
              <a:t>50 kg</a:t>
            </a:r>
            <a:r>
              <a:rPr lang="zh-CN" altLang="zh-CN" dirty="0"/>
              <a:t>，他受到的重力为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，他站在水平地面上时，对地面的压力为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4932789" y="2018333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66806" y="5447118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500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94480" y="5892426"/>
            <a:ext cx="836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500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21935"/>
            <a:ext cx="8229600" cy="432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画出图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中各种情况下</a:t>
            </a:r>
            <a:r>
              <a:rPr lang="en-US" altLang="zh-CN" i="1" dirty="0"/>
              <a:t>A</a:t>
            </a:r>
            <a:r>
              <a:rPr lang="zh-CN" altLang="zh-CN" dirty="0"/>
              <a:t>物体对支持面的压力的示意图。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4" y="3058829"/>
            <a:ext cx="7766253" cy="124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2" b="47629"/>
          <a:stretch>
            <a:fillRect/>
          </a:stretch>
        </p:blipFill>
        <p:spPr bwMode="auto">
          <a:xfrm>
            <a:off x="481914" y="3254945"/>
            <a:ext cx="1633691" cy="14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2" b="59681"/>
          <a:stretch>
            <a:fillRect/>
          </a:stretch>
        </p:blipFill>
        <p:spPr bwMode="auto">
          <a:xfrm>
            <a:off x="2596548" y="3363205"/>
            <a:ext cx="1909546" cy="1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9" r="40581"/>
          <a:stretch>
            <a:fillRect/>
          </a:stretch>
        </p:blipFill>
        <p:spPr bwMode="auto">
          <a:xfrm>
            <a:off x="4506094" y="2990624"/>
            <a:ext cx="2190825" cy="13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9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4" t="39129"/>
          <a:stretch>
            <a:fillRect/>
          </a:stretch>
        </p:blipFill>
        <p:spPr bwMode="auto">
          <a:xfrm>
            <a:off x="6896583" y="2689142"/>
            <a:ext cx="1484082" cy="161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探究压力的作用效果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5" y="2006027"/>
            <a:ext cx="8573863" cy="432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小明同学利用</a:t>
            </a:r>
            <a:r>
              <a:rPr lang="en-US" altLang="zh-CN" i="1" dirty="0"/>
              <a:t>A</a:t>
            </a:r>
            <a:r>
              <a:rPr lang="zh-CN" altLang="zh-CN" dirty="0"/>
              <a:t>、</a:t>
            </a:r>
            <a:r>
              <a:rPr lang="en-US" altLang="zh-CN" i="1" dirty="0"/>
              <a:t>B</a:t>
            </a:r>
            <a:r>
              <a:rPr lang="zh-CN" altLang="zh-CN" dirty="0"/>
              <a:t>两物体、海绵等器材探究</a:t>
            </a:r>
            <a:r>
              <a:rPr lang="en-US" altLang="zh-CN" dirty="0"/>
              <a:t>“</a:t>
            </a:r>
            <a:r>
              <a:rPr lang="zh-CN" altLang="zh-CN" dirty="0"/>
              <a:t>压力的作用效果与什么因素有关</a:t>
            </a:r>
            <a:r>
              <a:rPr lang="en-US" altLang="zh-CN" dirty="0"/>
              <a:t>”</a:t>
            </a:r>
            <a:r>
              <a:rPr lang="zh-CN" altLang="zh-CN" dirty="0"/>
              <a:t>，如图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3</a:t>
            </a:r>
            <a:r>
              <a:rPr lang="zh-CN" altLang="zh-CN" dirty="0"/>
              <a:t>所示。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(1)</a:t>
            </a:r>
            <a:r>
              <a:rPr lang="zh-CN" altLang="zh-CN" sz="2400" dirty="0"/>
              <a:t>实验中小明是通过观察海绵的</a:t>
            </a:r>
            <a:r>
              <a:rPr lang="zh-CN" altLang="zh-CN" sz="2400" u="sng" dirty="0"/>
              <a:t>　　　　　　</a:t>
            </a:r>
            <a:r>
              <a:rPr lang="zh-CN" altLang="zh-CN" sz="2400" dirty="0"/>
              <a:t>来比较压力的作用效果的。</a:t>
            </a:r>
          </a:p>
          <a:p>
            <a:pPr marL="0" indent="0">
              <a:buNone/>
            </a:pPr>
            <a:r>
              <a:rPr lang="en-US" altLang="zh-CN" sz="2400" dirty="0"/>
              <a:t>(2)</a:t>
            </a:r>
            <a:r>
              <a:rPr lang="zh-CN" altLang="zh-CN" sz="2400" dirty="0"/>
              <a:t>比较甲、乙两图所示实验，能够得到的结论：当</a:t>
            </a:r>
            <a:r>
              <a:rPr lang="zh-CN" altLang="zh-CN" sz="2400" u="sng" dirty="0"/>
              <a:t>　　</a:t>
            </a:r>
            <a:r>
              <a:rPr lang="en-US" altLang="zh-CN" sz="2400" u="sng" dirty="0"/>
              <a:t>   </a:t>
            </a:r>
            <a:r>
              <a:rPr lang="zh-CN" altLang="zh-CN" sz="2400" u="sng" dirty="0"/>
              <a:t>　</a:t>
            </a:r>
            <a:r>
              <a:rPr lang="zh-CN" altLang="zh-CN" sz="2400" dirty="0"/>
              <a:t>相同时，</a:t>
            </a:r>
            <a:r>
              <a:rPr lang="zh-CN" altLang="zh-CN" sz="2400" u="sng" dirty="0"/>
              <a:t>　　　　</a:t>
            </a:r>
            <a:r>
              <a:rPr lang="zh-CN" altLang="zh-CN" sz="2400" dirty="0"/>
              <a:t>越大，压力的作用效果越明显。</a:t>
            </a:r>
          </a:p>
          <a:p>
            <a:pPr marL="0" indent="0">
              <a:buNone/>
            </a:pPr>
            <a:r>
              <a:rPr lang="en-US" altLang="zh-CN" sz="2400" dirty="0"/>
              <a:t>(3)</a:t>
            </a:r>
            <a:r>
              <a:rPr lang="zh-CN" altLang="zh-CN" sz="2400" dirty="0"/>
              <a:t>若要探究</a:t>
            </a:r>
            <a:r>
              <a:rPr lang="en-US" altLang="zh-CN" sz="2400" dirty="0"/>
              <a:t>“</a:t>
            </a:r>
            <a:r>
              <a:rPr lang="zh-CN" altLang="zh-CN" sz="2400" dirty="0"/>
              <a:t>压力的作用效果与受力面积大小的关系</a:t>
            </a:r>
            <a:r>
              <a:rPr lang="en-US" altLang="zh-CN" sz="2400" dirty="0"/>
              <a:t>”</a:t>
            </a:r>
            <a:r>
              <a:rPr lang="zh-CN" altLang="zh-CN" sz="2400" dirty="0"/>
              <a:t>，应通过比较</a:t>
            </a:r>
            <a:r>
              <a:rPr lang="zh-CN" altLang="zh-CN" sz="2400" u="sng" dirty="0"/>
              <a:t>　　　　　</a:t>
            </a:r>
            <a:r>
              <a:rPr lang="zh-CN" altLang="zh-CN" sz="2400" dirty="0"/>
              <a:t>两图所示实验。</a:t>
            </a:r>
          </a:p>
          <a:p>
            <a:pPr marL="0" indent="0">
              <a:buNone/>
            </a:pPr>
            <a:endParaRPr lang="zh-CN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90" y="2898721"/>
            <a:ext cx="4383534" cy="131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5075634" y="439290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凹陷程度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35006" y="5191214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受力面积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87267" y="551993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压力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77453" y="6293869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甲、丙</a:t>
            </a:r>
            <a:endParaRPr lang="en-US" altLang="en-US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432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(4)</a:t>
            </a:r>
            <a:r>
              <a:rPr lang="zh-CN" altLang="zh-CN" dirty="0"/>
              <a:t>根据</a:t>
            </a:r>
            <a:r>
              <a:rPr lang="en-US" altLang="zh-CN" dirty="0"/>
              <a:t>(2)(3)</a:t>
            </a:r>
            <a:r>
              <a:rPr lang="zh-CN" altLang="zh-CN" dirty="0"/>
              <a:t>得出的结论，可总结出：压力的作用效果</a:t>
            </a:r>
            <a:r>
              <a:rPr lang="zh-CN" altLang="zh-CN" dirty="0" smtClean="0"/>
              <a:t>与</a:t>
            </a:r>
            <a:r>
              <a:rPr lang="zh-CN" altLang="zh-CN" u="sng" dirty="0"/>
              <a:t>　　　　　　</a:t>
            </a:r>
            <a:r>
              <a:rPr lang="zh-CN" altLang="zh-CN" dirty="0"/>
              <a:t>和</a:t>
            </a:r>
            <a:r>
              <a:rPr lang="zh-CN" altLang="zh-CN" u="sng" dirty="0"/>
              <a:t>　　　　　　</a:t>
            </a:r>
            <a:r>
              <a:rPr lang="zh-CN" altLang="zh-CN" dirty="0"/>
              <a:t>有关。</a:t>
            </a:r>
          </a:p>
          <a:p>
            <a:pPr marL="0" indent="0">
              <a:buNone/>
            </a:pPr>
            <a:r>
              <a:rPr lang="en-US" altLang="zh-CN" dirty="0"/>
              <a:t>(5)</a:t>
            </a:r>
            <a:r>
              <a:rPr lang="zh-CN" altLang="zh-CN" dirty="0"/>
              <a:t>小华同学实验时将物体</a:t>
            </a:r>
            <a:r>
              <a:rPr lang="en-US" altLang="zh-CN" i="1" dirty="0"/>
              <a:t>B</a:t>
            </a:r>
            <a:r>
              <a:rPr lang="zh-CN" altLang="zh-CN" dirty="0"/>
              <a:t>沿竖直方向切成大小不同的两块，如图丁所示。他发现它们对海绵的压力的作用效果相同，由此他得出的结论：压力的作用效果与受力面积无关。你认为他的结论是否正确？</a:t>
            </a:r>
            <a:r>
              <a:rPr lang="zh-CN" altLang="zh-CN" u="sng" dirty="0"/>
              <a:t>　　　　</a:t>
            </a:r>
            <a:r>
              <a:rPr lang="zh-CN" altLang="zh-CN" dirty="0"/>
              <a:t>，理由是</a:t>
            </a:r>
            <a:r>
              <a:rPr lang="en-US" altLang="zh-CN" u="sng" dirty="0"/>
              <a:t> </a:t>
            </a:r>
            <a:r>
              <a:rPr lang="en-US" altLang="zh-CN" u="sng" dirty="0" smtClean="0"/>
              <a:t>                                     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</a:p>
          <a:p>
            <a:pPr marL="0" indent="0">
              <a:buNone/>
            </a:pPr>
            <a:r>
              <a:rPr lang="zh-CN" altLang="en-US" u="sng" dirty="0"/>
              <a:t>                             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31" y="1521428"/>
            <a:ext cx="4383534" cy="131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1887149" y="331453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81518" y="333677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受力面积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53802" y="537370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不正确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6198" y="5405135"/>
            <a:ext cx="8111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 smtClean="0"/>
              <a:t>                    </a:t>
            </a:r>
            <a:r>
              <a:rPr lang="zh-CN" altLang="zh-CN" sz="2800" dirty="0" smtClean="0"/>
              <a:t>实验</a:t>
            </a:r>
            <a:r>
              <a:rPr lang="zh-CN" altLang="zh-CN" sz="2800" dirty="0"/>
              <a:t>过程中</a:t>
            </a:r>
            <a:r>
              <a:rPr lang="zh-CN" altLang="zh-CN" sz="2800" dirty="0" smtClean="0"/>
              <a:t>没有</a:t>
            </a:r>
            <a:r>
              <a:rPr lang="zh-CN" altLang="zh-CN" sz="2800" dirty="0"/>
              <a:t>控制</a:t>
            </a:r>
            <a:r>
              <a:rPr lang="zh-CN" altLang="zh-CN" sz="2800" dirty="0" smtClean="0"/>
              <a:t>压</a:t>
            </a:r>
            <a:endParaRPr lang="en-US" altLang="zh-CN" sz="2800" dirty="0" smtClean="0"/>
          </a:p>
          <a:p>
            <a:r>
              <a:rPr lang="zh-CN" altLang="zh-CN" sz="2800" dirty="0" smtClean="0"/>
              <a:t>力</a:t>
            </a:r>
            <a:r>
              <a:rPr lang="zh-CN" altLang="zh-CN" sz="2800" dirty="0"/>
              <a:t>相同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压强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32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下列关于压强的说法正确的是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压强是表示压力大小的物理量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压强是表示压力方向的物理量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压强是表示压力作用效果的物理量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压强是表示重力作用效果的物理量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650544" y="200602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21935"/>
            <a:ext cx="8229600" cy="432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所示，将铅笔的一端削尖，用两个手指作用在铅笔的两端，使铅笔保持静止状态。下列说法中正确的是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拇指对铅笔的压力大于食指对铅笔的压力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拇指对铅笔的压力小于食指对铅笔的压力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拇指对铅笔的压强大于食指对铅笔的压强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拇指对铅笔的压强小于食指对铅笔的压强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07346" y="2298683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97" y="2777119"/>
            <a:ext cx="1647392" cy="14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一个中学生站在水平地面时对地面的压力约是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A.50 N      B.500 N       C.5 000 N       D.50 000 N</a:t>
            </a:r>
            <a:endParaRPr lang="zh-CN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下列关于压力的说法正确的是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两个相互接触的物体，一定会有压力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压力不是重力，但其大小一定与重力相等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压力大，压强一定大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压力属于弹力，它的产生一定是相互接触的两物体间有挤压作用</a:t>
            </a:r>
          </a:p>
        </p:txBody>
      </p:sp>
      <p:sp>
        <p:nvSpPr>
          <p:cNvPr id="23" name="矩形 22"/>
          <p:cNvSpPr/>
          <p:nvPr/>
        </p:nvSpPr>
        <p:spPr>
          <a:xfrm>
            <a:off x="786911" y="180580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668581" y="335677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通过实验，理解压强。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压力、探究压力的作用效果、压强。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2629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所示，在水平雪地上，踩着雪橇的小勇总质量为</a:t>
            </a:r>
            <a:r>
              <a:rPr lang="en-US" altLang="zh-CN" dirty="0"/>
              <a:t>65 kg</a:t>
            </a:r>
            <a:r>
              <a:rPr lang="zh-CN" altLang="zh-CN" dirty="0"/>
              <a:t>，没有陷入雪地；而穿着运动鞋的小强，其总质量为</a:t>
            </a:r>
            <a:r>
              <a:rPr lang="en-US" altLang="zh-CN" dirty="0"/>
              <a:t>50 kg</a:t>
            </a:r>
            <a:r>
              <a:rPr lang="zh-CN" altLang="zh-CN" dirty="0"/>
              <a:t>，却深陷雪地。下列说法正确的是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小勇对雪地的压力和小强对雪地的压力一样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小勇对雪地的压力比小强对雪地的压力小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小强对雪地的压力的作用效果比小勇的大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他们的受力面积和压力都不等，无法比较谁对雪地的压强大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432355" y="240877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76" y="2700805"/>
            <a:ext cx="2427317" cy="145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用</a:t>
            </a:r>
            <a:r>
              <a:rPr lang="en-US" altLang="zh-CN" dirty="0"/>
              <a:t>49 N</a:t>
            </a:r>
            <a:r>
              <a:rPr lang="zh-CN" altLang="zh-CN" dirty="0"/>
              <a:t>的水平力把</a:t>
            </a:r>
            <a:r>
              <a:rPr lang="en-US" altLang="zh-CN" dirty="0"/>
              <a:t>15 N</a:t>
            </a:r>
            <a:r>
              <a:rPr lang="zh-CN" altLang="zh-CN" dirty="0"/>
              <a:t>的木块紧压在竖直的墙上，这时木块对墙的压力是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A.34 N  </a:t>
            </a:r>
          </a:p>
          <a:p>
            <a:pPr marL="0" indent="0">
              <a:buNone/>
            </a:pPr>
            <a:r>
              <a:rPr lang="en-US" altLang="zh-CN" dirty="0"/>
              <a:t>B.49 N  </a:t>
            </a:r>
          </a:p>
          <a:p>
            <a:pPr marL="0" indent="0">
              <a:buNone/>
            </a:pPr>
            <a:r>
              <a:rPr lang="en-US" altLang="zh-CN" dirty="0"/>
              <a:t>C.64 N  </a:t>
            </a:r>
          </a:p>
          <a:p>
            <a:pPr marL="0" indent="0">
              <a:buNone/>
            </a:pPr>
            <a:r>
              <a:rPr lang="en-US" altLang="zh-CN" dirty="0"/>
              <a:t>D.15 N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4325110" y="179908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6</a:t>
            </a:r>
            <a:r>
              <a:rPr lang="zh-CN" altLang="zh-CN" dirty="0"/>
              <a:t>甲是体重大致相同的滑雪者和步行者在雪地里行走的情景。为了探究他们对雪地压力的作用效果，现利用海绵、小桌、砝码进行模拟研究，应选择图乙中的哪几种情形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err="1"/>
              <a:t>A.a</a:t>
            </a:r>
            <a:r>
              <a:rPr lang="zh-CN" altLang="zh-CN" dirty="0"/>
              <a:t>与</a:t>
            </a:r>
            <a:r>
              <a:rPr lang="en-US" altLang="zh-CN" dirty="0"/>
              <a:t>b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err="1"/>
              <a:t>B.b</a:t>
            </a:r>
            <a:r>
              <a:rPr lang="zh-CN" altLang="zh-CN" dirty="0"/>
              <a:t>与</a:t>
            </a:r>
            <a:r>
              <a:rPr lang="en-US" altLang="zh-CN" dirty="0"/>
              <a:t>c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err="1"/>
              <a:t>C.a</a:t>
            </a:r>
            <a:r>
              <a:rPr lang="zh-CN" altLang="zh-CN" dirty="0"/>
              <a:t>与</a:t>
            </a:r>
            <a:r>
              <a:rPr lang="en-US" altLang="zh-CN" dirty="0"/>
              <a:t>c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以上都不对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5003840" y="257464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88" y="3429000"/>
            <a:ext cx="5333698" cy="13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如图</a:t>
            </a:r>
            <a:r>
              <a:rPr lang="en-US" altLang="zh-CN" dirty="0"/>
              <a:t>8.1</a:t>
            </a:r>
            <a:r>
              <a:rPr lang="zh-CN" altLang="zh-CN" dirty="0"/>
              <a:t>－</a:t>
            </a:r>
            <a:r>
              <a:rPr lang="en-US" altLang="zh-CN" dirty="0"/>
              <a:t>7</a:t>
            </a:r>
            <a:r>
              <a:rPr lang="zh-CN" altLang="zh-CN" dirty="0"/>
              <a:t>所示，小明同学利用砝码、小桌、海绵、木板等实验器材，做探究</a:t>
            </a:r>
            <a:r>
              <a:rPr lang="en-US" altLang="zh-CN" dirty="0"/>
              <a:t>“</a:t>
            </a:r>
            <a:r>
              <a:rPr lang="zh-CN" altLang="zh-CN" dirty="0"/>
              <a:t>压力的作用效果与哪些因素有关</a:t>
            </a:r>
            <a:r>
              <a:rPr lang="en-US" altLang="zh-CN" dirty="0"/>
              <a:t>”</a:t>
            </a:r>
            <a:r>
              <a:rPr lang="zh-CN" altLang="zh-CN" dirty="0"/>
              <a:t>的实验。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在图甲、乙和丙的实验过程中，是通过海绵的凹陷程度来表现</a:t>
            </a:r>
            <a:r>
              <a:rPr lang="zh-CN" altLang="zh-CN" u="sng" dirty="0"/>
              <a:t>　　　　　</a:t>
            </a:r>
            <a:r>
              <a:rPr lang="zh-CN" altLang="zh-CN" dirty="0"/>
              <a:t>的作用效果。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甲、乙两图所示的实验是为了说明：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</a:p>
          <a:p>
            <a:pPr marL="0" indent="0">
              <a:buNone/>
            </a:pPr>
            <a:r>
              <a:rPr lang="zh-CN" altLang="en-US" u="sng" dirty="0"/>
              <a:t>                                                                                    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u="sng" dirty="0"/>
              <a:t>　　　　</a:t>
            </a:r>
            <a:r>
              <a:rPr lang="zh-CN" altLang="zh-CN" dirty="0"/>
              <a:t>与</a:t>
            </a:r>
            <a:r>
              <a:rPr lang="zh-CN" altLang="zh-CN" u="sng" dirty="0"/>
              <a:t>　　　　</a:t>
            </a:r>
            <a:r>
              <a:rPr lang="zh-CN" altLang="zh-CN" dirty="0"/>
              <a:t>两图所示的实验是为了说明：压力的作用效果与接触面的材料有关。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0" y="2547720"/>
            <a:ext cx="6638276" cy="120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3095511" y="429107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9610" y="4848811"/>
            <a:ext cx="8306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/>
              <a:t>                                 </a:t>
            </a:r>
            <a:r>
              <a:rPr lang="zh-CN" altLang="zh-CN" sz="2800" dirty="0"/>
              <a:t>当受力面积</a:t>
            </a:r>
            <a:endParaRPr lang="en-US" altLang="zh-CN" sz="2800" dirty="0"/>
          </a:p>
          <a:p>
            <a:r>
              <a:rPr lang="zh-CN" altLang="zh-CN" sz="2800" dirty="0"/>
              <a:t>相同时，压力越大，压力的作用效果越明显</a:t>
            </a:r>
            <a:r>
              <a:rPr lang="en-US" altLang="zh-CN" sz="2800" dirty="0"/>
              <a:t> 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80483" y="585032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丙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68857" y="583743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丁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(4)</a:t>
            </a:r>
            <a:r>
              <a:rPr lang="zh-CN" altLang="zh-CN" dirty="0"/>
              <a:t>小明将小桌和砝码放到一块木板上，如图丁所示，比较丙、丁两种情况，图丙中海绵受到的压强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大于</a:t>
            </a:r>
            <a:r>
              <a:rPr lang="en-US" altLang="zh-CN" dirty="0"/>
              <a:t>”“</a:t>
            </a:r>
            <a:r>
              <a:rPr lang="zh-CN" altLang="zh-CN" dirty="0"/>
              <a:t>小于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等于</a:t>
            </a:r>
            <a:r>
              <a:rPr lang="en-US" altLang="zh-CN" dirty="0"/>
              <a:t>”)</a:t>
            </a:r>
            <a:r>
              <a:rPr lang="zh-CN" altLang="zh-CN" dirty="0"/>
              <a:t>图丁中木板受到的压强。由图可知，此实验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能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不能</a:t>
            </a:r>
            <a:r>
              <a:rPr lang="en-US" altLang="zh-CN" dirty="0"/>
              <a:t>”)</a:t>
            </a:r>
            <a:r>
              <a:rPr lang="zh-CN" altLang="zh-CN" dirty="0"/>
              <a:t>用木板代替海绵，原因是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                     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(5)</a:t>
            </a:r>
            <a:r>
              <a:rPr lang="zh-CN" altLang="zh-CN" dirty="0"/>
              <a:t>此实验中用到的实验方法有</a:t>
            </a:r>
            <a:r>
              <a:rPr lang="zh-CN" altLang="zh-CN" u="sng" dirty="0"/>
              <a:t>　　</a:t>
            </a:r>
            <a:r>
              <a:rPr lang="en-US" altLang="zh-CN" u="sng" dirty="0"/>
              <a:t>                 </a:t>
            </a:r>
            <a:r>
              <a:rPr lang="zh-CN" altLang="zh-CN" dirty="0"/>
              <a:t>和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8" y="1536930"/>
            <a:ext cx="6638276" cy="120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609556" y="387978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等于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00294" y="434644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不能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28575" y="4804743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dirty="0"/>
              <a:t>木板的形变程度不明显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94203" y="532107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控制变量法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2564" y="5836481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转换法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6690" y="1383336"/>
            <a:ext cx="8229600" cy="4555551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1.</a:t>
            </a:r>
            <a:r>
              <a:rPr lang="zh-CN" altLang="zh-CN" sz="2800" dirty="0"/>
              <a:t>爸爸和上小学的女儿都光脚走在沙滩上，对他们在沙滩上脚印深浅的判断正确的是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A.</a:t>
            </a:r>
            <a:r>
              <a:rPr lang="zh-CN" altLang="zh-CN" sz="2800" dirty="0"/>
              <a:t>因爸爸比女儿重，所以爸爸的脚印比女儿的脚印深</a:t>
            </a:r>
          </a:p>
          <a:p>
            <a:pPr marL="0" indent="0">
              <a:buNone/>
            </a:pPr>
            <a:r>
              <a:rPr lang="en-US" altLang="zh-CN" sz="2800" dirty="0"/>
              <a:t>B.</a:t>
            </a:r>
            <a:r>
              <a:rPr lang="zh-CN" altLang="zh-CN" sz="2800" dirty="0"/>
              <a:t>因女儿的脚小，所以女儿的脚印比爸爸的脚印深</a:t>
            </a:r>
          </a:p>
          <a:p>
            <a:pPr marL="0" indent="0">
              <a:buNone/>
            </a:pPr>
            <a:r>
              <a:rPr lang="en-US" altLang="zh-CN" sz="2800" dirty="0"/>
              <a:t>C.</a:t>
            </a:r>
            <a:r>
              <a:rPr lang="zh-CN" altLang="zh-CN" sz="2800" dirty="0"/>
              <a:t>爸爸和女儿的脚印深浅可能相同</a:t>
            </a:r>
          </a:p>
          <a:p>
            <a:pPr marL="0" indent="0">
              <a:buNone/>
            </a:pPr>
            <a:r>
              <a:rPr lang="en-US" altLang="zh-CN" sz="2800" dirty="0"/>
              <a:t>D.</a:t>
            </a:r>
            <a:r>
              <a:rPr lang="zh-CN" altLang="zh-CN" sz="2800" dirty="0"/>
              <a:t>因爸爸比女儿重，脚也大，所以脚印深浅一定</a:t>
            </a:r>
            <a:r>
              <a:rPr lang="zh-CN" altLang="zh-CN" sz="2800" dirty="0" smtClean="0"/>
              <a:t>相同</a:t>
            </a: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6133878" y="177080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6690" y="1383336"/>
            <a:ext cx="8229600" cy="4555551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 smtClean="0"/>
              <a:t>2</a:t>
            </a:r>
            <a:r>
              <a:rPr lang="en-US" altLang="zh-CN" sz="2800" dirty="0"/>
              <a:t>. </a:t>
            </a:r>
            <a:r>
              <a:rPr lang="zh-CN" altLang="zh-CN" sz="2800" dirty="0"/>
              <a:t>一木箱质量为</a:t>
            </a:r>
            <a:r>
              <a:rPr lang="en-US" altLang="zh-CN" sz="2800" dirty="0"/>
              <a:t>50 kg</a:t>
            </a:r>
            <a:r>
              <a:rPr lang="zh-CN" altLang="zh-CN" sz="2800" dirty="0"/>
              <a:t>，一个同学用</a:t>
            </a:r>
            <a:r>
              <a:rPr lang="en-US" altLang="zh-CN" sz="2800" dirty="0"/>
              <a:t>200 N</a:t>
            </a:r>
            <a:r>
              <a:rPr lang="zh-CN" altLang="zh-CN" sz="2800" dirty="0"/>
              <a:t>的力沿竖直向上的方向提木箱，此时木箱对地面的压力是</a:t>
            </a:r>
            <a:r>
              <a:rPr lang="en-US" altLang="zh-CN" sz="2800" dirty="0"/>
              <a:t>(</a:t>
            </a:r>
            <a:r>
              <a:rPr lang="en-US" altLang="zh-CN" sz="2800" i="1" dirty="0"/>
              <a:t>g</a:t>
            </a:r>
            <a:r>
              <a:rPr lang="zh-CN" altLang="zh-CN" sz="2800" dirty="0"/>
              <a:t>＝</a:t>
            </a:r>
            <a:r>
              <a:rPr lang="en-US" altLang="zh-CN" sz="2800" dirty="0"/>
              <a:t>10 N/kg)(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A.500 N       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B.700 </a:t>
            </a:r>
            <a:r>
              <a:rPr lang="en-US" altLang="zh-CN" sz="2800" dirty="0"/>
              <a:t>N       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C.200 </a:t>
            </a:r>
            <a:r>
              <a:rPr lang="en-US" altLang="zh-CN" sz="2800" dirty="0"/>
              <a:t>N            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D.300 </a:t>
            </a:r>
            <a:r>
              <a:rPr lang="en-US" altLang="zh-CN" sz="2800" dirty="0"/>
              <a:t>N</a:t>
            </a:r>
            <a:endParaRPr lang="zh-CN" altLang="zh-CN" sz="3600" dirty="0"/>
          </a:p>
        </p:txBody>
      </p:sp>
      <p:sp>
        <p:nvSpPr>
          <p:cNvPr id="13" name="矩形 12"/>
          <p:cNvSpPr/>
          <p:nvPr/>
        </p:nvSpPr>
        <p:spPr>
          <a:xfrm>
            <a:off x="2458055" y="210852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49192" y="1596785"/>
            <a:ext cx="4465637" cy="3183413"/>
            <a:chOff x="839153" y="1534477"/>
            <a:chExt cx="4465637" cy="3183413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3" t="6718" r="1340" b="3696"/>
            <a:stretch>
              <a:fillRect/>
            </a:stretch>
          </p:blipFill>
          <p:spPr>
            <a:xfrm>
              <a:off x="839153" y="1534477"/>
              <a:ext cx="4465637" cy="2879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4"/>
            <p:cNvSpPr txBox="1"/>
            <p:nvPr/>
          </p:nvSpPr>
          <p:spPr>
            <a:xfrm>
              <a:off x="1288955" y="4348003"/>
              <a:ext cx="3186113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dirty="0">
                  <a:latin typeface="+mn-ea"/>
                </a:rPr>
                <a:t>大型载重卡车要安装许多车轮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79327" y="1966752"/>
            <a:ext cx="3648075" cy="2751138"/>
            <a:chOff x="4731067" y="1663064"/>
            <a:chExt cx="3648075" cy="2751138"/>
          </a:xfrm>
        </p:grpSpPr>
        <p:pic>
          <p:nvPicPr>
            <p:cNvPr id="11" name="图片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64480" y="1663064"/>
              <a:ext cx="2477770" cy="24434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5"/>
            <p:cNvSpPr txBox="1"/>
            <p:nvPr/>
          </p:nvSpPr>
          <p:spPr>
            <a:xfrm>
              <a:off x="4731067" y="4044315"/>
              <a:ext cx="3648075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dirty="0">
                  <a:latin typeface="+mn-ea"/>
                </a:rPr>
                <a:t>小小的图钉要把它的一端做得很尖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19" y="5192382"/>
            <a:ext cx="2145214" cy="1630363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1098994" y="5087403"/>
            <a:ext cx="6535270" cy="479679"/>
          </a:xfrm>
          <a:prstGeom prst="wedgeRoundRectCallout">
            <a:avLst>
              <a:gd name="adj1" fmla="val 52830"/>
              <a:gd name="adj2" fmla="val 9894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类似的事例还有很多，这是什么原因呢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？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/>
          <a:stretch>
            <a:fillRect/>
          </a:stretch>
        </p:blipFill>
        <p:spPr bwMode="auto">
          <a:xfrm>
            <a:off x="443176" y="4801993"/>
            <a:ext cx="203993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57" y="4208913"/>
            <a:ext cx="3288301" cy="230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83" y="4013939"/>
            <a:ext cx="2348551" cy="250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158" y="1565128"/>
            <a:ext cx="1244134" cy="264378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936375" y="1565127"/>
            <a:ext cx="5338483" cy="1447013"/>
          </a:xfrm>
          <a:prstGeom prst="wedgeRoundRectCallout">
            <a:avLst>
              <a:gd name="adj1" fmla="val -57246"/>
              <a:gd name="adj2" fmla="val -1370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下图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中的茶杯对桌面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小孩对滑梯斜面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图钉对墙面是否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有作用力</a:t>
            </a:r>
            <a:r>
              <a:rPr lang="en-US" altLang="zh-CN" sz="2800" dirty="0">
                <a:solidFill>
                  <a:schemeClr val="tx1"/>
                </a:solidFill>
                <a:latin typeface="+mn-ea"/>
              </a:rPr>
              <a:t>?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方向如何？作用在什么位置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</a:rPr>
              <a:t>?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83" y="4013939"/>
            <a:ext cx="2348551" cy="250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57" y="4208913"/>
            <a:ext cx="3288301" cy="230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/>
          <a:stretch>
            <a:fillRect/>
          </a:stretch>
        </p:blipFill>
        <p:spPr bwMode="auto">
          <a:xfrm>
            <a:off x="443176" y="4801993"/>
            <a:ext cx="203993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组合 74"/>
          <p:cNvGrpSpPr/>
          <p:nvPr/>
        </p:nvGrpSpPr>
        <p:grpSpPr>
          <a:xfrm>
            <a:off x="596195" y="5362703"/>
            <a:ext cx="1860021" cy="628821"/>
            <a:chOff x="1529133" y="3506134"/>
            <a:chExt cx="1860021" cy="628821"/>
          </a:xfrm>
        </p:grpSpPr>
        <p:grpSp>
          <p:nvGrpSpPr>
            <p:cNvPr id="76" name="Group 8"/>
            <p:cNvGrpSpPr/>
            <p:nvPr/>
          </p:nvGrpSpPr>
          <p:grpSpPr>
            <a:xfrm>
              <a:off x="1529133" y="4074101"/>
              <a:ext cx="1860021" cy="60854"/>
              <a:chOff x="295" y="2477"/>
              <a:chExt cx="1406" cy="46"/>
            </a:xfrm>
          </p:grpSpPr>
          <p:sp>
            <p:nvSpPr>
              <p:cNvPr id="78" name="Rectangle 9"/>
              <p:cNvSpPr/>
              <p:nvPr/>
            </p:nvSpPr>
            <p:spPr>
              <a:xfrm>
                <a:off x="295" y="2478"/>
                <a:ext cx="1406" cy="4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500" i="1" dirty="0"/>
              </a:p>
            </p:txBody>
          </p:sp>
          <p:sp>
            <p:nvSpPr>
              <p:cNvPr id="79" name="Line 10"/>
              <p:cNvSpPr/>
              <p:nvPr/>
            </p:nvSpPr>
            <p:spPr>
              <a:xfrm>
                <a:off x="295" y="2477"/>
                <a:ext cx="140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500" i="1"/>
              </a:p>
            </p:txBody>
          </p:sp>
        </p:grpSp>
        <p:sp>
          <p:nvSpPr>
            <p:cNvPr id="77" name="Rectangle 11"/>
            <p:cNvSpPr/>
            <p:nvPr/>
          </p:nvSpPr>
          <p:spPr>
            <a:xfrm>
              <a:off x="1994582" y="3506134"/>
              <a:ext cx="779198" cy="539750"/>
            </a:xfrm>
            <a:prstGeom prst="rect">
              <a:avLst/>
            </a:prstGeom>
            <a:blipFill rotWithShape="0">
              <a:blip r:embed="rId5"/>
            </a:blipFill>
            <a:ln w="952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500" i="1" dirty="0"/>
            </a:p>
          </p:txBody>
        </p:sp>
      </p:grpSp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6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物理学中，把垂直作用在物体表面上的力叫做</a:t>
            </a:r>
            <a:r>
              <a:rPr lang="zh-CN" altLang="zh-CN" u="sng" dirty="0"/>
              <a:t>　　　　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1123283" y="186419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94" y="1948612"/>
            <a:ext cx="2104627" cy="1578470"/>
          </a:xfrm>
          <a:prstGeom prst="rect">
            <a:avLst/>
          </a:prstGeom>
        </p:spPr>
      </p:pic>
      <p:sp>
        <p:nvSpPr>
          <p:cNvPr id="16" name="云形标注 15"/>
          <p:cNvSpPr/>
          <p:nvPr/>
        </p:nvSpPr>
        <p:spPr>
          <a:xfrm>
            <a:off x="4870959" y="1957114"/>
            <a:ext cx="2879712" cy="975178"/>
          </a:xfrm>
          <a:prstGeom prst="cloudCallout">
            <a:avLst>
              <a:gd name="adj1" fmla="val 59951"/>
              <a:gd name="adj2" fmla="val 2113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压力与重力有什么关系呢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408970" y="5902453"/>
            <a:ext cx="479839" cy="974686"/>
            <a:chOff x="2369185" y="4013246"/>
            <a:chExt cx="479839" cy="974686"/>
          </a:xfrm>
        </p:grpSpPr>
        <p:sp>
          <p:nvSpPr>
            <p:cNvPr id="84" name="Line 12"/>
            <p:cNvSpPr/>
            <p:nvPr/>
          </p:nvSpPr>
          <p:spPr>
            <a:xfrm>
              <a:off x="2428716" y="4074101"/>
              <a:ext cx="0" cy="72099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</p:spPr>
          <p:txBody>
            <a:bodyPr anchor="t"/>
            <a:lstStyle/>
            <a:p>
              <a:pPr eaLnBrk="0" hangingPunct="0"/>
              <a:endParaRPr lang="zh-CN" altLang="en-US" sz="1500" i="1"/>
            </a:p>
          </p:txBody>
        </p:sp>
        <p:sp>
          <p:nvSpPr>
            <p:cNvPr id="85" name="Oval 17"/>
            <p:cNvSpPr/>
            <p:nvPr/>
          </p:nvSpPr>
          <p:spPr>
            <a:xfrm>
              <a:off x="2369185" y="4013246"/>
              <a:ext cx="89958" cy="89958"/>
            </a:xfrm>
            <a:prstGeom prst="ellipse">
              <a:avLst/>
            </a:prstGeom>
            <a:solidFill>
              <a:srgbClr val="3333FF"/>
            </a:solidFill>
            <a:ln w="9525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500" i="1" dirty="0"/>
            </a:p>
          </p:txBody>
        </p:sp>
        <p:sp>
          <p:nvSpPr>
            <p:cNvPr id="86" name="Text Box 18"/>
            <p:cNvSpPr txBox="1"/>
            <p:nvPr/>
          </p:nvSpPr>
          <p:spPr>
            <a:xfrm>
              <a:off x="2428716" y="4433934"/>
              <a:ext cx="420308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000" i="1" dirty="0"/>
                <a:t>F</a:t>
              </a:r>
            </a:p>
          </p:txBody>
        </p:sp>
        <p:grpSp>
          <p:nvGrpSpPr>
            <p:cNvPr id="87" name="Group 23"/>
            <p:cNvGrpSpPr/>
            <p:nvPr/>
          </p:nvGrpSpPr>
          <p:grpSpPr>
            <a:xfrm>
              <a:off x="2428716" y="4074101"/>
              <a:ext cx="179917" cy="179917"/>
              <a:chOff x="1438" y="3203"/>
              <a:chExt cx="136" cy="136"/>
            </a:xfrm>
          </p:grpSpPr>
          <p:sp>
            <p:nvSpPr>
              <p:cNvPr id="88" name="Line 24"/>
              <p:cNvSpPr/>
              <p:nvPr/>
            </p:nvSpPr>
            <p:spPr>
              <a:xfrm>
                <a:off x="1565" y="3203"/>
                <a:ext cx="0" cy="136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500" i="1"/>
              </a:p>
            </p:txBody>
          </p:sp>
          <p:sp>
            <p:nvSpPr>
              <p:cNvPr id="89" name="Line 25"/>
              <p:cNvSpPr/>
              <p:nvPr/>
            </p:nvSpPr>
            <p:spPr>
              <a:xfrm rot="-5400000">
                <a:off x="1506" y="3262"/>
                <a:ext cx="0" cy="136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500" i="1"/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990266" y="5626778"/>
            <a:ext cx="510646" cy="973362"/>
            <a:chOff x="1948497" y="3773799"/>
            <a:chExt cx="510646" cy="973362"/>
          </a:xfrm>
        </p:grpSpPr>
        <p:sp>
          <p:nvSpPr>
            <p:cNvPr id="91" name="Oval 38"/>
            <p:cNvSpPr/>
            <p:nvPr/>
          </p:nvSpPr>
          <p:spPr>
            <a:xfrm>
              <a:off x="2369185" y="3773799"/>
              <a:ext cx="89958" cy="89958"/>
            </a:xfrm>
            <a:prstGeom prst="ellipse">
              <a:avLst/>
            </a:prstGeom>
            <a:solidFill>
              <a:srgbClr val="3333FF"/>
            </a:solidFill>
            <a:ln w="9525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500" i="1" dirty="0"/>
            </a:p>
          </p:txBody>
        </p:sp>
        <p:sp>
          <p:nvSpPr>
            <p:cNvPr id="92" name="Line 41"/>
            <p:cNvSpPr/>
            <p:nvPr/>
          </p:nvSpPr>
          <p:spPr>
            <a:xfrm>
              <a:off x="2428716" y="3833330"/>
              <a:ext cx="0" cy="720990"/>
            </a:xfrm>
            <a:prstGeom prst="line">
              <a:avLst/>
            </a:prstGeom>
            <a:ln w="38100" cap="flat" cmpd="sng">
              <a:solidFill>
                <a:srgbClr val="000099"/>
              </a:solidFill>
              <a:prstDash val="solid"/>
              <a:round/>
              <a:headEnd type="none" w="med" len="med"/>
              <a:tailEnd type="stealth" w="med" len="lg"/>
            </a:ln>
          </p:spPr>
          <p:txBody>
            <a:bodyPr anchor="t"/>
            <a:lstStyle/>
            <a:p>
              <a:pPr eaLnBrk="0" hangingPunct="0"/>
              <a:endParaRPr lang="zh-CN" altLang="en-US" sz="1500" i="1"/>
            </a:p>
          </p:txBody>
        </p:sp>
        <p:sp>
          <p:nvSpPr>
            <p:cNvPr id="93" name="Rectangle 42"/>
            <p:cNvSpPr/>
            <p:nvPr/>
          </p:nvSpPr>
          <p:spPr>
            <a:xfrm>
              <a:off x="1948497" y="4193163"/>
              <a:ext cx="461986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000" i="1" dirty="0">
                  <a:solidFill>
                    <a:srgbClr val="000099"/>
                  </a:solidFill>
                </a:rPr>
                <a:t>G</a:t>
              </a:r>
            </a:p>
          </p:txBody>
        </p:sp>
      </p:grpSp>
      <p:sp>
        <p:nvSpPr>
          <p:cNvPr id="94" name="Text Box 32"/>
          <p:cNvSpPr txBox="1"/>
          <p:nvPr/>
        </p:nvSpPr>
        <p:spPr>
          <a:xfrm>
            <a:off x="930299" y="4013939"/>
            <a:ext cx="108555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i="1" dirty="0">
                <a:solidFill>
                  <a:srgbClr val="000099"/>
                </a:solidFill>
              </a:rPr>
              <a:t>F = G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3609133" y="4660713"/>
            <a:ext cx="2039938" cy="1018864"/>
            <a:chOff x="3448685" y="3702144"/>
            <a:chExt cx="2039938" cy="1018864"/>
          </a:xfrm>
        </p:grpSpPr>
        <p:grpSp>
          <p:nvGrpSpPr>
            <p:cNvPr id="96" name="Group 5"/>
            <p:cNvGrpSpPr/>
            <p:nvPr/>
          </p:nvGrpSpPr>
          <p:grpSpPr>
            <a:xfrm>
              <a:off x="3448685" y="3715591"/>
              <a:ext cx="2039938" cy="1005417"/>
              <a:chOff x="2202" y="2160"/>
              <a:chExt cx="1542" cy="760"/>
            </a:xfrm>
          </p:grpSpPr>
          <p:sp>
            <p:nvSpPr>
              <p:cNvPr id="98" name="Line 6"/>
              <p:cNvSpPr/>
              <p:nvPr/>
            </p:nvSpPr>
            <p:spPr>
              <a:xfrm flipV="1">
                <a:off x="2291" y="2160"/>
                <a:ext cx="1315" cy="76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500" i="1"/>
              </a:p>
            </p:txBody>
          </p:sp>
          <p:sp>
            <p:nvSpPr>
              <p:cNvPr id="99" name="Rectangle 7"/>
              <p:cNvSpPr/>
              <p:nvPr/>
            </p:nvSpPr>
            <p:spPr>
              <a:xfrm rot="-1800000">
                <a:off x="2202" y="2534"/>
                <a:ext cx="1542" cy="44"/>
              </a:xfrm>
              <a:prstGeom prst="rect">
                <a:avLst/>
              </a:prstGeom>
              <a:pattFill prst="ltDnDiag">
                <a:fgClr>
                  <a:srgbClr val="000000"/>
                </a:fgClr>
                <a:bgClr>
                  <a:schemeClr val="bg1"/>
                </a:bgClr>
              </a:patt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500" i="1" dirty="0"/>
              </a:p>
            </p:txBody>
          </p:sp>
        </p:grpSp>
        <p:sp>
          <p:nvSpPr>
            <p:cNvPr id="97" name="Rectangle 13"/>
            <p:cNvSpPr/>
            <p:nvPr/>
          </p:nvSpPr>
          <p:spPr>
            <a:xfrm rot="-1800000">
              <a:off x="3887239" y="3702144"/>
              <a:ext cx="779198" cy="539750"/>
            </a:xfrm>
            <a:prstGeom prst="rect">
              <a:avLst/>
            </a:prstGeom>
            <a:blipFill rotWithShape="0">
              <a:blip r:embed="rId5"/>
            </a:blipFill>
            <a:ln w="952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500" i="1" dirty="0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4521980" y="5131695"/>
            <a:ext cx="757651" cy="913831"/>
            <a:chOff x="4431612" y="4136278"/>
            <a:chExt cx="757651" cy="913831"/>
          </a:xfrm>
        </p:grpSpPr>
        <p:sp>
          <p:nvSpPr>
            <p:cNvPr id="101" name="Line 14"/>
            <p:cNvSpPr/>
            <p:nvPr/>
          </p:nvSpPr>
          <p:spPr>
            <a:xfrm>
              <a:off x="4468654" y="4195809"/>
              <a:ext cx="359833" cy="6601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</p:spPr>
          <p:txBody>
            <a:bodyPr anchor="t"/>
            <a:lstStyle/>
            <a:p>
              <a:pPr eaLnBrk="0" hangingPunct="0"/>
              <a:endParaRPr lang="zh-CN" altLang="en-US" sz="1500" i="1"/>
            </a:p>
          </p:txBody>
        </p:sp>
        <p:sp>
          <p:nvSpPr>
            <p:cNvPr id="102" name="Oval 19"/>
            <p:cNvSpPr/>
            <p:nvPr/>
          </p:nvSpPr>
          <p:spPr>
            <a:xfrm>
              <a:off x="4431612" y="4148184"/>
              <a:ext cx="89958" cy="89958"/>
            </a:xfrm>
            <a:prstGeom prst="ellipse">
              <a:avLst/>
            </a:prstGeom>
            <a:solidFill>
              <a:srgbClr val="3333FF"/>
            </a:solidFill>
            <a:ln w="9525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500" i="1" dirty="0"/>
            </a:p>
          </p:txBody>
        </p:sp>
        <p:sp>
          <p:nvSpPr>
            <p:cNvPr id="103" name="Text Box 20"/>
            <p:cNvSpPr txBox="1"/>
            <p:nvPr/>
          </p:nvSpPr>
          <p:spPr>
            <a:xfrm>
              <a:off x="4768955" y="4496111"/>
              <a:ext cx="420308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000" i="1" dirty="0"/>
                <a:t>F</a:t>
              </a:r>
            </a:p>
          </p:txBody>
        </p:sp>
        <p:grpSp>
          <p:nvGrpSpPr>
            <p:cNvPr id="104" name="Group 26"/>
            <p:cNvGrpSpPr/>
            <p:nvPr/>
          </p:nvGrpSpPr>
          <p:grpSpPr>
            <a:xfrm rot="-1800000">
              <a:off x="4492466" y="4136278"/>
              <a:ext cx="179917" cy="179917"/>
              <a:chOff x="1438" y="3203"/>
              <a:chExt cx="136" cy="136"/>
            </a:xfrm>
          </p:grpSpPr>
          <p:sp>
            <p:nvSpPr>
              <p:cNvPr id="105" name="Line 27"/>
              <p:cNvSpPr/>
              <p:nvPr/>
            </p:nvSpPr>
            <p:spPr>
              <a:xfrm>
                <a:off x="1565" y="3203"/>
                <a:ext cx="0" cy="136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500" i="1"/>
              </a:p>
            </p:txBody>
          </p:sp>
          <p:sp>
            <p:nvSpPr>
              <p:cNvPr id="106" name="Line 28"/>
              <p:cNvSpPr/>
              <p:nvPr/>
            </p:nvSpPr>
            <p:spPr>
              <a:xfrm rot="-5400000">
                <a:off x="1506" y="3262"/>
                <a:ext cx="0" cy="136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500" i="1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28411" y="4900422"/>
            <a:ext cx="464562" cy="1030248"/>
            <a:chOff x="3927580" y="3955038"/>
            <a:chExt cx="464562" cy="1030248"/>
          </a:xfrm>
        </p:grpSpPr>
        <p:sp>
          <p:nvSpPr>
            <p:cNvPr id="108" name="Oval 39"/>
            <p:cNvSpPr/>
            <p:nvPr/>
          </p:nvSpPr>
          <p:spPr>
            <a:xfrm>
              <a:off x="4302184" y="3955038"/>
              <a:ext cx="89958" cy="89958"/>
            </a:xfrm>
            <a:prstGeom prst="ellipse">
              <a:avLst/>
            </a:prstGeom>
            <a:solidFill>
              <a:srgbClr val="3333FF"/>
            </a:solidFill>
            <a:ln w="9525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500" i="1" dirty="0"/>
            </a:p>
          </p:txBody>
        </p:sp>
        <p:sp>
          <p:nvSpPr>
            <p:cNvPr id="109" name="Line 43"/>
            <p:cNvSpPr/>
            <p:nvPr/>
          </p:nvSpPr>
          <p:spPr>
            <a:xfrm>
              <a:off x="4348268" y="4015892"/>
              <a:ext cx="0" cy="720990"/>
            </a:xfrm>
            <a:prstGeom prst="line">
              <a:avLst/>
            </a:prstGeom>
            <a:ln w="38100" cap="flat" cmpd="sng">
              <a:solidFill>
                <a:srgbClr val="000099"/>
              </a:solidFill>
              <a:prstDash val="solid"/>
              <a:round/>
              <a:headEnd type="none" w="med" len="med"/>
              <a:tailEnd type="stealth" w="med" len="lg"/>
            </a:ln>
          </p:spPr>
          <p:txBody>
            <a:bodyPr anchor="t"/>
            <a:lstStyle/>
            <a:p>
              <a:pPr eaLnBrk="0" hangingPunct="0"/>
              <a:endParaRPr lang="zh-CN" altLang="en-US" sz="1500" i="1"/>
            </a:p>
          </p:txBody>
        </p:sp>
        <p:sp>
          <p:nvSpPr>
            <p:cNvPr id="110" name="Rectangle 45"/>
            <p:cNvSpPr/>
            <p:nvPr/>
          </p:nvSpPr>
          <p:spPr>
            <a:xfrm>
              <a:off x="3927580" y="4431288"/>
              <a:ext cx="461986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000" i="1" dirty="0">
                  <a:solidFill>
                    <a:srgbClr val="000099"/>
                  </a:solidFill>
                </a:rPr>
                <a:t>G</a:t>
              </a:r>
            </a:p>
          </p:txBody>
        </p:sp>
      </p:grpSp>
      <p:sp>
        <p:nvSpPr>
          <p:cNvPr id="111" name="Text Box 33"/>
          <p:cNvSpPr txBox="1"/>
          <p:nvPr/>
        </p:nvSpPr>
        <p:spPr>
          <a:xfrm>
            <a:off x="3986085" y="3580527"/>
            <a:ext cx="104067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i="1" dirty="0">
                <a:solidFill>
                  <a:srgbClr val="000099"/>
                </a:solidFill>
              </a:rPr>
              <a:t>F ≠ G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7200461" y="4149666"/>
            <a:ext cx="1349375" cy="1681428"/>
            <a:chOff x="6281050" y="3293580"/>
            <a:chExt cx="1349375" cy="1681428"/>
          </a:xfrm>
        </p:grpSpPr>
        <p:grpSp>
          <p:nvGrpSpPr>
            <p:cNvPr id="113" name="Group 2"/>
            <p:cNvGrpSpPr/>
            <p:nvPr/>
          </p:nvGrpSpPr>
          <p:grpSpPr>
            <a:xfrm>
              <a:off x="6281050" y="3293580"/>
              <a:ext cx="60854" cy="1681428"/>
              <a:chOff x="4721" y="1842"/>
              <a:chExt cx="46" cy="1271"/>
            </a:xfrm>
          </p:grpSpPr>
          <p:sp>
            <p:nvSpPr>
              <p:cNvPr id="116" name="Line 3"/>
              <p:cNvSpPr/>
              <p:nvPr/>
            </p:nvSpPr>
            <p:spPr>
              <a:xfrm flipV="1">
                <a:off x="4767" y="1842"/>
                <a:ext cx="0" cy="127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500" i="1"/>
              </a:p>
            </p:txBody>
          </p:sp>
          <p:sp>
            <p:nvSpPr>
              <p:cNvPr id="117" name="Rectangle 4"/>
              <p:cNvSpPr/>
              <p:nvPr/>
            </p:nvSpPr>
            <p:spPr>
              <a:xfrm>
                <a:off x="4721" y="1843"/>
                <a:ext cx="45" cy="127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500" i="1" dirty="0"/>
              </a:p>
            </p:txBody>
          </p:sp>
        </p:grpSp>
        <p:sp>
          <p:nvSpPr>
            <p:cNvPr id="114" name="Rectangle 15"/>
            <p:cNvSpPr/>
            <p:nvPr/>
          </p:nvSpPr>
          <p:spPr>
            <a:xfrm rot="16200000">
              <a:off x="6232319" y="3832007"/>
              <a:ext cx="779198" cy="539750"/>
            </a:xfrm>
            <a:prstGeom prst="rect">
              <a:avLst/>
            </a:prstGeom>
            <a:blipFill rotWithShape="0">
              <a:blip r:embed="rId5"/>
            </a:blipFill>
            <a:ln w="952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500" i="1" dirty="0"/>
            </a:p>
          </p:txBody>
        </p:sp>
        <p:sp>
          <p:nvSpPr>
            <p:cNvPr id="115" name="Line 35"/>
            <p:cNvSpPr/>
            <p:nvPr/>
          </p:nvSpPr>
          <p:spPr>
            <a:xfrm flipH="1">
              <a:off x="6909435" y="4134955"/>
              <a:ext cx="72099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</p:spPr>
          <p:txBody>
            <a:bodyPr anchor="t"/>
            <a:lstStyle/>
            <a:p>
              <a:pPr eaLnBrk="0" hangingPunct="0"/>
              <a:endParaRPr lang="zh-CN" altLang="en-US" sz="1500" i="1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380243" y="4477878"/>
            <a:ext cx="918104" cy="648230"/>
            <a:chOff x="5440997" y="3593882"/>
            <a:chExt cx="918104" cy="648230"/>
          </a:xfrm>
        </p:grpSpPr>
        <p:sp>
          <p:nvSpPr>
            <p:cNvPr id="119" name="Line 16"/>
            <p:cNvSpPr/>
            <p:nvPr/>
          </p:nvSpPr>
          <p:spPr>
            <a:xfrm flipH="1">
              <a:off x="5620914" y="4074101"/>
              <a:ext cx="72099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</p:spPr>
          <p:txBody>
            <a:bodyPr anchor="t"/>
            <a:lstStyle/>
            <a:p>
              <a:pPr eaLnBrk="0" hangingPunct="0"/>
              <a:endParaRPr lang="zh-CN" altLang="en-US" sz="1500" i="1"/>
            </a:p>
          </p:txBody>
        </p:sp>
        <p:sp>
          <p:nvSpPr>
            <p:cNvPr id="120" name="Oval 21"/>
            <p:cNvSpPr/>
            <p:nvPr/>
          </p:nvSpPr>
          <p:spPr>
            <a:xfrm>
              <a:off x="6269143" y="4014570"/>
              <a:ext cx="89958" cy="89958"/>
            </a:xfrm>
            <a:prstGeom prst="ellipse">
              <a:avLst/>
            </a:prstGeom>
            <a:solidFill>
              <a:srgbClr val="3333FF"/>
            </a:solidFill>
            <a:ln w="9525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500" i="1" dirty="0"/>
            </a:p>
          </p:txBody>
        </p:sp>
        <p:sp>
          <p:nvSpPr>
            <p:cNvPr id="121" name="Text Box 22"/>
            <p:cNvSpPr txBox="1"/>
            <p:nvPr/>
          </p:nvSpPr>
          <p:spPr>
            <a:xfrm>
              <a:off x="5440997" y="3593882"/>
              <a:ext cx="420308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000" i="1" dirty="0"/>
                <a:t>F</a:t>
              </a:r>
            </a:p>
          </p:txBody>
        </p:sp>
        <p:grpSp>
          <p:nvGrpSpPr>
            <p:cNvPr id="122" name="Group 29"/>
            <p:cNvGrpSpPr/>
            <p:nvPr/>
          </p:nvGrpSpPr>
          <p:grpSpPr>
            <a:xfrm rot="5400000">
              <a:off x="6136851" y="4062195"/>
              <a:ext cx="179917" cy="179917"/>
              <a:chOff x="1438" y="3203"/>
              <a:chExt cx="136" cy="136"/>
            </a:xfrm>
          </p:grpSpPr>
          <p:sp>
            <p:nvSpPr>
              <p:cNvPr id="123" name="Line 30"/>
              <p:cNvSpPr/>
              <p:nvPr/>
            </p:nvSpPr>
            <p:spPr>
              <a:xfrm>
                <a:off x="1565" y="3203"/>
                <a:ext cx="0" cy="136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500" i="1"/>
              </a:p>
            </p:txBody>
          </p:sp>
          <p:sp>
            <p:nvSpPr>
              <p:cNvPr id="124" name="Line 31"/>
              <p:cNvSpPr/>
              <p:nvPr/>
            </p:nvSpPr>
            <p:spPr>
              <a:xfrm rot="-5400000">
                <a:off x="1506" y="3262"/>
                <a:ext cx="0" cy="136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sz="1500" i="1"/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7526417" y="4964400"/>
            <a:ext cx="521518" cy="1034216"/>
            <a:chOff x="6581351" y="4014570"/>
            <a:chExt cx="521518" cy="1034216"/>
          </a:xfrm>
        </p:grpSpPr>
        <p:sp>
          <p:nvSpPr>
            <p:cNvPr id="126" name="Oval 40"/>
            <p:cNvSpPr/>
            <p:nvPr/>
          </p:nvSpPr>
          <p:spPr>
            <a:xfrm>
              <a:off x="6581351" y="4014570"/>
              <a:ext cx="89958" cy="89958"/>
            </a:xfrm>
            <a:prstGeom prst="ellipse">
              <a:avLst/>
            </a:prstGeom>
            <a:solidFill>
              <a:srgbClr val="3333FF"/>
            </a:solidFill>
            <a:ln w="9525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500" i="1" dirty="0"/>
            </a:p>
          </p:txBody>
        </p:sp>
        <p:sp>
          <p:nvSpPr>
            <p:cNvPr id="127" name="Line 44"/>
            <p:cNvSpPr/>
            <p:nvPr/>
          </p:nvSpPr>
          <p:spPr>
            <a:xfrm>
              <a:off x="6627436" y="4074101"/>
              <a:ext cx="0" cy="720990"/>
            </a:xfrm>
            <a:prstGeom prst="line">
              <a:avLst/>
            </a:prstGeom>
            <a:ln w="38100" cap="flat" cmpd="sng">
              <a:solidFill>
                <a:srgbClr val="000099"/>
              </a:solidFill>
              <a:prstDash val="solid"/>
              <a:round/>
              <a:headEnd type="none" w="med" len="med"/>
              <a:tailEnd type="stealth" w="med" len="lg"/>
            </a:ln>
          </p:spPr>
          <p:txBody>
            <a:bodyPr anchor="t"/>
            <a:lstStyle/>
            <a:p>
              <a:pPr eaLnBrk="0" hangingPunct="0"/>
              <a:endParaRPr lang="zh-CN" altLang="en-US" sz="1500" i="1"/>
            </a:p>
          </p:txBody>
        </p:sp>
        <p:sp>
          <p:nvSpPr>
            <p:cNvPr id="128" name="Rectangle 46"/>
            <p:cNvSpPr/>
            <p:nvPr/>
          </p:nvSpPr>
          <p:spPr>
            <a:xfrm>
              <a:off x="6640883" y="4494788"/>
              <a:ext cx="461986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000" i="1" dirty="0">
                  <a:solidFill>
                    <a:srgbClr val="000099"/>
                  </a:solidFill>
                </a:rPr>
                <a:t>G</a:t>
              </a:r>
            </a:p>
          </p:txBody>
        </p:sp>
      </p:grpSp>
      <p:sp>
        <p:nvSpPr>
          <p:cNvPr id="129" name="Text Box 34"/>
          <p:cNvSpPr txBox="1"/>
          <p:nvPr/>
        </p:nvSpPr>
        <p:spPr>
          <a:xfrm>
            <a:off x="6550788" y="3484688"/>
            <a:ext cx="192071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i="1" dirty="0">
                <a:solidFill>
                  <a:srgbClr val="000099"/>
                </a:solidFill>
              </a:rPr>
              <a:t>F </a:t>
            </a:r>
            <a:r>
              <a:rPr lang="zh-CN" altLang="en-US" sz="2800" dirty="0">
                <a:solidFill>
                  <a:srgbClr val="000099"/>
                </a:solidFill>
              </a:rPr>
              <a:t>与</a:t>
            </a:r>
            <a:r>
              <a:rPr lang="zh-CN" altLang="en-US" sz="2800" i="1" dirty="0">
                <a:solidFill>
                  <a:srgbClr val="000099"/>
                </a:solidFill>
              </a:rPr>
              <a:t> </a:t>
            </a:r>
            <a:r>
              <a:rPr lang="en-US" altLang="zh-CN" sz="2800" i="1" dirty="0">
                <a:solidFill>
                  <a:srgbClr val="000099"/>
                </a:solidFill>
              </a:rPr>
              <a:t>G</a:t>
            </a:r>
            <a:r>
              <a:rPr lang="zh-CN" altLang="en-US" sz="2800" dirty="0">
                <a:solidFill>
                  <a:srgbClr val="000099"/>
                </a:solidFill>
              </a:rPr>
              <a:t>无关</a:t>
            </a:r>
          </a:p>
        </p:txBody>
      </p:sp>
      <p:sp>
        <p:nvSpPr>
          <p:cNvPr id="17" name="流程图: 可选过程 16"/>
          <p:cNvSpPr/>
          <p:nvPr/>
        </p:nvSpPr>
        <p:spPr>
          <a:xfrm>
            <a:off x="938039" y="3610716"/>
            <a:ext cx="7397637" cy="288021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</a:rPr>
              <a:t>）压力</a:t>
            </a:r>
            <a:r>
              <a:rPr lang="zh-CN" altLang="en-US" sz="2800" dirty="0">
                <a:solidFill>
                  <a:schemeClr val="tx1"/>
                </a:solidFill>
              </a:rPr>
              <a:t>的大小有时与重力相等；有时与重力有关但不相等；有时与重力无关。</a:t>
            </a:r>
          </a:p>
          <a:p>
            <a:r>
              <a:rPr lang="zh-CN" altLang="en-US" sz="2800" dirty="0" smtClean="0">
                <a:solidFill>
                  <a:schemeClr val="tx1"/>
                </a:solidFill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</a:rPr>
              <a:t>）只有</a:t>
            </a:r>
            <a:r>
              <a:rPr lang="zh-CN" altLang="en-US" sz="2800" dirty="0">
                <a:solidFill>
                  <a:schemeClr val="tx1"/>
                </a:solidFill>
              </a:rPr>
              <a:t>物体自然静止在水平面上时，压力大小才等于重力大小。</a:t>
            </a:r>
            <a:r>
              <a:rPr lang="en-US" altLang="zh-CN" sz="2800" dirty="0">
                <a:solidFill>
                  <a:schemeClr val="tx1"/>
                </a:solidFill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</a:rPr>
              <a:t>F</a:t>
            </a:r>
            <a:r>
              <a:rPr lang="en-US" altLang="zh-CN" sz="2800" dirty="0">
                <a:solidFill>
                  <a:schemeClr val="tx1"/>
                </a:solidFill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</a:rPr>
              <a:t>G</a:t>
            </a:r>
            <a:r>
              <a:rPr lang="en-US" altLang="zh-CN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zh-CN" altLang="en-US" sz="2800" dirty="0" smtClean="0">
                <a:solidFill>
                  <a:schemeClr val="tx1"/>
                </a:solidFill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</a:rPr>
              <a:t>）压力</a:t>
            </a:r>
            <a:r>
              <a:rPr lang="zh-CN" altLang="en-US" sz="2800" dirty="0">
                <a:solidFill>
                  <a:schemeClr val="tx1"/>
                </a:solidFill>
              </a:rPr>
              <a:t>不是</a:t>
            </a:r>
            <a:r>
              <a:rPr lang="zh-CN" altLang="en-US" sz="2800" dirty="0" smtClean="0">
                <a:solidFill>
                  <a:schemeClr val="tx1"/>
                </a:solidFill>
              </a:rPr>
              <a:t>重力；压力</a:t>
            </a:r>
            <a:r>
              <a:rPr lang="zh-CN" altLang="en-US" sz="2800" dirty="0">
                <a:solidFill>
                  <a:schemeClr val="tx1"/>
                </a:solidFill>
              </a:rPr>
              <a:t>可以由重力产生，也可以由其他力</a:t>
            </a:r>
            <a:r>
              <a:rPr lang="zh-CN" altLang="en-US" sz="2800" dirty="0" smtClean="0">
                <a:solidFill>
                  <a:schemeClr val="tx1"/>
                </a:solidFill>
              </a:rPr>
              <a:t>引起。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 animBg="1"/>
      <p:bldP spid="94" grpId="0"/>
      <p:bldP spid="111" grpId="0"/>
      <p:bldP spid="129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" descr="Sna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2" y="2353234"/>
            <a:ext cx="4195482" cy="3146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1" descr="Image0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42" y="2601807"/>
            <a:ext cx="3429000" cy="264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云形标注 3"/>
          <p:cNvSpPr/>
          <p:nvPr/>
        </p:nvSpPr>
        <p:spPr>
          <a:xfrm>
            <a:off x="1472750" y="1437780"/>
            <a:ext cx="5728447" cy="1327186"/>
          </a:xfrm>
          <a:prstGeom prst="cloudCallout">
            <a:avLst>
              <a:gd name="adj1" fmla="val -43838"/>
              <a:gd name="adj2" fmla="val 422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体重差不多，为什么我的脚陷入雪地那么深 ？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4927219" y="5432611"/>
            <a:ext cx="3550023" cy="1344706"/>
          </a:xfrm>
          <a:prstGeom prst="wedgeRoundRectCallout">
            <a:avLst>
              <a:gd name="adj1" fmla="val 29167"/>
              <a:gd name="adj2" fmla="val -1775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哪边的手指比较疼？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312" y="2627427"/>
            <a:ext cx="908050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猜想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2505075" y="2635365"/>
            <a:ext cx="411321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n-ea"/>
              </a:rPr>
              <a:t>压力的作用效果可能与：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5075" y="3360853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压力大小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0412" y="3349740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受力面积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1420911"/>
            <a:ext cx="100540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cs typeface="+mn-cs"/>
              </a:rPr>
              <a:t>实验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5075" y="1778115"/>
            <a:ext cx="48734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cs typeface="+mn-cs"/>
              </a:rPr>
              <a:t>探究影响压力作用效果的因素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312" y="4283190"/>
            <a:ext cx="162242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实验方法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5075" y="4278427"/>
            <a:ext cx="197008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控制变量法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312" y="5507152"/>
            <a:ext cx="162242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实验装置</a:t>
            </a:r>
          </a:p>
        </p:txBody>
      </p:sp>
      <p:pic>
        <p:nvPicPr>
          <p:cNvPr id="23" name="Picture 5" descr="Snap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2" y="3994265"/>
            <a:ext cx="2952750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505075" y="5492865"/>
            <a:ext cx="30416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n-ea"/>
              </a:rPr>
              <a:t>小桌、海绵、砝码</a:t>
            </a:r>
          </a:p>
        </p:txBody>
      </p:sp>
      <p:sp>
        <p:nvSpPr>
          <p:cNvPr id="25" name="TextBox 4"/>
          <p:cNvSpPr txBox="1"/>
          <p:nvPr/>
        </p:nvSpPr>
        <p:spPr>
          <a:xfrm>
            <a:off x="7394575" y="3360852"/>
            <a:ext cx="12557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n-ea"/>
              </a:rPr>
              <a:t>有关。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0" grpId="0" animBg="1"/>
      <p:bldP spid="21" grpId="0"/>
      <p:bldP spid="22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487" y="1453685"/>
            <a:ext cx="162242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实验过程</a:t>
            </a:r>
          </a:p>
        </p:txBody>
      </p:sp>
      <p:pic>
        <p:nvPicPr>
          <p:cNvPr id="27" name="Picture 4" descr="Sna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65" y="2377049"/>
            <a:ext cx="2490211" cy="1926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5" descr="Sna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253" y="2377049"/>
            <a:ext cx="2643748" cy="19354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71024" y="4504602"/>
            <a:ext cx="8358188" cy="1057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实验表明：压力的作用效果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与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压力大小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有关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ea"/>
                <a:cs typeface="+mn-cs"/>
              </a:rPr>
              <a:t>受力面积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一定时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压力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大，压力的作用效果越明显。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pic>
        <p:nvPicPr>
          <p:cNvPr id="10" name="Picture 4" descr="Snap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89" y="2403400"/>
            <a:ext cx="2580241" cy="188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5" descr="Snap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85" y="2439546"/>
            <a:ext cx="2531337" cy="18530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28625" y="4292600"/>
            <a:ext cx="8175625" cy="1057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实验表明：压力的作用效果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与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受力面积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有关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ea"/>
                <a:cs typeface="+mn-cs"/>
              </a:rPr>
              <a:t>压力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一定时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受力面积越小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压力的作用效果越明显。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966</Words>
  <Application>Microsoft Office PowerPoint</Application>
  <PresentationFormat>全屏显示(4:3)</PresentationFormat>
  <Paragraphs>210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2020-04-09T07:43:00Z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