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E80F5-6B4E-4DB6-A749-C2CC2FA9A4E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1A730-1A40-4868-89D3-AE6CD1908B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4.xml"/><Relationship Id="rId1" Type="http://schemas.openxmlformats.org/officeDocument/2006/relationships/video" Target="file:///E:\&#23398;&#31185;&#32593;\&#20843;&#19979;\&#31532;&#20061;&#31456;%20&#21387;&#24378;\&#31532;4&#33410;%20&#27969;&#20307;&#21387;&#24378;&#19982;&#27969;&#36895;&#30340;&#20851;&#31995;\&#39134;&#26426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4783B9F-A67F-42A0-B44F-AB4B8D3A1E59}"/>
              </a:ext>
            </a:extLst>
          </p:cNvPr>
          <p:cNvSpPr>
            <a:spLocks noChangeAspect="1"/>
          </p:cNvSpPr>
          <p:nvPr/>
        </p:nvSpPr>
        <p:spPr>
          <a:xfrm>
            <a:off x="-395288" y="-52388"/>
            <a:ext cx="9934576" cy="696277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任意多边形 1">
            <a:extLst>
              <a:ext uri="{FF2B5EF4-FFF2-40B4-BE49-F238E27FC236}">
                <a16:creationId xmlns:a16="http://schemas.microsoft.com/office/drawing/2014/main" xmlns="" id="{CE05C188-6B5C-4D73-80B9-608A44D49A0A}"/>
              </a:ext>
            </a:extLst>
          </p:cNvPr>
          <p:cNvSpPr/>
          <p:nvPr/>
        </p:nvSpPr>
        <p:spPr>
          <a:xfrm rot="8940187" flipV="1">
            <a:off x="5794976" y="4371753"/>
            <a:ext cx="1015604" cy="57150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任意多边形 3">
            <a:extLst>
              <a:ext uri="{FF2B5EF4-FFF2-40B4-BE49-F238E27FC236}">
                <a16:creationId xmlns:a16="http://schemas.microsoft.com/office/drawing/2014/main" xmlns="" id="{8047295D-B837-40D9-83BD-DD80F046DD34}"/>
              </a:ext>
            </a:extLst>
          </p:cNvPr>
          <p:cNvSpPr/>
          <p:nvPr/>
        </p:nvSpPr>
        <p:spPr>
          <a:xfrm rot="8940187" flipV="1">
            <a:off x="2906520" y="1914303"/>
            <a:ext cx="1015604" cy="57150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任意多边形 4">
            <a:extLst>
              <a:ext uri="{FF2B5EF4-FFF2-40B4-BE49-F238E27FC236}">
                <a16:creationId xmlns:a16="http://schemas.microsoft.com/office/drawing/2014/main" xmlns="" id="{B0B6D6E6-C649-438C-AC88-D7E202AE564C}"/>
              </a:ext>
            </a:extLst>
          </p:cNvPr>
          <p:cNvSpPr/>
          <p:nvPr/>
        </p:nvSpPr>
        <p:spPr>
          <a:xfrm rot="8940187" flipV="1">
            <a:off x="1651601" y="4086003"/>
            <a:ext cx="1015604" cy="57150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任意多边形 5">
            <a:extLst>
              <a:ext uri="{FF2B5EF4-FFF2-40B4-BE49-F238E27FC236}">
                <a16:creationId xmlns:a16="http://schemas.microsoft.com/office/drawing/2014/main" xmlns="" id="{7B24E097-4BDB-4211-8F17-911F1B3E244B}"/>
              </a:ext>
            </a:extLst>
          </p:cNvPr>
          <p:cNvSpPr/>
          <p:nvPr/>
        </p:nvSpPr>
        <p:spPr>
          <a:xfrm rot="8940187" flipV="1">
            <a:off x="4757944" y="1983359"/>
            <a:ext cx="1015603" cy="57150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75D5382-E78D-4190-B220-782EDC8E4E67}"/>
              </a:ext>
            </a:extLst>
          </p:cNvPr>
          <p:cNvSpPr txBox="1"/>
          <p:nvPr/>
        </p:nvSpPr>
        <p:spPr>
          <a:xfrm>
            <a:off x="1547313" y="2258987"/>
            <a:ext cx="317355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72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第四节 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27404498-B795-441F-9AB0-9EA795E94708}"/>
              </a:ext>
            </a:extLst>
          </p:cNvPr>
          <p:cNvSpPr/>
          <p:nvPr/>
        </p:nvSpPr>
        <p:spPr>
          <a:xfrm>
            <a:off x="4138819" y="3418299"/>
            <a:ext cx="491728" cy="3333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任意多边形 2">
            <a:extLst>
              <a:ext uri="{FF2B5EF4-FFF2-40B4-BE49-F238E27FC236}">
                <a16:creationId xmlns:a16="http://schemas.microsoft.com/office/drawing/2014/main" xmlns="" id="{62D56FA1-44E5-46E6-AAF5-5E68396BC513}"/>
              </a:ext>
            </a:extLst>
          </p:cNvPr>
          <p:cNvSpPr/>
          <p:nvPr/>
        </p:nvSpPr>
        <p:spPr>
          <a:xfrm rot="8940187" flipV="1">
            <a:off x="3569699" y="3991943"/>
            <a:ext cx="1014413" cy="57150"/>
          </a:xfrm>
          <a:custGeom>
            <a:avLst/>
            <a:gdLst>
              <a:gd name="connsiteX0" fmla="*/ 375899 w 3658771"/>
              <a:gd name="connsiteY0" fmla="*/ 66655 h 351772"/>
              <a:gd name="connsiteX1" fmla="*/ 3658744 w 3658771"/>
              <a:gd name="connsiteY1" fmla="*/ 21685 h 351772"/>
              <a:gd name="connsiteX2" fmla="*/ 435859 w 3658771"/>
              <a:gd name="connsiteY2" fmla="*/ 351469 h 351772"/>
              <a:gd name="connsiteX3" fmla="*/ 375899 w 3658771"/>
              <a:gd name="connsiteY3" fmla="*/ 66655 h 35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8771" h="351772">
                <a:moveTo>
                  <a:pt x="375899" y="66655"/>
                </a:moveTo>
                <a:cubicBezTo>
                  <a:pt x="913047" y="11691"/>
                  <a:pt x="3648751" y="-25784"/>
                  <a:pt x="3658744" y="21685"/>
                </a:cubicBezTo>
                <a:cubicBezTo>
                  <a:pt x="3668737" y="69154"/>
                  <a:pt x="978003" y="341476"/>
                  <a:pt x="435859" y="351469"/>
                </a:cubicBezTo>
                <a:cubicBezTo>
                  <a:pt x="-106285" y="361462"/>
                  <a:pt x="-161249" y="121619"/>
                  <a:pt x="375899" y="66655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n w="1270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33540B4-3F95-48FC-9787-812781E121DC}"/>
              </a:ext>
            </a:extLst>
          </p:cNvPr>
          <p:cNvSpPr txBox="1"/>
          <p:nvPr/>
        </p:nvSpPr>
        <p:spPr>
          <a:xfrm>
            <a:off x="2698748" y="3489416"/>
            <a:ext cx="6445252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72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流体压强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20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xit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.55556E-7 3.7037E-6 L 0.25 3.7037E-6 " pathEditMode="relative" rAng="0" ptsTypes="AA">
                                      <p:cBhvr>
                                        <p:cTn id="20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1.85185E-6 L -0.25 1.85185E-6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8906 -0.36505 L -0.44393 0.4324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" y="39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62361 -0.6 L -0.35729 0.33889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" y="46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3142 -0.70324 L -0.35729 0.33889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4" y="52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2361 -0.6 L -0.35729 0.33889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" y="46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62361 -0.6 L -0.35729 0.33889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" y="4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" descr="图片包含 文字, 地图&#10;&#10;已生成极高可信度的说明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700" y="944563"/>
            <a:ext cx="4851400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1100" y="944563"/>
            <a:ext cx="3989388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38300" y="725488"/>
            <a:ext cx="67056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773113"/>
            <a:ext cx="67056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1BC17210-2437-4294-A91A-783DBD6DDB9D}"/>
              </a:ext>
            </a:extLst>
          </p:cNvPr>
          <p:cNvSpPr/>
          <p:nvPr/>
        </p:nvSpPr>
        <p:spPr>
          <a:xfrm>
            <a:off x="196850" y="825500"/>
            <a:ext cx="8750300" cy="5562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555" name="文本框 1"/>
          <p:cNvSpPr txBox="1">
            <a:spLocks noChangeArrowheads="1"/>
          </p:cNvSpPr>
          <p:nvPr/>
        </p:nvSpPr>
        <p:spPr bwMode="auto">
          <a:xfrm>
            <a:off x="727075" y="1103313"/>
            <a:ext cx="768985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1. 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如图所示，在水平的两根筷子中间放上两只乒乓球，通过空心塑料管向两球间用力吹气，会发现两只乒乓球（       ）</a:t>
            </a:r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A.相互靠近</a:t>
            </a:r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B.相互远离</a:t>
            </a:r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C.静止不动</a:t>
            </a:r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D.向同一方向运动</a:t>
            </a:r>
          </a:p>
        </p:txBody>
      </p:sp>
      <p:pic>
        <p:nvPicPr>
          <p:cNvPr id="23556" name="图片 7" descr="wlja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9388" y="3800475"/>
            <a:ext cx="2979737" cy="210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9"/>
          <p:cNvSpPr txBox="1">
            <a:spLocks noChangeArrowheads="1"/>
          </p:cNvSpPr>
          <p:nvPr/>
        </p:nvSpPr>
        <p:spPr bwMode="auto">
          <a:xfrm>
            <a:off x="7061200" y="2233613"/>
            <a:ext cx="4175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1BC17210-2437-4294-A91A-783DBD6DDB9D}"/>
              </a:ext>
            </a:extLst>
          </p:cNvPr>
          <p:cNvSpPr/>
          <p:nvPr/>
        </p:nvSpPr>
        <p:spPr>
          <a:xfrm>
            <a:off x="196850" y="825500"/>
            <a:ext cx="8750300" cy="5562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579" name="文本框 1"/>
          <p:cNvSpPr txBox="1">
            <a:spLocks noChangeArrowheads="1"/>
          </p:cNvSpPr>
          <p:nvPr/>
        </p:nvSpPr>
        <p:spPr bwMode="auto">
          <a:xfrm>
            <a:off x="668338" y="1271588"/>
            <a:ext cx="780732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2.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如图所示，在一段输液管粗细不同的部位，分别插入两根相同的口服吸管（图中a、b处），用注满水的大注射器通过输液管向外注水（演示时整个装置内注满水）．图中a、b处喷出水的高度不同，该现象说明（       ）</a:t>
            </a:r>
          </a:p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A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.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a处水的流速大、压强小</a:t>
            </a:r>
          </a:p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B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.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a处水的流速小、压强大</a:t>
            </a:r>
          </a:p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C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.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b处水的流速大、压强大</a:t>
            </a:r>
          </a:p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D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.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b处水的流速小、压强小</a:t>
            </a:r>
          </a:p>
        </p:txBody>
      </p:sp>
      <p:pic>
        <p:nvPicPr>
          <p:cNvPr id="24580" name="图片 3" descr="加加12-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49700" y="4860925"/>
            <a:ext cx="44069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4778375" y="3125788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657D0F10-5FD2-40A4-90BA-21A20A06733C}"/>
              </a:ext>
            </a:extLst>
          </p:cNvPr>
          <p:cNvSpPr/>
          <p:nvPr/>
        </p:nvSpPr>
        <p:spPr>
          <a:xfrm>
            <a:off x="139700" y="1176338"/>
            <a:ext cx="8864600" cy="41211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603" name="文本框 1"/>
          <p:cNvSpPr txBox="1">
            <a:spLocks noChangeArrowheads="1"/>
          </p:cNvSpPr>
          <p:nvPr/>
        </p:nvSpPr>
        <p:spPr bwMode="auto">
          <a:xfrm>
            <a:off x="293688" y="1847850"/>
            <a:ext cx="6170612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1. 如图，在火车站或地铁站，离站台边缘一定距离的地方标有一条安全线，人必须站在安全线以外的区域候车.请分析，为什么当列车驶过时，如果人站在安全线以内，即使与车辆保持一定的距离，也是非常危险的.</a:t>
            </a:r>
          </a:p>
        </p:txBody>
      </p:sp>
      <p:pic>
        <p:nvPicPr>
          <p:cNvPr id="25604" name="图片 2" descr="hb6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7300" y="2222500"/>
            <a:ext cx="2527300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CF09A166-63D5-49DC-9345-5C7C96805B15}"/>
              </a:ext>
            </a:extLst>
          </p:cNvPr>
          <p:cNvSpPr/>
          <p:nvPr/>
        </p:nvSpPr>
        <p:spPr>
          <a:xfrm>
            <a:off x="139700" y="1176338"/>
            <a:ext cx="8864600" cy="41211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627" name="文本框 3"/>
          <p:cNvSpPr txBox="1">
            <a:spLocks noChangeArrowheads="1"/>
          </p:cNvSpPr>
          <p:nvPr/>
        </p:nvSpPr>
        <p:spPr bwMode="auto">
          <a:xfrm>
            <a:off x="1028700" y="1847850"/>
            <a:ext cx="70866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解答：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当火车驶过来带动着它周围的气体以很大的速度向前流动.人此时若站在安全线以内，则人身前和身后的气体流速不等，造成前后的气体压强也不相等，身后的气压大，身前的气压小，压强差就会推动人向前与运动着的火车靠拢，从而引发危险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3DC65C21-1315-4FD7-837C-62A10AD9CB45}"/>
              </a:ext>
            </a:extLst>
          </p:cNvPr>
          <p:cNvSpPr/>
          <p:nvPr/>
        </p:nvSpPr>
        <p:spPr>
          <a:xfrm>
            <a:off x="139700" y="1176338"/>
            <a:ext cx="8864600" cy="41211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651" name="文本框 1"/>
          <p:cNvSpPr txBox="1">
            <a:spLocks noChangeArrowheads="1"/>
          </p:cNvSpPr>
          <p:nvPr/>
        </p:nvSpPr>
        <p:spPr bwMode="auto">
          <a:xfrm>
            <a:off x="652463" y="1562100"/>
            <a:ext cx="7861300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2. 风沿着窗外的墙面吹过时，窗口悬挂的窗帘会飘向窗外；居室前后两面的窗户都打开时，“过堂风”会把居室侧面摆放的衣柜门吹开.请解释以上现象的原因.</a:t>
            </a:r>
          </a:p>
        </p:txBody>
      </p:sp>
      <p:sp>
        <p:nvSpPr>
          <p:cNvPr id="35842" name="文本框 2"/>
          <p:cNvSpPr txBox="1">
            <a:spLocks noChangeArrowheads="1"/>
          </p:cNvSpPr>
          <p:nvPr/>
        </p:nvSpPr>
        <p:spPr bwMode="auto">
          <a:xfrm>
            <a:off x="652463" y="3573463"/>
            <a:ext cx="7861300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解答：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因为当风吹过居室时，衣柜外气体的流速大于衣柜内气体的流速，所以衣柜外气体的压强小于衣柜内气体的压强，向外的压强差就会将衣柜门推开.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FA7DC46F-ED65-453B-9160-E9CA33728F4A}"/>
              </a:ext>
            </a:extLst>
          </p:cNvPr>
          <p:cNvSpPr/>
          <p:nvPr/>
        </p:nvSpPr>
        <p:spPr>
          <a:xfrm>
            <a:off x="139700" y="1176338"/>
            <a:ext cx="8864600" cy="441007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altLang="zh-CN" dirty="0"/>
          </a:p>
          <a:p>
            <a:pPr algn="ctr">
              <a:defRPr/>
            </a:pPr>
            <a:endParaRPr lang="en-US" altLang="zh-CN" dirty="0"/>
          </a:p>
          <a:p>
            <a:pPr algn="ctr">
              <a:defRPr/>
            </a:pPr>
            <a:endParaRPr lang="zh-CN" altLang="en-US" dirty="0"/>
          </a:p>
        </p:txBody>
      </p:sp>
      <p:sp>
        <p:nvSpPr>
          <p:cNvPr id="28675" name="文本框 1"/>
          <p:cNvSpPr txBox="1">
            <a:spLocks noChangeArrowheads="1"/>
          </p:cNvSpPr>
          <p:nvPr/>
        </p:nvSpPr>
        <p:spPr bwMode="auto">
          <a:xfrm>
            <a:off x="727075" y="1271588"/>
            <a:ext cx="768985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3. 据说1912年秋天，当时世界上最大的轮船之一——奥林匹克号在海上全速前进，另一艘比它小得多的霍克号军舰，沿着与它的航线几乎平行的方向疾驶，两船最初相距100m左右，随后相互靠近.一件令人吃惊的事发生了：霍克号突然偏离了自己的航道，向奥林匹克号直接冲过来.最后，两船剧烈相撞，霍克号把奥林匹克撞出了一个大洞.请你用所学的物理知识解释这一事故发生的原因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D700D691-ABAA-439B-90B1-B5CB3E739B49}"/>
              </a:ext>
            </a:extLst>
          </p:cNvPr>
          <p:cNvSpPr/>
          <p:nvPr/>
        </p:nvSpPr>
        <p:spPr>
          <a:xfrm>
            <a:off x="139700" y="1176338"/>
            <a:ext cx="8864600" cy="41211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699" name="文本框 1"/>
          <p:cNvSpPr txBox="1">
            <a:spLocks noChangeArrowheads="1"/>
          </p:cNvSpPr>
          <p:nvPr/>
        </p:nvSpPr>
        <p:spPr bwMode="auto">
          <a:xfrm>
            <a:off x="949325" y="2422525"/>
            <a:ext cx="7245350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解答：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两船靠近时，中间水的流速比船外侧水的流速大，中间水的压强小，两船在外侧与中间水的压强差的作用下，就会互相靠拢，所以两船相撞.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F96588DC-ACDB-4553-8A75-CDBDBB497B3F}"/>
              </a:ext>
            </a:extLst>
          </p:cNvPr>
          <p:cNvSpPr/>
          <p:nvPr/>
        </p:nvSpPr>
        <p:spPr>
          <a:xfrm>
            <a:off x="139700" y="830263"/>
            <a:ext cx="8864600" cy="519747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altLang="zh-CN" dirty="0"/>
          </a:p>
          <a:p>
            <a:pPr algn="ctr">
              <a:defRPr/>
            </a:pPr>
            <a:endParaRPr lang="zh-CN" altLang="en-US" dirty="0"/>
          </a:p>
        </p:txBody>
      </p:sp>
      <p:sp>
        <p:nvSpPr>
          <p:cNvPr id="30723" name="文本框 1"/>
          <p:cNvSpPr txBox="1">
            <a:spLocks noChangeArrowheads="1"/>
          </p:cNvSpPr>
          <p:nvPr/>
        </p:nvSpPr>
        <p:spPr bwMode="auto">
          <a:xfrm>
            <a:off x="871538" y="1104900"/>
            <a:ext cx="7318375" cy="290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4. 如图，把长20cm左右的饮料吸管A插在盛水的杯子中，另一根吸管B的管口贴靠在A管的上端.往B管中吹气，可以看到A管中的水面上升，这是什么原因？</a:t>
            </a:r>
          </a:p>
          <a:p>
            <a:pPr eaLnBrk="1" hangingPunct="1">
              <a:lnSpc>
                <a:spcPct val="11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如果用力吹气，A管中的水将从管口流出，想一想，这个现象有什么实用价值？</a:t>
            </a:r>
          </a:p>
        </p:txBody>
      </p:sp>
      <p:pic>
        <p:nvPicPr>
          <p:cNvPr id="30724" name="图片 2" descr="hb61"/>
          <p:cNvPicPr>
            <a:picLocks noChangeAspect="1" noChangeArrowheads="1"/>
          </p:cNvPicPr>
          <p:nvPr/>
        </p:nvPicPr>
        <p:blipFill>
          <a:blip r:embed="rId2"/>
          <a:srcRect l="2045" b="11485"/>
          <a:stretch>
            <a:fillRect/>
          </a:stretch>
        </p:blipFill>
        <p:spPr bwMode="auto">
          <a:xfrm>
            <a:off x="6232525" y="3568700"/>
            <a:ext cx="17938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1975A13-86CC-49EC-82E3-C95EC2044CF0}"/>
              </a:ext>
            </a:extLst>
          </p:cNvPr>
          <p:cNvSpPr txBox="1"/>
          <p:nvPr/>
        </p:nvSpPr>
        <p:spPr bwMode="auto">
          <a:xfrm>
            <a:off x="573314" y="855023"/>
            <a:ext cx="7997372" cy="1323439"/>
          </a:xfrm>
          <a:prstGeom prst="rect">
            <a:avLst/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物理学中把具有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流动性的液体和气体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统称为流体。</a:t>
            </a:r>
          </a:p>
        </p:txBody>
      </p:sp>
      <p:pic>
        <p:nvPicPr>
          <p:cNvPr id="6" name="图片 10" descr="图片包含 水, 运输, 船, 户外&#10;&#10;已生成极高可信度的说明">
            <a:extLst>
              <a:ext uri="{FF2B5EF4-FFF2-40B4-BE49-F238E27FC236}">
                <a16:creationId xmlns:a16="http://schemas.microsoft.com/office/drawing/2014/main" xmlns="" id="{37EF9427-80C8-4FFE-8884-2D68A83BE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3393" y="2336800"/>
            <a:ext cx="4786564" cy="2657706"/>
          </a:xfrm>
          <a:prstGeom prst="snip2DiagRect">
            <a:avLst>
              <a:gd name="adj1" fmla="val 0"/>
              <a:gd name="adj2" fmla="val 11253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图片包含 户外, 天空, 云彩, 雪花&#10;&#10;已生成极高可信度的说明">
            <a:extLst>
              <a:ext uri="{FF2B5EF4-FFF2-40B4-BE49-F238E27FC236}">
                <a16:creationId xmlns:a16="http://schemas.microsoft.com/office/drawing/2014/main" xmlns="" id="{1E48E0AA-A8C0-49D3-9619-1FB93375D4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363" y="4298950"/>
            <a:ext cx="4338637" cy="2408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350615FB-8BBC-4A7C-BAF6-7BED8E22B729}"/>
              </a:ext>
            </a:extLst>
          </p:cNvPr>
          <p:cNvSpPr/>
          <p:nvPr/>
        </p:nvSpPr>
        <p:spPr>
          <a:xfrm>
            <a:off x="139700" y="830263"/>
            <a:ext cx="8864600" cy="519747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altLang="zh-CN" dirty="0"/>
          </a:p>
          <a:p>
            <a:pPr algn="ctr">
              <a:defRPr/>
            </a:pPr>
            <a:endParaRPr lang="zh-CN" altLang="en-US" dirty="0"/>
          </a:p>
        </p:txBody>
      </p:sp>
      <p:sp>
        <p:nvSpPr>
          <p:cNvPr id="31747" name="文本框 1"/>
          <p:cNvSpPr txBox="1">
            <a:spLocks noChangeArrowheads="1"/>
          </p:cNvSpPr>
          <p:nvPr/>
        </p:nvSpPr>
        <p:spPr bwMode="auto">
          <a:xfrm>
            <a:off x="1003300" y="1889125"/>
            <a:ext cx="7137400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解答：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当空气从B管小孔迅速流出，B管小孔附近空气的流速较大，使压强减小，小于容器中的水面上方的空气压强，压强差使水沿着A管上升.从管口流出后，受气流的冲击，被喷成雾状.家用喷雾器就是根据这个原理制成的，实验室的流水抽气机也是根据这个原理来抽气减压的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3" y="992188"/>
            <a:ext cx="3249612" cy="22717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3652838" y="1287463"/>
            <a:ext cx="5259387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往硬币上方吹气改变了什么？</a:t>
            </a:r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2.硬币的上表面的气压有什么变化？</a:t>
            </a:r>
          </a:p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3.形成什么方向的压强差？</a:t>
            </a:r>
          </a:p>
        </p:txBody>
      </p:sp>
      <p:sp>
        <p:nvSpPr>
          <p:cNvPr id="8" name="文本框 8"/>
          <p:cNvSpPr txBox="1">
            <a:spLocks noChangeArrowheads="1"/>
          </p:cNvSpPr>
          <p:nvPr/>
        </p:nvSpPr>
        <p:spPr bwMode="auto">
          <a:xfrm>
            <a:off x="3652838" y="552450"/>
            <a:ext cx="1235075" cy="70802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zh-CN" altLang="en-US" sz="4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思考</a:t>
            </a:r>
          </a:p>
        </p:txBody>
      </p:sp>
      <p:sp>
        <p:nvSpPr>
          <p:cNvPr id="9" name="文本框 11"/>
          <p:cNvSpPr txBox="1">
            <a:spLocks noChangeArrowheads="1"/>
          </p:cNvSpPr>
          <p:nvPr/>
        </p:nvSpPr>
        <p:spPr bwMode="auto">
          <a:xfrm>
            <a:off x="514350" y="4849813"/>
            <a:ext cx="1290638" cy="7080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zh-CN" altLang="en-US" sz="4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猜想</a:t>
            </a:r>
          </a:p>
        </p:txBody>
      </p:sp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887538" y="4924425"/>
            <a:ext cx="70246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气体的压强与气体的流速有关系</a:t>
            </a: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563563" y="969963"/>
            <a:ext cx="1825625" cy="70802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zh-CN" altLang="en-US" sz="4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实验一</a:t>
            </a: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468313" y="1793875"/>
            <a:ext cx="4151312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拿两张纸，使其自由下垂，向纸中间吹气.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63563" y="3643313"/>
            <a:ext cx="17287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现象：</a:t>
            </a:r>
          </a:p>
        </p:txBody>
      </p:sp>
      <p:sp>
        <p:nvSpPr>
          <p:cNvPr id="6" name="矩形 3">
            <a:extLst>
              <a:ext uri="{FF2B5EF4-FFF2-40B4-BE49-F238E27FC236}">
                <a16:creationId xmlns:a16="http://schemas.microsoft.com/office/drawing/2014/main" xmlns="" id="{162B2414-73EE-4F40-960F-509740A519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25" y="4351338"/>
            <a:ext cx="3294063" cy="1457325"/>
          </a:xfrm>
          <a:prstGeom prst="roundRect">
            <a:avLst/>
          </a:pr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可以看到两张纸向中间靠拢</a:t>
            </a:r>
          </a:p>
        </p:txBody>
      </p:sp>
      <p:pic>
        <p:nvPicPr>
          <p:cNvPr id="15366" name="图片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68800" y="969963"/>
            <a:ext cx="4772025" cy="491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79450" y="725488"/>
            <a:ext cx="1825625" cy="708025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zh-CN" altLang="en-US" sz="40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实验二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79450" y="1465263"/>
            <a:ext cx="47974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charset="0"/>
              <a:buNone/>
            </a:pPr>
            <a:r>
              <a:rPr lang="en-US" altLang="zh-CN" sz="3600" b="1">
                <a:latin typeface="楷体" pitchFamily="49" charset="-122"/>
                <a:ea typeface="楷体" pitchFamily="49" charset="-122"/>
                <a:sym typeface="黑体" pitchFamily="49" charset="-122"/>
              </a:rPr>
              <a:t>把乒乓球放置于漏斗里，从漏斗尖端朝下用力吹.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79450" y="2798763"/>
            <a:ext cx="1728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现象：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F896918-FD92-485E-8E95-F9A7254E8E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450" y="3629025"/>
            <a:ext cx="4597400" cy="1333500"/>
          </a:xfrm>
          <a:prstGeom prst="roundRect">
            <a:avLst/>
          </a:pr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 dirty="0" err="1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可以看到乒乓球并不下落，反而上升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6" name="图片 5" descr="wlja2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49925" y="731838"/>
            <a:ext cx="3079750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27750" y="2398713"/>
            <a:ext cx="2324100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923FB84-FD90-4ABE-8855-85C119BBA983}"/>
              </a:ext>
            </a:extLst>
          </p:cNvPr>
          <p:cNvSpPr txBox="1"/>
          <p:nvPr/>
        </p:nvSpPr>
        <p:spPr bwMode="auto">
          <a:xfrm>
            <a:off x="679450" y="5200004"/>
            <a:ext cx="8229600" cy="707886"/>
          </a:xfrm>
          <a:prstGeom prst="rect">
            <a:avLst/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流体</a:t>
            </a:r>
            <a:r>
              <a:rPr lang="zh-CN" altLang="en-US" sz="40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在流速越大的位置，压强越小</a:t>
            </a:r>
            <a:r>
              <a:rPr lang="en-US" altLang="zh-CN" sz="40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725488"/>
            <a:ext cx="8632825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82588" y="1144588"/>
            <a:ext cx="83788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几十吨的飞机为什么能在空中飞行？</a:t>
            </a: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2588" y="1144588"/>
            <a:ext cx="4406900" cy="294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BDD7CD20-ABCD-4E66-B6CE-70CE6A6B51AC}"/>
              </a:ext>
            </a:extLst>
          </p:cNvPr>
          <p:cNvSpPr/>
          <p:nvPr/>
        </p:nvSpPr>
        <p:spPr>
          <a:xfrm>
            <a:off x="3427413" y="2678113"/>
            <a:ext cx="1117600" cy="1054100"/>
          </a:xfrm>
          <a:prstGeom prst="ellips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320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130800" y="2809875"/>
            <a:ext cx="3630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秘密就在于机翼</a:t>
            </a:r>
          </a:p>
        </p:txBody>
      </p:sp>
      <p:pic>
        <p:nvPicPr>
          <p:cNvPr id="6" name="图片 5" descr="5252423_160028434000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7938" y="3511550"/>
            <a:ext cx="3436937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xmlns="" id="{C3D5AF89-9EB7-493F-86FC-956EFD005679}"/>
              </a:ext>
            </a:extLst>
          </p:cNvPr>
          <p:cNvCxnSpPr/>
          <p:nvPr/>
        </p:nvCxnSpPr>
        <p:spPr>
          <a:xfrm>
            <a:off x="4689475" y="3475038"/>
            <a:ext cx="798513" cy="21431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4"/>
          <a:srcRect l="6111" r="6111" b="12222"/>
          <a:stretch>
            <a:fillRect/>
          </a:stretch>
        </p:blipFill>
        <p:spPr bwMode="auto">
          <a:xfrm>
            <a:off x="531813" y="1827213"/>
            <a:ext cx="802640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1BC17210-2437-4294-A91A-783DBD6DDB9D}"/>
              </a:ext>
            </a:extLst>
          </p:cNvPr>
          <p:cNvSpPr/>
          <p:nvPr/>
        </p:nvSpPr>
        <p:spPr>
          <a:xfrm>
            <a:off x="196850" y="1028700"/>
            <a:ext cx="8750300" cy="4800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9459" name="图片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2700" y="1135063"/>
            <a:ext cx="7239000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飞机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48000" y="22860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842</Words>
  <PresentationFormat>全屏显示(4:3)</PresentationFormat>
  <Paragraphs>42</Paragraphs>
  <Slides>20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6</cp:revision>
  <dcterms:created xsi:type="dcterms:W3CDTF">2020-02-09T01:43:08Z</dcterms:created>
  <dcterms:modified xsi:type="dcterms:W3CDTF">2020-02-09T02:01:48Z</dcterms:modified>
</cp:coreProperties>
</file>