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51" name="TextBox 5"/>
          <p:cNvSpPr txBox="1"/>
          <p:nvPr/>
        </p:nvSpPr>
        <p:spPr>
          <a:xfrm>
            <a:off x="1187450" y="1196975"/>
            <a:ext cx="6840538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第十一章 第２节 功率</a:t>
            </a:r>
          </a:p>
        </p:txBody>
      </p:sp>
      <p:pic>
        <p:nvPicPr>
          <p:cNvPr id="16" name="图片 15" descr="06504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0170" y="2182495"/>
            <a:ext cx="3678555" cy="3845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/>
          <p:nvPr/>
        </p:nvSpPr>
        <p:spPr>
          <a:xfrm>
            <a:off x="733425" y="1933575"/>
            <a:ext cx="7440613" cy="105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．功与时间之比叫做功率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   数值上等于单位时间内所做的功。</a:t>
            </a:r>
          </a:p>
        </p:txBody>
      </p:sp>
      <p:sp>
        <p:nvSpPr>
          <p:cNvPr id="11268" name="Rectangle 8"/>
          <p:cNvSpPr/>
          <p:nvPr/>
        </p:nvSpPr>
        <p:spPr>
          <a:xfrm>
            <a:off x="731838" y="3081338"/>
            <a:ext cx="17907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．表达式</a:t>
            </a:r>
          </a:p>
        </p:txBody>
      </p:sp>
      <p:sp>
        <p:nvSpPr>
          <p:cNvPr id="11269" name="Text Box 9"/>
          <p:cNvSpPr txBox="1"/>
          <p:nvPr/>
        </p:nvSpPr>
        <p:spPr>
          <a:xfrm>
            <a:off x="647700" y="549275"/>
            <a:ext cx="23034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一、功率</a:t>
            </a:r>
          </a:p>
        </p:txBody>
      </p:sp>
      <p:graphicFrame>
        <p:nvGraphicFramePr>
          <p:cNvPr id="11270" name="Object 56"/>
          <p:cNvGraphicFramePr>
            <a:graphicFrameLocks/>
          </p:cNvGraphicFramePr>
          <p:nvPr/>
        </p:nvGraphicFramePr>
        <p:xfrm>
          <a:off x="5222875" y="2900363"/>
          <a:ext cx="1403350" cy="1144587"/>
        </p:xfrm>
        <a:graphic>
          <a:graphicData uri="http://schemas.openxmlformats.org/presentationml/2006/ole">
            <p:oleObj spid="_x0000_s60418" r:id="rId3" imgW="494870" imgH="406048" progId="">
              <p:embed/>
            </p:oleObj>
          </a:graphicData>
        </a:graphic>
      </p:graphicFrame>
      <p:graphicFrame>
        <p:nvGraphicFramePr>
          <p:cNvPr id="11271" name="Object 56"/>
          <p:cNvGraphicFramePr>
            <a:graphicFrameLocks/>
          </p:cNvGraphicFramePr>
          <p:nvPr/>
        </p:nvGraphicFramePr>
        <p:xfrm>
          <a:off x="2881313" y="2936875"/>
          <a:ext cx="1879600" cy="963613"/>
        </p:xfrm>
        <a:graphic>
          <a:graphicData uri="http://schemas.openxmlformats.org/presentationml/2006/ole">
            <p:oleObj spid="_x0000_s60419" r:id="rId4" imgW="812447" imgH="418918" progId="">
              <p:embed/>
            </p:oleObj>
          </a:graphicData>
        </a:graphic>
      </p:graphicFrame>
      <p:sp>
        <p:nvSpPr>
          <p:cNvPr id="11272" name="Text Box 3"/>
          <p:cNvSpPr txBox="1"/>
          <p:nvPr/>
        </p:nvSpPr>
        <p:spPr>
          <a:xfrm>
            <a:off x="733425" y="3900488"/>
            <a:ext cx="7440613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．国际单位：</a:t>
            </a:r>
          </a:p>
        </p:txBody>
      </p:sp>
      <p:sp>
        <p:nvSpPr>
          <p:cNvPr id="10" name="Rectangle 8"/>
          <p:cNvSpPr/>
          <p:nvPr/>
        </p:nvSpPr>
        <p:spPr>
          <a:xfrm>
            <a:off x="1295400" y="5505450"/>
            <a:ext cx="7380288" cy="11525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常用单位：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kW= 10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</a:rPr>
              <a:t> W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MW= 10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6</a:t>
            </a:r>
            <a:r>
              <a:rPr lang="en-US" altLang="zh-CN" sz="2800" b="1" dirty="0">
                <a:latin typeface="Times New Roman" panose="02020603050405020304" pitchFamily="18" charset="0"/>
              </a:rPr>
              <a:t> W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274" name="Object 56"/>
          <p:cNvGraphicFramePr>
            <a:graphicFrameLocks/>
          </p:cNvGraphicFramePr>
          <p:nvPr/>
        </p:nvGraphicFramePr>
        <p:xfrm>
          <a:off x="3395663" y="4413250"/>
          <a:ext cx="1403350" cy="1144588"/>
        </p:xfrm>
        <a:graphic>
          <a:graphicData uri="http://schemas.openxmlformats.org/presentationml/2006/ole">
            <p:oleObj spid="_x0000_s60420" r:id="rId5" imgW="494870" imgH="406048" progId="">
              <p:embed/>
            </p:oleObj>
          </a:graphicData>
        </a:graphic>
      </p:graphicFrame>
      <p:sp>
        <p:nvSpPr>
          <p:cNvPr id="11275" name="Text Box 20"/>
          <p:cNvSpPr txBox="1"/>
          <p:nvPr/>
        </p:nvSpPr>
        <p:spPr>
          <a:xfrm>
            <a:off x="5267325" y="1978025"/>
            <a:ext cx="792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4619625" y="4376738"/>
            <a:ext cx="1943100" cy="519112"/>
            <a:chOff x="3402" y="2218"/>
            <a:chExt cx="1224" cy="327"/>
          </a:xfrm>
        </p:grpSpPr>
        <p:sp>
          <p:nvSpPr>
            <p:cNvPr id="11288" name="Line 21"/>
            <p:cNvSpPr/>
            <p:nvPr/>
          </p:nvSpPr>
          <p:spPr>
            <a:xfrm>
              <a:off x="3402" y="2422"/>
              <a:ext cx="544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89" name="Text Box 22"/>
            <p:cNvSpPr txBox="1"/>
            <p:nvPr/>
          </p:nvSpPr>
          <p:spPr>
            <a:xfrm>
              <a:off x="3992" y="2218"/>
              <a:ext cx="63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焦耳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4656138" y="5060950"/>
            <a:ext cx="1657350" cy="519113"/>
            <a:chOff x="3425" y="2591"/>
            <a:chExt cx="1044" cy="327"/>
          </a:xfrm>
        </p:grpSpPr>
        <p:sp>
          <p:nvSpPr>
            <p:cNvPr id="11286" name="Text Box 23"/>
            <p:cNvSpPr txBox="1"/>
            <p:nvPr/>
          </p:nvSpPr>
          <p:spPr>
            <a:xfrm>
              <a:off x="3970" y="2591"/>
              <a:ext cx="49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秒</a:t>
              </a:r>
            </a:p>
          </p:txBody>
        </p:sp>
        <p:sp>
          <p:nvSpPr>
            <p:cNvPr id="11287" name="Line 24"/>
            <p:cNvSpPr/>
            <p:nvPr/>
          </p:nvSpPr>
          <p:spPr>
            <a:xfrm>
              <a:off x="3425" y="2750"/>
              <a:ext cx="544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" name="Group 35"/>
          <p:cNvGrpSpPr/>
          <p:nvPr/>
        </p:nvGrpSpPr>
        <p:grpSpPr>
          <a:xfrm>
            <a:off x="3035300" y="3836988"/>
            <a:ext cx="1116013" cy="900112"/>
            <a:chOff x="1519" y="2160"/>
            <a:chExt cx="703" cy="635"/>
          </a:xfrm>
        </p:grpSpPr>
        <p:sp>
          <p:nvSpPr>
            <p:cNvPr id="11284" name="Line 25"/>
            <p:cNvSpPr/>
            <p:nvPr/>
          </p:nvSpPr>
          <p:spPr>
            <a:xfrm rot="-5400000">
              <a:off x="1713" y="2670"/>
              <a:ext cx="249" cy="1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1285" name="Text Box 26"/>
            <p:cNvSpPr txBox="1"/>
            <p:nvPr/>
          </p:nvSpPr>
          <p:spPr>
            <a:xfrm>
              <a:off x="1519" y="2160"/>
              <a:ext cx="703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瓦特</a:t>
              </a: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6657975" y="4643438"/>
            <a:ext cx="2486025" cy="684212"/>
            <a:chOff x="3696" y="2727"/>
            <a:chExt cx="1566" cy="431"/>
          </a:xfrm>
        </p:grpSpPr>
        <p:sp>
          <p:nvSpPr>
            <p:cNvPr id="11282" name="Text Box 32"/>
            <p:cNvSpPr txBox="1"/>
            <p:nvPr/>
          </p:nvSpPr>
          <p:spPr>
            <a:xfrm>
              <a:off x="3969" y="2795"/>
              <a:ext cx="129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焦耳</a:t>
              </a:r>
              <a:r>
                <a:rPr lang="en-US" altLang="zh-CN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秒</a:t>
              </a:r>
            </a:p>
          </p:txBody>
        </p:sp>
        <p:sp>
          <p:nvSpPr>
            <p:cNvPr id="11283" name="AutoShape 34"/>
            <p:cNvSpPr/>
            <p:nvPr/>
          </p:nvSpPr>
          <p:spPr>
            <a:xfrm>
              <a:off x="3696" y="2727"/>
              <a:ext cx="181" cy="431"/>
            </a:xfrm>
            <a:prstGeom prst="rightBrace">
              <a:avLst>
                <a:gd name="adj1" fmla="val 19843"/>
                <a:gd name="adj2" fmla="val 50000"/>
              </a:avLst>
            </a:prstGeom>
            <a:noFill/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1280" name="Rectangle 36"/>
          <p:cNvSpPr/>
          <p:nvPr/>
        </p:nvSpPr>
        <p:spPr>
          <a:xfrm>
            <a:off x="4008438" y="3862388"/>
            <a:ext cx="16557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瓦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800" b="1" dirty="0">
                <a:latin typeface="宋体" panose="02010600030101010101" pitchFamily="2" charset="-122"/>
              </a:rPr>
              <a:t>)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1281" name="Text Box 3"/>
          <p:cNvSpPr txBox="1"/>
          <p:nvPr/>
        </p:nvSpPr>
        <p:spPr>
          <a:xfrm>
            <a:off x="733425" y="1277938"/>
            <a:ext cx="7440613" cy="55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．表示物体做功快慢的物理量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/>
          <p:nvPr/>
        </p:nvSpPr>
        <p:spPr>
          <a:xfrm>
            <a:off x="539750" y="441325"/>
            <a:ext cx="7885113" cy="1630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例　</a:t>
            </a:r>
            <a:r>
              <a:rPr lang="zh-CN" altLang="en-US" sz="2800" b="1" dirty="0">
                <a:latin typeface="Times New Roman" panose="02020603050405020304" pitchFamily="18" charset="0"/>
              </a:rPr>
              <a:t>大石头质量为</a:t>
            </a:r>
            <a:r>
              <a:rPr lang="en-US" altLang="zh-CN" sz="2800" b="1" dirty="0">
                <a:latin typeface="Times New Roman" panose="02020603050405020304" pitchFamily="18" charset="0"/>
              </a:rPr>
              <a:t>5 t</a:t>
            </a:r>
            <a:r>
              <a:rPr lang="zh-CN" altLang="en-US" sz="2800" b="1" dirty="0">
                <a:latin typeface="Times New Roman" panose="02020603050405020304" pitchFamily="18" charset="0"/>
              </a:rPr>
              <a:t>，起重机的吊钩在</a:t>
            </a:r>
            <a:r>
              <a:rPr lang="en-US" altLang="zh-CN" sz="2800" b="1" dirty="0">
                <a:latin typeface="Times New Roman" panose="02020603050405020304" pitchFamily="18" charset="0"/>
              </a:rPr>
              <a:t>8s </a:t>
            </a:r>
            <a:r>
              <a:rPr lang="zh-CN" altLang="en-US" sz="2800" b="1" dirty="0">
                <a:latin typeface="Times New Roman" panose="02020603050405020304" pitchFamily="18" charset="0"/>
              </a:rPr>
              <a:t>内将大石头匀速提升了</a:t>
            </a:r>
            <a:r>
              <a:rPr lang="en-US" altLang="zh-CN" sz="2800" b="1" dirty="0">
                <a:latin typeface="Times New Roman" panose="02020603050405020304" pitchFamily="18" charset="0"/>
              </a:rPr>
              <a:t>0.64m</a:t>
            </a:r>
            <a:r>
              <a:rPr lang="zh-CN" altLang="en-US" sz="2800" b="1" dirty="0">
                <a:latin typeface="Times New Roman" panose="02020603050405020304" pitchFamily="18" charset="0"/>
              </a:rPr>
              <a:t>，起重机提升大石头的功率是多少？</a:t>
            </a:r>
          </a:p>
        </p:txBody>
      </p:sp>
      <p:sp>
        <p:nvSpPr>
          <p:cNvPr id="46087" name="Rectangle 7"/>
          <p:cNvSpPr/>
          <p:nvPr/>
        </p:nvSpPr>
        <p:spPr>
          <a:xfrm>
            <a:off x="215900" y="2168525"/>
            <a:ext cx="8810625" cy="314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解 ：</a:t>
            </a:r>
            <a:r>
              <a:rPr lang="zh-CN" altLang="en-US" sz="2800" b="1" dirty="0">
                <a:latin typeface="Times New Roman" panose="02020603050405020304" pitchFamily="18" charset="0"/>
              </a:rPr>
              <a:t>因为起重机匀速大石头的拉力与大石头所受的重力相等，即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i="1" dirty="0">
                <a:latin typeface="Times New Roman" panose="02020603050405020304" pitchFamily="18" charset="0"/>
              </a:rPr>
              <a:t>         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mg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= 5×10</a:t>
            </a:r>
            <a:r>
              <a:rPr lang="en-US" altLang="zh-CN" sz="28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kg×10 N/kg = 5×10</a:t>
            </a:r>
            <a:r>
              <a:rPr lang="en-US" altLang="zh-CN" sz="28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N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石头在拉力方向上移动的距离  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s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=0.64m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拉力做的功是：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Fs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= 5×10</a:t>
            </a:r>
            <a:r>
              <a:rPr lang="en-US" altLang="zh-CN" sz="28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N ×0.64m = 3.2×10</a:t>
            </a:r>
            <a:r>
              <a:rPr lang="en-US" altLang="zh-CN" sz="28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J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起重机提升水泥板的功率是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46088" name="Object 8"/>
          <p:cNvGraphicFramePr>
            <a:graphicFrameLocks/>
          </p:cNvGraphicFramePr>
          <p:nvPr/>
        </p:nvGraphicFramePr>
        <p:xfrm>
          <a:off x="1835150" y="5311775"/>
          <a:ext cx="4868863" cy="974725"/>
        </p:xfrm>
        <a:graphic>
          <a:graphicData uri="http://schemas.openxmlformats.org/presentationml/2006/ole">
            <p:oleObj spid="_x0000_s61442" r:id="rId3" imgW="1930400" imgH="457200" progId="">
              <p:embed/>
            </p:oleObj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779838" y="5799138"/>
            <a:ext cx="396875" cy="4619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59113" y="5273675"/>
            <a:ext cx="612775" cy="461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3.2</a:t>
            </a:r>
            <a:endParaRPr lang="zh-CN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圆角矩形 5"/>
          <p:cNvSpPr/>
          <p:nvPr/>
        </p:nvSpPr>
        <p:spPr>
          <a:xfrm>
            <a:off x="549275" y="1449388"/>
            <a:ext cx="3421063" cy="432911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</a:rPr>
              <a:t>最大功率</a:t>
            </a:r>
            <a:r>
              <a:rPr lang="en-US" altLang="zh-CN" sz="2800" b="1" dirty="0">
                <a:latin typeface="Times New Roman" panose="02020603050405020304" pitchFamily="18" charset="0"/>
              </a:rPr>
              <a:t>93kW</a:t>
            </a:r>
            <a:r>
              <a:rPr lang="zh-CN" altLang="en-US" sz="2800" b="1" dirty="0">
                <a:latin typeface="Times New Roman" panose="02020603050405020304" pitchFamily="18" charset="0"/>
              </a:rPr>
              <a:t>表示什么物理意义？</a:t>
            </a:r>
            <a:r>
              <a:rPr lang="en-US" altLang="zh-CN" sz="2800" b="1" dirty="0">
                <a:latin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</a:rPr>
              <a:t>汽车在行驶到较难爬的坡时，往往需要上坡前加大油门，上坡时反而换低档，你知道其中的道理吗？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pic>
        <p:nvPicPr>
          <p:cNvPr id="14340" name="图片 2"/>
          <p:cNvPicPr>
            <a:picLocks noChangeAspect="1"/>
          </p:cNvPicPr>
          <p:nvPr/>
        </p:nvPicPr>
        <p:blipFill>
          <a:blip r:embed="rId2"/>
          <a:srcRect l="10625" t="21651" r="10938" b="17976"/>
          <a:stretch>
            <a:fillRect/>
          </a:stretch>
        </p:blipFill>
        <p:spPr>
          <a:xfrm>
            <a:off x="4572000" y="796925"/>
            <a:ext cx="4259263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3252788"/>
            <a:ext cx="4259263" cy="3348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Box 2"/>
          <p:cNvSpPr txBox="1"/>
          <p:nvPr/>
        </p:nvSpPr>
        <p:spPr>
          <a:xfrm>
            <a:off x="307975" y="238125"/>
            <a:ext cx="2808288" cy="623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[</a:t>
            </a: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头脑风暴</a:t>
            </a: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]</a:t>
            </a:r>
            <a:endParaRPr lang="zh-CN" altLang="en-US" b="1" dirty="0">
              <a:solidFill>
                <a:srgbClr val="17375E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08625" y="4537075"/>
            <a:ext cx="1800225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2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/>
          <p:nvPr/>
        </p:nvSpPr>
        <p:spPr>
          <a:xfrm>
            <a:off x="539750" y="404813"/>
            <a:ext cx="2808288" cy="62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[</a:t>
            </a: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解决问题</a:t>
            </a: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]</a:t>
            </a:r>
            <a:endParaRPr lang="zh-CN" altLang="en-US" b="1" dirty="0">
              <a:solidFill>
                <a:srgbClr val="17375E"/>
              </a:solidFill>
              <a:latin typeface="宋体" panose="02010600030101010101" pitchFamily="2" charset="-122"/>
            </a:endParaRPr>
          </a:p>
        </p:txBody>
      </p:sp>
      <p:pic>
        <p:nvPicPr>
          <p:cNvPr id="1536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1520825"/>
            <a:ext cx="4537075" cy="4378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圆角矩形 5"/>
          <p:cNvSpPr/>
          <p:nvPr/>
        </p:nvSpPr>
        <p:spPr>
          <a:xfrm>
            <a:off x="385763" y="1570038"/>
            <a:ext cx="3554412" cy="432911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</a:rPr>
              <a:t>一个老人和一个小孩爬相同的楼梯，做功相同吗？做功的快慢相同吗？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</a:rPr>
              <a:t>如何测量老人和小孩爬楼的功率呢？（方法，器材，操作）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2"/>
          <p:cNvSpPr txBox="1"/>
          <p:nvPr/>
        </p:nvSpPr>
        <p:spPr>
          <a:xfrm>
            <a:off x="755650" y="512763"/>
            <a:ext cx="30607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二、巩固练习</a:t>
            </a:r>
          </a:p>
        </p:txBody>
      </p:sp>
      <p:sp>
        <p:nvSpPr>
          <p:cNvPr id="16388" name="Text Box 23"/>
          <p:cNvSpPr txBox="1"/>
          <p:nvPr/>
        </p:nvSpPr>
        <p:spPr>
          <a:xfrm>
            <a:off x="468313" y="1557338"/>
            <a:ext cx="8207375" cy="316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341755" lvl="0" indent="-1341755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练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en-US" sz="2800" b="1" dirty="0">
                <a:latin typeface="Times New Roman" panose="02020603050405020304" pitchFamily="18" charset="0"/>
              </a:rPr>
              <a:t>使用机械做功时，下面说法正确的是</a:t>
            </a:r>
            <a:r>
              <a:rPr lang="en-US" altLang="zh-CN" sz="2800" b="1" dirty="0">
                <a:latin typeface="宋体" panose="02010600030101010101" pitchFamily="2" charset="-122"/>
              </a:rPr>
              <a:t>(    )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  <a:p>
            <a:pPr marL="1341755" lvl="0" indent="-1341755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A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．功率大的机器一定比功率小的机器做功多</a:t>
            </a:r>
          </a:p>
          <a:p>
            <a:pPr marL="1341755" lvl="0" indent="-1341755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B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．功率大的机器一定比功率小的机器做功时间少</a:t>
            </a:r>
          </a:p>
          <a:p>
            <a:pPr marL="1341755" lvl="0" indent="-1341755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C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．功率小的机器一定比功率大的机器做功慢</a:t>
            </a:r>
          </a:p>
          <a:p>
            <a:pPr marL="1341755" lvl="0" indent="-1341755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D</a:t>
            </a:r>
            <a:r>
              <a:rPr lang="zh-CN" altLang="en-US" sz="2800" b="1" dirty="0">
                <a:latin typeface="Times New Roman" panose="02020603050405020304" pitchFamily="18" charset="0"/>
              </a:rPr>
              <a:t>．以上说法都不对</a:t>
            </a:r>
          </a:p>
        </p:txBody>
      </p:sp>
      <p:sp>
        <p:nvSpPr>
          <p:cNvPr id="40984" name="Text Box 24"/>
          <p:cNvSpPr txBox="1"/>
          <p:nvPr/>
        </p:nvSpPr>
        <p:spPr>
          <a:xfrm>
            <a:off x="7416800" y="1592263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2"/>
          <p:cNvSpPr txBox="1"/>
          <p:nvPr/>
        </p:nvSpPr>
        <p:spPr>
          <a:xfrm>
            <a:off x="755650" y="512763"/>
            <a:ext cx="30607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二、巩固练习</a:t>
            </a:r>
          </a:p>
        </p:txBody>
      </p:sp>
      <p:sp>
        <p:nvSpPr>
          <p:cNvPr id="12292" name="Text Box 23"/>
          <p:cNvSpPr txBox="1">
            <a:spLocks noChangeArrowheads="1"/>
          </p:cNvSpPr>
          <p:nvPr/>
        </p:nvSpPr>
        <p:spPr bwMode="auto">
          <a:xfrm>
            <a:off x="377825" y="1341438"/>
            <a:ext cx="820737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41755" indent="-134175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1520825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70053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8796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9305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65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37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309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81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练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甲、乙两辆功率相等的汽车，如果在相等的时间内匀速通过的路程之比为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，那么（　　）</a:t>
            </a:r>
          </a:p>
          <a:p>
            <a:pPr marL="1341755" marR="0" lvl="0" indent="-134175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A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．它们的牵引力之比为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	</a:t>
            </a:r>
          </a:p>
          <a:p>
            <a:pPr marL="1341755" marR="0" lvl="0" indent="-134175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B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．它们的牵引力之比为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	</a:t>
            </a:r>
          </a:p>
          <a:p>
            <a:pPr marL="1341755" marR="0" lvl="0" indent="-134175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C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．它们做的功之比为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	</a:t>
            </a:r>
          </a:p>
          <a:p>
            <a:pPr marL="1341755" marR="0" lvl="0" indent="-134175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D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．它们做的功之比为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40984" name="Text Box 24"/>
          <p:cNvSpPr txBox="1"/>
          <p:nvPr/>
        </p:nvSpPr>
        <p:spPr>
          <a:xfrm>
            <a:off x="7308850" y="1808163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rgbClr val="CC0000"/>
                </a:solidFill>
                <a:latin typeface="Times New Roman" panose="02020603050405020304" pitchFamily="18" charset="0"/>
              </a:rPr>
              <a:t> A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2"/>
          <p:cNvSpPr txBox="1"/>
          <p:nvPr/>
        </p:nvSpPr>
        <p:spPr>
          <a:xfrm>
            <a:off x="647700" y="309563"/>
            <a:ext cx="30607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二、巩固练习</a:t>
            </a:r>
          </a:p>
        </p:txBody>
      </p:sp>
      <p:sp>
        <p:nvSpPr>
          <p:cNvPr id="12292" name="Text Box 23"/>
          <p:cNvSpPr txBox="1">
            <a:spLocks noChangeArrowheads="1"/>
          </p:cNvSpPr>
          <p:nvPr/>
        </p:nvSpPr>
        <p:spPr bwMode="auto">
          <a:xfrm>
            <a:off x="257175" y="874713"/>
            <a:ext cx="8207375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41755" indent="-134175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1520825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70053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8796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9305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65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37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309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81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练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如图甲所示，木块放在水平面上，用弹簧测力计沿水平方向拉木块使其做直线运动，两次拉动木块得到的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s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t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关系图象如图乙所示．两次对应的弹簧测力计示数分别为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，两次拉力的功率分别为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，下列判断正确的是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(     )</a:t>
            </a: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A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＞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＞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B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＞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Courier New" panose="020703090202050204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C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D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＜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F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＜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0984" name="Text Box 24"/>
          <p:cNvSpPr txBox="1"/>
          <p:nvPr/>
        </p:nvSpPr>
        <p:spPr>
          <a:xfrm>
            <a:off x="5543550" y="3017838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rgbClr val="CC0000"/>
                </a:solidFill>
                <a:latin typeface="Times New Roman" panose="02020603050405020304" pitchFamily="18" charset="0"/>
              </a:rPr>
              <a:t> B</a:t>
            </a:r>
          </a:p>
        </p:txBody>
      </p:sp>
      <p:pic>
        <p:nvPicPr>
          <p:cNvPr id="18438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00" y="3675063"/>
            <a:ext cx="5246688" cy="230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2"/>
          <p:cNvSpPr txBox="1"/>
          <p:nvPr/>
        </p:nvSpPr>
        <p:spPr>
          <a:xfrm>
            <a:off x="647700" y="309563"/>
            <a:ext cx="30607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二、巩固练习</a:t>
            </a:r>
          </a:p>
        </p:txBody>
      </p:sp>
      <p:sp>
        <p:nvSpPr>
          <p:cNvPr id="12292" name="Text Box 23"/>
          <p:cNvSpPr txBox="1">
            <a:spLocks noChangeArrowheads="1"/>
          </p:cNvSpPr>
          <p:nvPr/>
        </p:nvSpPr>
        <p:spPr bwMode="auto">
          <a:xfrm>
            <a:off x="465138" y="890588"/>
            <a:ext cx="8428038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41755" indent="-134175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1520825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70053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8796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9305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65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37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309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810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练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在自由下落过程中，物体运动速度会越来越快，一个物体由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A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点自由下落，相继经过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B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C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两点，已知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AB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BC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.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如图所示，物体在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AB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段重力做功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W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，做功功率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；在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BC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段重力做功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W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，做功功率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，则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W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________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W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________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P</a:t>
            </a:r>
            <a:r>
              <a:rPr kumimoji="0" lang="en-US" altLang="zh-CN" sz="2800" b="1" i="0" u="none" strike="noStrike" kern="1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.(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填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＞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”“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＜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或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Courier New" panose="02070309020205020404" pitchFamily="49" charset="0"/>
              </a:rPr>
              <a:t>)</a:t>
            </a:r>
            <a:endParaRPr kumimoji="0" lang="zh-CN" altLang="zh-CN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0984" name="Text Box 24"/>
          <p:cNvSpPr txBox="1"/>
          <p:nvPr/>
        </p:nvSpPr>
        <p:spPr>
          <a:xfrm>
            <a:off x="1295400" y="3033713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=</a:t>
            </a:r>
          </a:p>
        </p:txBody>
      </p:sp>
      <p:sp>
        <p:nvSpPr>
          <p:cNvPr id="13" name="Text Box 24"/>
          <p:cNvSpPr txBox="1"/>
          <p:nvPr/>
        </p:nvSpPr>
        <p:spPr>
          <a:xfrm>
            <a:off x="3708400" y="3048000"/>
            <a:ext cx="719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＜</a:t>
            </a:r>
            <a:endParaRPr lang="en-US" altLang="zh-CN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3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538" y="3613150"/>
            <a:ext cx="1223962" cy="284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流程图: 过程 1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4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/>
          <p:nvPr/>
        </p:nvSpPr>
        <p:spPr>
          <a:xfrm>
            <a:off x="323850" y="574675"/>
            <a:ext cx="8640763" cy="2170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练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en-US" sz="2800" b="1" dirty="0">
                <a:latin typeface="Times New Roman" panose="02020603050405020304" pitchFamily="18" charset="0"/>
              </a:rPr>
              <a:t>一台电动机用</a:t>
            </a:r>
            <a:r>
              <a:rPr lang="en-US" altLang="zh-CN" sz="2800" b="1" dirty="0">
                <a:latin typeface="Times New Roman" panose="02020603050405020304" pitchFamily="18" charset="0"/>
              </a:rPr>
              <a:t>2 min</a:t>
            </a:r>
            <a:r>
              <a:rPr lang="zh-CN" altLang="en-US" sz="2800" b="1" dirty="0">
                <a:latin typeface="Times New Roman" panose="02020603050405020304" pitchFamily="18" charset="0"/>
              </a:rPr>
              <a:t>将一辆观光缆车运送到</a:t>
            </a:r>
            <a:r>
              <a:rPr lang="en-US" altLang="zh-CN" sz="2800" b="1" dirty="0">
                <a:latin typeface="Times New Roman" panose="02020603050405020304" pitchFamily="18" charset="0"/>
              </a:rPr>
              <a:t>200 m</a:t>
            </a:r>
            <a:r>
              <a:rPr lang="zh-CN" altLang="en-US" sz="2800" b="1" dirty="0">
                <a:latin typeface="Times New Roman" panose="02020603050405020304" pitchFamily="18" charset="0"/>
              </a:rPr>
              <a:t>高的山顶，做功</a:t>
            </a:r>
            <a:r>
              <a:rPr lang="en-US" altLang="zh-CN" sz="2800" b="1" dirty="0">
                <a:latin typeface="Times New Roman" panose="02020603050405020304" pitchFamily="18" charset="0"/>
              </a:rPr>
              <a:t>1.2×10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6</a:t>
            </a:r>
            <a:r>
              <a:rPr lang="en-US" altLang="zh-CN" sz="2800" b="1" dirty="0">
                <a:latin typeface="Times New Roman" panose="02020603050405020304" pitchFamily="18" charset="0"/>
              </a:rPr>
              <a:t> J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，它的功率是多少？一个质量</a:t>
            </a:r>
            <a:r>
              <a:rPr lang="en-US" altLang="zh-CN" sz="2800" b="1" dirty="0">
                <a:latin typeface="Times New Roman" panose="02020603050405020304" pitchFamily="18" charset="0"/>
              </a:rPr>
              <a:t>60 kg</a:t>
            </a:r>
            <a:r>
              <a:rPr lang="zh-CN" altLang="en-US" sz="2800" b="1" dirty="0">
                <a:latin typeface="Times New Roman" panose="02020603050405020304" pitchFamily="18" charset="0"/>
              </a:rPr>
              <a:t>的人，从山脚爬到山顶，大约需要</a:t>
            </a:r>
            <a:r>
              <a:rPr lang="en-US" altLang="zh-CN" sz="2800" b="1" dirty="0">
                <a:latin typeface="Times New Roman" panose="02020603050405020304" pitchFamily="18" charset="0"/>
              </a:rPr>
              <a:t>20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min</a:t>
            </a:r>
            <a:r>
              <a:rPr lang="zh-CN" altLang="en-US" sz="2800" b="1" dirty="0">
                <a:latin typeface="Times New Roman" panose="02020603050405020304" pitchFamily="18" charset="0"/>
              </a:rPr>
              <a:t>，这个人做功的功率大约是多少？（</a:t>
            </a:r>
            <a:r>
              <a:rPr lang="en-US" altLang="zh-CN" sz="2800" b="1" dirty="0">
                <a:latin typeface="Times New Roman" panose="02020603050405020304" pitchFamily="18" charset="0"/>
              </a:rPr>
              <a:t>g</a:t>
            </a:r>
            <a:r>
              <a:rPr lang="zh-CN" altLang="en-US" sz="2800" b="1" dirty="0">
                <a:latin typeface="Times New Roman" panose="02020603050405020304" pitchFamily="18" charset="0"/>
              </a:rPr>
              <a:t>取</a:t>
            </a:r>
            <a:r>
              <a:rPr lang="en-US" altLang="zh-CN" sz="2800" b="1" dirty="0">
                <a:latin typeface="Times New Roman" panose="02020603050405020304" pitchFamily="18" charset="0"/>
              </a:rPr>
              <a:t>9.8N/kg</a:t>
            </a:r>
            <a:r>
              <a:rPr lang="zh-CN" altLang="en-US" sz="2800" b="1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2291" name="Text Box 3"/>
          <p:cNvSpPr txBox="1"/>
          <p:nvPr/>
        </p:nvSpPr>
        <p:spPr>
          <a:xfrm>
            <a:off x="323850" y="2744788"/>
            <a:ext cx="8675688" cy="604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已知：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W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</a:rPr>
              <a:t>= 1.2×10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6 </a:t>
            </a:r>
            <a:r>
              <a:rPr lang="en-US" altLang="zh-CN" sz="2800" b="1" dirty="0">
                <a:latin typeface="Times New Roman" panose="02020603050405020304" pitchFamily="18" charset="0"/>
              </a:rPr>
              <a:t>J 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</a:rPr>
              <a:t>= 2 min  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m </a:t>
            </a:r>
            <a:r>
              <a:rPr lang="en-US" altLang="zh-CN" sz="2800" b="1" dirty="0">
                <a:latin typeface="Times New Roman" panose="02020603050405020304" pitchFamily="18" charset="0"/>
              </a:rPr>
              <a:t>= 60 kg 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</a:rPr>
              <a:t>= 20 min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5089" name="Object 33"/>
          <p:cNvGraphicFramePr>
            <a:graphicFrameLocks/>
          </p:cNvGraphicFramePr>
          <p:nvPr/>
        </p:nvGraphicFramePr>
        <p:xfrm>
          <a:off x="1547813" y="3465513"/>
          <a:ext cx="3816350" cy="974725"/>
        </p:xfrm>
        <a:graphic>
          <a:graphicData uri="http://schemas.openxmlformats.org/presentationml/2006/ole">
            <p:oleObj spid="_x0000_s62466" r:id="rId3" imgW="1790700" imgH="457200" progId="">
              <p:embed/>
            </p:oleObj>
          </a:graphicData>
        </a:graphic>
      </p:graphicFrame>
      <p:graphicFrame>
        <p:nvGraphicFramePr>
          <p:cNvPr id="45090" name="Object 34"/>
          <p:cNvGraphicFramePr>
            <a:graphicFrameLocks/>
          </p:cNvGraphicFramePr>
          <p:nvPr/>
        </p:nvGraphicFramePr>
        <p:xfrm>
          <a:off x="1508125" y="4576763"/>
          <a:ext cx="5049838" cy="1881187"/>
        </p:xfrm>
        <a:graphic>
          <a:graphicData uri="http://schemas.openxmlformats.org/presentationml/2006/ole">
            <p:oleObj spid="_x0000_s62467" r:id="rId4" imgW="2387600" imgH="889000" progId="">
              <p:embed/>
            </p:oleObj>
          </a:graphicData>
        </a:graphic>
      </p:graphicFrame>
      <p:sp>
        <p:nvSpPr>
          <p:cNvPr id="45091" name="Text Box 35"/>
          <p:cNvSpPr txBox="1"/>
          <p:nvPr/>
        </p:nvSpPr>
        <p:spPr>
          <a:xfrm>
            <a:off x="576263" y="3573463"/>
            <a:ext cx="6477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解：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50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/>
          <p:nvPr/>
        </p:nvSpPr>
        <p:spPr>
          <a:xfrm>
            <a:off x="476250" y="657225"/>
            <a:ext cx="8272463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练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en-US" sz="2800" b="1" dirty="0">
                <a:latin typeface="Times New Roman" panose="02020603050405020304" pitchFamily="18" charset="0"/>
              </a:rPr>
              <a:t>在开展课外活动时，小李同学遥控一架小型无人机匀速竖直上升，速度为</a:t>
            </a:r>
            <a:r>
              <a:rPr lang="en-US" altLang="zh-CN" sz="2800" b="1" dirty="0">
                <a:latin typeface="Times New Roman" panose="02020603050405020304" pitchFamily="18" charset="0"/>
              </a:rPr>
              <a:t>2m/s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，功率为</a:t>
            </a:r>
            <a:r>
              <a:rPr lang="en-US" altLang="zh-CN" sz="2800" b="1" dirty="0">
                <a:latin typeface="Times New Roman" panose="02020603050405020304" pitchFamily="18" charset="0"/>
              </a:rPr>
              <a:t>30W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，则无人机上升</a:t>
            </a:r>
            <a:r>
              <a:rPr lang="en-US" altLang="zh-CN" sz="2800" b="1" dirty="0">
                <a:latin typeface="Times New Roman" panose="02020603050405020304" pitchFamily="18" charset="0"/>
              </a:rPr>
              <a:t>10s</a:t>
            </a:r>
            <a:r>
              <a:rPr lang="zh-CN" altLang="en-US" sz="2800" b="1" dirty="0">
                <a:latin typeface="Times New Roman" panose="02020603050405020304" pitchFamily="18" charset="0"/>
              </a:rPr>
              <a:t>升力所做的功为多少</a:t>
            </a:r>
            <a:r>
              <a:rPr lang="en-US" altLang="zh-CN" sz="2800" b="1" dirty="0">
                <a:latin typeface="Times New Roman" panose="02020603050405020304" pitchFamily="18" charset="0"/>
              </a:rPr>
              <a:t>J</a:t>
            </a:r>
            <a:r>
              <a:rPr lang="zh-CN" altLang="en-US" sz="2800" b="1" dirty="0">
                <a:latin typeface="Times New Roman" panose="02020603050405020304" pitchFamily="18" charset="0"/>
              </a:rPr>
              <a:t>？无人机重为多少</a:t>
            </a:r>
            <a:r>
              <a:rPr lang="en-US" altLang="zh-CN" sz="2800" b="1" dirty="0"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/>
          <p:nvPr/>
        </p:nvSpPr>
        <p:spPr>
          <a:xfrm>
            <a:off x="539750" y="404813"/>
            <a:ext cx="28082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[</a:t>
            </a:r>
            <a:r>
              <a:rPr lang="zh-CN" altLang="en-US" b="1" dirty="0">
                <a:solidFill>
                  <a:srgbClr val="0066CC"/>
                </a:solidFill>
                <a:latin typeface="宋体" panose="02010600030101010101" pitchFamily="2" charset="-122"/>
              </a:rPr>
              <a:t>想想议议</a:t>
            </a:r>
            <a:r>
              <a:rPr lang="en-US" altLang="zh-CN" b="1" dirty="0">
                <a:solidFill>
                  <a:srgbClr val="0066CC"/>
                </a:solidFill>
                <a:latin typeface="宋体" panose="02010600030101010101" pitchFamily="2" charset="-122"/>
              </a:rPr>
              <a:t>]</a:t>
            </a:r>
            <a:endParaRPr lang="zh-CN" altLang="en-US" b="1" dirty="0">
              <a:solidFill>
                <a:srgbClr val="17375E"/>
              </a:solidFill>
              <a:latin typeface="宋体" panose="02010600030101010101" pitchFamily="2" charset="-122"/>
            </a:endParaRPr>
          </a:p>
        </p:txBody>
      </p:sp>
      <p:sp>
        <p:nvSpPr>
          <p:cNvPr id="3075" name="TextBox 3"/>
          <p:cNvSpPr txBox="1"/>
          <p:nvPr/>
        </p:nvSpPr>
        <p:spPr>
          <a:xfrm>
            <a:off x="5580063" y="2457450"/>
            <a:ext cx="3240087" cy="225107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2699999" algn="t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</a:rPr>
              <a:t>　　他们爬相同的楼时，做功相等吗？做功的快慢一样吗？</a:t>
            </a:r>
          </a:p>
        </p:txBody>
      </p:sp>
      <p:sp>
        <p:nvSpPr>
          <p:cNvPr id="5" name="燕尾形 4"/>
          <p:cNvSpPr/>
          <p:nvPr/>
        </p:nvSpPr>
        <p:spPr>
          <a:xfrm flipH="1">
            <a:off x="4922841" y="3179761"/>
            <a:ext cx="500066" cy="78581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0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592263"/>
            <a:ext cx="4537075" cy="4378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/>
          <p:nvPr/>
        </p:nvSpPr>
        <p:spPr>
          <a:xfrm>
            <a:off x="476250" y="657225"/>
            <a:ext cx="8272463" cy="154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练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en-US" sz="2800" b="1" dirty="0">
                <a:latin typeface="Times New Roman" panose="02020603050405020304" pitchFamily="18" charset="0"/>
              </a:rPr>
              <a:t>一个水泵连续工作</a:t>
            </a:r>
            <a:r>
              <a:rPr lang="en-US" altLang="zh-CN" sz="2800" b="1" dirty="0">
                <a:latin typeface="Times New Roman" panose="02020603050405020304" pitchFamily="18" charset="0"/>
              </a:rPr>
              <a:t>12 h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，共把</a:t>
            </a:r>
            <a:r>
              <a:rPr lang="en-US" altLang="zh-CN" sz="2800" b="1" dirty="0">
                <a:latin typeface="Times New Roman" panose="02020603050405020304" pitchFamily="18" charset="0"/>
              </a:rPr>
              <a:t>300 t</a:t>
            </a:r>
            <a:r>
              <a:rPr lang="zh-CN" altLang="en-US" sz="2800" b="1" dirty="0">
                <a:latin typeface="Times New Roman" panose="02020603050405020304" pitchFamily="18" charset="0"/>
              </a:rPr>
              <a:t>的水送到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20 m</a:t>
            </a:r>
            <a:r>
              <a:rPr lang="zh-CN" altLang="en-US" sz="2800" b="1" dirty="0">
                <a:latin typeface="Times New Roman" panose="02020603050405020304" pitchFamily="18" charset="0"/>
              </a:rPr>
              <a:t>高的水箱，该水泵做了多少功？其功率是多大？</a:t>
            </a: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Times New Roman" panose="02020603050405020304" pitchFamily="18" charset="0"/>
              </a:rPr>
              <a:t>=10 N/kg</a:t>
            </a:r>
            <a:r>
              <a:rPr lang="zh-CN" altLang="en-US" sz="2800" b="1" dirty="0">
                <a:latin typeface="宋体" panose="02010600030101010101" pitchFamily="2" charset="-122"/>
              </a:rPr>
              <a:t>）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81055" y="260097"/>
            <a:ext cx="3155406" cy="9688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课堂小结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4298" y="1738312"/>
            <a:ext cx="4691769" cy="584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楷体_GB2312" pitchFamily="49" charset="-122"/>
                <a:ea typeface="宋体" panose="02010600030101010101" pitchFamily="2" charset="-122"/>
                <a:cs typeface="+mn-cs"/>
              </a:rPr>
              <a:t>一、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功率的物理意义？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TextBox 3"/>
          <p:cNvGrpSpPr/>
          <p:nvPr/>
        </p:nvGrpSpPr>
        <p:grpSpPr>
          <a:xfrm>
            <a:off x="1368425" y="2852738"/>
            <a:ext cx="5219700" cy="768350"/>
            <a:chOff x="407" y="1866"/>
            <a:chExt cx="2700" cy="484"/>
          </a:xfrm>
        </p:grpSpPr>
        <p:pic>
          <p:nvPicPr>
            <p:cNvPr id="23565" name="TextBox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07" y="1866"/>
              <a:ext cx="2700" cy="4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6" name="Text Box 9"/>
            <p:cNvSpPr txBox="1"/>
            <p:nvPr/>
          </p:nvSpPr>
          <p:spPr>
            <a:xfrm>
              <a:off x="540" y="1935"/>
              <a:ext cx="235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楷体_GB2312" pitchFamily="49" charset="-122"/>
                </a:rPr>
                <a:t>二、</a:t>
              </a:r>
              <a:r>
                <a:rPr lang="zh-CN" altLang="en-US" b="1" dirty="0">
                  <a:solidFill>
                    <a:schemeClr val="bg1"/>
                  </a:solidFill>
                  <a:latin typeface="楷体_GB2312" pitchFamily="49" charset="-122"/>
                </a:rPr>
                <a:t>功率如何计算</a:t>
              </a:r>
              <a:r>
                <a:rPr lang="zh-CN" altLang="zh-CN" b="1" dirty="0">
                  <a:solidFill>
                    <a:schemeClr val="bg1"/>
                  </a:solidFill>
                  <a:latin typeface="楷体_GB2312" pitchFamily="49" charset="-122"/>
                </a:rPr>
                <a:t>？</a:t>
              </a:r>
              <a:endParaRPr lang="zh-CN" altLang="en-US" b="1" dirty="0">
                <a:solidFill>
                  <a:schemeClr val="bg1"/>
                </a:solidFill>
                <a:latin typeface="楷体_GB2312" pitchFamily="49" charset="-122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1368425" y="4065588"/>
            <a:ext cx="5400675" cy="768350"/>
            <a:chOff x="407" y="2541"/>
            <a:chExt cx="3335" cy="484"/>
          </a:xfrm>
        </p:grpSpPr>
        <p:pic>
          <p:nvPicPr>
            <p:cNvPr id="23563" name="TextBox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7" y="2541"/>
              <a:ext cx="3335" cy="4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4" name="Text Box 12"/>
            <p:cNvSpPr txBox="1"/>
            <p:nvPr/>
          </p:nvSpPr>
          <p:spPr>
            <a:xfrm>
              <a:off x="635" y="2614"/>
              <a:ext cx="286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楷体_GB2312" pitchFamily="49" charset="-122"/>
                </a:rPr>
                <a:t>三、</a:t>
              </a:r>
              <a:r>
                <a:rPr lang="zh-CN" altLang="en-US" b="1" dirty="0">
                  <a:solidFill>
                    <a:schemeClr val="bg1"/>
                  </a:solidFill>
                  <a:latin typeface="楷体_GB2312" pitchFamily="49" charset="-122"/>
                </a:rPr>
                <a:t>功率的单位是什么？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圆角矩形 5"/>
          <p:cNvSpPr/>
          <p:nvPr/>
        </p:nvSpPr>
        <p:spPr>
          <a:xfrm>
            <a:off x="271463" y="303213"/>
            <a:ext cx="7810500" cy="719137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人与起重机，哪个做功快？你是怎样比较出来的？</a:t>
            </a:r>
            <a:endParaRPr lang="zh-CN" altLang="en-US" sz="2800" b="1" dirty="0">
              <a:latin typeface="华文楷体" panose="02010600040101010101" pitchFamily="2" charset="-122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684213" y="1844675"/>
            <a:ext cx="7561262" cy="3671888"/>
            <a:chOff x="521" y="482"/>
            <a:chExt cx="4763" cy="2313"/>
          </a:xfrm>
        </p:grpSpPr>
        <p:pic>
          <p:nvPicPr>
            <p:cNvPr id="4104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" y="482"/>
              <a:ext cx="4445" cy="190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" name="Group 17"/>
            <p:cNvGrpSpPr/>
            <p:nvPr/>
          </p:nvGrpSpPr>
          <p:grpSpPr>
            <a:xfrm>
              <a:off x="3606" y="2387"/>
              <a:ext cx="1406" cy="408"/>
              <a:chOff x="2880" y="2432"/>
              <a:chExt cx="2394" cy="635"/>
            </a:xfrm>
          </p:grpSpPr>
          <p:pic>
            <p:nvPicPr>
              <p:cNvPr id="4112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0" y="2478"/>
                <a:ext cx="2394" cy="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13" name="Rectangle 16"/>
              <p:cNvSpPr/>
              <p:nvPr/>
            </p:nvSpPr>
            <p:spPr>
              <a:xfrm>
                <a:off x="2880" y="2432"/>
                <a:ext cx="2359" cy="635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" name="Group 18"/>
            <p:cNvGrpSpPr/>
            <p:nvPr/>
          </p:nvGrpSpPr>
          <p:grpSpPr>
            <a:xfrm>
              <a:off x="521" y="2387"/>
              <a:ext cx="1361" cy="408"/>
              <a:chOff x="2925" y="3249"/>
              <a:chExt cx="2359" cy="635"/>
            </a:xfrm>
          </p:grpSpPr>
          <p:pic>
            <p:nvPicPr>
              <p:cNvPr id="411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1" y="3294"/>
                <a:ext cx="2268" cy="5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11" name="Rectangle 20"/>
              <p:cNvSpPr/>
              <p:nvPr/>
            </p:nvSpPr>
            <p:spPr>
              <a:xfrm>
                <a:off x="2925" y="3249"/>
                <a:ext cx="2359" cy="635"/>
              </a:xfrm>
              <a:prstGeom prst="rect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>
              <a:off x="2199" y="2432"/>
              <a:ext cx="1044" cy="317"/>
              <a:chOff x="1746" y="2341"/>
              <a:chExt cx="2359" cy="635"/>
            </a:xfrm>
          </p:grpSpPr>
          <p:pic>
            <p:nvPicPr>
              <p:cNvPr id="4108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1" y="2387"/>
                <a:ext cx="2292" cy="5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9" name="Rectangle 23"/>
              <p:cNvSpPr/>
              <p:nvPr/>
            </p:nvSpPr>
            <p:spPr>
              <a:xfrm>
                <a:off x="1746" y="2341"/>
                <a:ext cx="2359" cy="635"/>
              </a:xfrm>
              <a:prstGeom prst="rect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757363" y="5799138"/>
            <a:ext cx="5551488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做一样多的功，所用时间不同。</a:t>
            </a:r>
          </a:p>
        </p:txBody>
      </p:sp>
      <p:sp>
        <p:nvSpPr>
          <p:cNvPr id="4102" name="Text Box 29"/>
          <p:cNvSpPr txBox="1"/>
          <p:nvPr/>
        </p:nvSpPr>
        <p:spPr>
          <a:xfrm>
            <a:off x="863600" y="3105150"/>
            <a:ext cx="5397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甲</a:t>
            </a:r>
          </a:p>
        </p:txBody>
      </p:sp>
      <p:sp>
        <p:nvSpPr>
          <p:cNvPr id="4103" name="Text Box 30"/>
          <p:cNvSpPr txBox="1"/>
          <p:nvPr/>
        </p:nvSpPr>
        <p:spPr>
          <a:xfrm>
            <a:off x="7956550" y="3033713"/>
            <a:ext cx="539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乙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1258888" y="1844675"/>
            <a:ext cx="6769100" cy="3930650"/>
            <a:chOff x="793" y="1162"/>
            <a:chExt cx="4264" cy="2476"/>
          </a:xfrm>
        </p:grpSpPr>
        <p:pic>
          <p:nvPicPr>
            <p:cNvPr id="5143" name="Picture 24" descr="t9-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" y="1162"/>
              <a:ext cx="4127" cy="247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" name="Group 25"/>
            <p:cNvGrpSpPr/>
            <p:nvPr/>
          </p:nvGrpSpPr>
          <p:grpSpPr>
            <a:xfrm>
              <a:off x="793" y="1252"/>
              <a:ext cx="1105" cy="1724"/>
              <a:chOff x="748" y="572"/>
              <a:chExt cx="1105" cy="1724"/>
            </a:xfrm>
          </p:grpSpPr>
          <p:pic>
            <p:nvPicPr>
              <p:cNvPr id="5145" name="Picture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" y="572"/>
                <a:ext cx="936" cy="17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46" name="Rectangle 27"/>
              <p:cNvSpPr/>
              <p:nvPr/>
            </p:nvSpPr>
            <p:spPr>
              <a:xfrm>
                <a:off x="748" y="572"/>
                <a:ext cx="227" cy="1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5124" name="Picture 3" descr="t9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846263"/>
            <a:ext cx="6551613" cy="3930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12"/>
          <p:cNvGrpSpPr/>
          <p:nvPr/>
        </p:nvGrpSpPr>
        <p:grpSpPr>
          <a:xfrm>
            <a:off x="3633788" y="4941888"/>
            <a:ext cx="1657350" cy="504825"/>
            <a:chOff x="1746" y="2341"/>
            <a:chExt cx="2359" cy="635"/>
          </a:xfrm>
        </p:grpSpPr>
        <p:pic>
          <p:nvPicPr>
            <p:cNvPr id="514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1" y="2387"/>
              <a:ext cx="2292" cy="5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42" name="Rectangle 11"/>
            <p:cNvSpPr/>
            <p:nvPr/>
          </p:nvSpPr>
          <p:spPr>
            <a:xfrm>
              <a:off x="1746" y="2341"/>
              <a:ext cx="2359" cy="635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13"/>
          <p:cNvSpPr/>
          <p:nvPr/>
        </p:nvSpPr>
        <p:spPr>
          <a:xfrm>
            <a:off x="1330325" y="4797425"/>
            <a:ext cx="1296988" cy="10080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5127" name="Rectangle 14"/>
          <p:cNvSpPr/>
          <p:nvPr/>
        </p:nvSpPr>
        <p:spPr>
          <a:xfrm>
            <a:off x="6083300" y="4797425"/>
            <a:ext cx="1296988" cy="10080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1258888" y="1989138"/>
            <a:ext cx="1754187" cy="2736850"/>
            <a:chOff x="748" y="572"/>
            <a:chExt cx="1105" cy="1724"/>
          </a:xfrm>
        </p:grpSpPr>
        <p:pic>
          <p:nvPicPr>
            <p:cNvPr id="5139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" y="572"/>
              <a:ext cx="936" cy="17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40" name="Rectangle 18"/>
            <p:cNvSpPr/>
            <p:nvPr/>
          </p:nvSpPr>
          <p:spPr>
            <a:xfrm>
              <a:off x="748" y="572"/>
              <a:ext cx="227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971550" y="4941888"/>
            <a:ext cx="2160588" cy="647700"/>
            <a:chOff x="2925" y="3249"/>
            <a:chExt cx="2359" cy="635"/>
          </a:xfrm>
        </p:grpSpPr>
        <p:pic>
          <p:nvPicPr>
            <p:cNvPr id="5137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" y="3294"/>
              <a:ext cx="2268" cy="5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8" name="Rectangle 9"/>
            <p:cNvSpPr/>
            <p:nvPr/>
          </p:nvSpPr>
          <p:spPr>
            <a:xfrm>
              <a:off x="2925" y="3249"/>
              <a:ext cx="2359" cy="635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95963" y="4941888"/>
            <a:ext cx="2160587" cy="647700"/>
            <a:chOff x="2925" y="3249"/>
            <a:chExt cx="2359" cy="635"/>
          </a:xfrm>
        </p:grpSpPr>
        <p:pic>
          <p:nvPicPr>
            <p:cNvPr id="513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" y="3294"/>
              <a:ext cx="2268" cy="5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6" name="Rectangle 5"/>
            <p:cNvSpPr/>
            <p:nvPr/>
          </p:nvSpPr>
          <p:spPr>
            <a:xfrm>
              <a:off x="2925" y="3249"/>
              <a:ext cx="2359" cy="635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9250" y="5805488"/>
            <a:ext cx="6315075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在相同的时间内，做功多少不一样。</a:t>
            </a:r>
          </a:p>
        </p:txBody>
      </p:sp>
      <p:sp>
        <p:nvSpPr>
          <p:cNvPr id="5132" name="圆角矩形 5"/>
          <p:cNvSpPr/>
          <p:nvPr/>
        </p:nvSpPr>
        <p:spPr>
          <a:xfrm>
            <a:off x="331788" y="300038"/>
            <a:ext cx="7812087" cy="57467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人与起重机，哪个做功快？你是怎样比较出来的？</a:t>
            </a:r>
            <a:endParaRPr lang="zh-CN" altLang="en-US" sz="2800" b="1" dirty="0">
              <a:latin typeface="华文楷体" panose="02010600040101010101" pitchFamily="2" charset="-122"/>
            </a:endParaRPr>
          </a:p>
        </p:txBody>
      </p:sp>
      <p:sp>
        <p:nvSpPr>
          <p:cNvPr id="5133" name="Text Box 31"/>
          <p:cNvSpPr txBox="1"/>
          <p:nvPr/>
        </p:nvSpPr>
        <p:spPr>
          <a:xfrm>
            <a:off x="863600" y="3105150"/>
            <a:ext cx="5397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甲</a:t>
            </a:r>
          </a:p>
        </p:txBody>
      </p:sp>
      <p:sp>
        <p:nvSpPr>
          <p:cNvPr id="5134" name="Text Box 32"/>
          <p:cNvSpPr txBox="1"/>
          <p:nvPr/>
        </p:nvSpPr>
        <p:spPr>
          <a:xfrm>
            <a:off x="7956550" y="3033713"/>
            <a:ext cx="539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乙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/>
          <p:nvPr/>
        </p:nvSpPr>
        <p:spPr>
          <a:xfrm>
            <a:off x="215900" y="185738"/>
            <a:ext cx="4648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比较做功快慢的方法．</a:t>
            </a:r>
            <a:r>
              <a:rPr lang="zh-CN" altLang="en-US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8" name="Rectangle 4"/>
          <p:cNvSpPr/>
          <p:nvPr/>
        </p:nvSpPr>
        <p:spPr>
          <a:xfrm>
            <a:off x="862013" y="793750"/>
            <a:ext cx="75612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方法一：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W</a:t>
            </a:r>
            <a:r>
              <a:rPr lang="zh-CN" altLang="en-US" sz="2800" b="1" baseline="-25000" dirty="0">
                <a:latin typeface="Times New Roman" panose="02020603050405020304" pitchFamily="18" charset="0"/>
              </a:rPr>
              <a:t>甲</a:t>
            </a:r>
            <a:r>
              <a:rPr lang="en-US" altLang="zh-CN" sz="2800" b="1" dirty="0">
                <a:latin typeface="Times New Roman" panose="02020603050405020304" pitchFamily="18" charset="0"/>
              </a:rPr>
              <a:t>=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W</a:t>
            </a:r>
            <a:r>
              <a:rPr lang="zh-CN" altLang="en-US" sz="2800" b="1" baseline="-25000" dirty="0">
                <a:latin typeface="Times New Roman" panose="02020603050405020304" pitchFamily="18" charset="0"/>
              </a:rPr>
              <a:t>乙</a:t>
            </a:r>
            <a:r>
              <a:rPr lang="zh-CN" altLang="en-US" sz="2800" b="1" dirty="0">
                <a:latin typeface="Times New Roman" panose="02020603050405020304" pitchFamily="18" charset="0"/>
              </a:rPr>
              <a:t>时，用时间短的则做功快；</a:t>
            </a:r>
            <a:endParaRPr lang="zh-CN" altLang="en-US" sz="28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6149" name="Rectangle 7"/>
          <p:cNvSpPr/>
          <p:nvPr/>
        </p:nvSpPr>
        <p:spPr>
          <a:xfrm>
            <a:off x="852488" y="1354138"/>
            <a:ext cx="73421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方法二： 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t</a:t>
            </a:r>
            <a:r>
              <a:rPr lang="zh-CN" altLang="en-US" sz="2800" b="1" baseline="-25000" dirty="0">
                <a:latin typeface="Times New Roman" panose="02020603050405020304" pitchFamily="18" charset="0"/>
              </a:rPr>
              <a:t>甲</a:t>
            </a:r>
            <a:r>
              <a:rPr lang="en-US" altLang="zh-CN" sz="2800" b="1" dirty="0">
                <a:latin typeface="Times New Roman" panose="02020603050405020304" pitchFamily="18" charset="0"/>
              </a:rPr>
              <a:t>=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t</a:t>
            </a:r>
            <a:r>
              <a:rPr lang="zh-CN" altLang="en-US" sz="2800" b="1" baseline="-25000" dirty="0">
                <a:latin typeface="Times New Roman" panose="02020603050405020304" pitchFamily="18" charset="0"/>
              </a:rPr>
              <a:t>乙</a:t>
            </a:r>
            <a:r>
              <a:rPr lang="zh-CN" altLang="en-US" sz="2800" b="1" dirty="0">
                <a:latin typeface="Times New Roman" panose="02020603050405020304" pitchFamily="18" charset="0"/>
              </a:rPr>
              <a:t>时，做功多的则做功快。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84213" y="5589588"/>
            <a:ext cx="7488237" cy="1036637"/>
          </a:xfrm>
          <a:prstGeom prst="roundRect">
            <a:avLst>
              <a:gd name="adj" fmla="val 8579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若时间和做功都不相同，怎样去比较做功的快慢呢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223963" y="2147888"/>
            <a:ext cx="6265862" cy="3168650"/>
            <a:chOff x="657" y="1389"/>
            <a:chExt cx="3947" cy="1996"/>
          </a:xfrm>
        </p:grpSpPr>
        <p:pic>
          <p:nvPicPr>
            <p:cNvPr id="6154" name="Picture 12" descr="两种机械比较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" y="1389"/>
              <a:ext cx="3538" cy="172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" name="Group 15"/>
            <p:cNvGrpSpPr/>
            <p:nvPr/>
          </p:nvGrpSpPr>
          <p:grpSpPr>
            <a:xfrm>
              <a:off x="657" y="3022"/>
              <a:ext cx="1225" cy="363"/>
              <a:chOff x="1701" y="1842"/>
              <a:chExt cx="2358" cy="636"/>
            </a:xfrm>
          </p:grpSpPr>
          <p:pic>
            <p:nvPicPr>
              <p:cNvPr id="6162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8" y="1887"/>
                <a:ext cx="2244" cy="54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63" name="Rectangle 14"/>
              <p:cNvSpPr/>
              <p:nvPr/>
            </p:nvSpPr>
            <p:spPr>
              <a:xfrm>
                <a:off x="1701" y="1842"/>
                <a:ext cx="2358" cy="636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" name="Group 18"/>
            <p:cNvGrpSpPr/>
            <p:nvPr/>
          </p:nvGrpSpPr>
          <p:grpSpPr>
            <a:xfrm>
              <a:off x="3288" y="3022"/>
              <a:ext cx="1269" cy="363"/>
              <a:chOff x="1701" y="1842"/>
              <a:chExt cx="2358" cy="630"/>
            </a:xfrm>
          </p:grpSpPr>
          <p:pic>
            <p:nvPicPr>
              <p:cNvPr id="6160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5" y="1848"/>
                <a:ext cx="2310" cy="6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61" name="Rectangle 17"/>
              <p:cNvSpPr/>
              <p:nvPr/>
            </p:nvSpPr>
            <p:spPr>
              <a:xfrm>
                <a:off x="1701" y="1842"/>
                <a:ext cx="2358" cy="590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2064" y="3022"/>
              <a:ext cx="1044" cy="318"/>
              <a:chOff x="1746" y="2341"/>
              <a:chExt cx="2359" cy="635"/>
            </a:xfrm>
          </p:grpSpPr>
          <p:pic>
            <p:nvPicPr>
              <p:cNvPr id="6158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1" y="2387"/>
                <a:ext cx="2292" cy="5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9" name="Rectangle 21"/>
              <p:cNvSpPr/>
              <p:nvPr/>
            </p:nvSpPr>
            <p:spPr>
              <a:xfrm>
                <a:off x="1746" y="2341"/>
                <a:ext cx="2359" cy="635"/>
              </a:xfrm>
              <a:prstGeom prst="rect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52" name="Text Box 23"/>
          <p:cNvSpPr txBox="1"/>
          <p:nvPr/>
        </p:nvSpPr>
        <p:spPr>
          <a:xfrm>
            <a:off x="863600" y="3105150"/>
            <a:ext cx="5397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甲</a:t>
            </a:r>
          </a:p>
        </p:txBody>
      </p:sp>
      <p:sp>
        <p:nvSpPr>
          <p:cNvPr id="6153" name="Text Box 24"/>
          <p:cNvSpPr txBox="1"/>
          <p:nvPr/>
        </p:nvSpPr>
        <p:spPr>
          <a:xfrm>
            <a:off x="7956550" y="3033713"/>
            <a:ext cx="539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乙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/>
          <p:nvPr/>
        </p:nvSpPr>
        <p:spPr>
          <a:xfrm>
            <a:off x="468313" y="441325"/>
            <a:ext cx="7939087" cy="209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例</a:t>
            </a:r>
            <a:r>
              <a:rPr lang="zh-CN" altLang="en-US" sz="2800" b="1" dirty="0">
                <a:latin typeface="宋体" panose="02010600030101010101" pitchFamily="2" charset="-122"/>
              </a:rPr>
              <a:t>　如图所示，人通过滑轮在</a:t>
            </a:r>
            <a:r>
              <a:rPr lang="en-US" altLang="zh-CN" sz="2800" b="1" dirty="0">
                <a:latin typeface="宋体" panose="02010600030101010101" pitchFamily="2" charset="-122"/>
              </a:rPr>
              <a:t>10 s</a:t>
            </a:r>
            <a:r>
              <a:rPr lang="zh-CN" altLang="en-US" sz="2800" b="1" dirty="0">
                <a:latin typeface="宋体" panose="02010600030101010101" pitchFamily="2" charset="-122"/>
              </a:rPr>
              <a:t>内把重为</a:t>
            </a:r>
            <a:r>
              <a:rPr lang="en-US" altLang="zh-CN" sz="2800" b="1" dirty="0">
                <a:latin typeface="宋体" panose="02010600030101010101" pitchFamily="2" charset="-122"/>
              </a:rPr>
              <a:t>200 N</a:t>
            </a:r>
            <a:r>
              <a:rPr lang="zh-CN" altLang="en-US" sz="2800" b="1" dirty="0">
                <a:latin typeface="宋体" panose="02010600030101010101" pitchFamily="2" charset="-122"/>
              </a:rPr>
              <a:t>的建筑材料匀速吊起</a:t>
            </a:r>
            <a:r>
              <a:rPr lang="en-US" altLang="zh-CN" sz="2800" b="1" dirty="0">
                <a:latin typeface="宋体" panose="02010600030101010101" pitchFamily="2" charset="-122"/>
              </a:rPr>
              <a:t>10 m</a:t>
            </a:r>
            <a:r>
              <a:rPr lang="zh-CN" altLang="en-US" sz="2800" b="1" dirty="0">
                <a:latin typeface="宋体" panose="02010600030101010101" pitchFamily="2" charset="-122"/>
              </a:rPr>
              <a:t>；起重机在</a:t>
            </a:r>
            <a:r>
              <a:rPr lang="en-US" altLang="zh-CN" sz="2800" b="1" dirty="0">
                <a:latin typeface="宋体" panose="02010600030101010101" pitchFamily="2" charset="-122"/>
              </a:rPr>
              <a:t>20 s</a:t>
            </a:r>
            <a:r>
              <a:rPr lang="zh-CN" altLang="en-US" sz="2800" b="1" dirty="0">
                <a:latin typeface="宋体" panose="02010600030101010101" pitchFamily="2" charset="-122"/>
              </a:rPr>
              <a:t>内把重为</a:t>
            </a:r>
            <a:r>
              <a:rPr lang="en-US" altLang="zh-CN" sz="2800" b="1" dirty="0">
                <a:latin typeface="宋体" panose="02010600030101010101" pitchFamily="2" charset="-122"/>
              </a:rPr>
              <a:t>2000 N</a:t>
            </a:r>
            <a:r>
              <a:rPr lang="zh-CN" altLang="en-US" sz="2800" b="1" dirty="0">
                <a:latin typeface="宋体" panose="02010600030101010101" pitchFamily="2" charset="-122"/>
              </a:rPr>
              <a:t>的建筑材料匀速吊起</a:t>
            </a:r>
            <a:r>
              <a:rPr lang="en-US" altLang="zh-CN" sz="2800" b="1" dirty="0">
                <a:latin typeface="宋体" panose="02010600030101010101" pitchFamily="2" charset="-122"/>
              </a:rPr>
              <a:t>10 m</a:t>
            </a:r>
            <a:r>
              <a:rPr lang="zh-CN" altLang="en-US" sz="2800" b="1" dirty="0">
                <a:latin typeface="宋体" panose="02010600030101010101" pitchFamily="2" charset="-122"/>
              </a:rPr>
              <a:t>。人与起重机，哪个做功多？哪个做工快？</a:t>
            </a:r>
          </a:p>
        </p:txBody>
      </p:sp>
      <p:pic>
        <p:nvPicPr>
          <p:cNvPr id="7172" name="图片 5" descr="15SS229.EPS"/>
          <p:cNvPicPr>
            <a:picLocks noChangeAspect="1"/>
          </p:cNvPicPr>
          <p:nvPr/>
        </p:nvPicPr>
        <p:blipFill>
          <a:blip r:embed="rId2" r:link="rId3"/>
          <a:srcRect r="36810"/>
          <a:stretch>
            <a:fillRect/>
          </a:stretch>
        </p:blipFill>
        <p:spPr>
          <a:xfrm>
            <a:off x="4575175" y="2797175"/>
            <a:ext cx="4106863" cy="305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5" descr="15SS229.EPS"/>
          <p:cNvPicPr>
            <a:picLocks noChangeAspect="1"/>
          </p:cNvPicPr>
          <p:nvPr/>
        </p:nvPicPr>
        <p:blipFill>
          <a:blip r:embed="rId2" r:link="rId3"/>
          <a:srcRect l="59773"/>
          <a:stretch>
            <a:fillRect/>
          </a:stretch>
        </p:blipFill>
        <p:spPr>
          <a:xfrm>
            <a:off x="755650" y="2744788"/>
            <a:ext cx="2844800" cy="332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/>
          <p:nvPr/>
        </p:nvSpPr>
        <p:spPr>
          <a:xfrm>
            <a:off x="468313" y="441325"/>
            <a:ext cx="7939087" cy="209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</a:rPr>
              <a:t>例</a:t>
            </a:r>
            <a:r>
              <a:rPr lang="zh-CN" altLang="en-US" sz="2800" b="1" dirty="0">
                <a:latin typeface="宋体" panose="02010600030101010101" pitchFamily="2" charset="-122"/>
              </a:rPr>
              <a:t>　如图所示，人通过滑轮在</a:t>
            </a:r>
            <a:r>
              <a:rPr lang="en-US" altLang="zh-CN" sz="2800" b="1" dirty="0">
                <a:latin typeface="宋体" panose="02010600030101010101" pitchFamily="2" charset="-122"/>
              </a:rPr>
              <a:t>10 s</a:t>
            </a:r>
            <a:r>
              <a:rPr lang="zh-CN" altLang="en-US" sz="2800" b="1" dirty="0">
                <a:latin typeface="宋体" panose="02010600030101010101" pitchFamily="2" charset="-122"/>
              </a:rPr>
              <a:t>内把重为</a:t>
            </a:r>
            <a:r>
              <a:rPr lang="en-US" altLang="zh-CN" sz="2800" b="1" dirty="0">
                <a:latin typeface="宋体" panose="02010600030101010101" pitchFamily="2" charset="-122"/>
              </a:rPr>
              <a:t>200 N</a:t>
            </a:r>
            <a:r>
              <a:rPr lang="zh-CN" altLang="en-US" sz="2800" b="1" dirty="0">
                <a:latin typeface="宋体" panose="02010600030101010101" pitchFamily="2" charset="-122"/>
              </a:rPr>
              <a:t>的建筑材料匀速吊起</a:t>
            </a:r>
            <a:r>
              <a:rPr lang="en-US" altLang="zh-CN" sz="2800" b="1" dirty="0">
                <a:latin typeface="宋体" panose="02010600030101010101" pitchFamily="2" charset="-122"/>
              </a:rPr>
              <a:t>10 m</a:t>
            </a:r>
            <a:r>
              <a:rPr lang="zh-CN" altLang="en-US" sz="2800" b="1" dirty="0">
                <a:latin typeface="宋体" panose="02010600030101010101" pitchFamily="2" charset="-122"/>
              </a:rPr>
              <a:t>；起重机在</a:t>
            </a:r>
            <a:r>
              <a:rPr lang="en-US" altLang="zh-CN" sz="2800" b="1" dirty="0">
                <a:latin typeface="宋体" panose="02010600030101010101" pitchFamily="2" charset="-122"/>
              </a:rPr>
              <a:t>20 s</a:t>
            </a:r>
            <a:r>
              <a:rPr lang="zh-CN" altLang="en-US" sz="2800" b="1" dirty="0">
                <a:latin typeface="宋体" panose="02010600030101010101" pitchFamily="2" charset="-122"/>
              </a:rPr>
              <a:t>内把重为</a:t>
            </a:r>
            <a:r>
              <a:rPr lang="en-US" altLang="zh-CN" sz="2800" b="1" dirty="0">
                <a:latin typeface="宋体" panose="02010600030101010101" pitchFamily="2" charset="-122"/>
              </a:rPr>
              <a:t>2000 N</a:t>
            </a:r>
            <a:r>
              <a:rPr lang="zh-CN" altLang="en-US" sz="2800" b="1" dirty="0">
                <a:latin typeface="宋体" panose="02010600030101010101" pitchFamily="2" charset="-122"/>
              </a:rPr>
              <a:t>的建筑材料匀速吊起</a:t>
            </a:r>
            <a:r>
              <a:rPr lang="en-US" altLang="zh-CN" sz="2800" b="1" dirty="0">
                <a:latin typeface="宋体" panose="02010600030101010101" pitchFamily="2" charset="-122"/>
              </a:rPr>
              <a:t>10 m</a:t>
            </a:r>
            <a:r>
              <a:rPr lang="zh-CN" altLang="en-US" sz="2800" b="1" dirty="0">
                <a:latin typeface="宋体" panose="02010600030101010101" pitchFamily="2" charset="-122"/>
              </a:rPr>
              <a:t>。人与起重机，哪个做功多？哪个做工快？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875" y="5595938"/>
            <a:ext cx="4645025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应选取同一标准进行比较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55650" y="2744788"/>
          <a:ext cx="7364413" cy="262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334"/>
                <a:gridCol w="2461275"/>
                <a:gridCol w="2454804"/>
              </a:tblGrid>
              <a:tr h="5401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zh-CN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rPr>
                        <a:t>人</a:t>
                      </a: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rPr>
                        <a:t>起重机</a:t>
                      </a:r>
                    </a:p>
                  </a:txBody>
                  <a:tcPr marL="91430" marR="91430" marT="45731" marB="45731"/>
                </a:tc>
              </a:tr>
              <a:tr h="576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rPr>
                        <a:t>做功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（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J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）</a:t>
                      </a:r>
                      <a:endParaRPr kumimoji="0" lang="zh-CN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0" marR="91430" marT="45731" marB="45731"/>
                </a:tc>
              </a:tr>
              <a:tr h="5401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rPr>
                        <a:t>时间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（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s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）</a:t>
                      </a:r>
                      <a:endParaRPr kumimoji="0" lang="zh-CN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rPr>
                        <a:t>10s</a:t>
                      </a:r>
                      <a:endParaRPr kumimoji="0" lang="zh-CN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rPr>
                        <a:t>20s</a:t>
                      </a:r>
                      <a:endParaRPr kumimoji="0" lang="zh-CN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0" marR="91430" marT="45731" marB="45731"/>
                </a:tc>
              </a:tr>
              <a:tr h="97233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0" marR="91430" marT="45731" marB="4573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0" marR="91430" marT="45731" marB="45731"/>
                </a:tc>
              </a:tr>
            </a:tbl>
          </a:graphicData>
        </a:graphic>
      </p:graphicFrame>
      <p:sp>
        <p:nvSpPr>
          <p:cNvPr id="19" name="Rectangle 84"/>
          <p:cNvSpPr/>
          <p:nvPr/>
        </p:nvSpPr>
        <p:spPr>
          <a:xfrm>
            <a:off x="3986213" y="3292475"/>
            <a:ext cx="9032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2000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84"/>
          <p:cNvSpPr/>
          <p:nvPr/>
        </p:nvSpPr>
        <p:spPr>
          <a:xfrm>
            <a:off x="6329363" y="3292475"/>
            <a:ext cx="108267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20000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" name="Object 56"/>
          <p:cNvGraphicFramePr>
            <a:graphicFrameLocks/>
          </p:cNvGraphicFramePr>
          <p:nvPr/>
        </p:nvGraphicFramePr>
        <p:xfrm>
          <a:off x="7127875" y="5384800"/>
          <a:ext cx="1763713" cy="1073150"/>
        </p:xfrm>
        <a:graphic>
          <a:graphicData uri="http://schemas.openxmlformats.org/presentationml/2006/ole">
            <p:oleObj spid="_x0000_s58370" r:id="rId3" imgW="685800" imgH="419100" progId="">
              <p:embed/>
            </p:oleObj>
          </a:graphicData>
        </a:graphic>
      </p:graphicFrame>
      <p:sp>
        <p:nvSpPr>
          <p:cNvPr id="22" name="AutoShape 59"/>
          <p:cNvSpPr/>
          <p:nvPr/>
        </p:nvSpPr>
        <p:spPr>
          <a:xfrm>
            <a:off x="5651500" y="5888038"/>
            <a:ext cx="1219200" cy="173037"/>
          </a:xfrm>
          <a:prstGeom prst="rightArrow">
            <a:avLst>
              <a:gd name="adj1" fmla="val 50000"/>
              <a:gd name="adj2" fmla="val 17614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3" name="Object 56"/>
          <p:cNvGraphicFramePr>
            <a:graphicFrameLocks/>
          </p:cNvGraphicFramePr>
          <p:nvPr/>
        </p:nvGraphicFramePr>
        <p:xfrm>
          <a:off x="777875" y="4419600"/>
          <a:ext cx="1555750" cy="963613"/>
        </p:xfrm>
        <a:graphic>
          <a:graphicData uri="http://schemas.openxmlformats.org/presentationml/2006/ole">
            <p:oleObj spid="_x0000_s58371" r:id="rId4" imgW="672808" imgH="418918" progId="">
              <p:embed/>
            </p:oleObj>
          </a:graphicData>
        </a:graphic>
      </p:graphicFrame>
      <p:sp>
        <p:nvSpPr>
          <p:cNvPr id="24" name="Rectangle 87"/>
          <p:cNvSpPr/>
          <p:nvPr/>
        </p:nvSpPr>
        <p:spPr>
          <a:xfrm>
            <a:off x="2257425" y="4686300"/>
            <a:ext cx="8747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(</a:t>
            </a:r>
            <a:r>
              <a:rPr lang="en-US" altLang="zh-CN" sz="2800" b="1" dirty="0">
                <a:latin typeface="Times New Roman" panose="02020603050405020304" pitchFamily="18" charset="0"/>
              </a:rPr>
              <a:t>J/s</a:t>
            </a:r>
            <a:r>
              <a:rPr lang="en-US" altLang="zh-CN" sz="2800" b="1" dirty="0">
                <a:latin typeface="宋体" panose="02010600030101010101" pitchFamily="2" charset="-122"/>
              </a:rPr>
              <a:t>)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5" name="Rectangle 84"/>
          <p:cNvSpPr/>
          <p:nvPr/>
        </p:nvSpPr>
        <p:spPr>
          <a:xfrm>
            <a:off x="4105275" y="4699000"/>
            <a:ext cx="7239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200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84"/>
          <p:cNvSpPr/>
          <p:nvPr/>
        </p:nvSpPr>
        <p:spPr>
          <a:xfrm>
            <a:off x="6473825" y="4681538"/>
            <a:ext cx="9017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1000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9" grpId="0"/>
      <p:bldP spid="20" grpId="0"/>
      <p:bldP spid="22" grpId="0" bldLvl="0" animBg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/>
          <p:nvPr/>
        </p:nvSpPr>
        <p:spPr>
          <a:xfrm>
            <a:off x="733425" y="1933575"/>
            <a:ext cx="7440613" cy="105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．功与时间之比叫做功率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   数值上等于单位时间内所做的功。</a:t>
            </a:r>
          </a:p>
        </p:txBody>
      </p:sp>
      <p:sp>
        <p:nvSpPr>
          <p:cNvPr id="49160" name="Rectangle 8"/>
          <p:cNvSpPr/>
          <p:nvPr/>
        </p:nvSpPr>
        <p:spPr>
          <a:xfrm>
            <a:off x="731838" y="3081338"/>
            <a:ext cx="17907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．表达式</a:t>
            </a:r>
          </a:p>
        </p:txBody>
      </p:sp>
      <p:sp>
        <p:nvSpPr>
          <p:cNvPr id="9221" name="Text Box 9"/>
          <p:cNvSpPr txBox="1"/>
          <p:nvPr/>
        </p:nvSpPr>
        <p:spPr>
          <a:xfrm>
            <a:off x="647700" y="549275"/>
            <a:ext cx="23034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一、功率</a:t>
            </a:r>
          </a:p>
        </p:txBody>
      </p:sp>
      <p:graphicFrame>
        <p:nvGraphicFramePr>
          <p:cNvPr id="6200" name="Object 56"/>
          <p:cNvGraphicFramePr>
            <a:graphicFrameLocks/>
          </p:cNvGraphicFramePr>
          <p:nvPr/>
        </p:nvGraphicFramePr>
        <p:xfrm>
          <a:off x="5222875" y="2900363"/>
          <a:ext cx="1403350" cy="1144587"/>
        </p:xfrm>
        <a:graphic>
          <a:graphicData uri="http://schemas.openxmlformats.org/presentationml/2006/ole">
            <p:oleObj spid="_x0000_s59394" r:id="rId3" imgW="494870" imgH="406048" progId="">
              <p:embed/>
            </p:oleObj>
          </a:graphicData>
        </a:graphic>
      </p:graphicFrame>
      <p:graphicFrame>
        <p:nvGraphicFramePr>
          <p:cNvPr id="2" name="Object 56"/>
          <p:cNvGraphicFramePr>
            <a:graphicFrameLocks/>
          </p:cNvGraphicFramePr>
          <p:nvPr/>
        </p:nvGraphicFramePr>
        <p:xfrm>
          <a:off x="2881313" y="2936875"/>
          <a:ext cx="1879600" cy="963613"/>
        </p:xfrm>
        <a:graphic>
          <a:graphicData uri="http://schemas.openxmlformats.org/presentationml/2006/ole">
            <p:oleObj spid="_x0000_s59395" r:id="rId4" imgW="812447" imgH="418918" progId="">
              <p:embed/>
            </p:oleObj>
          </a:graphicData>
        </a:graphic>
      </p:graphicFrame>
      <p:sp>
        <p:nvSpPr>
          <p:cNvPr id="3" name="Text Box 3"/>
          <p:cNvSpPr txBox="1"/>
          <p:nvPr/>
        </p:nvSpPr>
        <p:spPr>
          <a:xfrm>
            <a:off x="733425" y="3900488"/>
            <a:ext cx="7440613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．国际单位：</a:t>
            </a:r>
          </a:p>
        </p:txBody>
      </p:sp>
      <p:graphicFrame>
        <p:nvGraphicFramePr>
          <p:cNvPr id="4" name="Object 56"/>
          <p:cNvGraphicFramePr>
            <a:graphicFrameLocks/>
          </p:cNvGraphicFramePr>
          <p:nvPr/>
        </p:nvGraphicFramePr>
        <p:xfrm>
          <a:off x="3395663" y="4413250"/>
          <a:ext cx="1403350" cy="1144588"/>
        </p:xfrm>
        <a:graphic>
          <a:graphicData uri="http://schemas.openxmlformats.org/presentationml/2006/ole">
            <p:oleObj spid="_x0000_s59396" r:id="rId5" imgW="494870" imgH="406048" progId="">
              <p:embed/>
            </p:oleObj>
          </a:graphicData>
        </a:graphic>
      </p:graphicFrame>
      <p:sp>
        <p:nvSpPr>
          <p:cNvPr id="49172" name="Text Box 20"/>
          <p:cNvSpPr txBox="1"/>
          <p:nvPr/>
        </p:nvSpPr>
        <p:spPr>
          <a:xfrm>
            <a:off x="5267325" y="1978025"/>
            <a:ext cx="792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grpSp>
        <p:nvGrpSpPr>
          <p:cNvPr id="5" name="Group 33"/>
          <p:cNvGrpSpPr/>
          <p:nvPr/>
        </p:nvGrpSpPr>
        <p:grpSpPr>
          <a:xfrm>
            <a:off x="4619625" y="4376738"/>
            <a:ext cx="1943100" cy="519112"/>
            <a:chOff x="3402" y="2218"/>
            <a:chExt cx="1224" cy="327"/>
          </a:xfrm>
        </p:grpSpPr>
        <p:sp>
          <p:nvSpPr>
            <p:cNvPr id="9239" name="Line 21"/>
            <p:cNvSpPr/>
            <p:nvPr/>
          </p:nvSpPr>
          <p:spPr>
            <a:xfrm>
              <a:off x="3402" y="2422"/>
              <a:ext cx="544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240" name="Text Box 22"/>
            <p:cNvSpPr txBox="1"/>
            <p:nvPr/>
          </p:nvSpPr>
          <p:spPr>
            <a:xfrm>
              <a:off x="3992" y="2218"/>
              <a:ext cx="63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焦耳</a:t>
              </a: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4656138" y="5060950"/>
            <a:ext cx="1657350" cy="519113"/>
            <a:chOff x="3425" y="2591"/>
            <a:chExt cx="1044" cy="327"/>
          </a:xfrm>
        </p:grpSpPr>
        <p:sp>
          <p:nvSpPr>
            <p:cNvPr id="9237" name="Text Box 23"/>
            <p:cNvSpPr txBox="1"/>
            <p:nvPr/>
          </p:nvSpPr>
          <p:spPr>
            <a:xfrm>
              <a:off x="3970" y="2591"/>
              <a:ext cx="49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秒</a:t>
              </a:r>
            </a:p>
          </p:txBody>
        </p:sp>
        <p:sp>
          <p:nvSpPr>
            <p:cNvPr id="9238" name="Line 24"/>
            <p:cNvSpPr/>
            <p:nvPr/>
          </p:nvSpPr>
          <p:spPr>
            <a:xfrm>
              <a:off x="3425" y="2750"/>
              <a:ext cx="544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7" name="Group 35"/>
          <p:cNvGrpSpPr/>
          <p:nvPr/>
        </p:nvGrpSpPr>
        <p:grpSpPr>
          <a:xfrm>
            <a:off x="3035300" y="3836988"/>
            <a:ext cx="1116013" cy="900112"/>
            <a:chOff x="1519" y="2160"/>
            <a:chExt cx="703" cy="635"/>
          </a:xfrm>
        </p:grpSpPr>
        <p:sp>
          <p:nvSpPr>
            <p:cNvPr id="9235" name="Line 25"/>
            <p:cNvSpPr/>
            <p:nvPr/>
          </p:nvSpPr>
          <p:spPr>
            <a:xfrm rot="-5400000">
              <a:off x="1713" y="2670"/>
              <a:ext cx="249" cy="1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236" name="Text Box 26"/>
            <p:cNvSpPr txBox="1"/>
            <p:nvPr/>
          </p:nvSpPr>
          <p:spPr>
            <a:xfrm>
              <a:off x="1519" y="2160"/>
              <a:ext cx="703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瓦特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6657975" y="4643438"/>
            <a:ext cx="2486025" cy="684212"/>
            <a:chOff x="3696" y="2727"/>
            <a:chExt cx="1566" cy="431"/>
          </a:xfrm>
        </p:grpSpPr>
        <p:sp>
          <p:nvSpPr>
            <p:cNvPr id="9233" name="Text Box 32"/>
            <p:cNvSpPr txBox="1"/>
            <p:nvPr/>
          </p:nvSpPr>
          <p:spPr>
            <a:xfrm>
              <a:off x="3969" y="2795"/>
              <a:ext cx="129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焦耳</a:t>
              </a:r>
              <a:r>
                <a:rPr lang="en-US" altLang="zh-CN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秒</a:t>
              </a:r>
            </a:p>
          </p:txBody>
        </p:sp>
        <p:sp>
          <p:nvSpPr>
            <p:cNvPr id="9234" name="AutoShape 34"/>
            <p:cNvSpPr/>
            <p:nvPr/>
          </p:nvSpPr>
          <p:spPr>
            <a:xfrm>
              <a:off x="3696" y="2727"/>
              <a:ext cx="181" cy="431"/>
            </a:xfrm>
            <a:prstGeom prst="rightBrace">
              <a:avLst>
                <a:gd name="adj1" fmla="val 19843"/>
                <a:gd name="adj2" fmla="val 50000"/>
              </a:avLst>
            </a:prstGeom>
            <a:noFill/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49188" name="Rectangle 36"/>
          <p:cNvSpPr/>
          <p:nvPr/>
        </p:nvSpPr>
        <p:spPr>
          <a:xfrm>
            <a:off x="4008438" y="3862388"/>
            <a:ext cx="16557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瓦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800" b="1" dirty="0">
                <a:latin typeface="宋体" panose="02010600030101010101" pitchFamily="2" charset="-122"/>
              </a:rPr>
              <a:t>)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5" name="Text Box 3"/>
          <p:cNvSpPr txBox="1"/>
          <p:nvPr/>
        </p:nvSpPr>
        <p:spPr>
          <a:xfrm>
            <a:off x="733425" y="1277938"/>
            <a:ext cx="7440613" cy="55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．表示物体做功快慢的物理量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3" grpId="0"/>
      <p:bldP spid="49172" grpId="0"/>
      <p:bldP spid="491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/>
          <p:nvPr/>
        </p:nvSpPr>
        <p:spPr>
          <a:xfrm>
            <a:off x="3203575" y="981075"/>
            <a:ext cx="5400675" cy="521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3333"/>
                </a:solidFill>
                <a:latin typeface="Times New Roman" panose="02020603050405020304" pitchFamily="18" charset="0"/>
              </a:rPr>
              <a:t>  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在瓦特之前，已经有纽科门发明的蒸汽机，但是消耗大而效率低，瓦特花了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年时间，研制出精巧实用的新型蒸汽机，由此把英国带入了工业革命。无论是冶金、矿山、纺织还是交通运输，都开始使用蒸汽机来替代人和牲畜，为了纪念瓦特这位伟大的发明家，人们把常用的功率单位定为瓦特，简称瓦。</a:t>
            </a:r>
          </a:p>
        </p:txBody>
      </p:sp>
      <p:pic>
        <p:nvPicPr>
          <p:cNvPr id="10244" name="Picture 3" descr="w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692150"/>
            <a:ext cx="2909887" cy="352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4"/>
          <p:cNvSpPr txBox="1"/>
          <p:nvPr/>
        </p:nvSpPr>
        <p:spPr>
          <a:xfrm>
            <a:off x="395288" y="4581525"/>
            <a:ext cx="2663825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瓦特</a:t>
            </a: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James Watt</a:t>
            </a: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英国  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1736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1819</a:t>
            </a:r>
            <a:endParaRPr lang="zh-CN" altLang="en-US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521</Words>
  <PresentationFormat>全屏显示(4:3)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8</cp:revision>
  <dcterms:created xsi:type="dcterms:W3CDTF">2020-02-09T01:43:08Z</dcterms:created>
  <dcterms:modified xsi:type="dcterms:W3CDTF">2020-02-09T02:07:41Z</dcterms:modified>
</cp:coreProperties>
</file>