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80" r:id="rId2"/>
    <p:sldId id="281" r:id="rId3"/>
    <p:sldId id="313" r:id="rId4"/>
    <p:sldId id="285" r:id="rId5"/>
    <p:sldId id="312" r:id="rId6"/>
    <p:sldId id="297" r:id="rId7"/>
    <p:sldId id="298" r:id="rId8"/>
    <p:sldId id="314" r:id="rId9"/>
    <p:sldId id="299" r:id="rId10"/>
    <p:sldId id="315" r:id="rId11"/>
    <p:sldId id="283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301" r:id="rId21"/>
    <p:sldId id="300" r:id="rId22"/>
    <p:sldId id="268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050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3877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47105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文本占位符 47106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zh-CN" dirty="0"/>
          </a:p>
        </p:txBody>
      </p:sp>
      <p:sp>
        <p:nvSpPr>
          <p:cNvPr id="31748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5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../&#32032;&#26448;/&#12304;&#32032;&#26448;&#12305;&#12298;&#28966;&#32819;&#23450;&#24459;&#12299;&#30005;&#22120;&#28779;&#28798;&#65288;&#20154;&#25945;&#65289;.m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../&#32032;&#26448;/&#12304;&#32032;&#26448;&#12305;&#12298;&#28966;&#32819;&#23450;&#24459;&#12299;&#30005;&#22120;&#28779;&#28798;&#65288;&#20154;&#25945;&#65289;.mp4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6628" y="1987550"/>
            <a:ext cx="6457950" cy="1349375"/>
            <a:chOff x="-92237" y="2105678"/>
            <a:chExt cx="6457950" cy="13499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第十八章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电功率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2237" y="2625321"/>
              <a:ext cx="64579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焦耳定律</a:t>
              </a: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3"/>
          <p:cNvSpPr/>
          <p:nvPr/>
        </p:nvSpPr>
        <p:spPr>
          <a:xfrm>
            <a:off x="1165860" y="789940"/>
            <a:ext cx="568833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实验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：研究电热与电流关系</a:t>
            </a:r>
          </a:p>
        </p:txBody>
      </p:sp>
      <p:sp>
        <p:nvSpPr>
          <p:cNvPr id="10276" name="TextBox 42"/>
          <p:cNvSpPr/>
          <p:nvPr/>
        </p:nvSpPr>
        <p:spPr>
          <a:xfrm>
            <a:off x="934085" y="2378075"/>
            <a:ext cx="5053965" cy="2447281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实验结论：在电阻相同、通电时间相同的情况下，通过一个电阻的电流越大，这个电阻产生的热量越多。</a:t>
            </a:r>
          </a:p>
        </p:txBody>
      </p:sp>
      <p:pic>
        <p:nvPicPr>
          <p:cNvPr id="10278" name="图片 10277" descr="Z0XQN}J~F[C9A0~RD7`PWY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6210" y="1570990"/>
            <a:ext cx="4943475" cy="4060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1265" descr="焦耳定律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975" y="1888490"/>
            <a:ext cx="8274050" cy="4627245"/>
          </a:xfrm>
          <a:prstGeom prst="rect">
            <a:avLst/>
          </a:prstGeom>
          <a:noFill/>
          <a:ln w="28575" cap="flat" cmpd="sng">
            <a:solidFill>
              <a:srgbClr val="33CCF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11268" name="组合 11267"/>
          <p:cNvGrpSpPr/>
          <p:nvPr/>
        </p:nvGrpSpPr>
        <p:grpSpPr>
          <a:xfrm>
            <a:off x="996950" y="776605"/>
            <a:ext cx="2789555" cy="920750"/>
            <a:chOff x="0" y="0"/>
            <a:chExt cx="2231" cy="580"/>
          </a:xfrm>
        </p:grpSpPr>
        <p:pic>
          <p:nvPicPr>
            <p:cNvPr id="11269" name="圆角矩形 1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0" name="文本框 11269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实验视频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/>
          <p:nvPr/>
        </p:nvSpPr>
        <p:spPr>
          <a:xfrm>
            <a:off x="1784350" y="1173480"/>
            <a:ext cx="6048375" cy="458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焦耳（</a:t>
            </a:r>
            <a:r>
              <a:rPr lang="en-US" altLang="x-none" sz="2800" b="1">
                <a:latin typeface="Times New Roman" panose="02020603050405020304" pitchFamily="18" charset="0"/>
              </a:rPr>
              <a:t>James Prescott Joule</a:t>
            </a:r>
            <a:r>
              <a:rPr lang="zh-CN" altLang="en-US" sz="2800" b="1" dirty="0">
                <a:latin typeface="Times New Roman" panose="02020603050405020304" pitchFamily="18" charset="0"/>
              </a:rPr>
              <a:t>，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r>
              <a:rPr lang="en-US" altLang="x-none" sz="2800" b="1">
                <a:latin typeface="Times New Roman" panose="02020603050405020304" pitchFamily="18" charset="0"/>
              </a:rPr>
              <a:t>1818</a:t>
            </a:r>
            <a:r>
              <a:rPr lang="en-US" altLang="x-none" sz="2800" b="1">
                <a:latin typeface="宋体" panose="02010600030101010101" pitchFamily="2" charset="-122"/>
              </a:rPr>
              <a:t>—</a:t>
            </a:r>
            <a:r>
              <a:rPr lang="en-US" altLang="x-none" sz="2800" b="1">
                <a:latin typeface="Times New Roman" panose="02020603050405020304" pitchFamily="18" charset="0"/>
              </a:rPr>
              <a:t>1889</a:t>
            </a:r>
            <a:r>
              <a:rPr lang="zh-CN" altLang="en-US" sz="2800" b="1" dirty="0">
                <a:latin typeface="Times New Roman" panose="02020603050405020304" pitchFamily="18" charset="0"/>
              </a:rPr>
              <a:t>），英国物理学家。用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r>
              <a:rPr lang="zh-CN" altLang="en-US" sz="2800" b="1" dirty="0">
                <a:latin typeface="Times New Roman" panose="02020603050405020304" pitchFamily="18" charset="0"/>
              </a:rPr>
              <a:t>近 </a:t>
            </a:r>
            <a:r>
              <a:rPr lang="en-US" altLang="x-none" sz="2800" b="1">
                <a:latin typeface="Times New Roman" panose="02020603050405020304" pitchFamily="18" charset="0"/>
              </a:rPr>
              <a:t>40 </a:t>
            </a:r>
            <a:r>
              <a:rPr lang="zh-CN" altLang="en-US" sz="2800" b="1" dirty="0">
                <a:latin typeface="Times New Roman" panose="02020603050405020304" pitchFamily="18" charset="0"/>
              </a:rPr>
              <a:t>年的时间做了 </a:t>
            </a:r>
            <a:r>
              <a:rPr lang="en-US" altLang="x-none" sz="2800" b="1">
                <a:latin typeface="Times New Roman" panose="02020603050405020304" pitchFamily="18" charset="0"/>
              </a:rPr>
              <a:t>400 </a:t>
            </a:r>
            <a:r>
              <a:rPr lang="zh-CN" altLang="en-US" sz="2800" b="1" dirty="0">
                <a:latin typeface="Times New Roman" panose="02020603050405020304" pitchFamily="18" charset="0"/>
              </a:rPr>
              <a:t>多次实验，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r>
              <a:rPr lang="zh-CN" altLang="en-US" sz="2800" b="1" dirty="0">
                <a:latin typeface="Times New Roman" panose="02020603050405020304" pitchFamily="18" charset="0"/>
              </a:rPr>
              <a:t>研究热和功的关系。通过大量的实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r>
              <a:rPr lang="zh-CN" altLang="en-US" sz="2800" b="1" dirty="0">
                <a:latin typeface="Times New Roman" panose="02020603050405020304" pitchFamily="18" charset="0"/>
              </a:rPr>
              <a:t>验，于 </a:t>
            </a:r>
            <a:r>
              <a:rPr lang="en-US" altLang="x-none" sz="2800" b="1">
                <a:latin typeface="Times New Roman" panose="02020603050405020304" pitchFamily="18" charset="0"/>
              </a:rPr>
              <a:t>1840 </a:t>
            </a:r>
            <a:r>
              <a:rPr lang="zh-CN" altLang="en-US" sz="2800" b="1" dirty="0">
                <a:latin typeface="Times New Roman" panose="02020603050405020304" pitchFamily="18" charset="0"/>
              </a:rPr>
              <a:t>年最先精确地确定了电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r>
              <a:rPr lang="zh-CN" altLang="en-US" sz="2800" b="1" dirty="0">
                <a:latin typeface="Times New Roman" panose="02020603050405020304" pitchFamily="18" charset="0"/>
              </a:rPr>
              <a:t>流产生的热量与电流、电阻和通电</a:t>
            </a:r>
            <a:br>
              <a:rPr lang="zh-CN" altLang="en-US" sz="2800" b="1" dirty="0">
                <a:latin typeface="Times New Roman" panose="02020603050405020304" pitchFamily="18" charset="0"/>
              </a:rPr>
            </a:br>
            <a:r>
              <a:rPr lang="zh-CN" altLang="en-US" sz="2800" b="1" dirty="0">
                <a:latin typeface="Times New Roman" panose="02020603050405020304" pitchFamily="18" charset="0"/>
              </a:rPr>
              <a:t>时间的关系。</a:t>
            </a:r>
          </a:p>
        </p:txBody>
      </p:sp>
      <p:sp>
        <p:nvSpPr>
          <p:cNvPr id="12291" name="Rectangle 11"/>
          <p:cNvSpPr/>
          <p:nvPr/>
        </p:nvSpPr>
        <p:spPr>
          <a:xfrm>
            <a:off x="8516620" y="4232275"/>
            <a:ext cx="124777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焦 耳</a:t>
            </a:r>
          </a:p>
        </p:txBody>
      </p:sp>
      <p:pic>
        <p:nvPicPr>
          <p:cNvPr id="12292" name="Picture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1389380"/>
            <a:ext cx="2719070" cy="2838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"/>
          <p:cNvSpPr/>
          <p:nvPr/>
        </p:nvSpPr>
        <p:spPr>
          <a:xfrm>
            <a:off x="1502410" y="1779905"/>
            <a:ext cx="8029575" cy="3298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333625" indent="-2333625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．内容：电流通过导体产生的热量跟电流的二次方成正比，跟导体的电阻成正比，跟通电时间成正比。</a:t>
            </a:r>
          </a:p>
          <a:p>
            <a:pPr marL="2333625" indent="-2333625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．公式：</a:t>
            </a:r>
            <a:r>
              <a:rPr lang="en-US" altLang="x-none" sz="2800" b="1" i="1">
                <a:latin typeface="Times New Roman" panose="02020603050405020304" pitchFamily="18" charset="0"/>
              </a:rPr>
              <a:t>Q </a:t>
            </a:r>
            <a:r>
              <a:rPr lang="en-US" altLang="x-none" sz="2800" b="1">
                <a:latin typeface="Times New Roman" panose="02020603050405020304" pitchFamily="18" charset="0"/>
              </a:rPr>
              <a:t>=</a:t>
            </a:r>
            <a:r>
              <a:rPr lang="en-US" altLang="x-none" sz="2800" b="1" i="1">
                <a:latin typeface="Times New Roman" panose="02020603050405020304" pitchFamily="18" charset="0"/>
              </a:rPr>
              <a:t> I</a:t>
            </a:r>
            <a:r>
              <a:rPr lang="en-US" altLang="x-none" sz="2800" b="1" baseline="30000">
                <a:latin typeface="Times New Roman" panose="02020603050405020304" pitchFamily="18" charset="0"/>
              </a:rPr>
              <a:t>2</a:t>
            </a:r>
            <a:r>
              <a:rPr lang="en-US" altLang="x-none" sz="2800" b="1" i="1">
                <a:latin typeface="Times New Roman" panose="02020603050405020304" pitchFamily="18" charset="0"/>
              </a:rPr>
              <a:t>Rt </a:t>
            </a:r>
          </a:p>
          <a:p>
            <a:pPr marL="2333625" indent="-2333625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．单位：焦耳（</a:t>
            </a:r>
            <a:r>
              <a:rPr lang="en-US" altLang="x-none" sz="2800" b="1">
                <a:latin typeface="Times New Roman" panose="02020603050405020304" pitchFamily="18" charset="0"/>
              </a:rPr>
              <a:t>J</a:t>
            </a:r>
            <a:r>
              <a:rPr lang="zh-CN" altLang="en-US" sz="2800" b="1" dirty="0"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13316" name="矩形 4"/>
          <p:cNvSpPr/>
          <p:nvPr/>
        </p:nvSpPr>
        <p:spPr>
          <a:xfrm>
            <a:off x="1410335" y="932180"/>
            <a:ext cx="264160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二、焦耳定律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/>
          <p:nvPr/>
        </p:nvSpPr>
        <p:spPr>
          <a:xfrm>
            <a:off x="3541395" y="4535805"/>
            <a:ext cx="18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14339" name="Text Box 7"/>
          <p:cNvSpPr txBox="1"/>
          <p:nvPr/>
        </p:nvSpPr>
        <p:spPr>
          <a:xfrm>
            <a:off x="969010" y="1026160"/>
            <a:ext cx="532892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3200" b="1">
                <a:latin typeface="Arial" panose="020B0604020202020204" pitchFamily="34" charset="0"/>
              </a:rPr>
              <a:t>     </a:t>
            </a:r>
            <a:r>
              <a:rPr lang="zh-CN" altLang="en-US" sz="3200" b="1" dirty="0">
                <a:latin typeface="Arial" panose="020B0604020202020204" pitchFamily="34" charset="0"/>
              </a:rPr>
              <a:t>为什么电炉丝热的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发红</a:t>
            </a:r>
            <a:r>
              <a:rPr lang="zh-CN" altLang="en-US" sz="3200" b="1" dirty="0">
                <a:latin typeface="Arial" panose="020B0604020202020204" pitchFamily="34" charset="0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</a:rPr>
              <a:t>而导线却几乎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不发热</a:t>
            </a:r>
            <a:r>
              <a:rPr lang="zh-CN" altLang="en-US" sz="3200" b="1" dirty="0">
                <a:latin typeface="Arial" panose="020B0604020202020204" pitchFamily="34" charset="0"/>
              </a:rPr>
              <a:t>？</a:t>
            </a:r>
          </a:p>
        </p:txBody>
      </p:sp>
      <p:sp>
        <p:nvSpPr>
          <p:cNvPr id="14340" name="Text Box 8"/>
          <p:cNvSpPr txBox="1"/>
          <p:nvPr/>
        </p:nvSpPr>
        <p:spPr>
          <a:xfrm>
            <a:off x="666115" y="2887980"/>
            <a:ext cx="637222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答：  导线和电炉丝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</a:rPr>
              <a:t>串联</a:t>
            </a:r>
            <a:r>
              <a:rPr lang="zh-CN" altLang="en-US" sz="3200" b="1" dirty="0">
                <a:latin typeface="Arial" panose="020B0604020202020204" pitchFamily="34" charset="0"/>
              </a:rPr>
              <a:t>，根据焦耳定律，</a:t>
            </a:r>
            <a:r>
              <a:rPr lang="en-US" altLang="x-none" sz="3200" b="1">
                <a:solidFill>
                  <a:srgbClr val="FF0066"/>
                </a:solidFill>
                <a:latin typeface="Arial" panose="020B0604020202020204" pitchFamily="34" charset="0"/>
              </a:rPr>
              <a:t>Q=I</a:t>
            </a:r>
            <a:r>
              <a:rPr lang="en-US" altLang="x-none" sz="3200" b="1" baseline="30000">
                <a:solidFill>
                  <a:srgbClr val="FF0066"/>
                </a:solidFill>
                <a:latin typeface="Arial" panose="020B0604020202020204" pitchFamily="34" charset="0"/>
              </a:rPr>
              <a:t>2</a:t>
            </a:r>
            <a:r>
              <a:rPr lang="en-US" altLang="x-none" sz="3200" b="1">
                <a:solidFill>
                  <a:srgbClr val="FF0066"/>
                </a:solidFill>
                <a:latin typeface="Arial" panose="020B0604020202020204" pitchFamily="34" charset="0"/>
              </a:rPr>
              <a:t>Rt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3200" b="1" dirty="0">
                <a:latin typeface="Arial" panose="020B0604020202020204" pitchFamily="34" charset="0"/>
              </a:rPr>
              <a:t>在电流和通电时间相同的情况下，由于导线电阻远小于电炉丝电阻，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      </a:t>
            </a:r>
            <a:r>
              <a:rPr lang="zh-CN" altLang="en-US" sz="3200" b="1" dirty="0">
                <a:solidFill>
                  <a:srgbClr val="6600CC"/>
                </a:solidFill>
                <a:latin typeface="Arial" panose="020B0604020202020204" pitchFamily="34" charset="0"/>
              </a:rPr>
              <a:t>所以电炉丝产生的热量多而发红，导线产生的热量少而几乎不发热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。</a:t>
            </a:r>
          </a:p>
        </p:txBody>
      </p:sp>
      <p:pic>
        <p:nvPicPr>
          <p:cNvPr id="14341" name="Picture 9" descr="电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8690" y="1887855"/>
            <a:ext cx="4953635" cy="37788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/>
          <p:nvPr/>
        </p:nvSpPr>
        <p:spPr>
          <a:xfrm>
            <a:off x="1214120" y="1301115"/>
            <a:ext cx="9763760" cy="2934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．当电流通过导体时，如果电能全部转化为内能，而没有同时转化成其他形式的能量，那么电流产生的热量</a:t>
            </a:r>
            <a:r>
              <a:rPr lang="en-US" altLang="x-none" sz="2800" b="1" i="1">
                <a:latin typeface="Times New Roman" panose="02020603050405020304" pitchFamily="18" charset="0"/>
              </a:rPr>
              <a:t>Q </a:t>
            </a:r>
            <a:r>
              <a:rPr lang="zh-CN" altLang="en-US" sz="2800" b="1" dirty="0">
                <a:latin typeface="Times New Roman" panose="02020603050405020304" pitchFamily="18" charset="0"/>
              </a:rPr>
              <a:t>就等于消耗的电能</a:t>
            </a:r>
            <a:r>
              <a:rPr lang="en-US" altLang="x-none" sz="2800" b="1" i="1">
                <a:latin typeface="Times New Roman" panose="02020603050405020304" pitchFamily="18" charset="0"/>
              </a:rPr>
              <a:t>W</a:t>
            </a:r>
            <a:r>
              <a:rPr lang="zh-CN" altLang="en-US" sz="2800" b="1" dirty="0">
                <a:latin typeface="Times New Roman" panose="02020603050405020304" pitchFamily="18" charset="0"/>
              </a:rPr>
              <a:t>，即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 i="1">
                <a:latin typeface="Times New Roman" panose="02020603050405020304" pitchFamily="18" charset="0"/>
              </a:rPr>
              <a:t>Q</a:t>
            </a:r>
            <a:r>
              <a:rPr lang="en-US" altLang="x-none" sz="2800" b="1">
                <a:latin typeface="Times New Roman" panose="02020603050405020304" pitchFamily="18" charset="0"/>
              </a:rPr>
              <a:t> = </a:t>
            </a:r>
            <a:r>
              <a:rPr lang="en-US" altLang="x-none" sz="2800" b="1" i="1">
                <a:latin typeface="Times New Roman" panose="02020603050405020304" pitchFamily="18" charset="0"/>
              </a:rPr>
              <a:t>W</a:t>
            </a:r>
            <a:r>
              <a:rPr lang="en-US" altLang="x-none" sz="2800" b="1">
                <a:latin typeface="Times New Roman" panose="02020603050405020304" pitchFamily="18" charset="0"/>
              </a:rPr>
              <a:t>  = </a:t>
            </a:r>
            <a:r>
              <a:rPr lang="en-US" altLang="x-none" sz="2800" b="1" i="1" err="1">
                <a:latin typeface="Times New Roman" panose="02020603050405020304" pitchFamily="18" charset="0"/>
              </a:rPr>
              <a:t>UIt</a:t>
            </a:r>
            <a:r>
              <a:rPr lang="en-US" altLang="x-none" sz="2800" b="1">
                <a:latin typeface="Times New Roman" panose="02020603050405020304" pitchFamily="18" charset="0"/>
              </a:rPr>
              <a:t> = </a:t>
            </a:r>
            <a:r>
              <a:rPr lang="en-US" altLang="x-none" sz="2800" b="1" i="1">
                <a:latin typeface="Times New Roman" panose="02020603050405020304" pitchFamily="18" charset="0"/>
              </a:rPr>
              <a:t>I</a:t>
            </a:r>
            <a:r>
              <a:rPr lang="en-US" altLang="x-none" sz="2800" b="1" baseline="30000">
                <a:latin typeface="Times New Roman" panose="02020603050405020304" pitchFamily="18" charset="0"/>
              </a:rPr>
              <a:t>2</a:t>
            </a:r>
            <a:r>
              <a:rPr lang="en-US" altLang="x-none" sz="2800" b="1" i="1">
                <a:latin typeface="Times New Roman" panose="02020603050405020304" pitchFamily="18" charset="0"/>
              </a:rPr>
              <a:t>Rt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如：电暖器，电饭锅，电炉子等。</a:t>
            </a:r>
          </a:p>
        </p:txBody>
      </p:sp>
      <p:sp>
        <p:nvSpPr>
          <p:cNvPr id="15363" name="Rectangle 22"/>
          <p:cNvSpPr/>
          <p:nvPr/>
        </p:nvSpPr>
        <p:spPr>
          <a:xfrm>
            <a:off x="1336040" y="4235450"/>
            <a:ext cx="7921625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．当电扇工作时，消耗的电能主要转化为电机的机械能：</a:t>
            </a:r>
          </a:p>
        </p:txBody>
      </p:sp>
      <p:sp>
        <p:nvSpPr>
          <p:cNvPr id="15364" name="Rectangle 23"/>
          <p:cNvSpPr/>
          <p:nvPr/>
        </p:nvSpPr>
        <p:spPr>
          <a:xfrm>
            <a:off x="2812415" y="5784850"/>
            <a:ext cx="2879725" cy="687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r>
              <a:rPr lang="en-US" altLang="x-none" sz="2600" b="1" i="1">
                <a:latin typeface="Times New Roman" panose="02020603050405020304" pitchFamily="18" charset="0"/>
                <a:ea typeface="黑体" panose="02010609060101010101" pitchFamily="49" charset="-122"/>
              </a:rPr>
              <a:t>W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＞</a:t>
            </a:r>
            <a:r>
              <a:rPr lang="en-US" altLang="x-none" sz="2600" b="1" i="1">
                <a:latin typeface="Times New Roman" panose="02020603050405020304" pitchFamily="18" charset="0"/>
                <a:ea typeface="黑体" panose="02010609060101010101" pitchFamily="49" charset="-122"/>
              </a:rPr>
              <a:t>Q</a:t>
            </a:r>
            <a:r>
              <a:rPr lang="zh-CN" altLang="en-US" sz="2600" b="1" baseline="-25000" dirty="0">
                <a:latin typeface="Times New Roman" panose="02020603050405020304" pitchFamily="18" charset="0"/>
                <a:ea typeface="黑体" panose="02010609060101010101" pitchFamily="49" charset="-122"/>
              </a:rPr>
              <a:t>热</a:t>
            </a:r>
          </a:p>
        </p:txBody>
      </p:sp>
      <p:pic>
        <p:nvPicPr>
          <p:cNvPr id="15365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-22225"/>
            <a:ext cx="882650" cy="732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矩形 4"/>
          <p:cNvSpPr/>
          <p:nvPr/>
        </p:nvSpPr>
        <p:spPr>
          <a:xfrm>
            <a:off x="402590" y="709930"/>
            <a:ext cx="386588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三、电能和电热关系</a:t>
            </a:r>
          </a:p>
        </p:txBody>
      </p:sp>
      <p:grpSp>
        <p:nvGrpSpPr>
          <p:cNvPr id="15367" name="组合 15366"/>
          <p:cNvGrpSpPr/>
          <p:nvPr/>
        </p:nvGrpSpPr>
        <p:grpSpPr>
          <a:xfrm>
            <a:off x="2884170" y="5424805"/>
            <a:ext cx="4248150" cy="518795"/>
            <a:chOff x="0" y="0"/>
            <a:chExt cx="2676" cy="327"/>
          </a:xfrm>
        </p:grpSpPr>
        <p:sp>
          <p:nvSpPr>
            <p:cNvPr id="15368" name="直接连接符 15367"/>
            <p:cNvSpPr/>
            <p:nvPr/>
          </p:nvSpPr>
          <p:spPr>
            <a:xfrm>
              <a:off x="589" y="182"/>
              <a:ext cx="431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15369" name="矩形 15368"/>
            <p:cNvSpPr/>
            <p:nvPr/>
          </p:nvSpPr>
          <p:spPr>
            <a:xfrm>
              <a:off x="0" y="0"/>
              <a:ext cx="267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Times New Roman" panose="02020603050405020304" pitchFamily="18" charset="0"/>
                </a:rPr>
                <a:t>电能          内能</a:t>
              </a:r>
              <a:r>
                <a:rPr lang="en-US" altLang="x-none" sz="2800" b="1">
                  <a:latin typeface="Times New Roman" panose="02020603050405020304" pitchFamily="18" charset="0"/>
                </a:rPr>
                <a:t>+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机械能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5"/>
          <p:cNvSpPr txBox="1"/>
          <p:nvPr/>
        </p:nvSpPr>
        <p:spPr>
          <a:xfrm>
            <a:off x="2401570" y="3547110"/>
            <a:ext cx="5448300" cy="2016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2800" b="1" i="1">
                <a:latin typeface="Times New Roman" panose="02020603050405020304" pitchFamily="18" charset="0"/>
              </a:rPr>
              <a:t>Q </a:t>
            </a:r>
            <a:r>
              <a:rPr lang="en-US" altLang="x-none" sz="2800" b="1">
                <a:latin typeface="Times New Roman" panose="02020603050405020304" pitchFamily="18" charset="0"/>
              </a:rPr>
              <a:t>= </a:t>
            </a:r>
            <a:r>
              <a:rPr lang="en-US" altLang="x-none" sz="2800" b="1" i="1">
                <a:latin typeface="Times New Roman" panose="02020603050405020304" pitchFamily="18" charset="0"/>
              </a:rPr>
              <a:t>I</a:t>
            </a:r>
            <a:r>
              <a:rPr lang="en-US" altLang="x-none" sz="2800" b="1" i="1" baseline="30000">
                <a:latin typeface="Times New Roman" panose="02020603050405020304" pitchFamily="18" charset="0"/>
              </a:rPr>
              <a:t>2</a:t>
            </a:r>
            <a:r>
              <a:rPr lang="en-US" altLang="x-none" sz="2800" b="1" i="1">
                <a:latin typeface="Times New Roman" panose="02020603050405020304" pitchFamily="18" charset="0"/>
              </a:rPr>
              <a:t>Rt</a:t>
            </a:r>
          </a:p>
          <a:p>
            <a:pPr>
              <a:lnSpc>
                <a:spcPct val="150000"/>
              </a:lnSpc>
            </a:pPr>
            <a:r>
              <a:rPr lang="en-US" altLang="x-none" sz="2800" b="1" i="1">
                <a:latin typeface="Times New Roman" panose="02020603050405020304" pitchFamily="18" charset="0"/>
              </a:rPr>
              <a:t>    </a:t>
            </a:r>
            <a:r>
              <a:rPr lang="en-US" altLang="x-none" sz="2800" b="1">
                <a:latin typeface="Times New Roman" panose="02020603050405020304" pitchFamily="18" charset="0"/>
              </a:rPr>
              <a:t>=(0.6 A)</a:t>
            </a:r>
            <a:r>
              <a:rPr lang="en-US" altLang="x-none" sz="2800" b="1" baseline="30000">
                <a:latin typeface="Times New Roman" panose="02020603050405020304" pitchFamily="18" charset="0"/>
              </a:rPr>
              <a:t>2</a:t>
            </a:r>
            <a:r>
              <a:rPr lang="en-US" altLang="x-none" sz="2800" b="1">
                <a:latin typeface="Times New Roman" panose="02020603050405020304" pitchFamily="18" charset="0"/>
              </a:rPr>
              <a:t>×60 </a:t>
            </a:r>
            <a:r>
              <a:rPr lang="en-US" altLang="x-none" b="1">
                <a:latin typeface="Arial" panose="020B0604020202020204" pitchFamily="34" charset="0"/>
              </a:rPr>
              <a:t>Ω</a:t>
            </a:r>
            <a:r>
              <a:rPr lang="en-US" altLang="x-none">
                <a:latin typeface="Arial" panose="020B0604020202020204" pitchFamily="34" charset="0"/>
              </a:rPr>
              <a:t> </a:t>
            </a:r>
            <a:r>
              <a:rPr lang="en-US" altLang="x-none" sz="2800" b="1">
                <a:latin typeface="Symbol" panose="05050102010706020507" pitchFamily="18" charset="2"/>
              </a:rPr>
              <a:t>W</a:t>
            </a:r>
            <a:r>
              <a:rPr lang="en-US" altLang="x-none" sz="2800" b="1">
                <a:latin typeface="Times New Roman" panose="02020603050405020304" pitchFamily="18" charset="0"/>
              </a:rPr>
              <a:t>×300 s</a:t>
            </a:r>
          </a:p>
          <a:p>
            <a:pPr>
              <a:lnSpc>
                <a:spcPct val="150000"/>
              </a:lnSpc>
            </a:pPr>
            <a:r>
              <a:rPr lang="en-US" altLang="x-none" sz="2800" b="1">
                <a:latin typeface="Times New Roman" panose="02020603050405020304" pitchFamily="18" charset="0"/>
              </a:rPr>
              <a:t>    = 6 480 J </a:t>
            </a:r>
          </a:p>
        </p:txBody>
      </p:sp>
      <p:sp>
        <p:nvSpPr>
          <p:cNvPr id="16387" name="Rectangle 7"/>
          <p:cNvSpPr/>
          <p:nvPr/>
        </p:nvSpPr>
        <p:spPr>
          <a:xfrm>
            <a:off x="890270" y="1207135"/>
            <a:ext cx="80295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一根 </a:t>
            </a:r>
            <a:r>
              <a:rPr lang="en-US" altLang="x-none" sz="2800" b="1">
                <a:latin typeface="Times New Roman" panose="02020603050405020304" pitchFamily="18" charset="0"/>
              </a:rPr>
              <a:t>60 Ω </a:t>
            </a:r>
            <a:r>
              <a:rPr lang="zh-CN" altLang="en-US" sz="2800" b="1" dirty="0">
                <a:latin typeface="Times New Roman" panose="02020603050405020304" pitchFamily="18" charset="0"/>
              </a:rPr>
              <a:t>的电阻丝接在 </a:t>
            </a:r>
            <a:r>
              <a:rPr lang="en-US" altLang="x-none" sz="2800" b="1">
                <a:latin typeface="Times New Roman" panose="02020603050405020304" pitchFamily="18" charset="0"/>
              </a:rPr>
              <a:t>36 V</a:t>
            </a:r>
            <a:r>
              <a:rPr lang="zh-CN" altLang="en-US" sz="2800" b="1" dirty="0">
                <a:latin typeface="Times New Roman" panose="02020603050405020304" pitchFamily="18" charset="0"/>
              </a:rPr>
              <a:t>的电源两端，在 </a:t>
            </a:r>
            <a:r>
              <a:rPr lang="en-US" altLang="x-none" sz="2800" b="1">
                <a:latin typeface="Times New Roman" panose="02020603050405020304" pitchFamily="18" charset="0"/>
              </a:rPr>
              <a:t>5 min</a:t>
            </a:r>
            <a:r>
              <a:rPr lang="zh-CN" altLang="en-US" sz="2800" b="1" dirty="0">
                <a:latin typeface="Times New Roman" panose="02020603050405020304" pitchFamily="18" charset="0"/>
              </a:rPr>
              <a:t>内共产生多少热量</a:t>
            </a:r>
            <a:r>
              <a:rPr lang="en-US" altLang="x-none" sz="2800" b="1"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16388" name="Rectangle 17"/>
          <p:cNvSpPr/>
          <p:nvPr/>
        </p:nvSpPr>
        <p:spPr>
          <a:xfrm>
            <a:off x="1717675" y="5528310"/>
            <a:ext cx="6470650" cy="687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 dirty="0">
                <a:latin typeface="Times New Roman" panose="02020603050405020304" pitchFamily="18" charset="0"/>
              </a:rPr>
              <a:t>答</a:t>
            </a:r>
            <a:r>
              <a:rPr lang="en-US" altLang="x-none" sz="2600" b="1">
                <a:latin typeface="Times New Roman" panose="02020603050405020304" pitchFamily="18" charset="0"/>
              </a:rPr>
              <a:t>:  </a:t>
            </a:r>
            <a:r>
              <a:rPr lang="zh-CN" altLang="en-US" sz="2600" b="1" dirty="0">
                <a:latin typeface="Times New Roman" panose="02020603050405020304" pitchFamily="18" charset="0"/>
              </a:rPr>
              <a:t>在 </a:t>
            </a:r>
            <a:r>
              <a:rPr lang="en-US" altLang="x-none" sz="2600" b="1">
                <a:latin typeface="Times New Roman" panose="02020603050405020304" pitchFamily="18" charset="0"/>
              </a:rPr>
              <a:t>5 min </a:t>
            </a:r>
            <a:r>
              <a:rPr lang="zh-CN" altLang="en-US" sz="2600" b="1" dirty="0">
                <a:latin typeface="Times New Roman" panose="02020603050405020304" pitchFamily="18" charset="0"/>
              </a:rPr>
              <a:t>内共产生 </a:t>
            </a:r>
            <a:r>
              <a:rPr lang="en-US" altLang="x-none" sz="2600" b="1">
                <a:latin typeface="Times New Roman" panose="02020603050405020304" pitchFamily="18" charset="0"/>
              </a:rPr>
              <a:t>6 480 J </a:t>
            </a:r>
            <a:r>
              <a:rPr lang="zh-CN" altLang="en-US" sz="2600" b="1" dirty="0">
                <a:latin typeface="Times New Roman" panose="02020603050405020304" pitchFamily="18" charset="0"/>
              </a:rPr>
              <a:t>热量。</a:t>
            </a:r>
          </a:p>
        </p:txBody>
      </p:sp>
      <p:sp>
        <p:nvSpPr>
          <p:cNvPr id="16389" name="矩形 16388"/>
          <p:cNvSpPr/>
          <p:nvPr/>
        </p:nvSpPr>
        <p:spPr>
          <a:xfrm>
            <a:off x="1682750" y="2251710"/>
            <a:ext cx="720725" cy="5187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解</a:t>
            </a:r>
            <a:r>
              <a:rPr lang="en-US" altLang="x-none" sz="2800" b="1">
                <a:latin typeface="宋体" panose="02010600030101010101" pitchFamily="2" charset="-122"/>
              </a:rPr>
              <a:t>: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6390" name="矩形 16389"/>
          <p:cNvSpPr/>
          <p:nvPr/>
        </p:nvSpPr>
        <p:spPr>
          <a:xfrm>
            <a:off x="890270" y="687705"/>
            <a:ext cx="898525" cy="5194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例题</a:t>
            </a:r>
          </a:p>
        </p:txBody>
      </p:sp>
      <p:grpSp>
        <p:nvGrpSpPr>
          <p:cNvPr id="16392" name="组合 16391"/>
          <p:cNvGrpSpPr/>
          <p:nvPr/>
        </p:nvGrpSpPr>
        <p:grpSpPr>
          <a:xfrm>
            <a:off x="2511425" y="2637155"/>
            <a:ext cx="4643120" cy="946150"/>
            <a:chOff x="0" y="0"/>
            <a:chExt cx="2925" cy="596"/>
          </a:xfrm>
        </p:grpSpPr>
        <p:sp>
          <p:nvSpPr>
            <p:cNvPr id="16393" name="矩形 16392"/>
            <p:cNvSpPr/>
            <p:nvPr/>
          </p:nvSpPr>
          <p:spPr>
            <a:xfrm>
              <a:off x="0" y="136"/>
              <a:ext cx="292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x-none" sz="2800" b="1" i="1">
                  <a:latin typeface="Times New Roman" panose="02020603050405020304" pitchFamily="18" charset="0"/>
                </a:rPr>
                <a:t>I 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　   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　　　</a:t>
              </a:r>
              <a:r>
                <a:rPr lang="en-US" altLang="x-none" sz="2800" b="1">
                  <a:latin typeface="Times New Roman" panose="02020603050405020304" pitchFamily="18" charset="0"/>
                </a:rPr>
                <a:t>=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 </a:t>
              </a:r>
              <a:r>
                <a:rPr lang="en-US" altLang="x-none" sz="2800" b="1">
                  <a:latin typeface="Times New Roman" panose="02020603050405020304" pitchFamily="18" charset="0"/>
                </a:rPr>
                <a:t>0.6 A</a:t>
              </a:r>
            </a:p>
          </p:txBody>
        </p:sp>
        <p:sp>
          <p:nvSpPr>
            <p:cNvPr id="16394" name="矩形 16393"/>
            <p:cNvSpPr/>
            <p:nvPr/>
          </p:nvSpPr>
          <p:spPr>
            <a:xfrm>
              <a:off x="385" y="0"/>
              <a:ext cx="278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x-none" sz="2800" b="1" i="1">
                  <a:latin typeface="Times New Roman" panose="02020603050405020304" pitchFamily="18" charset="0"/>
                </a:rPr>
                <a:t>U</a:t>
              </a:r>
            </a:p>
            <a:p>
              <a:r>
                <a:rPr lang="en-US" altLang="x-none" sz="2800" b="1" i="1">
                  <a:latin typeface="Times New Roman" panose="02020603050405020304" pitchFamily="18" charset="0"/>
                </a:rPr>
                <a:t>R</a:t>
              </a:r>
            </a:p>
          </p:txBody>
        </p:sp>
        <p:sp>
          <p:nvSpPr>
            <p:cNvPr id="16395" name="直接连接符 16394"/>
            <p:cNvSpPr/>
            <p:nvPr/>
          </p:nvSpPr>
          <p:spPr>
            <a:xfrm>
              <a:off x="385" y="295"/>
              <a:ext cx="27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6" name="矩形 16395"/>
            <p:cNvSpPr/>
            <p:nvPr/>
          </p:nvSpPr>
          <p:spPr>
            <a:xfrm>
              <a:off x="924" y="0"/>
              <a:ext cx="621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en-US" altLang="x-none" sz="2800" b="1">
                  <a:latin typeface="Times New Roman" panose="02020603050405020304" pitchFamily="18" charset="0"/>
                </a:rPr>
                <a:t>36 V</a:t>
              </a:r>
            </a:p>
            <a:p>
              <a:pPr algn="ctr"/>
              <a:r>
                <a:rPr lang="en-US" altLang="x-none" sz="2800" b="1">
                  <a:latin typeface="Times New Roman" panose="02020603050405020304" pitchFamily="18" charset="0"/>
                </a:rPr>
                <a:t>60 Ω</a:t>
              </a:r>
            </a:p>
          </p:txBody>
        </p:sp>
        <p:sp>
          <p:nvSpPr>
            <p:cNvPr id="16397" name="直接连接符 16396"/>
            <p:cNvSpPr/>
            <p:nvPr/>
          </p:nvSpPr>
          <p:spPr>
            <a:xfrm>
              <a:off x="924" y="295"/>
              <a:ext cx="572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/>
          <p:nvPr/>
        </p:nvSpPr>
        <p:spPr>
          <a:xfrm>
            <a:off x="713740" y="1912620"/>
            <a:ext cx="53384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额定电压相同的灯泡，额定功率越大，电阻越小，正常工作时单位时间内产生的热量越多。可是按照焦耳定律，电阻越大，单位时间内产生的热量越多。二者似乎有矛盾，这是怎么回事</a:t>
            </a:r>
            <a:r>
              <a:rPr lang="en-US" altLang="x-none" sz="2800" b="1">
                <a:latin typeface="宋体" panose="02010600030101010101" pitchFamily="2" charset="-122"/>
              </a:rPr>
              <a:t>?</a:t>
            </a:r>
          </a:p>
        </p:txBody>
      </p:sp>
      <p:grpSp>
        <p:nvGrpSpPr>
          <p:cNvPr id="17412" name="组合 17411"/>
          <p:cNvGrpSpPr/>
          <p:nvPr/>
        </p:nvGrpSpPr>
        <p:grpSpPr>
          <a:xfrm>
            <a:off x="889635" y="777240"/>
            <a:ext cx="2789555" cy="920750"/>
            <a:chOff x="0" y="0"/>
            <a:chExt cx="2231" cy="580"/>
          </a:xfrm>
        </p:grpSpPr>
        <p:pic>
          <p:nvPicPr>
            <p:cNvPr id="17413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4" name="文本框 17413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想想议议</a:t>
              </a:r>
            </a:p>
          </p:txBody>
        </p:sp>
      </p:grpSp>
      <p:sp>
        <p:nvSpPr>
          <p:cNvPr id="18434" name="Rectangle 2"/>
          <p:cNvSpPr/>
          <p:nvPr/>
        </p:nvSpPr>
        <p:spPr>
          <a:xfrm>
            <a:off x="6464300" y="1074420"/>
            <a:ext cx="489140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答：前者说电阻越小，正常工作时单位时间内产生的热量越多，前提条件是电压相同；而后者说，电阻越大，单位时间内产生的热量越多，前提条件是电流相同，两者并不矛盾。所以我们在应用公式时应该特别注意条件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146"/>
          <a:stretch>
            <a:fillRect/>
          </a:stretch>
        </p:blipFill>
        <p:spPr>
          <a:xfrm>
            <a:off x="5375910" y="149225"/>
            <a:ext cx="6280150" cy="3922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Rectangle 5"/>
          <p:cNvSpPr/>
          <p:nvPr/>
        </p:nvSpPr>
        <p:spPr>
          <a:xfrm>
            <a:off x="576580" y="2034858"/>
            <a:ext cx="37607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．电热的利用</a:t>
            </a:r>
          </a:p>
        </p:txBody>
      </p:sp>
      <p:pic>
        <p:nvPicPr>
          <p:cNvPr id="1946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263" y="3897313"/>
            <a:ext cx="3203575" cy="261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Rectangle 14"/>
          <p:cNvSpPr/>
          <p:nvPr/>
        </p:nvSpPr>
        <p:spPr>
          <a:xfrm>
            <a:off x="684213" y="3465513"/>
            <a:ext cx="309721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利用电热孵化器孵小鸡</a:t>
            </a:r>
          </a:p>
        </p:txBody>
      </p:sp>
      <p:sp>
        <p:nvSpPr>
          <p:cNvPr id="19462" name="Rectangle 15"/>
          <p:cNvSpPr/>
          <p:nvPr/>
        </p:nvSpPr>
        <p:spPr>
          <a:xfrm>
            <a:off x="6119813" y="3789363"/>
            <a:ext cx="120650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用来加热</a:t>
            </a:r>
          </a:p>
        </p:txBody>
      </p:sp>
      <p:sp>
        <p:nvSpPr>
          <p:cNvPr id="19463" name="Rectangle 4"/>
          <p:cNvSpPr/>
          <p:nvPr/>
        </p:nvSpPr>
        <p:spPr>
          <a:xfrm>
            <a:off x="6369685" y="4306888"/>
            <a:ext cx="4679950" cy="18002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电热器的优点</a:t>
            </a:r>
            <a:r>
              <a:rPr lang="en-US" altLang="x-none" sz="2800" b="1">
                <a:latin typeface="Times New Roman" panose="02020603050405020304" pitchFamily="18" charset="0"/>
              </a:rPr>
              <a:t>:  </a:t>
            </a:r>
            <a:r>
              <a:rPr lang="zh-CN" altLang="en-US" sz="2800" b="1" dirty="0">
                <a:latin typeface="Times New Roman" panose="02020603050405020304" pitchFamily="18" charset="0"/>
              </a:rPr>
              <a:t>清洁卫生，没有环境污染，热效率高，还可以方便地控制和调节温度。</a:t>
            </a:r>
          </a:p>
        </p:txBody>
      </p:sp>
      <p:sp>
        <p:nvSpPr>
          <p:cNvPr id="19465" name="矩形 4"/>
          <p:cNvSpPr/>
          <p:nvPr/>
        </p:nvSpPr>
        <p:spPr>
          <a:xfrm>
            <a:off x="320040" y="822008"/>
            <a:ext cx="4273550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四、电热的利用和防止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1" grpId="0"/>
      <p:bldP spid="19462" grpId="0"/>
      <p:bldP spid="1946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/>
          <p:nvPr/>
        </p:nvSpPr>
        <p:spPr>
          <a:xfrm>
            <a:off x="1399540" y="1306830"/>
            <a:ext cx="8136255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很多情况下我们并不希望用电器的温度过高。如：电视机的后盖有很多孔，为了通风散热；电脑运行时要用微型风扇及时散热等等。</a:t>
            </a:r>
          </a:p>
        </p:txBody>
      </p:sp>
      <p:sp>
        <p:nvSpPr>
          <p:cNvPr id="20483" name="矩形 3"/>
          <p:cNvSpPr/>
          <p:nvPr/>
        </p:nvSpPr>
        <p:spPr>
          <a:xfrm>
            <a:off x="1399540" y="787400"/>
            <a:ext cx="2505075" cy="5194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电热的危害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pic>
        <p:nvPicPr>
          <p:cNvPr id="2048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2515" y="3107055"/>
            <a:ext cx="3203575" cy="3178175"/>
          </a:xfrm>
          <a:prstGeom prst="rect">
            <a:avLst/>
          </a:prstGeom>
          <a:noFill/>
          <a:ln w="19050" cap="flat" cmpd="sng">
            <a:solidFill>
              <a:srgbClr val="33CCF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2048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6370" y="3107055"/>
            <a:ext cx="4319270" cy="3065145"/>
          </a:xfrm>
          <a:prstGeom prst="rect">
            <a:avLst/>
          </a:prstGeom>
          <a:noFill/>
          <a:ln w="19050" cap="flat" cmpd="sng">
            <a:solidFill>
              <a:srgbClr val="33CCF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8" name="矩形 49157"/>
          <p:cNvSpPr/>
          <p:nvPr/>
        </p:nvSpPr>
        <p:spPr>
          <a:xfrm>
            <a:off x="726440" y="2783205"/>
            <a:ext cx="3211195" cy="8743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charset="0"/>
                <a:ea typeface="隶书" charset="0"/>
              </a:rPr>
              <a:t>电器火灾视频</a:t>
            </a:r>
          </a:p>
        </p:txBody>
      </p:sp>
      <p:pic>
        <p:nvPicPr>
          <p:cNvPr id="57348" name="图片 57347" descr="0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5" y="880110"/>
            <a:ext cx="7567930" cy="5676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表格 21505"/>
          <p:cNvGraphicFramePr/>
          <p:nvPr/>
        </p:nvGraphicFramePr>
        <p:xfrm>
          <a:off x="499745" y="2032635"/>
          <a:ext cx="5098415" cy="3657600"/>
        </p:xfrm>
        <a:graphic>
          <a:graphicData uri="http://schemas.openxmlformats.org/drawingml/2006/table">
            <a:tbl>
              <a:tblPr/>
              <a:tblGrid>
                <a:gridCol w="1481455"/>
                <a:gridCol w="1393190"/>
                <a:gridCol w="2223770"/>
              </a:tblGrid>
              <a:tr h="45720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/>
                        <a:t>方案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/>
                        <a:t>器材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/>
                        <a:t>原理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x-none" sz="2400" b="1"/>
                        <a:t>1</a:t>
                      </a:r>
                      <a:r>
                        <a:rPr lang="zh-CN" altLang="en-US" sz="2400" b="1" dirty="0"/>
                        <a:t>、加热气体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/>
                        <a:t>焦耳定律试验器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/>
                        <a:t>利用气体受热膨胀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x-none" sz="2400" b="1"/>
                        <a:t>2</a:t>
                      </a:r>
                      <a:r>
                        <a:rPr lang="zh-CN" altLang="en-US" sz="2400" b="1" dirty="0"/>
                        <a:t>、加热液体	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/>
                        <a:t>带塞的烧瓶，细管	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/>
                        <a:t>利用液体的热胀冷缩</a:t>
                      </a:r>
                    </a:p>
                    <a:p>
                      <a:pPr marL="0" lvl="0" indent="0">
                        <a:buNone/>
                      </a:pP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579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x-none" sz="2400" b="1"/>
                        <a:t>3</a:t>
                      </a:r>
                      <a:r>
                        <a:rPr lang="zh-CN" altLang="en-US" sz="2400" b="1" dirty="0"/>
                        <a:t>、加热固体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/>
                        <a:t>石蜡、火柴棒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400" b="1"/>
                        <a:t>利用蜡烛受热熔化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49" name="Text Box 5"/>
          <p:cNvSpPr txBox="1"/>
          <p:nvPr/>
        </p:nvSpPr>
        <p:spPr>
          <a:xfrm>
            <a:off x="824230" y="65754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hlink"/>
                </a:solidFill>
              </a:rPr>
              <a:t>讨论</a:t>
            </a:r>
            <a:r>
              <a:rPr lang="en-US" altLang="x-none" sz="3600" b="1">
                <a:solidFill>
                  <a:schemeClr val="hlink"/>
                </a:solidFill>
              </a:rPr>
              <a:t>1</a:t>
            </a:r>
            <a:r>
              <a:rPr lang="zh-CN" altLang="en-US" sz="3600" b="1" dirty="0">
                <a:solidFill>
                  <a:schemeClr val="hlink"/>
                </a:solidFill>
              </a:rPr>
              <a:t>、</a:t>
            </a:r>
            <a:r>
              <a:rPr lang="zh-CN" altLang="en-US" sz="3600" b="1" dirty="0"/>
              <a:t>用什么方法和器材去观察电热？</a:t>
            </a:r>
            <a:endParaRPr lang="zh-CN" altLang="en-US" sz="3200" b="1" dirty="0"/>
          </a:p>
        </p:txBody>
      </p:sp>
      <p:pic>
        <p:nvPicPr>
          <p:cNvPr id="21550" name="图片 21549" descr="09904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2705" y="1151890"/>
            <a:ext cx="2922270" cy="2704465"/>
          </a:xfrm>
          <a:prstGeom prst="rect">
            <a:avLst/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1551" name="图片 21550" descr="01300000009075132659733291855"/>
          <p:cNvPicPr>
            <a:picLocks noChangeAspect="1"/>
          </p:cNvPicPr>
          <p:nvPr/>
        </p:nvPicPr>
        <p:blipFill>
          <a:blip r:embed="rId3"/>
          <a:srcRect l="13134" t="12222" b="12338"/>
          <a:stretch>
            <a:fillRect/>
          </a:stretch>
        </p:blipFill>
        <p:spPr>
          <a:xfrm>
            <a:off x="5709285" y="2691765"/>
            <a:ext cx="3344545" cy="1875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52" name="图片 21551" descr="image054"/>
          <p:cNvPicPr>
            <a:picLocks noChangeAspect="1"/>
          </p:cNvPicPr>
          <p:nvPr/>
        </p:nvPicPr>
        <p:blipFill>
          <a:blip r:embed="rId4">
            <a:lum bright="-6000"/>
          </a:blip>
          <a:srcRect t="18733" r="66699" b="21901"/>
          <a:stretch>
            <a:fillRect/>
          </a:stretch>
        </p:blipFill>
        <p:spPr>
          <a:xfrm>
            <a:off x="7588885" y="4729480"/>
            <a:ext cx="4276090" cy="1804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4"/>
          <p:cNvSpPr txBox="1"/>
          <p:nvPr/>
        </p:nvSpPr>
        <p:spPr>
          <a:xfrm>
            <a:off x="1610678" y="2091373"/>
            <a:ext cx="8459787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600" b="1">
                <a:solidFill>
                  <a:srgbClr val="6600CC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）质量相等是为了控制变量；</a:t>
            </a:r>
          </a:p>
          <a:p>
            <a:pPr>
              <a:spcBef>
                <a:spcPct val="50000"/>
              </a:spcBef>
            </a:pPr>
            <a:r>
              <a:rPr lang="en-US" altLang="x-none" sz="3600" b="1">
                <a:solidFill>
                  <a:srgbClr val="6600CC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）选择煤油是因为煤油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比热容小</a:t>
            </a:r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升温快，水比热容大升温慢，实验时间过长；</a:t>
            </a:r>
          </a:p>
          <a:p>
            <a:pPr>
              <a:spcBef>
                <a:spcPct val="50000"/>
              </a:spcBef>
            </a:pPr>
            <a:r>
              <a:rPr lang="en-US" altLang="x-none" sz="3600" b="1">
                <a:solidFill>
                  <a:srgbClr val="6600CC"/>
                </a:solidFill>
                <a:latin typeface="Times New Roman" panose="02020603050405020304" pitchFamily="18" charset="0"/>
              </a:rPr>
              <a:t>3)</a:t>
            </a:r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而且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含有杂质的水是导体</a:t>
            </a:r>
            <a:r>
              <a:rPr lang="zh-CN" altLang="en-US" sz="36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，影响电阻丝的电阻，影响实验</a:t>
            </a:r>
            <a:r>
              <a:rPr lang="en-US" altLang="x-none" sz="3600" b="1">
                <a:solidFill>
                  <a:srgbClr val="6600CC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2531" name="矩形 22530"/>
          <p:cNvSpPr/>
          <p:nvPr/>
        </p:nvSpPr>
        <p:spPr>
          <a:xfrm>
            <a:off x="603250" y="1087755"/>
            <a:ext cx="8713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</a:rPr>
              <a:t>讨论</a:t>
            </a:r>
            <a:r>
              <a:rPr lang="en-US" altLang="x-none" sz="3600" b="1">
                <a:solidFill>
                  <a:schemeClr val="hlink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3600" b="1" dirty="0">
                <a:latin typeface="Arial" panose="020B0604020202020204" pitchFamily="34" charset="0"/>
              </a:rPr>
              <a:t>为何选择质量相等煤油而不是水？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/>
          <p:nvPr/>
        </p:nvSpPr>
        <p:spPr>
          <a:xfrm>
            <a:off x="608965" y="2186940"/>
            <a:ext cx="40500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3600" b="1" dirty="0">
                <a:latin typeface="宋体" panose="02010600030101010101" pitchFamily="2" charset="-122"/>
              </a:rPr>
              <a:t>电流通过导体时电能转化成内能，这个现象叫做电流的热效应。</a:t>
            </a:r>
          </a:p>
        </p:txBody>
      </p:sp>
      <p:sp>
        <p:nvSpPr>
          <p:cNvPr id="6148" name="矩形 4"/>
          <p:cNvSpPr/>
          <p:nvPr/>
        </p:nvSpPr>
        <p:spPr>
          <a:xfrm>
            <a:off x="904875" y="1024255"/>
            <a:ext cx="345757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一、电流的热效应</a:t>
            </a:r>
          </a:p>
        </p:txBody>
      </p:sp>
      <p:grpSp>
        <p:nvGrpSpPr>
          <p:cNvPr id="4108" name="组合 4107"/>
          <p:cNvGrpSpPr/>
          <p:nvPr/>
        </p:nvGrpSpPr>
        <p:grpSpPr>
          <a:xfrm>
            <a:off x="4745990" y="1785620"/>
            <a:ext cx="6567170" cy="3816350"/>
            <a:chOff x="0" y="0"/>
            <a:chExt cx="6300700" cy="3816424"/>
          </a:xfrm>
        </p:grpSpPr>
        <p:sp>
          <p:nvSpPr>
            <p:cNvPr id="8196" name="Rectangle 17"/>
            <p:cNvSpPr/>
            <p:nvPr/>
          </p:nvSpPr>
          <p:spPr>
            <a:xfrm>
              <a:off x="0" y="0"/>
              <a:ext cx="6300700" cy="3816424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pic>
          <p:nvPicPr>
            <p:cNvPr id="8197" name="Picture 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146"/>
            <a:stretch>
              <a:fillRect/>
            </a:stretch>
          </p:blipFill>
          <p:spPr>
            <a:xfrm>
              <a:off x="143818" y="36003"/>
              <a:ext cx="5940858" cy="370841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1" name="组合 7170"/>
          <p:cNvGrpSpPr/>
          <p:nvPr/>
        </p:nvGrpSpPr>
        <p:grpSpPr>
          <a:xfrm>
            <a:off x="992505" y="2760345"/>
            <a:ext cx="2751455" cy="2437130"/>
            <a:chOff x="0" y="0"/>
            <a:chExt cx="2751137" cy="2468563"/>
          </a:xfrm>
        </p:grpSpPr>
        <p:sp>
          <p:nvSpPr>
            <p:cNvPr id="7172" name="Rectangle 16"/>
            <p:cNvSpPr/>
            <p:nvPr/>
          </p:nvSpPr>
          <p:spPr>
            <a:xfrm>
              <a:off x="0" y="0"/>
              <a:ext cx="2751137" cy="2468563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7173" name="Picture 11" descr="p-48-03"/>
            <p:cNvPicPr>
              <a:picLocks noChangeAspect="1"/>
            </p:cNvPicPr>
            <p:nvPr/>
          </p:nvPicPr>
          <p:blipFill>
            <a:blip r:embed="rId2">
              <a:lum bright="-20001" contrast="20000"/>
            </a:blip>
            <a:stretch>
              <a:fillRect/>
            </a:stretch>
          </p:blipFill>
          <p:spPr>
            <a:xfrm>
              <a:off x="107950" y="200025"/>
              <a:ext cx="2432050" cy="21034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0" name="Rectangle 10"/>
          <p:cNvSpPr/>
          <p:nvPr/>
        </p:nvSpPr>
        <p:spPr>
          <a:xfrm>
            <a:off x="4254500" y="2136775"/>
            <a:ext cx="60572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现象：电炉丝热得发红，而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      导线却几乎不发热。</a:t>
            </a:r>
            <a:endParaRPr lang="en-US" altLang="x-none" sz="36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54500" y="4153535"/>
            <a:ext cx="67075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思考：电流通过导体时产生热的</a:t>
            </a: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      多少可能跟哪些因素有关</a:t>
            </a:r>
            <a:r>
              <a:rPr lang="en-US" altLang="x-none" sz="36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?</a:t>
            </a:r>
          </a:p>
        </p:txBody>
      </p:sp>
      <p:grpSp>
        <p:nvGrpSpPr>
          <p:cNvPr id="7175" name="组合 7174"/>
          <p:cNvGrpSpPr/>
          <p:nvPr/>
        </p:nvGrpSpPr>
        <p:grpSpPr>
          <a:xfrm>
            <a:off x="742950" y="920115"/>
            <a:ext cx="2789555" cy="920750"/>
            <a:chOff x="0" y="0"/>
            <a:chExt cx="2231" cy="580"/>
          </a:xfrm>
        </p:grpSpPr>
        <p:pic>
          <p:nvPicPr>
            <p:cNvPr id="7176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7" name="文本框 7176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想想议议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文本框 6153"/>
          <p:cNvSpPr txBox="1"/>
          <p:nvPr/>
        </p:nvSpPr>
        <p:spPr>
          <a:xfrm>
            <a:off x="3600450" y="2755900"/>
            <a:ext cx="4610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0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导体的</a:t>
            </a:r>
            <a:r>
              <a:rPr kumimoji="0" lang="zh-CN" altLang="en-US" sz="3600" b="1" kern="1200" cap="none" spc="0" normalizeH="0" baseline="0" noProof="0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电阻</a:t>
            </a:r>
          </a:p>
        </p:txBody>
      </p:sp>
      <p:sp>
        <p:nvSpPr>
          <p:cNvPr id="6157" name="矩形 6156"/>
          <p:cNvSpPr/>
          <p:nvPr/>
        </p:nvSpPr>
        <p:spPr>
          <a:xfrm>
            <a:off x="3600450" y="3429000"/>
            <a:ext cx="250031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导体中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电流</a:t>
            </a:r>
          </a:p>
        </p:txBody>
      </p:sp>
      <p:sp>
        <p:nvSpPr>
          <p:cNvPr id="6158" name="矩形 6157"/>
          <p:cNvSpPr/>
          <p:nvPr/>
        </p:nvSpPr>
        <p:spPr>
          <a:xfrm>
            <a:off x="3657600" y="4076700"/>
            <a:ext cx="25019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通电的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时间</a:t>
            </a:r>
          </a:p>
        </p:txBody>
      </p:sp>
      <p:sp>
        <p:nvSpPr>
          <p:cNvPr id="6159" name="文本框 6158"/>
          <p:cNvSpPr txBox="1"/>
          <p:nvPr/>
        </p:nvSpPr>
        <p:spPr>
          <a:xfrm>
            <a:off x="1684338" y="5157788"/>
            <a:ext cx="29765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实验方法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0" name="矩形 6159"/>
          <p:cNvSpPr/>
          <p:nvPr/>
        </p:nvSpPr>
        <p:spPr>
          <a:xfrm>
            <a:off x="4846638" y="5157788"/>
            <a:ext cx="35528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控制变量法 </a:t>
            </a:r>
          </a:p>
        </p:txBody>
      </p:sp>
      <p:sp>
        <p:nvSpPr>
          <p:cNvPr id="13319" name="文本框 6160"/>
          <p:cNvSpPr txBox="1"/>
          <p:nvPr/>
        </p:nvSpPr>
        <p:spPr>
          <a:xfrm>
            <a:off x="2513013" y="2351088"/>
            <a:ext cx="463550" cy="215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just"/>
            <a:r>
              <a:rPr lang="en-US" altLang="zh-CN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zxxkw</a:t>
            </a:r>
            <a:endParaRPr lang="en-US" altLang="zh-CN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320" name="TextBox 3"/>
          <p:cNvSpPr txBox="1"/>
          <p:nvPr/>
        </p:nvSpPr>
        <p:spPr>
          <a:xfrm>
            <a:off x="1530350" y="889000"/>
            <a:ext cx="942975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猜想：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电热的大小可能的影响因素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6157" grpId="0"/>
      <p:bldP spid="6158" grpId="0"/>
      <p:bldP spid="6159" grpId="0"/>
      <p:bldP spid="61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9"/>
          <p:cNvSpPr/>
          <p:nvPr/>
        </p:nvSpPr>
        <p:spPr>
          <a:xfrm>
            <a:off x="704850" y="2585720"/>
            <a:ext cx="39293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实验中如何巧妙地反映出电流通过电阻产生热量的多少？</a:t>
            </a:r>
          </a:p>
        </p:txBody>
      </p:sp>
      <p:pic>
        <p:nvPicPr>
          <p:cNvPr id="8195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3265" y="418465"/>
            <a:ext cx="882650" cy="731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6" name="组合 8195"/>
          <p:cNvGrpSpPr/>
          <p:nvPr/>
        </p:nvGrpSpPr>
        <p:grpSpPr>
          <a:xfrm>
            <a:off x="631190" y="623253"/>
            <a:ext cx="2789238" cy="920750"/>
            <a:chOff x="0" y="0"/>
            <a:chExt cx="2231" cy="580"/>
          </a:xfrm>
        </p:grpSpPr>
        <p:pic>
          <p:nvPicPr>
            <p:cNvPr id="8197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8" name="文本框 8197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演示实验</a:t>
              </a:r>
            </a:p>
          </p:txBody>
        </p:sp>
      </p:grpSp>
      <p:grpSp>
        <p:nvGrpSpPr>
          <p:cNvPr id="8199" name="组合 8198"/>
          <p:cNvGrpSpPr/>
          <p:nvPr/>
        </p:nvGrpSpPr>
        <p:grpSpPr>
          <a:xfrm>
            <a:off x="4840288" y="1150303"/>
            <a:ext cx="6877050" cy="4900612"/>
            <a:chOff x="0" y="0"/>
            <a:chExt cx="3039" cy="2270"/>
          </a:xfrm>
        </p:grpSpPr>
        <p:pic>
          <p:nvPicPr>
            <p:cNvPr id="8200" name="图片 8199" descr="0990400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3039" cy="2270"/>
            </a:xfrm>
            <a:prstGeom prst="rect">
              <a:avLst/>
            </a:prstGeom>
            <a:noFill/>
            <a:ln w="28575" cap="flat" cmpd="sng">
              <a:solidFill>
                <a:srgbClr val="990033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8201" name="Rectangle 13"/>
            <p:cNvSpPr/>
            <p:nvPr/>
          </p:nvSpPr>
          <p:spPr>
            <a:xfrm>
              <a:off x="91" y="136"/>
              <a:ext cx="1237" cy="2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600" b="1" dirty="0">
                  <a:solidFill>
                    <a:srgbClr val="0066CC"/>
                  </a:solidFill>
                  <a:latin typeface="宋体" panose="02010600030101010101" pitchFamily="2" charset="-122"/>
                </a:rPr>
                <a:t>实验装置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6"/>
          <p:cNvSpPr/>
          <p:nvPr/>
        </p:nvSpPr>
        <p:spPr>
          <a:xfrm>
            <a:off x="791210" y="878840"/>
            <a:ext cx="590423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实验</a:t>
            </a:r>
            <a:r>
              <a:rPr lang="en-US" altLang="x-none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：研究电热与电阻关系</a:t>
            </a:r>
          </a:p>
        </p:txBody>
      </p:sp>
      <p:grpSp>
        <p:nvGrpSpPr>
          <p:cNvPr id="9219" name="组合 9218"/>
          <p:cNvGrpSpPr/>
          <p:nvPr/>
        </p:nvGrpSpPr>
        <p:grpSpPr>
          <a:xfrm>
            <a:off x="7017385" y="2152015"/>
            <a:ext cx="4176395" cy="2863850"/>
            <a:chOff x="0" y="0"/>
            <a:chExt cx="2653" cy="1804"/>
          </a:xfrm>
        </p:grpSpPr>
        <p:sp>
          <p:nvSpPr>
            <p:cNvPr id="9220" name="Rectangle 44"/>
            <p:cNvSpPr/>
            <p:nvPr/>
          </p:nvSpPr>
          <p:spPr>
            <a:xfrm>
              <a:off x="0" y="0"/>
              <a:ext cx="2640" cy="1804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221" name="Line 36"/>
            <p:cNvSpPr/>
            <p:nvPr/>
          </p:nvSpPr>
          <p:spPr>
            <a:xfrm>
              <a:off x="218" y="499"/>
              <a:ext cx="2222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22" name="Line 12"/>
            <p:cNvSpPr/>
            <p:nvPr/>
          </p:nvSpPr>
          <p:spPr>
            <a:xfrm flipV="1">
              <a:off x="767" y="1456"/>
              <a:ext cx="329" cy="138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23" name="Rectangle 17"/>
            <p:cNvSpPr/>
            <p:nvPr/>
          </p:nvSpPr>
          <p:spPr>
            <a:xfrm rot="10800000">
              <a:off x="1605" y="408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9224" name="Text Box 18"/>
            <p:cNvSpPr txBox="1"/>
            <p:nvPr/>
          </p:nvSpPr>
          <p:spPr>
            <a:xfrm>
              <a:off x="575" y="113"/>
              <a:ext cx="1315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0" rIns="0" bIns="0"/>
            <a:lstStyle/>
            <a:p>
              <a:pPr algn="just"/>
              <a:r>
                <a:rPr lang="en-US" altLang="x-none" sz="26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x-none" sz="2600" b="1" baseline="-250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x-none" sz="2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 = 5 </a:t>
              </a:r>
              <a:r>
                <a:rPr lang="en-US" altLang="x-none" sz="2600" b="1">
                  <a:solidFill>
                    <a:srgbClr val="000000"/>
                  </a:solidFill>
                  <a:latin typeface="Times New Roman" panose="02020603050405020304" pitchFamily="18" charset="0"/>
                  <a:ea typeface="隶书" pitchFamily="1" charset="-122"/>
                </a:rPr>
                <a:t>Ω</a:t>
              </a:r>
            </a:p>
          </p:txBody>
        </p:sp>
        <p:sp>
          <p:nvSpPr>
            <p:cNvPr id="9225" name="Rectangle 23"/>
            <p:cNvSpPr/>
            <p:nvPr/>
          </p:nvSpPr>
          <p:spPr>
            <a:xfrm rot="10800000">
              <a:off x="743" y="408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9226" name="Text Box 24"/>
            <p:cNvSpPr txBox="1"/>
            <p:nvPr/>
          </p:nvSpPr>
          <p:spPr>
            <a:xfrm>
              <a:off x="1527" y="113"/>
              <a:ext cx="1103" cy="31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0" rIns="0" bIns="0"/>
            <a:lstStyle/>
            <a:p>
              <a:pPr algn="just"/>
              <a:r>
                <a:rPr lang="en-US" altLang="x-none" sz="26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x-none" sz="2600" b="1" baseline="-25000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x-none" sz="2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 = 10 </a:t>
              </a:r>
              <a:r>
                <a:rPr lang="en-US" altLang="x-none" sz="2600" b="1">
                  <a:solidFill>
                    <a:srgbClr val="000000"/>
                  </a:solidFill>
                  <a:latin typeface="Times New Roman" panose="02020603050405020304" pitchFamily="18" charset="0"/>
                  <a:ea typeface="隶书" pitchFamily="1" charset="-122"/>
                </a:rPr>
                <a:t>Ω</a:t>
              </a:r>
            </a:p>
          </p:txBody>
        </p:sp>
        <p:grpSp>
          <p:nvGrpSpPr>
            <p:cNvPr id="9227" name="组合 9226"/>
            <p:cNvGrpSpPr/>
            <p:nvPr/>
          </p:nvGrpSpPr>
          <p:grpSpPr>
            <a:xfrm flipH="1">
              <a:off x="1825" y="1500"/>
              <a:ext cx="67" cy="269"/>
              <a:chOff x="0" y="0"/>
              <a:chExt cx="75" cy="361"/>
            </a:xfrm>
          </p:grpSpPr>
          <p:sp>
            <p:nvSpPr>
              <p:cNvPr id="9228" name="Line 33"/>
              <p:cNvSpPr/>
              <p:nvPr/>
            </p:nvSpPr>
            <p:spPr>
              <a:xfrm flipH="1">
                <a:off x="0" y="86"/>
                <a:ext cx="0" cy="189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29" name="Line 34"/>
              <p:cNvSpPr/>
              <p:nvPr/>
            </p:nvSpPr>
            <p:spPr>
              <a:xfrm flipH="1">
                <a:off x="75" y="0"/>
                <a:ext cx="0" cy="36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9230" name="Line 37"/>
            <p:cNvSpPr/>
            <p:nvPr/>
          </p:nvSpPr>
          <p:spPr>
            <a:xfrm>
              <a:off x="1889" y="1633"/>
              <a:ext cx="544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1" name="Line 38"/>
            <p:cNvSpPr/>
            <p:nvPr/>
          </p:nvSpPr>
          <p:spPr>
            <a:xfrm>
              <a:off x="212" y="503"/>
              <a:ext cx="0" cy="113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2" name="Line 39"/>
            <p:cNvSpPr/>
            <p:nvPr/>
          </p:nvSpPr>
          <p:spPr>
            <a:xfrm>
              <a:off x="2436" y="499"/>
              <a:ext cx="0" cy="113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3" name="Oval 40"/>
            <p:cNvSpPr/>
            <p:nvPr/>
          </p:nvSpPr>
          <p:spPr>
            <a:xfrm>
              <a:off x="712" y="1594"/>
              <a:ext cx="72" cy="72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9234" name="Line 41"/>
            <p:cNvSpPr/>
            <p:nvPr/>
          </p:nvSpPr>
          <p:spPr>
            <a:xfrm>
              <a:off x="226" y="1633"/>
              <a:ext cx="499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5" name="Line 42"/>
            <p:cNvSpPr/>
            <p:nvPr/>
          </p:nvSpPr>
          <p:spPr>
            <a:xfrm>
              <a:off x="993" y="1633"/>
              <a:ext cx="825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6" name="Oval 30"/>
            <p:cNvSpPr/>
            <p:nvPr/>
          </p:nvSpPr>
          <p:spPr>
            <a:xfrm>
              <a:off x="2267" y="998"/>
              <a:ext cx="316" cy="316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9237" name="Rectangle 28"/>
            <p:cNvSpPr/>
            <p:nvPr/>
          </p:nvSpPr>
          <p:spPr>
            <a:xfrm>
              <a:off x="2290" y="985"/>
              <a:ext cx="36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x-none" sz="2600" b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</a:p>
          </p:txBody>
        </p:sp>
      </p:grpSp>
      <p:sp>
        <p:nvSpPr>
          <p:cNvPr id="2" name="TextBox 27"/>
          <p:cNvSpPr/>
          <p:nvPr/>
        </p:nvSpPr>
        <p:spPr>
          <a:xfrm>
            <a:off x="1120140" y="2538095"/>
            <a:ext cx="4760595" cy="2391889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实验思路：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、控制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____________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一定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、改变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____________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、观察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8" name="TextBox 27"/>
          <p:cNvSpPr/>
          <p:nvPr/>
        </p:nvSpPr>
        <p:spPr>
          <a:xfrm>
            <a:off x="791210" y="2904490"/>
            <a:ext cx="5106035" cy="1819125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实验结论：在电流相同、通电时间相同的情况下，电阻越大，这个电阻产生的热量越多。</a:t>
            </a:r>
          </a:p>
        </p:txBody>
      </p:sp>
      <p:pic>
        <p:nvPicPr>
          <p:cNvPr id="9240" name="图片 9239" descr="09904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6520" y="1510030"/>
            <a:ext cx="5141595" cy="383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26"/>
          <p:cNvSpPr/>
          <p:nvPr/>
        </p:nvSpPr>
        <p:spPr>
          <a:xfrm>
            <a:off x="791210" y="878840"/>
            <a:ext cx="590423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实验</a:t>
            </a:r>
            <a:r>
              <a:rPr lang="en-US" altLang="x-none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：研究电热与电阻关系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3"/>
          <p:cNvSpPr/>
          <p:nvPr/>
        </p:nvSpPr>
        <p:spPr>
          <a:xfrm>
            <a:off x="1165860" y="789940"/>
            <a:ext cx="5688330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实验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：研究电热与电流关系</a:t>
            </a:r>
          </a:p>
        </p:txBody>
      </p:sp>
      <p:grpSp>
        <p:nvGrpSpPr>
          <p:cNvPr id="10243" name="组合 10242"/>
          <p:cNvGrpSpPr/>
          <p:nvPr/>
        </p:nvGrpSpPr>
        <p:grpSpPr>
          <a:xfrm>
            <a:off x="6049645" y="2032000"/>
            <a:ext cx="5095875" cy="2794000"/>
            <a:chOff x="0" y="0"/>
            <a:chExt cx="3940" cy="2160"/>
          </a:xfrm>
        </p:grpSpPr>
        <p:sp>
          <p:nvSpPr>
            <p:cNvPr id="10244" name="Rectangle 71"/>
            <p:cNvSpPr/>
            <p:nvPr/>
          </p:nvSpPr>
          <p:spPr>
            <a:xfrm>
              <a:off x="0" y="0"/>
              <a:ext cx="3869" cy="2160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0245" name="对象 10244"/>
            <p:cNvGraphicFramePr>
              <a:graphicFrameLocks noChangeAspect="1"/>
            </p:cNvGraphicFramePr>
            <p:nvPr/>
          </p:nvGraphicFramePr>
          <p:xfrm>
            <a:off x="2056" y="182"/>
            <a:ext cx="78" cy="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r:id="rId3" imgW="114300" imgH="216535" progId="Equation.3">
                    <p:embed/>
                  </p:oleObj>
                </mc:Choice>
                <mc:Fallback>
                  <p:oleObj r:id="rId3" imgW="114300" imgH="216535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56" y="182"/>
                          <a:ext cx="78" cy="1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46" name="Text Box 38"/>
            <p:cNvSpPr txBox="1"/>
            <p:nvPr/>
          </p:nvSpPr>
          <p:spPr>
            <a:xfrm>
              <a:off x="1761" y="925"/>
              <a:ext cx="420" cy="3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0" rIns="0" bIns="0"/>
            <a:lstStyle/>
            <a:p>
              <a:pPr algn="just">
                <a:spcBef>
                  <a:spcPct val="50000"/>
                </a:spcBef>
              </a:pPr>
              <a:endParaRPr lang="zh-CN" altLang="en-US" sz="2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10247" name="Text Box 39"/>
            <p:cNvSpPr txBox="1"/>
            <p:nvPr/>
          </p:nvSpPr>
          <p:spPr>
            <a:xfrm>
              <a:off x="1729" y="585"/>
              <a:ext cx="420" cy="32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000" tIns="10800" rIns="0" bIns="10800">
              <a:spAutoFit/>
            </a:bodyPr>
            <a:lstStyle/>
            <a:p>
              <a:pPr algn="just">
                <a:spcBef>
                  <a:spcPct val="50000"/>
                </a:spcBef>
              </a:pPr>
              <a:endParaRPr lang="zh-CN" altLang="en-US" sz="26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10248" name="Line 40"/>
            <p:cNvSpPr/>
            <p:nvPr/>
          </p:nvSpPr>
          <p:spPr>
            <a:xfrm>
              <a:off x="431" y="1005"/>
              <a:ext cx="590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249" name="Line 41"/>
            <p:cNvSpPr/>
            <p:nvPr/>
          </p:nvSpPr>
          <p:spPr>
            <a:xfrm>
              <a:off x="2063" y="642"/>
              <a:ext cx="590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stealth" w="lg" len="lg"/>
            </a:ln>
          </p:spPr>
        </p:sp>
        <p:sp>
          <p:nvSpPr>
            <p:cNvPr id="10250" name="Rectangle 42"/>
            <p:cNvSpPr/>
            <p:nvPr/>
          </p:nvSpPr>
          <p:spPr>
            <a:xfrm>
              <a:off x="3033" y="1030"/>
              <a:ext cx="907" cy="3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6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I </a:t>
              </a:r>
              <a:r>
                <a:rPr lang="en-US" altLang="x-none" sz="2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= 2</a:t>
              </a:r>
              <a:r>
                <a:rPr lang="en-US" altLang="x-none" sz="26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x-none" sz="2600" b="1" baseline="-250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0251" name="Line 43"/>
            <p:cNvSpPr/>
            <p:nvPr/>
          </p:nvSpPr>
          <p:spPr>
            <a:xfrm>
              <a:off x="113" y="786"/>
              <a:ext cx="1445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2" name="Rectangle 44"/>
            <p:cNvSpPr/>
            <p:nvPr/>
          </p:nvSpPr>
          <p:spPr>
            <a:xfrm rot="10800000">
              <a:off x="439" y="681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10253" name="Line 45"/>
            <p:cNvSpPr/>
            <p:nvPr/>
          </p:nvSpPr>
          <p:spPr>
            <a:xfrm>
              <a:off x="113" y="786"/>
              <a:ext cx="0" cy="113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4" name="Line 46"/>
            <p:cNvSpPr/>
            <p:nvPr/>
          </p:nvSpPr>
          <p:spPr>
            <a:xfrm>
              <a:off x="3334" y="786"/>
              <a:ext cx="0" cy="1134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5" name="Line 47"/>
            <p:cNvSpPr/>
            <p:nvPr/>
          </p:nvSpPr>
          <p:spPr>
            <a:xfrm flipV="1">
              <a:off x="1665" y="1739"/>
              <a:ext cx="329" cy="138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256" name="组合 10255"/>
            <p:cNvGrpSpPr/>
            <p:nvPr/>
          </p:nvGrpSpPr>
          <p:grpSpPr>
            <a:xfrm flipH="1">
              <a:off x="2723" y="1783"/>
              <a:ext cx="67" cy="269"/>
              <a:chOff x="0" y="0"/>
              <a:chExt cx="75" cy="361"/>
            </a:xfrm>
          </p:grpSpPr>
          <p:sp>
            <p:nvSpPr>
              <p:cNvPr id="10257" name="Line 52"/>
              <p:cNvSpPr/>
              <p:nvPr/>
            </p:nvSpPr>
            <p:spPr>
              <a:xfrm flipH="1">
                <a:off x="0" y="86"/>
                <a:ext cx="0" cy="189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58" name="Line 53"/>
              <p:cNvSpPr/>
              <p:nvPr/>
            </p:nvSpPr>
            <p:spPr>
              <a:xfrm flipH="1">
                <a:off x="75" y="0"/>
                <a:ext cx="0" cy="361"/>
              </a:xfrm>
              <a:prstGeom prst="line">
                <a:avLst/>
              </a:prstGeom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259" name="Line 54"/>
            <p:cNvSpPr/>
            <p:nvPr/>
          </p:nvSpPr>
          <p:spPr>
            <a:xfrm>
              <a:off x="2798" y="1916"/>
              <a:ext cx="529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0" name="Oval 55"/>
            <p:cNvSpPr/>
            <p:nvPr/>
          </p:nvSpPr>
          <p:spPr>
            <a:xfrm>
              <a:off x="1610" y="1877"/>
              <a:ext cx="72" cy="72"/>
            </a:xfrm>
            <a:prstGeom prst="ellipse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10261" name="Line 56"/>
            <p:cNvSpPr/>
            <p:nvPr/>
          </p:nvSpPr>
          <p:spPr>
            <a:xfrm>
              <a:off x="102" y="1916"/>
              <a:ext cx="1506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2" name="Line 57"/>
            <p:cNvSpPr/>
            <p:nvPr/>
          </p:nvSpPr>
          <p:spPr>
            <a:xfrm>
              <a:off x="1891" y="1916"/>
              <a:ext cx="825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3" name="Rectangle 58"/>
            <p:cNvSpPr/>
            <p:nvPr/>
          </p:nvSpPr>
          <p:spPr>
            <a:xfrm>
              <a:off x="1565" y="415"/>
              <a:ext cx="1459" cy="801"/>
            </a:xfrm>
            <a:prstGeom prst="rect">
              <a:avLst/>
            </a:prstGeom>
            <a:noFill/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10264" name="Rectangle 59"/>
            <p:cNvSpPr/>
            <p:nvPr/>
          </p:nvSpPr>
          <p:spPr>
            <a:xfrm rot="10800000">
              <a:off x="2042" y="325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10265" name="Rectangle 60"/>
            <p:cNvSpPr/>
            <p:nvPr/>
          </p:nvSpPr>
          <p:spPr>
            <a:xfrm rot="10800000">
              <a:off x="2042" y="1104"/>
              <a:ext cx="504" cy="203"/>
            </a:xfrm>
            <a:prstGeom prst="rect">
              <a:avLst/>
            </a:prstGeom>
            <a:solidFill>
              <a:schemeClr val="bg1"/>
            </a:solidFill>
            <a:ln w="222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en-US" sz="1800" dirty="0">
                <a:latin typeface="Times New Roman" panose="02020603050405020304" pitchFamily="18" charset="0"/>
              </a:endParaRPr>
            </a:p>
          </p:txBody>
        </p:sp>
        <p:sp>
          <p:nvSpPr>
            <p:cNvPr id="10266" name="Rectangle 61"/>
            <p:cNvSpPr/>
            <p:nvPr/>
          </p:nvSpPr>
          <p:spPr>
            <a:xfrm>
              <a:off x="204" y="869"/>
              <a:ext cx="266" cy="3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x-none" sz="26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grpSp>
          <p:nvGrpSpPr>
            <p:cNvPr id="10267" name="组合 10266"/>
            <p:cNvGrpSpPr/>
            <p:nvPr/>
          </p:nvGrpSpPr>
          <p:grpSpPr>
            <a:xfrm>
              <a:off x="521" y="1719"/>
              <a:ext cx="373" cy="378"/>
              <a:chOff x="0" y="0"/>
              <a:chExt cx="373" cy="378"/>
            </a:xfrm>
          </p:grpSpPr>
          <p:sp>
            <p:nvSpPr>
              <p:cNvPr id="10268" name="Oval 63"/>
              <p:cNvSpPr/>
              <p:nvPr/>
            </p:nvSpPr>
            <p:spPr>
              <a:xfrm>
                <a:off x="0" y="46"/>
                <a:ext cx="316" cy="316"/>
              </a:xfrm>
              <a:prstGeom prst="ellipse">
                <a:avLst/>
              </a:prstGeom>
              <a:solidFill>
                <a:schemeClr val="bg1"/>
              </a:solidFill>
              <a:ln w="222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269" name="Rectangle 64"/>
              <p:cNvSpPr/>
              <p:nvPr/>
            </p:nvSpPr>
            <p:spPr>
              <a:xfrm>
                <a:off x="10" y="0"/>
                <a:ext cx="363" cy="37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x-none" sz="26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</a:p>
            </p:txBody>
          </p:sp>
        </p:grpSp>
        <p:sp>
          <p:nvSpPr>
            <p:cNvPr id="10270" name="Line 65"/>
            <p:cNvSpPr/>
            <p:nvPr/>
          </p:nvSpPr>
          <p:spPr>
            <a:xfrm>
              <a:off x="3024" y="786"/>
              <a:ext cx="303" cy="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1" name="Rectangle 66"/>
            <p:cNvSpPr/>
            <p:nvPr/>
          </p:nvSpPr>
          <p:spPr>
            <a:xfrm>
              <a:off x="265" y="306"/>
              <a:ext cx="1228" cy="3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6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R </a:t>
              </a:r>
              <a:r>
                <a:rPr lang="en-US" altLang="x-none" sz="2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= 5 </a:t>
              </a:r>
              <a:r>
                <a:rPr lang="en-US" altLang="x-none" sz="2600" b="1">
                  <a:solidFill>
                    <a:srgbClr val="000000"/>
                  </a:solidFill>
                  <a:latin typeface="Times New Roman" panose="02020603050405020304" pitchFamily="18" charset="0"/>
                  <a:ea typeface="隶书" pitchFamily="1" charset="-122"/>
                </a:rPr>
                <a:t>Ω</a:t>
              </a:r>
            </a:p>
          </p:txBody>
        </p:sp>
        <p:sp>
          <p:nvSpPr>
            <p:cNvPr id="10272" name="Rectangle 67"/>
            <p:cNvSpPr/>
            <p:nvPr/>
          </p:nvSpPr>
          <p:spPr>
            <a:xfrm>
              <a:off x="1867" y="17"/>
              <a:ext cx="1681" cy="3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6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R </a:t>
              </a:r>
              <a:r>
                <a:rPr lang="en-US" altLang="x-none" sz="2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= 5 </a:t>
              </a:r>
              <a:r>
                <a:rPr lang="en-US" altLang="x-none" sz="2600" b="1">
                  <a:solidFill>
                    <a:srgbClr val="000000"/>
                  </a:solidFill>
                  <a:latin typeface="Times New Roman" panose="02020603050405020304" pitchFamily="18" charset="0"/>
                  <a:ea typeface="隶书" pitchFamily="1" charset="-122"/>
                </a:rPr>
                <a:t>Ω</a:t>
              </a:r>
            </a:p>
          </p:txBody>
        </p:sp>
        <p:sp>
          <p:nvSpPr>
            <p:cNvPr id="10273" name="Rectangle 68"/>
            <p:cNvSpPr/>
            <p:nvPr/>
          </p:nvSpPr>
          <p:spPr>
            <a:xfrm>
              <a:off x="1867" y="1332"/>
              <a:ext cx="1058" cy="3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6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R </a:t>
              </a:r>
              <a:r>
                <a:rPr lang="en-US" altLang="x-none" sz="26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= 5 </a:t>
              </a:r>
              <a:r>
                <a:rPr lang="en-US" altLang="x-none" sz="2600" b="1">
                  <a:solidFill>
                    <a:srgbClr val="000000"/>
                  </a:solidFill>
                  <a:latin typeface="Times New Roman" panose="02020603050405020304" pitchFamily="18" charset="0"/>
                  <a:ea typeface="隶书" pitchFamily="1" charset="-122"/>
                </a:rPr>
                <a:t>Ω</a:t>
              </a:r>
            </a:p>
          </p:txBody>
        </p:sp>
        <p:sp>
          <p:nvSpPr>
            <p:cNvPr id="10274" name="Rectangle 69"/>
            <p:cNvSpPr/>
            <p:nvPr/>
          </p:nvSpPr>
          <p:spPr>
            <a:xfrm>
              <a:off x="1791" y="470"/>
              <a:ext cx="348" cy="3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26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x-none" sz="2600" b="1" baseline="-250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0275" name="Rectangle 70"/>
            <p:cNvSpPr/>
            <p:nvPr/>
          </p:nvSpPr>
          <p:spPr>
            <a:xfrm>
              <a:off x="2972" y="98"/>
              <a:ext cx="265" cy="3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2600" b="1" i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TextBox 27"/>
          <p:cNvSpPr/>
          <p:nvPr/>
        </p:nvSpPr>
        <p:spPr>
          <a:xfrm>
            <a:off x="864870" y="2145030"/>
            <a:ext cx="4760595" cy="2391889"/>
          </a:xfrm>
          <a:prstGeom prst="roundRect">
            <a:avLst>
              <a:gd name="adj" fmla="val 16667"/>
            </a:avLst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实验思路：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、控制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____________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一定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、改变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____________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、观察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</Words>
  <Application>Microsoft Office PowerPoint</Application>
  <PresentationFormat>自定义</PresentationFormat>
  <Paragraphs>107</Paragraphs>
  <Slides>22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2013-07-01T03:05:00Z</dcterms:created>
  <dcterms:modified xsi:type="dcterms:W3CDTF">2020-03-03T01:30:09Z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