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1" r:id="rId2"/>
    <p:sldId id="277" r:id="rId3"/>
    <p:sldId id="278" r:id="rId4"/>
    <p:sldId id="279" r:id="rId5"/>
    <p:sldId id="280" r:id="rId6"/>
    <p:sldId id="281" r:id="rId7"/>
    <p:sldId id="283" r:id="rId8"/>
    <p:sldId id="284" r:id="rId9"/>
    <p:sldId id="285" r:id="rId10"/>
    <p:sldId id="282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256" r:id="rId46"/>
    <p:sldId id="258" r:id="rId47"/>
    <p:sldId id="259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28" r:id="rId57"/>
    <p:sldId id="329" r:id="rId58"/>
    <p:sldId id="330" r:id="rId5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6EE4-A028-4F0F-A9E9-26B6BB30FB0A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9A1-1A78-494E-BB8C-5CF20CFE2C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6EE4-A028-4F0F-A9E9-26B6BB30FB0A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9A1-1A78-494E-BB8C-5CF20CFE2C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6EE4-A028-4F0F-A9E9-26B6BB30FB0A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9A1-1A78-494E-BB8C-5CF20CFE2C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6EE4-A028-4F0F-A9E9-26B6BB30FB0A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9A1-1A78-494E-BB8C-5CF20CFE2C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6EE4-A028-4F0F-A9E9-26B6BB30FB0A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9A1-1A78-494E-BB8C-5CF20CFE2C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6EE4-A028-4F0F-A9E9-26B6BB30FB0A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9A1-1A78-494E-BB8C-5CF20CFE2C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6EE4-A028-4F0F-A9E9-26B6BB30FB0A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9A1-1A78-494E-BB8C-5CF20CFE2C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6EE4-A028-4F0F-A9E9-26B6BB30FB0A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9A1-1A78-494E-BB8C-5CF20CFE2C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6EE4-A028-4F0F-A9E9-26B6BB30FB0A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9A1-1A78-494E-BB8C-5CF20CFE2C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6EE4-A028-4F0F-A9E9-26B6BB30FB0A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9A1-1A78-494E-BB8C-5CF20CFE2C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6EE4-A028-4F0F-A9E9-26B6BB30FB0A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9A1-1A78-494E-BB8C-5CF20CFE2C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6EE4-A028-4F0F-A9E9-26B6BB30FB0A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329A1-1A78-494E-BB8C-5CF20CFE2C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9464" y="2492895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人教版八年级物理</a:t>
            </a:r>
            <a:endParaRPr lang="en-US" altLang="zh-CN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8.2 </a:t>
            </a:r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二力</a:t>
            </a:r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平衡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" y="1109974"/>
            <a:ext cx="4427984" cy="486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9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836712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第 </a:t>
            </a:r>
            <a:r>
              <a:rPr lang="en-US" altLang="zh-CN" sz="2800" dirty="0" smtClean="0"/>
              <a:t>24 </a:t>
            </a:r>
            <a:r>
              <a:rPr lang="zh-CN" altLang="en-US" sz="2800" dirty="0" smtClean="0"/>
              <a:t>届冬奥会将于 </a:t>
            </a:r>
            <a:r>
              <a:rPr lang="en-US" altLang="zh-CN" sz="2800" dirty="0" smtClean="0"/>
              <a:t>2022 </a:t>
            </a:r>
            <a:r>
              <a:rPr lang="zh-CN" altLang="en-US" sz="2800" dirty="0" smtClean="0"/>
              <a:t>年 </a:t>
            </a:r>
            <a:r>
              <a:rPr lang="en-US" altLang="zh-CN" sz="2800" dirty="0" smtClean="0"/>
              <a:t>2 </a:t>
            </a:r>
            <a:r>
              <a:rPr lang="zh-CN" altLang="en-US" sz="2800" dirty="0" smtClean="0"/>
              <a:t>月 </a:t>
            </a:r>
            <a:r>
              <a:rPr lang="en-US" altLang="zh-CN" sz="2800" dirty="0" smtClean="0"/>
              <a:t>4 </a:t>
            </a:r>
            <a:r>
              <a:rPr lang="zh-CN" altLang="en-US" sz="2800" dirty="0" smtClean="0"/>
              <a:t>日至 </a:t>
            </a:r>
            <a:r>
              <a:rPr lang="en-US" altLang="zh-CN" sz="2800" dirty="0" smtClean="0"/>
              <a:t>20 </a:t>
            </a:r>
            <a:r>
              <a:rPr lang="zh-CN" altLang="en-US" sz="2800" dirty="0" smtClean="0"/>
              <a:t>日在北京市和张家口市联合举行。关于冬奥会的部分比赛项目，下列分析正确的是（     ）。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9592" y="2276872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2800" dirty="0" smtClean="0"/>
              <a:t>﻿A. </a:t>
            </a:r>
            <a:r>
              <a:rPr lang="zh-CN" altLang="en-US" sz="2800" dirty="0" smtClean="0"/>
              <a:t>被推出的冰壶在水平冰面上滑行时受力平衡</a:t>
            </a:r>
          </a:p>
          <a:p>
            <a:pPr fontAlgn="ctr">
              <a:lnSpc>
                <a:spcPct val="150000"/>
              </a:lnSpc>
            </a:pPr>
            <a:r>
              <a:rPr lang="en-US" altLang="zh-CN" sz="2800" dirty="0" smtClean="0"/>
              <a:t>B. </a:t>
            </a:r>
            <a:r>
              <a:rPr lang="zh-CN" altLang="en-US" sz="2800" dirty="0" smtClean="0"/>
              <a:t>短道速滑运动员匀速过弯道时运动状态不变</a:t>
            </a:r>
          </a:p>
          <a:p>
            <a:pPr fontAlgn="ctr">
              <a:lnSpc>
                <a:spcPct val="150000"/>
              </a:lnSpc>
            </a:pPr>
            <a:r>
              <a:rPr lang="en-US" altLang="zh-CN" sz="2800" dirty="0" smtClean="0"/>
              <a:t>C. </a:t>
            </a:r>
            <a:r>
              <a:rPr lang="zh-CN" altLang="en-US" sz="2800" dirty="0" smtClean="0"/>
              <a:t>滑雪运动员冲过终点后不能立即停下来是因为受到惯性的作用</a:t>
            </a:r>
          </a:p>
          <a:p>
            <a:pPr fontAlgn="ctr">
              <a:lnSpc>
                <a:spcPct val="150000"/>
              </a:lnSpc>
            </a:pPr>
            <a:r>
              <a:rPr lang="en-US" altLang="zh-CN" sz="2800" dirty="0" smtClean="0"/>
              <a:t>D. </a:t>
            </a:r>
            <a:r>
              <a:rPr lang="zh-CN" altLang="en-US" sz="2800" dirty="0" smtClean="0"/>
              <a:t>冰球运动员向后蹬冰面就会前进说明物体间力的作用是相互的</a:t>
            </a:r>
            <a:endParaRPr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7380312" y="1700808"/>
            <a:ext cx="629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836712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一个氢气球的拉线断开后，沿斜向右上方做匀速直线飞行，则这一过程中的氢气球（  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75656" y="2348880"/>
            <a:ext cx="4104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﻿A. </a:t>
            </a:r>
            <a:r>
              <a:rPr lang="zh-CN" altLang="en-US" sz="3200" dirty="0" smtClean="0"/>
              <a:t>不受力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受力但不平衡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受平衡力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只受斜向上的力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2915816" y="1772816"/>
            <a:ext cx="629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836712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关于平衡力，下列说法正确的是（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7544" y="2276872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﻿A. </a:t>
            </a:r>
            <a:r>
              <a:rPr lang="zh-CN" altLang="en-US" sz="3200" dirty="0" smtClean="0"/>
              <a:t>物体在平衡力的作用下一定处于静止状态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平衡力一定是作用在同一物体上的力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物体在平衡力的作用下一定做匀速直线运动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两个力方向一定相同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7668344" y="764704"/>
            <a:ext cx="629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836712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当物体受力平衡时（ 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9592" y="2060848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﻿A. </a:t>
            </a:r>
            <a:r>
              <a:rPr lang="zh-CN" altLang="en-US" sz="3200" dirty="0" smtClean="0"/>
              <a:t>物体一定处于静止状态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物体一定处于匀速直线运动状态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物体的运动状态可能要发生变化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物体有可能处于静止状态，或有可能处于匀速直线运动状态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5292080" y="836712"/>
            <a:ext cx="629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836712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二力平衡需要满足什么条件呢？</a:t>
            </a:r>
            <a:r>
              <a:rPr lang="zh-CN" altLang="en-US" sz="3200" b="1" dirty="0" smtClean="0">
                <a:solidFill>
                  <a:schemeClr val="tx2"/>
                </a:solidFill>
              </a:rPr>
              <a:t>（从力的三要素角度进行分析）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365104"/>
            <a:ext cx="147565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猜想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645024"/>
            <a:ext cx="147565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猜想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924944"/>
            <a:ext cx="147565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猜想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204864"/>
            <a:ext cx="147565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猜想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37321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点拔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19672" y="2204864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两个力的大小可能相等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691680" y="2924944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两个力方向可能相反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691680" y="3645024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两个力可能要作用在同一条直线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691680" y="4365104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两个力可能要作用在同一个作用点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31640" y="5373216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改变物体受到的两个力的三要素，当物体处于</a:t>
            </a:r>
            <a:r>
              <a:rPr lang="zh-CN" altLang="en-US" sz="3200" b="1" dirty="0" smtClean="0"/>
              <a:t>静止</a:t>
            </a:r>
            <a:r>
              <a:rPr lang="zh-CN" altLang="en-US" sz="3200" dirty="0" smtClean="0"/>
              <a:t>时，二力平衡。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9512" y="4725144"/>
            <a:ext cx="2736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通过改变两侧钩码重量改变绳子力的大小。</a:t>
            </a:r>
            <a:endParaRPr lang="zh-CN" altLang="en-US" sz="32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5576" y="476672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实验装置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39952" y="1052736"/>
            <a:ext cx="3888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 smtClean="0"/>
              <a:t>为了减小重力的影响，选用轻质的卡片。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5"/>
            <a:ext cx="9144000" cy="252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椭圆 12"/>
          <p:cNvSpPr/>
          <p:nvPr/>
        </p:nvSpPr>
        <p:spPr>
          <a:xfrm>
            <a:off x="4067944" y="2060848"/>
            <a:ext cx="122413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51520" y="3861048"/>
            <a:ext cx="86409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836712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两个力的大小对物体平衡的影响。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3528" y="4005064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将系于小卡片两对角的细线分别跨过左、右两个滑轮后，在两线端挂上钩码，观察小卡片运动状态的变化。</a:t>
            </a:r>
            <a:endParaRPr lang="zh-CN" alt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246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5661248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结论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03648" y="5661248"/>
            <a:ext cx="446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一对平衡力大小相等。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616" y="836712"/>
            <a:ext cx="8028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同一直线上两个力的方向对物体平衡的影响。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3528" y="4005064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将两个大小相同且作用在同一直线上的两个力转移到卡片的同一侧，观察卡片的运动状态。</a:t>
            </a:r>
            <a:endParaRPr lang="zh-CN" alt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61248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结论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03648" y="5661248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一对平衡力的方向需要相反。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456613" cy="225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616" y="836712"/>
            <a:ext cx="8028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不在同一直线上的两个力对物体平衡的影响。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3528" y="4005064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把小卡片转过一个角度，然后再松手，观察小卡片运动状态的变化。</a:t>
            </a:r>
            <a:endParaRPr lang="zh-CN" alt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61248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结论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03648" y="5661248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一对平衡力必须作用在同一条直线上。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61853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616" y="836712"/>
            <a:ext cx="8028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不在同一物体上的两个力对物体平衡的影响。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3528" y="4005064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用剪刀把小卡片从中间剪开，然后再松手，观察小卡片运动状态的变化。</a:t>
            </a:r>
            <a:endParaRPr lang="zh-CN" alt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61248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结论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03648" y="5661248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一对平衡力必须作用在同一物体上。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230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游戏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836712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将鸡蛋立在桌面上，看看谁立的快。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87624" y="5445224"/>
            <a:ext cx="56166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2800" dirty="0"/>
              <a:t>立起来的鸡蛋受到哪些力的作用？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661248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00808"/>
            <a:ext cx="260508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28184" y="4293096"/>
            <a:ext cx="2664296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ctr"/>
            <a:r>
              <a:rPr lang="zh-CN" altLang="en-US" sz="3200" dirty="0" smtClean="0"/>
              <a:t>简记：</a:t>
            </a:r>
          </a:p>
          <a:p>
            <a:pPr fontAlgn="ctr"/>
            <a:r>
              <a:rPr lang="zh-CN" altLang="en-US" sz="3200" b="1" dirty="0" smtClean="0">
                <a:solidFill>
                  <a:srgbClr val="FF0000"/>
                </a:solidFill>
              </a:rPr>
              <a:t>同体、等大、反向、共线。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4221088"/>
            <a:ext cx="1008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结论</a:t>
            </a:r>
            <a:endParaRPr lang="zh-CN" altLang="en-US" sz="32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5576" y="476672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二力平衡条件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43608" y="4077072"/>
            <a:ext cx="51125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两个力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大小相等</a:t>
            </a:r>
            <a:r>
              <a:rPr lang="zh-CN" altLang="en-US" sz="3200" dirty="0" smtClean="0"/>
              <a:t>；</a:t>
            </a:r>
          </a:p>
          <a:p>
            <a:pPr fontAlgn="ctr"/>
            <a:r>
              <a:rPr lang="zh-CN" altLang="en-US" sz="3200" dirty="0" smtClean="0"/>
              <a:t>两个力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方向相反</a:t>
            </a:r>
            <a:r>
              <a:rPr lang="zh-CN" altLang="en-US" sz="3200" dirty="0" smtClean="0"/>
              <a:t>；</a:t>
            </a:r>
          </a:p>
          <a:p>
            <a:pPr fontAlgn="ctr"/>
            <a:r>
              <a:rPr lang="zh-CN" altLang="en-US" sz="3200" dirty="0" smtClean="0"/>
              <a:t>两个力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作用在同一条直线</a:t>
            </a:r>
            <a:r>
              <a:rPr lang="zh-CN" altLang="en-US" sz="3200" dirty="0" smtClean="0"/>
              <a:t>；</a:t>
            </a:r>
          </a:p>
          <a:p>
            <a:pPr fontAlgn="ctr"/>
            <a:r>
              <a:rPr lang="zh-CN" altLang="en-US" sz="3200" dirty="0" smtClean="0"/>
              <a:t>两个力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作用在同一物体</a:t>
            </a:r>
            <a:r>
              <a:rPr lang="zh-CN" altLang="en-US" sz="3200" dirty="0" smtClean="0"/>
              <a:t>。</a:t>
            </a:r>
            <a:endParaRPr lang="zh-CN" alt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3"/>
            <a:ext cx="9144000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836712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本次实验中我们选择卡片做为观察的对象，你有什么可以替代的物体吗？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7584" y="4077072"/>
            <a:ext cx="34563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小车与木板之间存在摩擦力，对实验结果有影响，要选尽量光滑的木板。</a:t>
            </a:r>
            <a:endParaRPr lang="zh-CN" altLang="en-US" sz="2800" dirty="0" smtClean="0">
              <a:latin typeface="华文楷体" pitchFamily="2" charset="-122"/>
              <a:ea typeface="华文楷体" pitchFamily="2" charset="-122"/>
            </a:endParaRPr>
          </a:p>
          <a:p>
            <a:pPr fontAlgn="ctr"/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不能把小车换成木块！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88024" y="4149080"/>
            <a:ext cx="32403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卡片消除摩擦力的影响，但是卡片自身的重力对实验结果有影响，要选轻质纸片。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46291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9" y="1772816"/>
            <a:ext cx="44999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836712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研究二力平衡的条件时，小明用剪刀将图中静止的薄塑料片从中间剪断，他要研究的是这两个力是否（ 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60" y="2780928"/>
            <a:ext cx="4104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作用在同一直线上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方向相反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作用在同一物体上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大小相等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6876256" y="1844824"/>
            <a:ext cx="629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068960"/>
            <a:ext cx="4427984" cy="259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836712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下图是探究二力平衡的实验。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811012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dirty="0" smtClean="0"/>
              <a:t>通过改变钩码 </a:t>
            </a:r>
            <a:r>
              <a:rPr lang="en-US" altLang="zh-CN" sz="3200" dirty="0" smtClean="0"/>
              <a:t>_____ </a:t>
            </a:r>
            <a:r>
              <a:rPr lang="zh-CN" altLang="en-US" sz="3200" dirty="0" smtClean="0"/>
              <a:t>来改变力的大小；将卡片</a:t>
            </a:r>
            <a:r>
              <a:rPr lang="en-US" altLang="zh-CN" sz="3200" dirty="0" smtClean="0"/>
              <a:t>_</a:t>
            </a:r>
            <a:r>
              <a:rPr lang="en-US" altLang="zh-CN" sz="3200" u="sng" dirty="0" smtClean="0">
                <a:latin typeface="微软雅黑" pitchFamily="34" charset="-122"/>
                <a:ea typeface="微软雅黑" pitchFamily="34" charset="-122"/>
              </a:rPr>
              <a:t>____________</a:t>
            </a:r>
            <a:r>
              <a:rPr lang="en-US" altLang="zh-CN" sz="3200" dirty="0" smtClean="0"/>
              <a:t>_ </a:t>
            </a:r>
            <a:r>
              <a:rPr lang="zh-CN" altLang="en-US" sz="3200" dirty="0" smtClean="0"/>
              <a:t>是为了验证不在同一直线的两个力是否平衡；为了验证不在同一物体上的两个力是否平衡，可以将卡片 </a:t>
            </a:r>
            <a:r>
              <a:rPr lang="en-US" altLang="zh-CN" sz="3200" dirty="0" smtClean="0"/>
              <a:t>__________ </a:t>
            </a:r>
            <a:r>
              <a:rPr lang="zh-CN" altLang="en-US" sz="3200" dirty="0" smtClean="0"/>
              <a:t>。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2627784" y="4005064"/>
            <a:ext cx="1115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个数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556792"/>
            <a:ext cx="914400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179512" y="4653136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转过一个角度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91880" y="6273225"/>
            <a:ext cx="223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剪成两半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0688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548680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在探究“二力平衡的条件”的实验中，小明同学采用的实验装置如图所示。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31857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2800" dirty="0" smtClean="0"/>
              <a:t>（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）当物体处于静止状态或 </a:t>
            </a:r>
            <a:r>
              <a:rPr lang="en-US" altLang="zh-CN" sz="2800" dirty="0" smtClean="0"/>
              <a:t>_____________ </a:t>
            </a:r>
            <a:r>
              <a:rPr lang="zh-CN" altLang="en-US" sz="2800" dirty="0" smtClean="0"/>
              <a:t>状态时，它受到的力是相互平衡的；</a:t>
            </a:r>
          </a:p>
          <a:p>
            <a:pPr fontAlgn="ctr"/>
            <a:r>
              <a:rPr lang="zh-CN" altLang="en-US" sz="2800" dirty="0" smtClean="0"/>
              <a:t>（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）实验中发现两边的钩码质量不相等时，木块运动，质量相等时，木块静止，说明二力平衡的一个条件是力的 </a:t>
            </a:r>
            <a:r>
              <a:rPr lang="en-US" altLang="zh-CN" sz="2800" dirty="0" smtClean="0"/>
              <a:t>__________</a:t>
            </a:r>
            <a:r>
              <a:rPr lang="zh-CN" altLang="en-US" sz="2800" dirty="0" smtClean="0"/>
              <a:t>；</a:t>
            </a:r>
          </a:p>
          <a:p>
            <a:pPr fontAlgn="ctr"/>
            <a:r>
              <a:rPr lang="zh-CN" altLang="en-US" sz="2800" dirty="0" smtClean="0"/>
              <a:t>（</a:t>
            </a:r>
            <a:r>
              <a:rPr lang="en-US" altLang="zh-CN" sz="2800" dirty="0" smtClean="0"/>
              <a:t>3</a:t>
            </a:r>
            <a:r>
              <a:rPr lang="zh-CN" altLang="en-US" sz="2800" dirty="0" smtClean="0"/>
              <a:t>）接着小明将木块扭转一个角度，松手后观察到小木块不能平衡，说明二力平衡时，两个力必须作用在 </a:t>
            </a:r>
            <a:r>
              <a:rPr lang="en-US" altLang="zh-CN" sz="2800" dirty="0" smtClean="0"/>
              <a:t>___________</a:t>
            </a:r>
            <a:r>
              <a:rPr lang="zh-CN" altLang="en-US" sz="2800" dirty="0" smtClean="0"/>
              <a:t>。</a:t>
            </a:r>
            <a:endParaRPr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4572000" y="3284984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匀速直线运动</a:t>
            </a:r>
            <a:endParaRPr lang="zh-CN" altLang="en-US" sz="28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9512" y="5013176"/>
            <a:ext cx="18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大小相等</a:t>
            </a:r>
            <a:endParaRPr lang="zh-CN" altLang="en-US" sz="28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6334780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同一直线上</a:t>
            </a:r>
            <a:endParaRPr lang="zh-CN" altLang="en-US" sz="28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325871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23928" y="4149080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﻿二力平衡条件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5576" y="476672"/>
            <a:ext cx="37866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二力平衡的应用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7584" y="4941168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 smtClean="0"/>
              <a:t>已知拉力大小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7584" y="328498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 smtClean="0"/>
              <a:t>已知物体状态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右大括号 10"/>
          <p:cNvSpPr/>
          <p:nvPr/>
        </p:nvSpPr>
        <p:spPr>
          <a:xfrm>
            <a:off x="3491880" y="3573016"/>
            <a:ext cx="432048" cy="1656184"/>
          </a:xfrm>
          <a:prstGeom prst="rightBrace">
            <a:avLst>
              <a:gd name="adj1" fmla="val 37592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0" y="1700808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 smtClean="0"/>
              <a:t>已知物体的运动状态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644008" y="1700808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b="1" dirty="0" smtClean="0"/>
              <a:t>物体的受力情况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3923928" y="1916832"/>
            <a:ext cx="72008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27584" y="4077072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 smtClean="0"/>
              <a:t>﻿已知物体受力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995936" y="5661248"/>
            <a:ext cx="237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b="1" dirty="0" smtClean="0"/>
              <a:t>求重力大小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下箭头 19"/>
          <p:cNvSpPr/>
          <p:nvPr/>
        </p:nvSpPr>
        <p:spPr>
          <a:xfrm>
            <a:off x="5004048" y="4797152"/>
            <a:ext cx="14401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196752"/>
            <a:ext cx="1172640" cy="44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直接箭头连接符 21"/>
          <p:cNvCxnSpPr/>
          <p:nvPr/>
        </p:nvCxnSpPr>
        <p:spPr>
          <a:xfrm>
            <a:off x="8388424" y="5157192"/>
            <a:ext cx="0" cy="8640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8388424" y="4365104"/>
            <a:ext cx="0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532440" y="580526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G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32440" y="422108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F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0" grpId="0"/>
      <p:bldP spid="11" grpId="0" animBg="1"/>
      <p:bldP spid="13" grpId="0"/>
      <p:bldP spid="14" grpId="0"/>
      <p:bldP spid="16" grpId="0" animBg="1"/>
      <p:bldP spid="17" grpId="0"/>
      <p:bldP spid="18" grpId="0"/>
      <p:bldP spid="20" grpId="0" animBg="1"/>
      <p:bldP spid="26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220072" y="2420888"/>
            <a:ext cx="2664296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﻿已知物体受力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5576" y="476672"/>
            <a:ext cx="37866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二力平衡的应用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1520" y="1556792"/>
            <a:ext cx="8604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一辆小车受到</a:t>
            </a:r>
            <a:r>
              <a:rPr lang="en-US" altLang="zh-CN" sz="3200" dirty="0" smtClean="0"/>
              <a:t>50N</a:t>
            </a:r>
            <a:r>
              <a:rPr lang="zh-CN" altLang="en-US" sz="3200" dirty="0" smtClean="0"/>
              <a:t>的拉力和</a:t>
            </a:r>
            <a:r>
              <a:rPr lang="en-US" altLang="zh-CN" sz="3200" dirty="0" smtClean="0"/>
              <a:t>30N</a:t>
            </a:r>
            <a:r>
              <a:rPr lang="zh-CN" altLang="en-US" sz="3200" dirty="0" smtClean="0"/>
              <a:t>的阻力，车怎样运动？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292080" y="4725144"/>
            <a:ext cx="2664296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﻿物体运动状态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下箭头 19"/>
          <p:cNvSpPr/>
          <p:nvPr/>
        </p:nvSpPr>
        <p:spPr>
          <a:xfrm>
            <a:off x="6228184" y="3212976"/>
            <a:ext cx="144016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479704" y="3645024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﻿二力平衡条件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08920"/>
            <a:ext cx="500404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20" grpId="0" animBg="1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836712"/>
            <a:ext cx="7488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如图所示是静止在水平桌面上的磁悬浮地球仪摆件，</a:t>
            </a:r>
            <a:r>
              <a:rPr lang="en-US" altLang="zh-CN" sz="3200" dirty="0" smtClean="0"/>
              <a:t>A </a:t>
            </a:r>
            <a:r>
              <a:rPr lang="zh-CN" altLang="en-US" sz="3200" dirty="0" smtClean="0"/>
              <a:t>是地球仪，</a:t>
            </a:r>
            <a:r>
              <a:rPr lang="en-US" altLang="zh-CN" sz="3200" dirty="0" smtClean="0"/>
              <a:t>B </a:t>
            </a:r>
            <a:r>
              <a:rPr lang="zh-CN" altLang="en-US" sz="3200" dirty="0" smtClean="0"/>
              <a:t>是底座。下列关于物体受力情况的说法中错误的是（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71600" y="3140968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A </a:t>
            </a:r>
            <a:r>
              <a:rPr lang="zh-CN" altLang="en-US" sz="3200" dirty="0" smtClean="0"/>
              <a:t>受到的磁力大小等于 </a:t>
            </a:r>
            <a:r>
              <a:rPr lang="en-US" altLang="zh-CN" sz="3200" dirty="0" smtClean="0"/>
              <a:t>A </a:t>
            </a:r>
            <a:r>
              <a:rPr lang="zh-CN" altLang="en-US" sz="3200" dirty="0" smtClean="0"/>
              <a:t>的重力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B </a:t>
            </a:r>
            <a:r>
              <a:rPr lang="zh-CN" altLang="en-US" sz="3200" dirty="0" smtClean="0"/>
              <a:t>受到的磁力大小等于 </a:t>
            </a:r>
            <a:r>
              <a:rPr lang="en-US" altLang="zh-CN" sz="3200" dirty="0" smtClean="0"/>
              <a:t>A </a:t>
            </a:r>
            <a:r>
              <a:rPr lang="zh-CN" altLang="en-US" sz="3200" dirty="0" smtClean="0"/>
              <a:t>的重力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桌面受到的压力大小等于 </a:t>
            </a:r>
            <a:r>
              <a:rPr lang="en-US" altLang="zh-CN" sz="3200" dirty="0" smtClean="0"/>
              <a:t>B </a:t>
            </a:r>
            <a:r>
              <a:rPr lang="zh-CN" altLang="en-US" sz="3200" dirty="0" smtClean="0"/>
              <a:t>的重力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桌面受到的压力大小等于 </a:t>
            </a:r>
            <a:r>
              <a:rPr lang="en-US" altLang="zh-CN" sz="3200" dirty="0" smtClean="0"/>
              <a:t>A</a:t>
            </a:r>
            <a:r>
              <a:rPr lang="zh-CN" altLang="en-US" sz="3200" dirty="0" smtClean="0"/>
              <a:t>、</a:t>
            </a:r>
            <a:r>
              <a:rPr lang="en-US" altLang="zh-CN" sz="3200" dirty="0" smtClean="0"/>
              <a:t>B </a:t>
            </a:r>
            <a:r>
              <a:rPr lang="zh-CN" altLang="en-US" sz="3200" dirty="0" smtClean="0"/>
              <a:t>的总重力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1907704" y="2348880"/>
            <a:ext cx="629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5675" y="2852936"/>
            <a:ext cx="1948325" cy="161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548680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一名空降兵的质量为 </a:t>
            </a:r>
            <a:r>
              <a:rPr lang="en-US" altLang="zh-CN" sz="3200" dirty="0" smtClean="0"/>
              <a:t>60kg</a:t>
            </a:r>
            <a:r>
              <a:rPr lang="zh-CN" altLang="en-US" sz="3200" i="1" dirty="0" smtClean="0"/>
              <a:t>﻿﻿﻿﻿﻿﻿﻿﻿﻿﻿﻿﻿﻿﻿﻿﻿</a:t>
            </a:r>
            <a:r>
              <a:rPr lang="zh-CN" altLang="en-US" sz="3200" dirty="0" smtClean="0"/>
              <a:t> 。他随身所带的装备（包括降落伞和武器）总重为</a:t>
            </a:r>
            <a:r>
              <a:rPr lang="en-US" altLang="zh-CN" sz="3200" dirty="0" smtClean="0"/>
              <a:t>200N</a:t>
            </a:r>
            <a:r>
              <a:rPr lang="zh-CN" altLang="en-US" sz="3200" dirty="0" smtClean="0"/>
              <a:t> </a:t>
            </a:r>
            <a:r>
              <a:rPr lang="zh-CN" altLang="en-US" sz="3200" i="1" dirty="0" smtClean="0"/>
              <a:t>﻿﻿﻿﻿﻿﻿﻿﻿﻿﻿﻿﻿</a:t>
            </a:r>
            <a:r>
              <a:rPr lang="zh-CN" altLang="en-US" sz="3200" dirty="0" smtClean="0"/>
              <a:t> 。在匀速下落过程中，若在竖直向上只受空气阻力和重力的作用，则他与所带装备所受的空气阻力为（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03648" y="3140968"/>
            <a:ext cx="25202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0N</a:t>
            </a:r>
            <a:r>
              <a:rPr lang="en-US" altLang="zh-CN" sz="3200" i="1" dirty="0" smtClean="0"/>
              <a:t>﻿﻿﻿﻿﻿﻿﻿﻿﻿﻿﻿﻿</a:t>
            </a:r>
            <a:r>
              <a:rPr lang="en-US" altLang="zh-CN" sz="3200" dirty="0" smtClean="0"/>
              <a:t> 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en-US" altLang="zh-CN" sz="3200" i="1" dirty="0" smtClean="0"/>
              <a:t>﻿﻿﻿﻿﻿﻿﻿﻿﻿﻿﻿﻿</a:t>
            </a:r>
            <a:r>
              <a:rPr lang="en-US" altLang="zh-CN" sz="3200" dirty="0" smtClean="0"/>
              <a:t> 260N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en-US" altLang="zh-CN" sz="3200" i="1" dirty="0" smtClean="0"/>
              <a:t>﻿﻿﻿﻿﻿﻿﻿﻿﻿﻿﻿﻿</a:t>
            </a:r>
            <a:r>
              <a:rPr lang="en-US" altLang="zh-CN" sz="3200" dirty="0" smtClean="0"/>
              <a:t> 788N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﻿D. </a:t>
            </a:r>
            <a:r>
              <a:rPr lang="en-US" altLang="zh-CN" sz="3200" i="1" dirty="0" smtClean="0"/>
              <a:t>﻿﻿﻿﻿﻿﻿﻿﻿﻿﻿﻿﻿</a:t>
            </a:r>
            <a:r>
              <a:rPr lang="en-US" altLang="zh-CN" sz="3200" dirty="0" smtClean="0"/>
              <a:t> 388N</a:t>
            </a:r>
            <a:endParaRPr lang="en-US" altLang="zh-CN" sz="3200" dirty="0"/>
          </a:p>
        </p:txBody>
      </p:sp>
      <p:sp>
        <p:nvSpPr>
          <p:cNvPr id="8" name="矩形 7"/>
          <p:cNvSpPr/>
          <p:nvPr/>
        </p:nvSpPr>
        <p:spPr>
          <a:xfrm>
            <a:off x="6732240" y="2492896"/>
            <a:ext cx="629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548680"/>
            <a:ext cx="7488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﻿如图所示，物体 </a:t>
            </a:r>
            <a:r>
              <a:rPr lang="en-US" altLang="zh-CN" sz="3200" dirty="0" smtClean="0"/>
              <a:t>A </a:t>
            </a:r>
            <a:r>
              <a:rPr lang="zh-CN" altLang="en-US" sz="3200" dirty="0" smtClean="0"/>
              <a:t>和 </a:t>
            </a:r>
            <a:r>
              <a:rPr lang="en-US" altLang="zh-CN" sz="3200" dirty="0" smtClean="0"/>
              <a:t>B </a:t>
            </a:r>
            <a:r>
              <a:rPr lang="zh-CN" altLang="en-US" sz="3200" dirty="0" smtClean="0"/>
              <a:t>的重力分别为 </a:t>
            </a:r>
            <a:r>
              <a:rPr lang="en-US" altLang="zh-CN" sz="3200" dirty="0" smtClean="0"/>
              <a:t>10N</a:t>
            </a:r>
            <a:r>
              <a:rPr lang="zh-CN" altLang="en-US" sz="3200" i="1" dirty="0" smtClean="0"/>
              <a:t>﻿﻿﻿﻿﻿﻿﻿﻿﻿﻿﻿﻿﻿﻿</a:t>
            </a:r>
            <a:r>
              <a:rPr lang="zh-CN" altLang="en-US" sz="3200" dirty="0" smtClean="0"/>
              <a:t> 和 ﻿﻿﻿﻿﻿﻿﻿﻿﻿﻿﻿﻿</a:t>
            </a:r>
            <a:r>
              <a:rPr lang="en-US" altLang="zh-CN" sz="3200" dirty="0" smtClean="0"/>
              <a:t>6N</a:t>
            </a:r>
            <a:r>
              <a:rPr lang="zh-CN" altLang="en-US" sz="3200" dirty="0" smtClean="0"/>
              <a:t> ，不计弹簧秤和细线的重力及一切摩擦，则弹簧秤的计数为（     ），地面对 </a:t>
            </a:r>
            <a:r>
              <a:rPr lang="en-US" altLang="zh-CN" sz="3200" dirty="0" smtClean="0"/>
              <a:t>A </a:t>
            </a:r>
            <a:r>
              <a:rPr lang="zh-CN" altLang="en-US" sz="3200" dirty="0" smtClean="0"/>
              <a:t>的支持力为（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3568" y="5733256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4N</a:t>
            </a:r>
            <a:r>
              <a:rPr lang="en-US" altLang="zh-CN" sz="3200" i="1" dirty="0" smtClean="0"/>
              <a:t>﻿﻿﻿﻿﻿﻿﻿﻿﻿﻿﻿﻿</a:t>
            </a:r>
            <a:r>
              <a:rPr lang="en-US" altLang="zh-CN" sz="3200" dirty="0" smtClean="0"/>
              <a:t>      B. </a:t>
            </a:r>
            <a:r>
              <a:rPr lang="en-US" altLang="zh-CN" sz="3200" i="1" dirty="0" smtClean="0"/>
              <a:t>﻿﻿﻿﻿﻿﻿﻿﻿﻿﻿﻿﻿</a:t>
            </a:r>
            <a:r>
              <a:rPr lang="en-US" altLang="zh-CN" sz="3200" dirty="0" smtClean="0"/>
              <a:t> 6N      C. </a:t>
            </a:r>
            <a:r>
              <a:rPr lang="en-US" altLang="zh-CN" sz="3200" i="1" dirty="0" smtClean="0"/>
              <a:t>﻿﻿﻿﻿﻿﻿﻿﻿﻿﻿﻿﻿</a:t>
            </a:r>
            <a:r>
              <a:rPr lang="en-US" altLang="zh-CN" sz="3200" dirty="0" smtClean="0"/>
              <a:t> 10N         ﻿D. </a:t>
            </a:r>
            <a:r>
              <a:rPr lang="en-US" altLang="zh-CN" sz="3200" i="1" dirty="0" smtClean="0"/>
              <a:t>﻿﻿﻿﻿﻿﻿﻿﻿﻿﻿﻿﻿</a:t>
            </a:r>
            <a:r>
              <a:rPr lang="en-US" altLang="zh-CN" sz="3200" dirty="0" smtClean="0"/>
              <a:t> 16N</a:t>
            </a:r>
            <a:endParaRPr lang="en-US" altLang="zh-CN" sz="3200" dirty="0"/>
          </a:p>
        </p:txBody>
      </p:sp>
      <p:sp>
        <p:nvSpPr>
          <p:cNvPr id="8" name="矩形 7"/>
          <p:cNvSpPr/>
          <p:nvPr/>
        </p:nvSpPr>
        <p:spPr>
          <a:xfrm>
            <a:off x="6300192" y="1484784"/>
            <a:ext cx="629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44008" y="1988840"/>
            <a:ext cx="629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36912"/>
            <a:ext cx="606161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接箭头连接符 11"/>
          <p:cNvCxnSpPr/>
          <p:nvPr/>
        </p:nvCxnSpPr>
        <p:spPr>
          <a:xfrm>
            <a:off x="6948264" y="4509120"/>
            <a:ext cx="0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6948264" y="3573016"/>
            <a:ext cx="0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7092280" y="3356992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</a:t>
            </a:r>
            <a:r>
              <a:rPr lang="zh-CN" altLang="en-US" sz="3200" baseline="-25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拉</a:t>
            </a:r>
            <a:r>
              <a:rPr lang="zh-CN" altLang="en-US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＝</a:t>
            </a:r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6N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092280" y="4869160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G</a:t>
            </a:r>
            <a:r>
              <a:rPr lang="en-US" altLang="zh-CN" sz="3200" baseline="-25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=6N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2195736" y="5301208"/>
            <a:ext cx="0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V="1">
            <a:off x="2195736" y="4581128"/>
            <a:ext cx="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2195736" y="4869160"/>
            <a:ext cx="0" cy="50405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339752" y="4293096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</a:t>
            </a:r>
            <a:r>
              <a:rPr lang="zh-CN" altLang="en-US" sz="3200" baseline="-25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拉</a:t>
            </a:r>
            <a:r>
              <a:rPr lang="zh-CN" altLang="en-US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＝</a:t>
            </a:r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6N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339752" y="5517232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G</a:t>
            </a:r>
            <a:r>
              <a:rPr lang="en-US" altLang="zh-CN" sz="3200" baseline="-25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=10N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555776" y="4797152"/>
            <a:ext cx="1656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F</a:t>
            </a:r>
            <a:r>
              <a:rPr lang="zh-CN" altLang="en-US" sz="3200" baseline="-250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支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=4N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18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回顾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836712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牛顿第一定律的内容：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03648" y="1484784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一切物体在没有受到力的作用时，总保持静止状态或匀速直线运动状态。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03648" y="2492896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地球上有没有不受力的物体？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03648" y="3284984"/>
            <a:ext cx="1224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没有。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31640" y="4077072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生活中有没有静止或匀速直线运动的物体？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03648" y="4797152"/>
            <a:ext cx="936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有。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548680"/>
            <a:ext cx="7488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起重机以</a:t>
            </a:r>
            <a:r>
              <a:rPr lang="en-US" altLang="zh-CN" sz="3200" dirty="0" smtClean="0"/>
              <a:t>1m/s</a:t>
            </a:r>
            <a:r>
              <a:rPr lang="zh-CN" altLang="en-US" sz="3200" dirty="0" smtClean="0"/>
              <a:t> </a:t>
            </a:r>
            <a:r>
              <a:rPr lang="zh-CN" altLang="en-US" sz="3200" i="1" dirty="0" smtClean="0"/>
              <a:t>﻿﻿﻿﻿﻿﻿﻿﻿﻿﻿﻿﻿﻿﻿</a:t>
            </a:r>
            <a:r>
              <a:rPr lang="zh-CN" altLang="en-US" sz="3200" dirty="0" smtClean="0"/>
              <a:t> 的速度匀速吊起一个重物，钢丝绳对重物的拉力是</a:t>
            </a:r>
            <a:r>
              <a:rPr lang="en-US" altLang="zh-CN" sz="3200" dirty="0" smtClean="0"/>
              <a:t>6000N</a:t>
            </a:r>
            <a:r>
              <a:rPr lang="zh-CN" altLang="en-US" sz="3200" dirty="0" smtClean="0"/>
              <a:t> </a:t>
            </a:r>
            <a:r>
              <a:rPr lang="zh-CN" altLang="en-US" sz="3200" i="1" dirty="0" smtClean="0"/>
              <a:t>﻿﻿﻿﻿﻿﻿﻿﻿﻿﻿﻿﻿</a:t>
            </a:r>
            <a:r>
              <a:rPr lang="zh-CN" altLang="en-US" sz="3200" dirty="0" smtClean="0"/>
              <a:t> 。若起重机吊着这个重物以</a:t>
            </a:r>
            <a:r>
              <a:rPr lang="en-US" altLang="zh-CN" sz="3200" dirty="0" smtClean="0"/>
              <a:t>2m/s</a:t>
            </a:r>
            <a:r>
              <a:rPr lang="zh-CN" altLang="en-US" sz="3200" dirty="0" smtClean="0"/>
              <a:t> </a:t>
            </a:r>
            <a:r>
              <a:rPr lang="zh-CN" altLang="en-US" sz="3200" i="1" dirty="0" smtClean="0"/>
              <a:t>﻿﻿﻿﻿﻿﻿﻿﻿﻿﻿﻿﻿﻿﻿</a:t>
            </a:r>
            <a:r>
              <a:rPr lang="zh-CN" altLang="en-US" sz="3200" dirty="0" smtClean="0"/>
              <a:t> 的速度匀速下降，这时钢丝绳对重物的拉力是（  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03648" y="2852936"/>
            <a:ext cx="51845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竖直向上</a:t>
            </a:r>
            <a:r>
              <a:rPr lang="en-US" altLang="zh-CN" sz="3200" dirty="0" smtClean="0"/>
              <a:t>12000N</a:t>
            </a:r>
            <a:r>
              <a:rPr lang="zh-CN" altLang="en-US" sz="3200" dirty="0" smtClean="0"/>
              <a:t> </a:t>
            </a:r>
            <a:r>
              <a:rPr lang="zh-CN" altLang="en-US" sz="3200" i="1" dirty="0" smtClean="0"/>
              <a:t>﻿﻿﻿﻿﻿﻿﻿﻿﻿﻿﻿﻿</a:t>
            </a:r>
            <a:r>
              <a:rPr lang="zh-CN" altLang="en-US" sz="3200" dirty="0" smtClean="0"/>
              <a:t> 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竖直向上</a:t>
            </a:r>
            <a:r>
              <a:rPr lang="en-US" altLang="zh-CN" sz="3200" dirty="0" smtClean="0"/>
              <a:t>6000N</a:t>
            </a:r>
            <a:r>
              <a:rPr lang="zh-CN" altLang="en-US" sz="3200" dirty="0" smtClean="0"/>
              <a:t> </a:t>
            </a:r>
            <a:r>
              <a:rPr lang="zh-CN" altLang="en-US" sz="3200" i="1" dirty="0" smtClean="0"/>
              <a:t>﻿﻿﻿﻿﻿﻿﻿﻿﻿﻿﻿﻿</a:t>
            </a:r>
            <a:r>
              <a:rPr lang="zh-CN" altLang="en-US" sz="3200" dirty="0" smtClean="0"/>
              <a:t> 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竖直向上 </a:t>
            </a:r>
            <a:r>
              <a:rPr lang="en-US" altLang="zh-CN" sz="3200" dirty="0" smtClean="0"/>
              <a:t>3000N</a:t>
            </a:r>
            <a:r>
              <a:rPr lang="zh-CN" altLang="en-US" sz="3200" i="1" dirty="0" smtClean="0"/>
              <a:t>﻿﻿﻿﻿﻿﻿﻿﻿﻿﻿﻿﻿</a:t>
            </a:r>
            <a:r>
              <a:rPr lang="zh-CN" altLang="en-US" sz="3200" dirty="0" smtClean="0"/>
              <a:t> 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竖直向下</a:t>
            </a:r>
            <a:r>
              <a:rPr lang="en-US" altLang="zh-CN" sz="3200" dirty="0" smtClean="0"/>
              <a:t>6000N</a:t>
            </a:r>
            <a:r>
              <a:rPr lang="zh-CN" altLang="en-US" sz="3200" dirty="0" smtClean="0"/>
              <a:t> </a:t>
            </a:r>
            <a:r>
              <a:rPr lang="zh-CN" altLang="en-US" sz="3200" i="1" dirty="0" smtClean="0"/>
              <a:t>﻿﻿﻿﻿﻿﻿﻿﻿﻿﻿</a:t>
            </a:r>
            <a:r>
              <a:rPr lang="zh-CN" altLang="en-US" sz="3200" dirty="0" smtClean="0"/>
              <a:t> 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6948264" y="2060848"/>
            <a:ext cx="629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55576" y="188640"/>
            <a:ext cx="63594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/>
              <a:t>﻿</a:t>
            </a:r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相互作用力和平衡力的比较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2267744" y="1844824"/>
            <a:ext cx="2664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作用在不同的两个物体上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796136" y="1772816"/>
            <a:ext cx="2664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作用在同一个物体上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339752" y="3140968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一定相同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868144" y="3140968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不一定相同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411760" y="4005064"/>
            <a:ext cx="2016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同时产生同时变化同时消失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940152" y="3933056"/>
            <a:ext cx="29523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一个力变化（增大、减小），另一个力不一定变化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907704" y="5949280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两个力大小相等，方向相反，作用在同一直线上</a:t>
            </a:r>
            <a:endParaRPr lang="zh-CN" altLang="en-US" sz="2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/>
      <p:bldP spid="12" grpId="0"/>
      <p:bldP spid="14" grpId="0"/>
      <p:bldP spid="16" grpId="0"/>
      <p:bldP spid="17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548680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如图所示，茶杯静止在水平桌面上，下列判断正确的是（ 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47664" y="1916832"/>
            <a:ext cx="71287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/>
              <a:t>A. </a:t>
            </a:r>
            <a:r>
              <a:rPr lang="zh-CN" altLang="en-US" sz="3200" dirty="0" smtClean="0"/>
              <a:t>茶杯的重力与桌面对茶杯的支持力是一对平衡力</a:t>
            </a:r>
          </a:p>
          <a:p>
            <a:pPr fontAlgn="ctr"/>
            <a:r>
              <a:rPr lang="en-US" altLang="zh-CN" sz="3200" dirty="0" smtClean="0"/>
              <a:t>B. </a:t>
            </a:r>
            <a:r>
              <a:rPr lang="zh-CN" altLang="en-US" sz="3200" dirty="0" smtClean="0"/>
              <a:t>桌子的重力与桌面对茶杯的支持力是一对相互作用力</a:t>
            </a:r>
          </a:p>
          <a:p>
            <a:pPr fontAlgn="ctr"/>
            <a:r>
              <a:rPr lang="en-US" altLang="zh-CN" sz="3200" dirty="0" smtClean="0"/>
              <a:t>C. </a:t>
            </a:r>
            <a:r>
              <a:rPr lang="zh-CN" altLang="en-US" sz="3200" dirty="0" smtClean="0"/>
              <a:t>茶杯的重力与茶杯对桌面的压力是一对相互作用力</a:t>
            </a:r>
          </a:p>
          <a:p>
            <a:pPr fontAlgn="ctr"/>
            <a:r>
              <a:rPr lang="en-US" altLang="zh-CN" sz="3200" dirty="0" smtClean="0"/>
              <a:t>D. </a:t>
            </a:r>
            <a:r>
              <a:rPr lang="zh-CN" altLang="en-US" sz="3200" dirty="0" smtClean="0"/>
              <a:t>茶杯对桌面的压力与桌面对茶杯的支持力是一对平衡力</a:t>
            </a:r>
            <a:r>
              <a:rPr lang="zh-CN" altLang="en-US" sz="3200" i="1" dirty="0" smtClean="0"/>
              <a:t>﻿﻿﻿﻿﻿﻿﻿﻿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4860032" y="1052736"/>
            <a:ext cx="629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1547664" cy="172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548680"/>
            <a:ext cx="7488832" cy="2224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smtClean="0"/>
              <a:t>如图所示，用线将灯悬挂在天花板上。当灯静止时。与灯受到的拉力是一对相互作用力的是（ 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75656" y="2708920"/>
            <a:ext cx="4320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灯对线的拉力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灯所受的重力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线所受的重力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线对天花板的拉力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4427984" y="2132856"/>
            <a:ext cx="629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636912"/>
            <a:ext cx="27622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548680"/>
            <a:ext cx="7488832" cy="1485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smtClean="0"/>
              <a:t>将一瓶矿泉水放在水平桌面上的物理课本上，下列几种说法中正确的是（      ）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87624" y="2276872"/>
            <a:ext cx="73448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/>
              <a:t>A</a:t>
            </a:r>
            <a:r>
              <a:rPr lang="zh-CN" altLang="en-US" sz="3200" dirty="0" smtClean="0"/>
              <a:t>．课本受到的重力和桌子对课本的支持力是一对相互作用力</a:t>
            </a:r>
          </a:p>
          <a:p>
            <a:pPr fontAlgn="ctr"/>
            <a:r>
              <a:rPr lang="en-US" altLang="zh-CN" sz="3200" dirty="0" smtClean="0"/>
              <a:t>B</a:t>
            </a:r>
            <a:r>
              <a:rPr lang="zh-CN" altLang="en-US" sz="3200" dirty="0" smtClean="0"/>
              <a:t>．瓶对课本的压力和桌子对课本的支持力是一对平衡力</a:t>
            </a:r>
          </a:p>
          <a:p>
            <a:pPr fontAlgn="ctr"/>
            <a:r>
              <a:rPr lang="en-US" altLang="zh-CN" sz="3200" dirty="0" smtClean="0"/>
              <a:t>C</a:t>
            </a:r>
            <a:r>
              <a:rPr lang="zh-CN" altLang="en-US" sz="3200" dirty="0" smtClean="0"/>
              <a:t>．瓶受到的重力和桌子对课本的支持力是一对平衡力</a:t>
            </a:r>
          </a:p>
          <a:p>
            <a:pPr fontAlgn="ctr"/>
            <a:r>
              <a:rPr lang="en-US" altLang="zh-CN" sz="3200" dirty="0" smtClean="0"/>
              <a:t>D</a:t>
            </a:r>
            <a:r>
              <a:rPr lang="zh-CN" altLang="en-US" sz="3200" dirty="0" smtClean="0"/>
              <a:t>．瓶对课本的压力和课本对瓶的支持力是一对相互作用力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7596336" y="1412776"/>
            <a:ext cx="629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548680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小明推着车在水平地面上运动，放手后，小车运动一段距离停下。下列说法正确的是（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03648" y="2132856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小车最终停下来是因为不再受推力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小车受到的重力和小车対地面的压力是相互作用力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小车受到的重力的施力物体是地球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小明对小车的推力与小车对小明的作用力是一对平衡力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2771800" y="1484784"/>
            <a:ext cx="629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995936" y="4653136"/>
            <a:ext cx="4427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 smtClean="0"/>
              <a:t>﻿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一个物体只受拉力和重力的作用。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75656" y="692696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/>
              <a:t>平衡</a:t>
            </a:r>
            <a:r>
              <a:rPr lang="zh-CN" altLang="en-US" sz="3200" dirty="0" smtClean="0"/>
              <a:t>力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95936" y="692696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 smtClean="0">
                <a:latin typeface="+mn-ea"/>
              </a:rPr>
              <a:t>运动状态</a:t>
            </a:r>
            <a:r>
              <a:rPr lang="zh-CN" altLang="en-US" sz="3200" dirty="0" smtClean="0">
                <a:solidFill>
                  <a:srgbClr val="FF0000"/>
                </a:solidFill>
                <a:latin typeface="+mn-ea"/>
              </a:rPr>
              <a:t>不改变</a:t>
            </a:r>
            <a:endParaRPr lang="zh-CN" altLang="en-US" sz="32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48064" y="2348880"/>
            <a:ext cx="2999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 smtClean="0"/>
              <a:t>静止：         </a:t>
            </a:r>
            <a:r>
              <a:rPr lang="en-US" altLang="zh-CN" sz="3200" dirty="0" smtClean="0">
                <a:solidFill>
                  <a:srgbClr val="FF0000"/>
                </a:solidFill>
              </a:rPr>
              <a:t>F=G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148064" y="3789040"/>
            <a:ext cx="2890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 smtClean="0"/>
              <a:t>向下匀速：</a:t>
            </a:r>
            <a:r>
              <a:rPr lang="en-US" altLang="zh-CN" sz="3200" dirty="0" smtClean="0">
                <a:solidFill>
                  <a:srgbClr val="FF0000"/>
                </a:solidFill>
              </a:rPr>
              <a:t>F=G</a:t>
            </a:r>
            <a:endParaRPr lang="zh-CN" altLang="en-US" sz="32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148064" y="3068960"/>
            <a:ext cx="2890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 smtClean="0"/>
              <a:t>向上匀速：</a:t>
            </a:r>
            <a:r>
              <a:rPr lang="en-US" altLang="zh-CN" sz="3200" dirty="0" smtClean="0">
                <a:solidFill>
                  <a:srgbClr val="FF0000"/>
                </a:solidFill>
              </a:rPr>
              <a:t>F=G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左右箭头 18"/>
          <p:cNvSpPr/>
          <p:nvPr/>
        </p:nvSpPr>
        <p:spPr>
          <a:xfrm>
            <a:off x="3059832" y="836712"/>
            <a:ext cx="792088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374618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060848"/>
            <a:ext cx="139244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83568" y="4581128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﻿有平衡力作用在物体上，运动状态不改变；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75656" y="692696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 smtClean="0"/>
              <a:t>非平</a:t>
            </a:r>
            <a:r>
              <a:rPr lang="zh-CN" altLang="en-US" sz="3200" dirty="0"/>
              <a:t>衡</a:t>
            </a:r>
            <a:r>
              <a:rPr lang="zh-CN" altLang="en-US" sz="3200" dirty="0" smtClean="0"/>
              <a:t>力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95936" y="692696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 smtClean="0">
                <a:latin typeface="+mn-ea"/>
              </a:rPr>
              <a:t>运动状态</a:t>
            </a:r>
            <a:r>
              <a:rPr lang="zh-CN" altLang="en-US" sz="3200" dirty="0" smtClean="0">
                <a:solidFill>
                  <a:srgbClr val="FF0000"/>
                </a:solidFill>
                <a:latin typeface="+mn-ea"/>
              </a:rPr>
              <a:t>改变</a:t>
            </a:r>
            <a:endParaRPr lang="zh-CN" altLang="en-US" sz="32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99992" y="2348880"/>
            <a:ext cx="3095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 smtClean="0"/>
              <a:t>向上加速：</a:t>
            </a:r>
            <a:r>
              <a:rPr lang="en-US" altLang="zh-CN" sz="3200" dirty="0" smtClean="0">
                <a:solidFill>
                  <a:srgbClr val="FF0000"/>
                </a:solidFill>
              </a:rPr>
              <a:t>F＞G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572000" y="3429000"/>
            <a:ext cx="3095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 smtClean="0"/>
              <a:t>向下加速：</a:t>
            </a:r>
            <a:r>
              <a:rPr lang="en-US" altLang="zh-CN" sz="3200" dirty="0" smtClean="0">
                <a:solidFill>
                  <a:srgbClr val="FF0000"/>
                </a:solidFill>
              </a:rPr>
              <a:t>F＜G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左右箭头 18"/>
          <p:cNvSpPr/>
          <p:nvPr/>
        </p:nvSpPr>
        <p:spPr>
          <a:xfrm>
            <a:off x="3059832" y="836712"/>
            <a:ext cx="792088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181017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矩形 17"/>
          <p:cNvSpPr/>
          <p:nvPr/>
        </p:nvSpPr>
        <p:spPr>
          <a:xfrm>
            <a:off x="683568" y="5373216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﻿运动状态改变，一定有力作用在物体上，并且是不平衡的力。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796136" y="4869160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物体静止或匀速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5576" y="476672"/>
            <a:ext cx="37866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运动和力的关系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5517232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2800" dirty="0" smtClean="0"/>
              <a:t>物体受非平衡力，合力不为零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7584" y="1628800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 smtClean="0"/>
              <a:t>力是改变物体运动状态的原因。</a:t>
            </a:r>
            <a:endParaRPr lang="zh-CN" altLang="en-US" sz="3200" dirty="0"/>
          </a:p>
        </p:txBody>
      </p:sp>
      <p:sp>
        <p:nvSpPr>
          <p:cNvPr id="13" name="矩形 12"/>
          <p:cNvSpPr/>
          <p:nvPr/>
        </p:nvSpPr>
        <p:spPr>
          <a:xfrm>
            <a:off x="827584" y="2420888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 smtClean="0"/>
              <a:t>物体的运动不需要力来维持。</a:t>
            </a:r>
            <a:endParaRPr lang="zh-CN" altLang="en-US" sz="3200" dirty="0"/>
          </a:p>
        </p:txBody>
      </p:sp>
      <p:sp>
        <p:nvSpPr>
          <p:cNvPr id="14" name="矩形 13"/>
          <p:cNvSpPr/>
          <p:nvPr/>
        </p:nvSpPr>
        <p:spPr>
          <a:xfrm>
            <a:off x="1619672" y="4221088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 smtClean="0"/>
              <a:t>物体静止或匀速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676384" y="4221088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 smtClean="0"/>
              <a:t>不受力或受平衡力</a:t>
            </a:r>
            <a:endParaRPr lang="zh-CN" altLang="en-US" sz="3200" dirty="0"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4869160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 smtClean="0"/>
              <a:t>物体受平衡力，合力为零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868144" y="544522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 smtClean="0"/>
              <a:t>﻿运动状态改变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右箭头 22"/>
          <p:cNvSpPr/>
          <p:nvPr/>
        </p:nvSpPr>
        <p:spPr>
          <a:xfrm>
            <a:off x="5004048" y="4437112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右箭头 23"/>
          <p:cNvSpPr/>
          <p:nvPr/>
        </p:nvSpPr>
        <p:spPr>
          <a:xfrm>
            <a:off x="5004048" y="5085184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右箭头 19"/>
          <p:cNvSpPr/>
          <p:nvPr/>
        </p:nvSpPr>
        <p:spPr>
          <a:xfrm>
            <a:off x="5004048" y="5661248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6" grpId="0"/>
      <p:bldP spid="17" grpId="0"/>
      <p:bldP spid="18" grpId="0"/>
      <p:bldP spid="23" grpId="0" animBg="1"/>
      <p:bldP spid="24" grpId="0" animBg="1"/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131840" y="1556792"/>
            <a:ext cx="1872208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﻿物体运动</a:t>
            </a:r>
          </a:p>
          <a:p>
            <a:pPr fontAlgn="ctr"/>
            <a:r>
              <a:rPr lang="zh-CN" altLang="en-US" sz="3200" dirty="0" smtClean="0"/>
              <a:t>状态不变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1520" y="692696"/>
            <a:ext cx="2376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物体不受外力作用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131840" y="4221088"/>
            <a:ext cx="1944216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﻿物体运动</a:t>
            </a:r>
          </a:p>
          <a:p>
            <a:pPr fontAlgn="ctr"/>
            <a:r>
              <a:rPr lang="zh-CN" altLang="en-US" sz="3200" dirty="0" smtClean="0"/>
              <a:t>状态改变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508104" y="3789040"/>
            <a:ext cx="3096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    运动快慢改变（变速直线运动）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2483768" y="980728"/>
            <a:ext cx="576064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79512" y="2060848"/>
            <a:ext cx="2376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物体受平衡力作用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2267744" y="2204864"/>
            <a:ext cx="792088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5868144" y="764704"/>
            <a:ext cx="2376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物体做匀速直线运动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940152" y="2420888"/>
            <a:ext cx="237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物体静止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51520" y="4221088"/>
            <a:ext cx="2376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物体受非平衡力作用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724128" y="5229200"/>
            <a:ext cx="2664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运动方向改变（曲线运动）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6" name="直接箭头连接符 25"/>
          <p:cNvCxnSpPr>
            <a:stCxn id="21" idx="1"/>
          </p:cNvCxnSpPr>
          <p:nvPr/>
        </p:nvCxnSpPr>
        <p:spPr>
          <a:xfrm flipH="1">
            <a:off x="5076056" y="1303313"/>
            <a:ext cx="792088" cy="3254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22" idx="1"/>
          </p:cNvCxnSpPr>
          <p:nvPr/>
        </p:nvCxnSpPr>
        <p:spPr>
          <a:xfrm flipH="1" flipV="1">
            <a:off x="5076056" y="2348880"/>
            <a:ext cx="864096" cy="3643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H="1">
            <a:off x="5148064" y="4221088"/>
            <a:ext cx="792088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H="1" flipV="1">
            <a:off x="5148064" y="5157192"/>
            <a:ext cx="720080" cy="6480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2195736" y="4869160"/>
            <a:ext cx="936104" cy="0"/>
          </a:xfrm>
          <a:prstGeom prst="straightConnector1">
            <a:avLst/>
          </a:prstGeom>
          <a:ln w="381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8" grpId="0" animBg="1"/>
      <p:bldP spid="19" grpId="0"/>
      <p:bldP spid="12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836712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静止的鸡蛋和吊灯受到什么力？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23336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276872"/>
            <a:ext cx="237117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接箭头连接符 7"/>
          <p:cNvCxnSpPr/>
          <p:nvPr/>
        </p:nvCxnSpPr>
        <p:spPr>
          <a:xfrm>
            <a:off x="2915816" y="3717032"/>
            <a:ext cx="0" cy="17281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 flipV="1">
            <a:off x="2915816" y="2132856"/>
            <a:ext cx="1" cy="15841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6300192" y="4437112"/>
            <a:ext cx="0" cy="17281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 flipV="1">
            <a:off x="6300192" y="2852936"/>
            <a:ext cx="1" cy="15841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75856" y="177281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F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16216" y="270892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F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1840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G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573325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G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548680"/>
            <a:ext cx="7488832" cy="746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/>
              <a:t>有关力和运动的描述不正确的是（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87624" y="1340768"/>
            <a:ext cx="7344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匀速直线运动的物体受平衡力，匀速转弯的物体受非平衡力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竖直上抛的物体在最高点为静止状态。受平衡力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滚动的足球停下来是因为球受到阻力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划船时人向后划船，船向前运动，说明力的作用是相互的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7740352" y="692696"/>
            <a:ext cx="413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548680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将一小球沿箭头向右上方抛向空中，离开手后其运动轨迹如图所示，下列关于小球的说法正确的是（ 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15616" y="4303455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/>
              <a:t>A. </a:t>
            </a:r>
            <a:r>
              <a:rPr lang="zh-CN" altLang="en-US" sz="3200" dirty="0" smtClean="0"/>
              <a:t>运动过程中受到斜向上的推力</a:t>
            </a:r>
          </a:p>
          <a:p>
            <a:pPr fontAlgn="ctr"/>
            <a:r>
              <a:rPr lang="en-US" altLang="zh-CN" sz="3200" dirty="0" smtClean="0"/>
              <a:t>B. </a:t>
            </a:r>
            <a:r>
              <a:rPr lang="zh-CN" altLang="en-US" sz="3200" dirty="0" smtClean="0"/>
              <a:t>上升到最高点小球受非平衡力</a:t>
            </a:r>
          </a:p>
          <a:p>
            <a:pPr fontAlgn="ctr"/>
            <a:r>
              <a:rPr lang="en-US" altLang="zh-CN" sz="3200" dirty="0" smtClean="0"/>
              <a:t>C. </a:t>
            </a:r>
            <a:r>
              <a:rPr lang="zh-CN" altLang="en-US" sz="3200" dirty="0" smtClean="0"/>
              <a:t>上升到最高点小球速度为 </a:t>
            </a:r>
            <a:r>
              <a:rPr lang="en-US" altLang="zh-CN" sz="3200" dirty="0" smtClean="0"/>
              <a:t>0</a:t>
            </a:r>
          </a:p>
          <a:p>
            <a:pPr fontAlgn="ctr"/>
            <a:r>
              <a:rPr lang="en-US" altLang="zh-CN" sz="3200" dirty="0" smtClean="0"/>
              <a:t>D. </a:t>
            </a:r>
            <a:r>
              <a:rPr lang="zh-CN" altLang="en-US" sz="3200" dirty="0" smtClean="0"/>
              <a:t>刚离开手后一切外力都消失，小球最终将落到地面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5724128" y="1556792"/>
            <a:ext cx="48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276647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915816" y="2420888"/>
            <a:ext cx="5832648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ctr"/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竖直上抛时，最高点速度为零，但不是静止状态，静止状态要求速度长时间为零。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548680"/>
            <a:ext cx="7488832" cy="1485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/>
              <a:t>小明同学在学习了运动和</a:t>
            </a:r>
            <a:r>
              <a:rPr lang="zh-CN" altLang="en-US" sz="3200" dirty="0" smtClean="0"/>
              <a:t>力的知识</a:t>
            </a:r>
            <a:r>
              <a:rPr lang="zh-CN" altLang="en-US" sz="3200" dirty="0" smtClean="0"/>
              <a:t>后有了以下的认识，其中正确的是（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87624" y="2276872"/>
            <a:ext cx="73448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/>
              <a:t>A. </a:t>
            </a:r>
            <a:r>
              <a:rPr lang="zh-CN" altLang="en-US" sz="3200" dirty="0" smtClean="0"/>
              <a:t>如果两个力的大小相等、方向相同，则这两个力的作用效果一定相同</a:t>
            </a:r>
          </a:p>
          <a:p>
            <a:pPr fontAlgn="ctr"/>
            <a:r>
              <a:rPr lang="en-US" altLang="zh-CN" sz="3200" dirty="0" smtClean="0"/>
              <a:t>B. </a:t>
            </a:r>
            <a:r>
              <a:rPr lang="zh-CN" altLang="en-US" sz="3200" dirty="0" smtClean="0"/>
              <a:t>绕地球匀速转动的卫星一定受平衡力的作用</a:t>
            </a:r>
          </a:p>
          <a:p>
            <a:pPr fontAlgn="ctr"/>
            <a:r>
              <a:rPr lang="en-US" altLang="zh-CN" sz="3200" dirty="0" smtClean="0"/>
              <a:t>C. </a:t>
            </a:r>
            <a:r>
              <a:rPr lang="zh-CN" altLang="en-US" sz="3200" dirty="0" smtClean="0"/>
              <a:t>在匀速前进的列车上，竖直跳起的乘客会落在原处</a:t>
            </a:r>
          </a:p>
          <a:p>
            <a:pPr fontAlgn="ctr"/>
            <a:r>
              <a:rPr lang="en-US" altLang="zh-CN" sz="3200" dirty="0" smtClean="0"/>
              <a:t>D. </a:t>
            </a:r>
            <a:r>
              <a:rPr lang="zh-CN" altLang="en-US" sz="3200" dirty="0" smtClean="0"/>
              <a:t>如果运动的物体不受外力作用，它将慢慢停下来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7308304" y="1340768"/>
            <a:ext cx="413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548680"/>
            <a:ext cx="7488832" cy="1485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/>
              <a:t>关于力与运动的关系，下列说法正确的是（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5576" y="2564904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物体不受力时，一定保持静止状态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物体不受力时，运动状态一定不变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物体受到力时，运动状态一定改变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物体的运动状态不变，物体一定不受力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2483768" y="1412776"/>
            <a:ext cx="413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87624" y="548680"/>
            <a:ext cx="7956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/>
              <a:t>关于力和运动，下列说法中正确的是（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71600" y="1412776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物体没有受到外力作用时，一定保持静止状态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物体在水平方向做匀速直线运动时，一定在水平方向受平衡力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物体受到非平衡力作用时，其运动状态一定改变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物体的运动需要力来维持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8244408" y="692696"/>
            <a:ext cx="413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"/>
            <a:ext cx="9144000" cy="678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"/>
            <a:ext cx="9144000" cy="679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675"/>
            <a:ext cx="9144000" cy="672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548680"/>
            <a:ext cx="7488832" cy="2224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/>
              <a:t>电动平衡车是一种时尚代步工具。如图所示，当人驾驶平衡车在水平路面上匀速直线运动时，下列说法正确的是（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15616" y="3068960"/>
            <a:ext cx="5688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/>
              <a:t>A. </a:t>
            </a:r>
            <a:r>
              <a:rPr lang="zh-CN" altLang="en-US" sz="3200" dirty="0" smtClean="0"/>
              <a:t>平衡车处于非平衡状态</a:t>
            </a:r>
          </a:p>
          <a:p>
            <a:pPr fontAlgn="ctr"/>
            <a:r>
              <a:rPr lang="en-US" altLang="zh-CN" sz="3200" dirty="0" smtClean="0"/>
              <a:t>B. </a:t>
            </a:r>
            <a:r>
              <a:rPr lang="zh-CN" altLang="en-US" sz="3200" dirty="0" smtClean="0"/>
              <a:t>平衡车受到非平衡力</a:t>
            </a:r>
          </a:p>
          <a:p>
            <a:pPr fontAlgn="ctr"/>
            <a:r>
              <a:rPr lang="en-US" altLang="zh-CN" sz="3200" dirty="0" smtClean="0"/>
              <a:t>C. </a:t>
            </a:r>
            <a:r>
              <a:rPr lang="zh-CN" altLang="en-US" sz="3200" dirty="0" smtClean="0"/>
              <a:t>人所受的重力与平衡车对人的支持力是一对平衡力</a:t>
            </a:r>
          </a:p>
          <a:p>
            <a:pPr fontAlgn="ctr"/>
            <a:r>
              <a:rPr lang="en-US" altLang="zh-CN" sz="3200" dirty="0" smtClean="0"/>
              <a:t>D. </a:t>
            </a:r>
            <a:r>
              <a:rPr lang="zh-CN" altLang="en-US" sz="3200" dirty="0" smtClean="0"/>
              <a:t>平衡车所受的重力与地面对平衡车的支持力是一对平衡力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8028384" y="2132856"/>
            <a:ext cx="413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832526"/>
            <a:ext cx="2267744" cy="402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87624" y="548680"/>
            <a:ext cx="7956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/>
              <a:t>关于二力平衡，下列说法中正确的是（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87624" y="1988840"/>
            <a:ext cx="7344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彼此平衡的两个力分别作用在两个不同的物体上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彼此平衡的两个力方向相同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彼此平衡的两个力大小相等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彼此平衡的两个力的三要素完全相同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8244408" y="692696"/>
            <a:ext cx="413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836712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匀速下落的跳伞运动员受到什么力的作用？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44824"/>
            <a:ext cx="337139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接箭头连接符 5"/>
          <p:cNvCxnSpPr/>
          <p:nvPr/>
        </p:nvCxnSpPr>
        <p:spPr>
          <a:xfrm>
            <a:off x="4427984" y="4581128"/>
            <a:ext cx="0" cy="17281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 flipV="1">
            <a:off x="4427984" y="2996952"/>
            <a:ext cx="1" cy="15841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0" y="285293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F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580526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G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667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31640" y="188640"/>
            <a:ext cx="7488832" cy="1485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/>
              <a:t>小丽在体育课上练习立定跳远，下列说法正确的是（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60" y="1595021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在水平地面上静止时，小丽的重力和地面对她的支持力是一对平衡力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小丽用力蹬地时，增大了惯性，所以她跳的更远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小丽在腾空过程中，在空中受到向前的力的作用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在重力维持下，小丽最终落向地面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4067944" y="980728"/>
            <a:ext cx="413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548680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如图所示举重运动员从地上抓起杠铃，并竖直向上加速举起的过程中，有关杠铃的描述是（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9592" y="2204864"/>
            <a:ext cx="56886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/>
              <a:t>A. </a:t>
            </a:r>
            <a:r>
              <a:rPr lang="zh-CN" altLang="en-US" sz="3200" dirty="0" smtClean="0"/>
              <a:t>杠铃所受重力和支持力是一对平衡力</a:t>
            </a:r>
          </a:p>
          <a:p>
            <a:pPr fontAlgn="ctr"/>
            <a:r>
              <a:rPr lang="en-US" altLang="zh-CN" sz="3200" dirty="0" smtClean="0"/>
              <a:t>B. </a:t>
            </a:r>
            <a:r>
              <a:rPr lang="zh-CN" altLang="en-US" sz="3200" dirty="0" smtClean="0"/>
              <a:t>杠铃所受重力和支持力是一对相互作用力</a:t>
            </a:r>
          </a:p>
          <a:p>
            <a:pPr fontAlgn="ctr"/>
            <a:r>
              <a:rPr lang="en-US" altLang="zh-CN" sz="3200" dirty="0" smtClean="0"/>
              <a:t>C. </a:t>
            </a:r>
            <a:r>
              <a:rPr lang="zh-CN" altLang="en-US" sz="3200" dirty="0" smtClean="0"/>
              <a:t>杠铃所受重力和支持力的合力方向竖直向上</a:t>
            </a:r>
          </a:p>
          <a:p>
            <a:pPr fontAlgn="ctr"/>
            <a:r>
              <a:rPr lang="en-US" altLang="zh-CN" sz="3200" dirty="0" smtClean="0"/>
              <a:t>D. </a:t>
            </a:r>
            <a:r>
              <a:rPr lang="zh-CN" altLang="en-US" sz="3200" dirty="0" smtClean="0"/>
              <a:t>杠铃能加速向上运动，是因为力是维持物体运动的原因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4067944" y="1556792"/>
            <a:ext cx="413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8450" y="2060848"/>
            <a:ext cx="24955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548680"/>
            <a:ext cx="7488832" cy="1485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/>
              <a:t>放在水平桌面上的水杯处于静止状态，则它所受的平衡力是（ 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9592" y="2420888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水杯所受的重力和桌面对水杯的支持力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桌面对水杯的支持力和水杯对桌面的压力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水杯对桌面的压力和桌子所受的重力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水杯所受重力和水杯对桌子的压力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5868144" y="1412776"/>
            <a:ext cx="413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548680"/>
            <a:ext cx="7488832" cy="1485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/>
              <a:t>图中是探究“二力平衡条件”的实验装置。下列说法正确的是（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1520" y="3811012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/>
              <a:t>A. </a:t>
            </a:r>
            <a:r>
              <a:rPr lang="zh-CN" altLang="en-US" sz="3200" dirty="0" smtClean="0"/>
              <a:t>实验中使用的砝码盘质量可以不相等</a:t>
            </a:r>
          </a:p>
          <a:p>
            <a:pPr fontAlgn="ctr"/>
            <a:r>
              <a:rPr lang="en-US" altLang="zh-CN" sz="3200" dirty="0" smtClean="0"/>
              <a:t>B. </a:t>
            </a:r>
            <a:r>
              <a:rPr lang="zh-CN" altLang="en-US" sz="3200" dirty="0" smtClean="0"/>
              <a:t>小车在竖直方向上所受重力与小车对桌面的压力是一对平衡力</a:t>
            </a:r>
          </a:p>
          <a:p>
            <a:pPr fontAlgn="ctr"/>
            <a:r>
              <a:rPr lang="en-US" altLang="zh-CN" sz="3200" dirty="0" smtClean="0"/>
              <a:t>C. </a:t>
            </a:r>
            <a:r>
              <a:rPr lang="zh-CN" altLang="en-US" sz="3200" dirty="0" smtClean="0"/>
              <a:t>小车所受拉力 </a:t>
            </a:r>
            <a:r>
              <a:rPr lang="zh-CN" altLang="en-US" sz="3200" i="1" dirty="0" smtClean="0"/>
              <a:t>﻿﻿﻿﻿﻿﻿﻿﻿﻿﻿﻿﻿﻿﻿﻿﻿﻿﻿﻿﻿﻿﻿</a:t>
            </a:r>
            <a:r>
              <a:rPr lang="zh-CN" altLang="en-US" sz="3200" dirty="0" smtClean="0"/>
              <a:t> 的施力物体是地球</a:t>
            </a:r>
          </a:p>
          <a:p>
            <a:pPr fontAlgn="ctr"/>
            <a:r>
              <a:rPr lang="en-US" altLang="zh-CN" sz="3200" dirty="0" smtClean="0"/>
              <a:t>D. </a:t>
            </a:r>
            <a:r>
              <a:rPr lang="zh-CN" altLang="en-US" sz="3200" dirty="0" smtClean="0"/>
              <a:t>保持 </a:t>
            </a:r>
            <a:r>
              <a:rPr lang="zh-CN" altLang="en-US" sz="3200" i="1" dirty="0" smtClean="0"/>
              <a:t>﻿﻿﻿﻿﻿﻿﻿﻿﻿﻿﻿﻿﻿﻿﻿﻿﻿﻿﻿﻿</a:t>
            </a:r>
            <a:r>
              <a:rPr lang="zh-CN" altLang="en-US" sz="3200" dirty="0" smtClean="0"/>
              <a:t> 和 </a:t>
            </a:r>
            <a:r>
              <a:rPr lang="zh-CN" altLang="en-US" sz="3200" i="1" dirty="0" smtClean="0"/>
              <a:t>﻿﻿﻿﻿﻿﻿﻿﻿﻿﻿﻿﻿﻿﻿﻿﻿﻿﻿﻿﻿</a:t>
            </a:r>
            <a:r>
              <a:rPr lang="zh-CN" altLang="en-US" sz="3200" dirty="0" smtClean="0"/>
              <a:t> 相等，用手将小车扭转一个角度，松手后小车不能保持平衡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6084168" y="1412776"/>
            <a:ext cx="413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88840"/>
            <a:ext cx="3608437" cy="168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548680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如图所示，物体甲和乙通过细绳与弹簧测力计连接在一起。甲重 </a:t>
            </a:r>
            <a:r>
              <a:rPr lang="zh-CN" altLang="en-US" sz="3200" i="1" dirty="0" smtClean="0"/>
              <a:t>﻿﻿﻿﻿﻿﻿﻿﻿﻿﻿﻿﻿﻿﻿</a:t>
            </a:r>
            <a:r>
              <a:rPr lang="en-US" altLang="zh-CN" sz="3200" dirty="0" smtClean="0"/>
              <a:t>10N</a:t>
            </a:r>
            <a:r>
              <a:rPr lang="zh-CN" altLang="en-US" sz="3200" dirty="0" smtClean="0"/>
              <a:t> 放在地面上；乙重 ﻿﻿﻿﻿﻿﻿﻿﻿﻿﻿﻿﻿</a:t>
            </a:r>
            <a:r>
              <a:rPr lang="en-US" altLang="zh-CN" sz="3200" dirty="0" smtClean="0"/>
              <a:t>5N</a:t>
            </a:r>
            <a:r>
              <a:rPr lang="zh-CN" altLang="en-US" sz="3200" dirty="0" smtClean="0"/>
              <a:t> 被吊在空中，它们均保持静止。若不计弹簧及细绳的重量，也不计细绳与滑轮的摩擦力。下列叙述正确的是（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60" y="3573016"/>
            <a:ext cx="5688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/>
              <a:t>A. </a:t>
            </a:r>
            <a:r>
              <a:rPr lang="zh-CN" altLang="en-US" sz="3200" dirty="0" smtClean="0"/>
              <a:t>弹簧测力计的示数为 </a:t>
            </a:r>
            <a:r>
              <a:rPr lang="zh-CN" altLang="en-US" sz="3200" i="1" dirty="0" smtClean="0"/>
              <a:t>﻿﻿﻿﻿﻿﻿</a:t>
            </a:r>
            <a:r>
              <a:rPr lang="zh-CN" altLang="en-US" sz="3200" dirty="0" smtClean="0"/>
              <a:t> </a:t>
            </a:r>
          </a:p>
          <a:p>
            <a:pPr fontAlgn="ctr"/>
            <a:r>
              <a:rPr lang="en-US" altLang="zh-CN" sz="3200" dirty="0" smtClean="0"/>
              <a:t>B. </a:t>
            </a:r>
            <a:r>
              <a:rPr lang="zh-CN" altLang="en-US" sz="3200" dirty="0" smtClean="0"/>
              <a:t>乙物体受到的重力与细绳对它的拉力是作用力和反作用力</a:t>
            </a:r>
          </a:p>
          <a:p>
            <a:pPr fontAlgn="ctr"/>
            <a:r>
              <a:rPr lang="en-US" altLang="zh-CN" sz="3200" dirty="0" smtClean="0"/>
              <a:t>C. </a:t>
            </a:r>
            <a:r>
              <a:rPr lang="zh-CN" altLang="en-US" sz="3200" dirty="0" smtClean="0"/>
              <a:t>地面对甲物体的支持力为 </a:t>
            </a:r>
            <a:r>
              <a:rPr lang="zh-CN" altLang="en-US" sz="3200" i="1" dirty="0" smtClean="0"/>
              <a:t>﻿﻿﻿﻿</a:t>
            </a:r>
            <a:r>
              <a:rPr lang="zh-CN" altLang="en-US" sz="3200" dirty="0" smtClean="0"/>
              <a:t> </a:t>
            </a:r>
          </a:p>
          <a:p>
            <a:pPr fontAlgn="ctr"/>
            <a:r>
              <a:rPr lang="en-US" altLang="zh-CN" sz="3200" dirty="0" smtClean="0"/>
              <a:t>D. </a:t>
            </a:r>
            <a:r>
              <a:rPr lang="zh-CN" altLang="en-US" sz="3200" dirty="0" smtClean="0"/>
              <a:t>地面对甲的支持力和甲对地面的压力是一对平衡力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2411760" y="2996952"/>
            <a:ext cx="413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7697" y="4077072"/>
            <a:ext cx="2986303" cy="17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548680"/>
            <a:ext cx="7488832" cy="1485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/>
              <a:t>甲、乙物体在某段时间内的路程时间图象如图，下列说法正确的是（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15616" y="2060848"/>
            <a:ext cx="56886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甲受非平衡力作用，乙受平衡力作用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两物体都受非平衡力作用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甲受平衡力作用，乙受非平衡力作用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两物体都受平衡力作用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6948264" y="1412776"/>
            <a:ext cx="413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5597" y="5016252"/>
            <a:ext cx="2588403" cy="184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3608" y="548680"/>
            <a:ext cx="8100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/>
              <a:t>关于力和运动，下列说法中正确的是（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15616" y="1412776"/>
            <a:ext cx="7344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物体没有受到外力作用时，一定保持静止状态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物体在水平方向做匀速直线运动时，一定在水平方向受平衡力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物体受到非平衡力作用时，其运动状态一定改变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物体的运动需要力来维持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8244408" y="692696"/>
            <a:ext cx="413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548680"/>
            <a:ext cx="7488832" cy="1485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/>
              <a:t>关于力和运动的关系，下列说法中正确的是（     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9512" y="2132856"/>
            <a:ext cx="8748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某物体在水平面向右运动一定受到了水平向右的力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物体运动状态不改变，一定没有受到力的作用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汽车做匀速直线运动，说明汽车受平衡力作用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受到平衡力作用的物体一定处于静止状态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3275856" y="1484784"/>
            <a:ext cx="413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31640" y="260648"/>
            <a:ext cx="7488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如图，将系在细线下的小球由 </a:t>
            </a:r>
            <a:r>
              <a:rPr lang="en-US" altLang="zh-CN" sz="3200" dirty="0" smtClean="0"/>
              <a:t>A </a:t>
            </a:r>
            <a:r>
              <a:rPr lang="zh-CN" altLang="en-US" sz="3200" dirty="0" smtClean="0"/>
              <a:t>点静止释放，小球将在 </a:t>
            </a:r>
            <a:r>
              <a:rPr lang="en-US" altLang="zh-CN" sz="3200" dirty="0" smtClean="0"/>
              <a:t>A</a:t>
            </a:r>
            <a:r>
              <a:rPr lang="zh-CN" altLang="en-US" sz="3200" dirty="0" smtClean="0"/>
              <a:t>、</a:t>
            </a:r>
            <a:r>
              <a:rPr lang="en-US" altLang="zh-CN" sz="3200" dirty="0" smtClean="0"/>
              <a:t>C </a:t>
            </a:r>
            <a:r>
              <a:rPr lang="zh-CN" altLang="en-US" sz="3200" dirty="0" smtClean="0"/>
              <a:t>两点之间往复摆动，不考虑空气阻力对小球的影响，下列说法正确的是（    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15616" y="2333685"/>
            <a:ext cx="56886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小球运动的过程中受力平衡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摆到 </a:t>
            </a:r>
            <a:r>
              <a:rPr lang="en-US" altLang="zh-CN" sz="3200" dirty="0" smtClean="0"/>
              <a:t>B </a:t>
            </a:r>
            <a:r>
              <a:rPr lang="zh-CN" altLang="en-US" sz="3200" dirty="0" smtClean="0"/>
              <a:t>点时小球的惯性最大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小球摆到 </a:t>
            </a:r>
            <a:r>
              <a:rPr lang="en-US" altLang="zh-CN" sz="3200" dirty="0" smtClean="0"/>
              <a:t>B </a:t>
            </a:r>
            <a:r>
              <a:rPr lang="zh-CN" altLang="en-US" sz="3200" dirty="0" smtClean="0"/>
              <a:t>点时细绳断裂，小球将做匀速直线运动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小球摆到 </a:t>
            </a:r>
            <a:r>
              <a:rPr lang="en-US" altLang="zh-CN" sz="3200" dirty="0" smtClean="0"/>
              <a:t>C </a:t>
            </a:r>
            <a:r>
              <a:rPr lang="zh-CN" altLang="en-US" sz="3200" dirty="0" smtClean="0"/>
              <a:t>点时所受外力消失，小球将静止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4355976" y="1772816"/>
            <a:ext cx="413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3225" y="2348880"/>
            <a:ext cx="23907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836712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匀速运动的汽车受到什么力的作用？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888" y="2476500"/>
            <a:ext cx="4086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2555776" y="5517232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匀</a:t>
            </a:r>
            <a:r>
              <a:rPr lang="zh-CN" altLang="en-US" sz="2800" dirty="0" smtClean="0"/>
              <a:t>速直线运动的小汽车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4355976" y="3573016"/>
            <a:ext cx="0" cy="17281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 flipV="1">
            <a:off x="4355976" y="1988840"/>
            <a:ext cx="1" cy="15841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16016" y="162880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F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486916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G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4355976" y="3645024"/>
            <a:ext cx="288032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1403648" y="3645024"/>
            <a:ext cx="295232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08304" y="3284984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牵引力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4" y="328498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阻力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1556792"/>
            <a:ext cx="7632848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物体在受到几个力的作用时，如果能保持静止或者匀速直线运动状态，我们就说这几个力相互</a:t>
            </a:r>
            <a:r>
              <a:rPr lang="zh-CN" altLang="en-US" sz="3200" b="1" dirty="0">
                <a:solidFill>
                  <a:srgbClr val="FF0000"/>
                </a:solidFill>
              </a:rPr>
              <a:t>平衡</a:t>
            </a:r>
            <a:r>
              <a:rPr lang="zh-CN" altLang="en-US" sz="3200" dirty="0"/>
              <a:t>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64088" y="4365104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平衡状态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5576" y="476672"/>
            <a:ext cx="2242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力的平衡</a:t>
            </a:r>
          </a:p>
        </p:txBody>
      </p:sp>
      <p:sp>
        <p:nvSpPr>
          <p:cNvPr id="12" name="矩形 11"/>
          <p:cNvSpPr/>
          <p:nvPr/>
        </p:nvSpPr>
        <p:spPr>
          <a:xfrm>
            <a:off x="1475656" y="4941168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/>
              <a:t>匀速直线运动状态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87824" y="378904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/>
              <a:t>静止状态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右大括号 10"/>
          <p:cNvSpPr/>
          <p:nvPr/>
        </p:nvSpPr>
        <p:spPr>
          <a:xfrm>
            <a:off x="4932040" y="4077072"/>
            <a:ext cx="360040" cy="1152128"/>
          </a:xfrm>
          <a:prstGeom prst="rightBrace">
            <a:avLst>
              <a:gd name="adj1" fmla="val 37592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1268760"/>
            <a:ext cx="7632848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物体在受到几个力的作用时，如果能保持静止或者匀速直线运动状态，我们就说这几个力相互</a:t>
            </a:r>
            <a:r>
              <a:rPr lang="zh-CN" altLang="en-US" sz="3200" b="1" dirty="0">
                <a:solidFill>
                  <a:srgbClr val="FF0000"/>
                </a:solidFill>
              </a:rPr>
              <a:t>平衡</a:t>
            </a:r>
            <a:r>
              <a:rPr lang="zh-CN" altLang="en-US" sz="3200" dirty="0"/>
              <a:t>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20072" y="4365104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+mn-ea"/>
              </a:rPr>
              <a:t>匀速直线运动</a:t>
            </a:r>
            <a:endParaRPr lang="zh-CN" altLang="en-US" sz="3200" dirty="0"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5576" y="476672"/>
            <a:ext cx="2242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力的平衡</a:t>
            </a:r>
          </a:p>
        </p:txBody>
      </p:sp>
      <p:sp>
        <p:nvSpPr>
          <p:cNvPr id="12" name="矩形 11"/>
          <p:cNvSpPr/>
          <p:nvPr/>
        </p:nvSpPr>
        <p:spPr>
          <a:xfrm>
            <a:off x="467544" y="5013176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 smtClean="0"/>
              <a:t>静止或匀</a:t>
            </a:r>
            <a:r>
              <a:rPr lang="zh-CN" altLang="en-US" sz="3200" dirty="0"/>
              <a:t>速直线运</a:t>
            </a:r>
            <a:r>
              <a:rPr lang="zh-CN" altLang="en-US" sz="3200" dirty="0" smtClean="0"/>
              <a:t>动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63688" y="3068960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/>
              <a:t>平衡力的作用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92080" y="306896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/>
              <a:t>平</a:t>
            </a:r>
            <a:r>
              <a:rPr lang="zh-CN" altLang="en-US" sz="3200" dirty="0" smtClean="0"/>
              <a:t>衡状态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63688" y="3717032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/>
              <a:t>平衡力的作用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92080" y="3717032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 smtClean="0">
                <a:latin typeface="+mn-ea"/>
              </a:rPr>
              <a:t>静止</a:t>
            </a:r>
            <a:endParaRPr lang="zh-CN" altLang="en-US" sz="3200" dirty="0"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63688" y="436510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/>
              <a:t>平衡力的作用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220072" y="5013176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/>
              <a:t>平衡力的作用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左右箭头 18"/>
          <p:cNvSpPr/>
          <p:nvPr/>
        </p:nvSpPr>
        <p:spPr>
          <a:xfrm>
            <a:off x="4499992" y="3212976"/>
            <a:ext cx="792088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左右箭头 21"/>
          <p:cNvSpPr/>
          <p:nvPr/>
        </p:nvSpPr>
        <p:spPr>
          <a:xfrm>
            <a:off x="4499992" y="5157192"/>
            <a:ext cx="792088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789040"/>
            <a:ext cx="98136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437112"/>
            <a:ext cx="98136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19"/>
          <p:cNvSpPr/>
          <p:nvPr/>
        </p:nvSpPr>
        <p:spPr>
          <a:xfrm>
            <a:off x="8166" y="5877272"/>
            <a:ext cx="91358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 smtClean="0"/>
              <a:t>平衡状态的实质</a:t>
            </a:r>
            <a:r>
              <a:rPr lang="en-US" altLang="zh-CN" sz="3200" dirty="0" smtClean="0"/>
              <a:t>——</a:t>
            </a:r>
            <a:r>
              <a:rPr lang="zh-CN" altLang="en-US" sz="3200" dirty="0" smtClean="0"/>
              <a:t>物体的运动状态不发生改变。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0" grpId="0"/>
      <p:bldP spid="13" grpId="0"/>
      <p:bldP spid="14" grpId="0"/>
      <p:bldP spid="16" grpId="0"/>
      <p:bldP spid="17" grpId="0"/>
      <p:bldP spid="18" grpId="0"/>
      <p:bldP spid="19" grpId="0" animBg="1"/>
      <p:bldP spid="22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600" y="4221088"/>
            <a:ext cx="7632848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我们把物体受到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两个</a:t>
            </a:r>
            <a:r>
              <a:rPr lang="zh-CN" altLang="en-US" sz="3200" dirty="0" smtClean="0"/>
              <a:t>而保持平衡状态称为物体处于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二力平衡</a:t>
            </a:r>
            <a:r>
              <a:rPr lang="zh-CN" altLang="en-US" sz="3200" dirty="0" smtClean="0"/>
              <a:t>状态。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83768" y="3140968"/>
            <a:ext cx="1512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</a:rPr>
              <a:t>二个力</a:t>
            </a:r>
            <a:endParaRPr lang="zh-CN" altLang="en-US" sz="32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5576" y="476672"/>
            <a:ext cx="2242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力的平衡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27984" y="3140968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b="1" dirty="0" smtClean="0">
                <a:solidFill>
                  <a:srgbClr val="FF0000"/>
                </a:solidFill>
                <a:latin typeface="+mn-ea"/>
              </a:rPr>
              <a:t>二力平衡</a:t>
            </a:r>
            <a:endParaRPr lang="zh-CN" altLang="en-US" sz="32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43608" y="1412776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物体在受到</a:t>
            </a:r>
            <a:r>
              <a:rPr lang="zh-CN" altLang="en-US" sz="3200" b="1" dirty="0" smtClean="0">
                <a:solidFill>
                  <a:schemeClr val="tx2"/>
                </a:solidFill>
              </a:rPr>
              <a:t>几个力</a:t>
            </a:r>
            <a:r>
              <a:rPr lang="zh-CN" altLang="en-US" sz="3200" dirty="0" smtClean="0"/>
              <a:t>的作用时，如果能保持静止或者匀速直线运动状态，我们就说这几个力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相互平衡</a:t>
            </a:r>
            <a:r>
              <a:rPr lang="zh-CN" altLang="en-US" sz="3200" dirty="0" smtClean="0"/>
              <a:t>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3491880" y="1988840"/>
            <a:ext cx="0" cy="12241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5292080" y="2852936"/>
            <a:ext cx="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2889</Words>
  <Application>Microsoft Office PowerPoint</Application>
  <PresentationFormat>全屏显示(4:3)</PresentationFormat>
  <Paragraphs>376</Paragraphs>
  <Slides>58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58</vt:i4>
      </vt:variant>
    </vt:vector>
  </HeadingPairs>
  <TitlesOfParts>
    <vt:vector size="59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2020-02-26T14:34:31Z</dcterms:created>
  <dcterms:modified xsi:type="dcterms:W3CDTF">2020-03-30T04:04:03Z</dcterms:modified>
</cp:coreProperties>
</file>