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9AC5CCAD-D006-43B2-94A3-E5F378BE0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BB4C91-A4CA-4EBE-8AF8-1DBB3ECEA669}" type="datetimeFigureOut">
              <a:rPr lang="zh-CN" altLang="en-US"/>
              <a:pPr/>
              <a:t>2020/2/27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1483C42E-AE45-4FD6-B062-344EE984B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C1D18E89-9389-425C-8081-DF52734DF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FD1E5-9667-44FC-AF96-5CF5EF38E3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0909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914400"/>
            <a:ext cx="7886700" cy="366372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B5F0B08A-A608-476C-82C7-3440260F385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15BB4C91-A4CA-4EBE-8AF8-1DBB3ECEA669}" type="datetimeFigureOut">
              <a:rPr lang="zh-CN" altLang="en-US"/>
              <a:pPr/>
              <a:t>2020/2/27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4006B1CB-98DE-4362-9323-CCF29C5E6AC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101ADDF8-7BB9-45FF-91AD-8A1BD3D7EC6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C300761-994E-4C45-BC06-F29FC74B4B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809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4.jpeg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gif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ar.autohome.com.cn/photo/1156/1/5847.html" TargetMode="Externa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hyperlink" Target="&#35838;&#20214;&#32032;&#26448;/&#27861;&#25289;&#21033;.flv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714876" y="2143122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第九章 压强</a:t>
            </a:r>
            <a:endParaRPr lang="zh-CN" altLang="en-US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0398" y="2714626"/>
            <a:ext cx="56436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40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9.4</a:t>
            </a:r>
            <a:r>
              <a:rPr lang="zh-CN" altLang="en-US" sz="28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流体压强与流速的</a:t>
            </a:r>
            <a:r>
              <a:rPr lang="zh-CN" altLang="en-US" sz="28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 108545">
            <a:extLst>
              <a:ext uri="{FF2B5EF4-FFF2-40B4-BE49-F238E27FC236}">
                <a16:creationId xmlns:a16="http://schemas.microsoft.com/office/drawing/2014/main" xmlns="" id="{6E18FC87-F54E-41AF-ADB6-5531348C47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zh-CN" altLang="en-US" sz="5400" dirty="0">
                <a:solidFill>
                  <a:srgbClr val="FF0000"/>
                </a:solidFill>
                <a:ea typeface="楷体_GB2312" pitchFamily="49" charset="-122"/>
              </a:rPr>
              <a:t>猜一猜</a:t>
            </a:r>
          </a:p>
        </p:txBody>
      </p:sp>
      <p:sp>
        <p:nvSpPr>
          <p:cNvPr id="108547" name="文本占位符 108546">
            <a:extLst>
              <a:ext uri="{FF2B5EF4-FFF2-40B4-BE49-F238E27FC236}">
                <a16:creationId xmlns:a16="http://schemas.microsoft.com/office/drawing/2014/main" xmlns="" id="{19BE48C6-2A53-455E-9499-137724A1F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88294" y="1749028"/>
            <a:ext cx="7058025" cy="339447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/>
              <a:t>猜想一：流速</a:t>
            </a:r>
            <a:r>
              <a:rPr lang="zh-CN" altLang="en-US" b="1">
                <a:solidFill>
                  <a:srgbClr val="FF0000"/>
                </a:solidFill>
              </a:rPr>
              <a:t>小</a:t>
            </a:r>
            <a:r>
              <a:rPr lang="zh-CN" altLang="en-US" b="1"/>
              <a:t>，压强</a:t>
            </a:r>
            <a:r>
              <a:rPr lang="zh-CN" altLang="en-US" b="1">
                <a:solidFill>
                  <a:srgbClr val="FF0000"/>
                </a:solidFill>
              </a:rPr>
              <a:t>小</a:t>
            </a:r>
            <a:r>
              <a:rPr lang="zh-CN" altLang="en-US" b="1"/>
              <a:t>；流速</a:t>
            </a:r>
            <a:r>
              <a:rPr lang="zh-CN" altLang="en-US" b="1">
                <a:solidFill>
                  <a:srgbClr val="FF0000"/>
                </a:solidFill>
              </a:rPr>
              <a:t>大</a:t>
            </a:r>
            <a:r>
              <a:rPr lang="zh-CN" altLang="en-US" b="1"/>
              <a:t>，压强</a:t>
            </a:r>
            <a:r>
              <a:rPr lang="zh-CN" altLang="en-US" b="1">
                <a:solidFill>
                  <a:srgbClr val="FF0000"/>
                </a:solidFill>
              </a:rPr>
              <a:t>大</a:t>
            </a:r>
            <a:r>
              <a:rPr lang="zh-CN" altLang="en-US" b="1"/>
              <a:t>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b="1"/>
              <a:t>猜想二：流速</a:t>
            </a:r>
            <a:r>
              <a:rPr lang="zh-CN" altLang="en-US" b="1">
                <a:solidFill>
                  <a:srgbClr val="FF0000"/>
                </a:solidFill>
              </a:rPr>
              <a:t>小</a:t>
            </a:r>
            <a:r>
              <a:rPr lang="zh-CN" altLang="en-US" b="1"/>
              <a:t>，压强</a:t>
            </a:r>
            <a:r>
              <a:rPr lang="zh-CN" altLang="en-US" b="1">
                <a:solidFill>
                  <a:srgbClr val="FF0000"/>
                </a:solidFill>
              </a:rPr>
              <a:t>大</a:t>
            </a:r>
            <a:r>
              <a:rPr lang="zh-CN" altLang="en-US" b="1"/>
              <a:t>；流速</a:t>
            </a:r>
            <a:r>
              <a:rPr lang="zh-CN" altLang="en-US" b="1">
                <a:solidFill>
                  <a:srgbClr val="FF0000"/>
                </a:solidFill>
              </a:rPr>
              <a:t>大</a:t>
            </a:r>
            <a:r>
              <a:rPr lang="zh-CN" altLang="en-US" b="1"/>
              <a:t>，压强</a:t>
            </a:r>
            <a:r>
              <a:rPr lang="zh-CN" altLang="en-US" b="1">
                <a:solidFill>
                  <a:srgbClr val="FF0000"/>
                </a:solidFill>
              </a:rPr>
              <a:t>小</a:t>
            </a:r>
            <a:r>
              <a:rPr lang="zh-CN" altLang="en-US" b="1"/>
              <a:t>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b="1"/>
              <a:t>猜想三：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09587">
            <a:extLst>
              <a:ext uri="{FF2B5EF4-FFF2-40B4-BE49-F238E27FC236}">
                <a16:creationId xmlns:a16="http://schemas.microsoft.com/office/drawing/2014/main" xmlns="" id="{8918398F-FF4D-4873-A3BA-731947B18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253" y="550626"/>
            <a:ext cx="3667539" cy="436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7C5393-03BE-4150-A36F-BB96B0F6E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1210" y="550626"/>
            <a:ext cx="4442791" cy="436326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07521">
            <a:extLst>
              <a:ext uri="{FF2B5EF4-FFF2-40B4-BE49-F238E27FC236}">
                <a16:creationId xmlns:a16="http://schemas.microsoft.com/office/drawing/2014/main" xmlns="" id="{A005C117-DE82-40BF-AD50-E35AEB7F2314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836880" y="210740"/>
            <a:ext cx="1870603" cy="857250"/>
          </a:xfrm>
        </p:spPr>
        <p:txBody>
          <a:bodyPr anchor="b">
            <a:normAutofit fontScale="90000"/>
          </a:bodyPr>
          <a:lstStyle/>
          <a:p>
            <a:r>
              <a:rPr lang="zh-CN" altLang="en-US"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C250703-7795-43FD-A0BC-AF421F2E3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783" y="1020643"/>
            <a:ext cx="3277677" cy="18873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178BD9B-1890-42F0-98C4-A974FA02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541" y="1020644"/>
            <a:ext cx="3114675" cy="18873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845E240-60D0-456D-B074-A836339D9C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783" y="3041374"/>
            <a:ext cx="3277677" cy="20097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8A87F2-26DD-4275-827E-D283194558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542" y="3041374"/>
            <a:ext cx="3114675" cy="20097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60418">
            <a:extLst>
              <a:ext uri="{FF2B5EF4-FFF2-40B4-BE49-F238E27FC236}">
                <a16:creationId xmlns:a16="http://schemas.microsoft.com/office/drawing/2014/main" xmlns="" id="{BF14D61D-7908-4E1D-9AF7-FFF98792F9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用注射器向两个小船中间喷射水产生水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流，观察一下发生什么现象？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FAE246-26FA-4F99-9A60-E4A8749E5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890" y="2571750"/>
            <a:ext cx="3272458" cy="19145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C7A601-71B9-4AAC-B0E2-62FB620CFF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0612" y="2571751"/>
            <a:ext cx="2981739" cy="19145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7825">
            <a:extLst>
              <a:ext uri="{FF2B5EF4-FFF2-40B4-BE49-F238E27FC236}">
                <a16:creationId xmlns:a16="http://schemas.microsoft.com/office/drawing/2014/main" xmlns="" id="{5C541E96-8EBB-4480-8072-3F84A072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441" y="2282429"/>
            <a:ext cx="74295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17410" name="矩形 77826">
            <a:extLst>
              <a:ext uri="{FF2B5EF4-FFF2-40B4-BE49-F238E27FC236}">
                <a16:creationId xmlns:a16="http://schemas.microsoft.com/office/drawing/2014/main" xmlns="" id="{40E5E53D-951F-4DAC-898E-B11BD360B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441" y="2231231"/>
            <a:ext cx="74295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grpSp>
        <p:nvGrpSpPr>
          <p:cNvPr id="2" name="组合 77827">
            <a:extLst>
              <a:ext uri="{FF2B5EF4-FFF2-40B4-BE49-F238E27FC236}">
                <a16:creationId xmlns:a16="http://schemas.microsoft.com/office/drawing/2014/main" xmlns="" id="{A1B77CA0-AA84-42DD-A7DD-0E04243F5287}"/>
              </a:ext>
            </a:extLst>
          </p:cNvPr>
          <p:cNvGrpSpPr>
            <a:grpSpLocks/>
          </p:cNvGrpSpPr>
          <p:nvPr/>
        </p:nvGrpSpPr>
        <p:grpSpPr bwMode="auto">
          <a:xfrm>
            <a:off x="252330" y="592812"/>
            <a:ext cx="7431965" cy="602073"/>
            <a:chOff x="-565" y="720"/>
            <a:chExt cx="5762" cy="585"/>
          </a:xfrm>
        </p:grpSpPr>
        <p:grpSp>
          <p:nvGrpSpPr>
            <p:cNvPr id="3" name="组合 77828">
              <a:extLst>
                <a:ext uri="{FF2B5EF4-FFF2-40B4-BE49-F238E27FC236}">
                  <a16:creationId xmlns:a16="http://schemas.microsoft.com/office/drawing/2014/main" xmlns="" id="{72A0CE44-925C-437F-87FA-E35A1F186B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720"/>
              <a:ext cx="4765" cy="486"/>
              <a:chOff x="0" y="0"/>
              <a:chExt cx="4765" cy="486"/>
            </a:xfrm>
          </p:grpSpPr>
          <p:sp>
            <p:nvSpPr>
              <p:cNvPr id="17413" name="矩形 77829">
                <a:extLst>
                  <a:ext uri="{FF2B5EF4-FFF2-40B4-BE49-F238E27FC236}">
                    <a16:creationId xmlns:a16="http://schemas.microsoft.com/office/drawing/2014/main" xmlns="" id="{26B48205-3BF7-4F11-B66B-2E728EC60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65" cy="4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14" name="矩形 77830">
                <a:extLst>
                  <a:ext uri="{FF2B5EF4-FFF2-40B4-BE49-F238E27FC236}">
                    <a16:creationId xmlns:a16="http://schemas.microsoft.com/office/drawing/2014/main" xmlns="" id="{8C78D2FC-5116-4DF9-9567-E49074CBD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" y="56"/>
                <a:ext cx="4653" cy="1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 altLang="zh-CN" sz="2700" b="1" dirty="0">
                    <a:solidFill>
                      <a:srgbClr val="FF0000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1</a:t>
                </a:r>
                <a:r>
                  <a:rPr lang="zh-CN" altLang="en-US" sz="2700" b="1" dirty="0">
                    <a:solidFill>
                      <a:srgbClr val="FF0000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、对着两张平行拿着的纸吹气，你会发现什么现象？为什么？</a:t>
                </a:r>
              </a:p>
              <a:p>
                <a:pPr eaLnBrk="0" hangingPunct="0"/>
                <a:endParaRPr lang="zh-CN" altLang="en-US" sz="2700" dirty="0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sp>
          <p:nvSpPr>
            <p:cNvPr id="17415" name="文本框 77831">
              <a:extLst>
                <a:ext uri="{FF2B5EF4-FFF2-40B4-BE49-F238E27FC236}">
                  <a16:creationId xmlns:a16="http://schemas.microsoft.com/office/drawing/2014/main" xmlns="" id="{FE23B0CE-16BD-4ABB-A05F-95DC34A1A1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565" y="767"/>
              <a:ext cx="1872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舒体" pitchFamily="2" charset="-122"/>
                </a:rPr>
                <a:t>  </a:t>
              </a: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舒体" pitchFamily="2" charset="-122"/>
                </a:rPr>
                <a:t>分析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舒体" pitchFamily="2" charset="-122"/>
                </a:rPr>
                <a:t>1</a:t>
              </a: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舒体" pitchFamily="2" charset="-122"/>
                </a:rPr>
                <a:t>：</a:t>
              </a:r>
            </a:p>
          </p:txBody>
        </p:sp>
      </p:grpSp>
      <p:sp>
        <p:nvSpPr>
          <p:cNvPr id="17416" name="矩形 77836">
            <a:extLst>
              <a:ext uri="{FF2B5EF4-FFF2-40B4-BE49-F238E27FC236}">
                <a16:creationId xmlns:a16="http://schemas.microsoft.com/office/drawing/2014/main" xmlns="" id="{FF289758-93CA-415C-BC8E-A41B48F8C6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672" y="2128838"/>
            <a:ext cx="7429501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grpSp>
        <p:nvGrpSpPr>
          <p:cNvPr id="4" name="组合 77837">
            <a:extLst>
              <a:ext uri="{FF2B5EF4-FFF2-40B4-BE49-F238E27FC236}">
                <a16:creationId xmlns:a16="http://schemas.microsoft.com/office/drawing/2014/main" xmlns="" id="{2B7BC4C0-24D6-4AA3-A92E-A9A9B2D5E7FC}"/>
              </a:ext>
            </a:extLst>
          </p:cNvPr>
          <p:cNvGrpSpPr>
            <a:grpSpLocks/>
          </p:cNvGrpSpPr>
          <p:nvPr/>
        </p:nvGrpSpPr>
        <p:grpSpPr bwMode="auto">
          <a:xfrm>
            <a:off x="3457575" y="2571750"/>
            <a:ext cx="4705350" cy="885825"/>
            <a:chOff x="0" y="0"/>
            <a:chExt cx="7155" cy="744"/>
          </a:xfrm>
        </p:grpSpPr>
        <p:sp>
          <p:nvSpPr>
            <p:cNvPr id="17418" name="矩形 77838">
              <a:extLst>
                <a:ext uri="{FF2B5EF4-FFF2-40B4-BE49-F238E27FC236}">
                  <a16:creationId xmlns:a16="http://schemas.microsoft.com/office/drawing/2014/main" xmlns="" id="{02105D47-71DD-4900-A158-70DD0976F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155" cy="7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7419" name="矩形 77839">
              <a:extLst>
                <a:ext uri="{FF2B5EF4-FFF2-40B4-BE49-F238E27FC236}">
                  <a16:creationId xmlns:a16="http://schemas.microsoft.com/office/drawing/2014/main" xmlns="" id="{7EB02DA0-491E-48BD-A179-4889C756A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" y="56"/>
              <a:ext cx="7043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2700" dirty="0">
                  <a:solidFill>
                    <a:srgbClr val="FF0066"/>
                  </a:solidFill>
                  <a:latin typeface=""/>
                  <a:ea typeface="隶书" pitchFamily="49" charset="-122"/>
                </a:rPr>
                <a:t>原因：</a:t>
              </a:r>
              <a:r>
                <a:rPr lang="zh-CN" altLang="en-US" sz="2700" b="1" dirty="0">
                  <a:latin typeface=""/>
                  <a:ea typeface="隶书" pitchFamily="49" charset="-122"/>
                </a:rPr>
                <a:t>吹气时，纸条内侧空气流动快，压强变小，纸条外侧空气流动慢，压强变大，两纸条被吸到了一起。</a:t>
              </a:r>
              <a:r>
                <a:rPr lang="zh-CN" altLang="en-US" sz="2100" b="1" dirty="0">
                  <a:latin typeface=""/>
                </a:rPr>
                <a:t/>
              </a:r>
              <a:br>
                <a:rPr lang="zh-CN" altLang="en-US" sz="2100" b="1" dirty="0">
                  <a:latin typeface=""/>
                </a:rPr>
              </a:br>
              <a:endParaRPr lang="zh-CN" altLang="en-US" sz="2100" b="1" dirty="0">
                <a:latin typeface=""/>
              </a:endParaRPr>
            </a:p>
            <a:p>
              <a:pPr eaLnBrk="0" hangingPunct="0"/>
              <a:endParaRPr lang="zh-CN" altLang="en-US" sz="2100" b="1" dirty="0">
                <a:solidFill>
                  <a:schemeClr val="accent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420" name="文本框 77841">
            <a:extLst>
              <a:ext uri="{FF2B5EF4-FFF2-40B4-BE49-F238E27FC236}">
                <a16:creationId xmlns:a16="http://schemas.microsoft.com/office/drawing/2014/main" xmlns="" id="{6212BBB5-2772-4211-84F9-4A580B4B5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7" y="2000250"/>
            <a:ext cx="427196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dirty="0">
                <a:solidFill>
                  <a:srgbClr val="FF0066"/>
                </a:solidFill>
                <a:latin typeface=""/>
                <a:ea typeface="隶书" pitchFamily="49" charset="-122"/>
              </a:rPr>
              <a:t>现象：</a:t>
            </a:r>
            <a:r>
              <a:rPr lang="zh-CN" altLang="en-US" sz="2700" b="1" dirty="0">
                <a:latin typeface=""/>
                <a:ea typeface="隶书" pitchFamily="49" charset="-122"/>
              </a:rPr>
              <a:t>两张纸吸到了一起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B544A774-F9C1-404F-9653-354B61650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0064" y="2063353"/>
            <a:ext cx="1685925" cy="2185624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84993">
            <a:extLst>
              <a:ext uri="{FF2B5EF4-FFF2-40B4-BE49-F238E27FC236}">
                <a16:creationId xmlns:a16="http://schemas.microsoft.com/office/drawing/2014/main" xmlns="" id="{DBCAA94A-33F4-4D7C-A4A3-3074D1D52D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24025" y="457200"/>
            <a:ext cx="6438900" cy="857250"/>
          </a:xfrm>
        </p:spPr>
        <p:txBody>
          <a:bodyPr anchor="b">
            <a:normAutofit fontScale="90000"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把乒乓球放在伸平的手掌上，并把乒乓球放在翻</a:t>
            </a:r>
            <a:b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转的漏斗上，能够发生什么现象？</a:t>
            </a:r>
          </a:p>
        </p:txBody>
      </p:sp>
      <p:sp>
        <p:nvSpPr>
          <p:cNvPr id="18434" name="文本占位符 84994">
            <a:extLst>
              <a:ext uri="{FF2B5EF4-FFF2-40B4-BE49-F238E27FC236}">
                <a16:creationId xmlns:a16="http://schemas.microsoft.com/office/drawing/2014/main" xmlns="" id="{F22C4BA7-B146-411B-94D0-6BB0BA7810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38287" y="1771650"/>
            <a:ext cx="5014913" cy="26860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</a:rPr>
              <a:t>现象</a:t>
            </a:r>
            <a:r>
              <a:rPr lang="zh-CN" altLang="en-US" sz="2700" b="1" dirty="0">
                <a:solidFill>
                  <a:srgbClr val="FF0066"/>
                </a:solidFill>
              </a:rPr>
              <a:t>：</a:t>
            </a:r>
            <a:r>
              <a:rPr lang="zh-CN" altLang="en-US" sz="2700" b="1" dirty="0"/>
              <a:t>球被吸起不落下。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</a:rPr>
              <a:t>原因：</a:t>
            </a:r>
            <a:r>
              <a:rPr lang="zh-CN" altLang="en-US" sz="2700" b="1" dirty="0"/>
              <a:t>对着漏斗吹气，漏斗上方空气流动速度快，压强减小，乒乓球下方气体流动速度慢，压强增大，小球被吸上去了。</a:t>
            </a:r>
          </a:p>
        </p:txBody>
      </p:sp>
      <p:grpSp>
        <p:nvGrpSpPr>
          <p:cNvPr id="2" name="组合 84995">
            <a:extLst>
              <a:ext uri="{FF2B5EF4-FFF2-40B4-BE49-F238E27FC236}">
                <a16:creationId xmlns:a16="http://schemas.microsoft.com/office/drawing/2014/main" xmlns="" id="{FBC8BEF9-1C91-46CC-B76B-488A4FA20DD8}"/>
              </a:ext>
            </a:extLst>
          </p:cNvPr>
          <p:cNvGrpSpPr>
            <a:grpSpLocks/>
          </p:cNvGrpSpPr>
          <p:nvPr/>
        </p:nvGrpSpPr>
        <p:grpSpPr bwMode="auto">
          <a:xfrm>
            <a:off x="6553201" y="2605087"/>
            <a:ext cx="1464469" cy="2538413"/>
            <a:chOff x="4014" y="300"/>
            <a:chExt cx="1134" cy="2132"/>
          </a:xfrm>
        </p:grpSpPr>
        <p:sp>
          <p:nvSpPr>
            <p:cNvPr id="18436" name="椭圆 84996">
              <a:extLst>
                <a:ext uri="{FF2B5EF4-FFF2-40B4-BE49-F238E27FC236}">
                  <a16:creationId xmlns:a16="http://schemas.microsoft.com/office/drawing/2014/main" xmlns="" id="{197875A7-30AE-4321-852D-C9D951E52D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7" y="1525"/>
              <a:ext cx="589" cy="54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8437" name="直接连接符 84997">
              <a:extLst>
                <a:ext uri="{FF2B5EF4-FFF2-40B4-BE49-F238E27FC236}">
                  <a16:creationId xmlns:a16="http://schemas.microsoft.com/office/drawing/2014/main" xmlns="" id="{D32871BD-041C-4EC9-971D-31721B8602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3" y="300"/>
              <a:ext cx="0" cy="1134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直接连接符 84998">
              <a:extLst>
                <a:ext uri="{FF2B5EF4-FFF2-40B4-BE49-F238E27FC236}">
                  <a16:creationId xmlns:a16="http://schemas.microsoft.com/office/drawing/2014/main" xmlns="" id="{32CF917D-7834-4A46-9DEF-AFAFB66E03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300"/>
              <a:ext cx="0" cy="1134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直接连接符 84999">
              <a:extLst>
                <a:ext uri="{FF2B5EF4-FFF2-40B4-BE49-F238E27FC236}">
                  <a16:creationId xmlns:a16="http://schemas.microsoft.com/office/drawing/2014/main" xmlns="" id="{8D973326-6C8B-4778-81E6-57E603F0BE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59" y="1434"/>
              <a:ext cx="454" cy="499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直接连接符 85000">
              <a:extLst>
                <a:ext uri="{FF2B5EF4-FFF2-40B4-BE49-F238E27FC236}">
                  <a16:creationId xmlns:a16="http://schemas.microsoft.com/office/drawing/2014/main" xmlns="" id="{A88B8395-04A1-4A8B-BE89-2F03D38889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1434"/>
              <a:ext cx="454" cy="499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直接连接符 85001">
              <a:extLst>
                <a:ext uri="{FF2B5EF4-FFF2-40B4-BE49-F238E27FC236}">
                  <a16:creationId xmlns:a16="http://schemas.microsoft.com/office/drawing/2014/main" xmlns="" id="{B07901FA-35A5-43A3-909B-F071F68483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14" y="1888"/>
              <a:ext cx="181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直接连接符 85002">
              <a:extLst>
                <a:ext uri="{FF2B5EF4-FFF2-40B4-BE49-F238E27FC236}">
                  <a16:creationId xmlns:a16="http://schemas.microsoft.com/office/drawing/2014/main" xmlns="" id="{6633264A-F997-4F88-ABF3-81B0600BE0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59" y="1933"/>
              <a:ext cx="182" cy="499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直接连接符 85003">
              <a:extLst>
                <a:ext uri="{FF2B5EF4-FFF2-40B4-BE49-F238E27FC236}">
                  <a16:creationId xmlns:a16="http://schemas.microsoft.com/office/drawing/2014/main" xmlns="" id="{2D0F0D84-9FF1-459A-B974-1489B873CD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1" y="1933"/>
              <a:ext cx="182" cy="40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直接连接符 85004">
              <a:extLst>
                <a:ext uri="{FF2B5EF4-FFF2-40B4-BE49-F238E27FC236}">
                  <a16:creationId xmlns:a16="http://schemas.microsoft.com/office/drawing/2014/main" xmlns="" id="{3EE58B90-527E-49B4-B69B-7126BC67B6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7" y="1888"/>
              <a:ext cx="181" cy="22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5" name="矩形 85005">
            <a:extLst>
              <a:ext uri="{FF2B5EF4-FFF2-40B4-BE49-F238E27FC236}">
                <a16:creationId xmlns:a16="http://schemas.microsoft.com/office/drawing/2014/main" xmlns="" id="{A4FB39D8-EEDB-4105-A8B0-008623E4B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815" y="611981"/>
            <a:ext cx="135678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</a:rPr>
              <a:t>分析</a:t>
            </a:r>
            <a:r>
              <a:rPr lang="en-US" altLang="zh-CN" sz="2700" b="1" dirty="0">
                <a:solidFill>
                  <a:srgbClr val="FF0000"/>
                </a:solidFill>
              </a:rPr>
              <a:t>2</a:t>
            </a:r>
            <a:r>
              <a:rPr lang="zh-CN" altLang="en-US" sz="2700" b="1" dirty="0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18446" name="下箭头 85008">
            <a:extLst>
              <a:ext uri="{FF2B5EF4-FFF2-40B4-BE49-F238E27FC236}">
                <a16:creationId xmlns:a16="http://schemas.microsoft.com/office/drawing/2014/main" xmlns="" id="{4F2C017E-CC7F-4296-88CD-BA98F7FD3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8937" y="1714500"/>
            <a:ext cx="928688" cy="8001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E701"/>
              </a:gs>
              <a:gs pos="100000">
                <a:srgbClr val="FE3E02"/>
              </a:gs>
            </a:gsLst>
            <a:lin ang="5400000" scaled="1"/>
          </a:gradFill>
          <a:ln>
            <a:noFill/>
          </a:ln>
          <a:scene3d>
            <a:camera prst="legacyPerspectiveFront">
              <a:rot lat="20519999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  <a:contourClr>
              <a:srgbClr val="FFE701"/>
            </a:contourClr>
          </a:sp3d>
          <a:extLst>
            <a:ext uri="{91240B29-F687-4F45-9708-019B960494DF}">
              <a14:hiddenLine xmlns:a14="http://schemas.microsoft.com/office/drawing/2010/main" xmlns="" w="9525" cap="sq">
                <a:noFill/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flatTx/>
          </a:bodyPr>
          <a:lstStyle/>
          <a:p>
            <a:pPr algn="ctr"/>
            <a:r>
              <a:rPr lang="en-US" altLang="zh-CN" dirty="0"/>
              <a:t> </a:t>
            </a:r>
            <a:r>
              <a:rPr lang="zh-CN" altLang="en-US" b="1" dirty="0"/>
              <a:t>吹气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58369">
            <a:extLst>
              <a:ext uri="{FF2B5EF4-FFF2-40B4-BE49-F238E27FC236}">
                <a16:creationId xmlns:a16="http://schemas.microsoft.com/office/drawing/2014/main" xmlns="" id="{ADB2D0D6-03BD-4A18-8CF5-514CF33C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4325" y="459581"/>
            <a:ext cx="6438900" cy="514350"/>
          </a:xfrm>
        </p:spPr>
        <p:txBody>
          <a:bodyPr anchor="b">
            <a:normAutofit fontScale="90000"/>
          </a:bodyPr>
          <a:lstStyle/>
          <a:p>
            <a:r>
              <a:rPr lang="zh-CN" altLang="en-US" b="1" dirty="0"/>
              <a:t>分析</a:t>
            </a:r>
            <a:r>
              <a:rPr lang="en-US" altLang="zh-CN" b="1" dirty="0"/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</a:p>
        </p:txBody>
      </p:sp>
      <p:pic>
        <p:nvPicPr>
          <p:cNvPr id="58379" name="图片 58378">
            <a:extLst>
              <a:ext uri="{FF2B5EF4-FFF2-40B4-BE49-F238E27FC236}">
                <a16:creationId xmlns:a16="http://schemas.microsoft.com/office/drawing/2014/main" xmlns="" id="{2D28BC08-B60D-4850-8CEE-CD56A0CD6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6864" y="2000250"/>
            <a:ext cx="2516981" cy="216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58390">
            <a:extLst>
              <a:ext uri="{FF2B5EF4-FFF2-40B4-BE49-F238E27FC236}">
                <a16:creationId xmlns:a16="http://schemas.microsoft.com/office/drawing/2014/main" xmlns="" id="{47F29409-2ADC-491C-98AF-E7D4FC4CE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422" y="1845470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endParaRPr lang="zh-CN" altLang="zh-CN"/>
          </a:p>
        </p:txBody>
      </p:sp>
      <p:sp>
        <p:nvSpPr>
          <p:cNvPr id="19460" name="矩形 58391">
            <a:extLst>
              <a:ext uri="{FF2B5EF4-FFF2-40B4-BE49-F238E27FC236}">
                <a16:creationId xmlns:a16="http://schemas.microsoft.com/office/drawing/2014/main" xmlns="" id="{D064ECE4-DC4E-49B7-8091-A2547A389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479" y="948979"/>
            <a:ext cx="594360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r>
              <a:rPr lang="zh-CN" altLang="en-US" sz="2100" b="1" dirty="0">
                <a:solidFill>
                  <a:srgbClr val="FF0000"/>
                </a:solidFill>
              </a:rPr>
              <a:t>用注射器向两个小船中间喷射水产生水流，通过物理运动状况分析判断流体流速与压强的关系！</a:t>
            </a:r>
          </a:p>
        </p:txBody>
      </p:sp>
      <p:sp>
        <p:nvSpPr>
          <p:cNvPr id="19461" name="文本框 58392">
            <a:extLst>
              <a:ext uri="{FF2B5EF4-FFF2-40B4-BE49-F238E27FC236}">
                <a16:creationId xmlns:a16="http://schemas.microsoft.com/office/drawing/2014/main" xmlns="" id="{5A688FBD-D98B-4295-930C-671642CFF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885951"/>
            <a:ext cx="3714750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r>
              <a:rPr lang="zh-CN" altLang="en-US" sz="2700" b="1" dirty="0">
                <a:solidFill>
                  <a:srgbClr val="FF0066"/>
                </a:solidFill>
              </a:rPr>
              <a:t>现象：</a:t>
            </a:r>
            <a:r>
              <a:rPr lang="zh-CN" altLang="en-US" sz="2700" b="1" dirty="0"/>
              <a:t>两小船靠近</a:t>
            </a:r>
          </a:p>
          <a:p>
            <a:r>
              <a:rPr lang="zh-CN" altLang="en-US" sz="2700" b="1" dirty="0">
                <a:solidFill>
                  <a:srgbClr val="FF0066"/>
                </a:solidFill>
              </a:rPr>
              <a:t>原因：</a:t>
            </a:r>
            <a:r>
              <a:rPr lang="zh-CN" altLang="en-US" sz="2700" b="1" dirty="0"/>
              <a:t>向两只船中间喷水，中间的水的流速增大，流体压强减小，船两侧的流速减小，流体压强增大，两小船靠近。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59393">
            <a:extLst>
              <a:ext uri="{FF2B5EF4-FFF2-40B4-BE49-F238E27FC236}">
                <a16:creationId xmlns:a16="http://schemas.microsoft.com/office/drawing/2014/main" xmlns="" id="{84DA99D1-1507-47E3-B8B9-05BC9825D7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5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结论：</a:t>
            </a:r>
          </a:p>
        </p:txBody>
      </p:sp>
      <p:sp>
        <p:nvSpPr>
          <p:cNvPr id="59396" name="文本占位符 59395">
            <a:extLst>
              <a:ext uri="{FF2B5EF4-FFF2-40B4-BE49-F238E27FC236}">
                <a16:creationId xmlns:a16="http://schemas.microsoft.com/office/drawing/2014/main" xmlns="" id="{0AEDB733-882C-4848-96BE-D584ED741D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0200" y="1943100"/>
            <a:ext cx="5257800" cy="62865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3300" b="1" dirty="0">
                <a:solidFill>
                  <a:srgbClr val="FF0000"/>
                </a:solidFill>
              </a:rPr>
              <a:t>流体压强与流速的关系：</a:t>
            </a:r>
          </a:p>
        </p:txBody>
      </p:sp>
      <p:sp>
        <p:nvSpPr>
          <p:cNvPr id="59397" name="文本框 59396">
            <a:extLst>
              <a:ext uri="{FF2B5EF4-FFF2-40B4-BE49-F238E27FC236}">
                <a16:creationId xmlns:a16="http://schemas.microsoft.com/office/drawing/2014/main" xmlns="" id="{A64C6674-FCBF-41B9-BD26-4F4C5815B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2628900"/>
            <a:ext cx="6172200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pPr algn="ctr"/>
            <a:r>
              <a:rPr lang="zh-CN" altLang="en-US" sz="3300" b="1" dirty="0">
                <a:solidFill>
                  <a:srgbClr val="FF0000"/>
                </a:solidFill>
              </a:rPr>
              <a:t>在流体</a:t>
            </a:r>
            <a:r>
              <a:rPr lang="zh-CN" altLang="en-US" sz="3300" b="1" dirty="0">
                <a:solidFill>
                  <a:schemeClr val="tx2"/>
                </a:solidFill>
              </a:rPr>
              <a:t>（气体和液体）中，</a:t>
            </a:r>
          </a:p>
          <a:p>
            <a:r>
              <a:rPr lang="zh-CN" altLang="en-US" sz="3300" b="1" dirty="0">
                <a:solidFill>
                  <a:srgbClr val="000000"/>
                </a:solidFill>
              </a:rPr>
              <a:t>流速越</a:t>
            </a:r>
            <a:r>
              <a:rPr lang="zh-CN" altLang="en-US" sz="3300" b="1" dirty="0">
                <a:solidFill>
                  <a:srgbClr val="FF0000"/>
                </a:solidFill>
              </a:rPr>
              <a:t>大</a:t>
            </a:r>
            <a:r>
              <a:rPr lang="zh-CN" altLang="en-US" sz="3300" b="1" dirty="0">
                <a:solidFill>
                  <a:srgbClr val="000000"/>
                </a:solidFill>
              </a:rPr>
              <a:t>的位置，压强就越</a:t>
            </a:r>
            <a:r>
              <a:rPr lang="zh-CN" altLang="en-US" sz="3300" b="1" dirty="0">
                <a:solidFill>
                  <a:srgbClr val="FF0000"/>
                </a:solidFill>
              </a:rPr>
              <a:t>小</a:t>
            </a:r>
            <a:r>
              <a:rPr lang="zh-CN" altLang="en-US" sz="3300" b="1" dirty="0">
                <a:solidFill>
                  <a:srgbClr val="000000"/>
                </a:solidFill>
              </a:rPr>
              <a:t>，流速越</a:t>
            </a:r>
            <a:r>
              <a:rPr lang="zh-CN" altLang="en-US" sz="3300" b="1" dirty="0">
                <a:solidFill>
                  <a:srgbClr val="00B0F0"/>
                </a:solidFill>
              </a:rPr>
              <a:t>小</a:t>
            </a:r>
            <a:r>
              <a:rPr lang="zh-CN" altLang="en-US" sz="3300" b="1" dirty="0">
                <a:solidFill>
                  <a:srgbClr val="000000"/>
                </a:solidFill>
              </a:rPr>
              <a:t>的位置，压强就越</a:t>
            </a:r>
            <a:r>
              <a:rPr lang="zh-CN" altLang="en-US" sz="3300" b="1" dirty="0">
                <a:solidFill>
                  <a:srgbClr val="00B0F0"/>
                </a:solidFill>
              </a:rPr>
              <a:t>大</a:t>
            </a:r>
            <a:r>
              <a:rPr lang="zh-CN" altLang="en-US" sz="3300" b="1" dirty="0">
                <a:solidFill>
                  <a:srgbClr val="000000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云形标注 62469">
            <a:extLst>
              <a:ext uri="{FF2B5EF4-FFF2-40B4-BE49-F238E27FC236}">
                <a16:creationId xmlns:a16="http://schemas.microsoft.com/office/drawing/2014/main" xmlns="" id="{7C140D30-0DE3-41D2-A75A-AE7F14FA6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313" y="628650"/>
            <a:ext cx="2971800" cy="2057400"/>
          </a:xfrm>
          <a:prstGeom prst="cloudCallout">
            <a:avLst>
              <a:gd name="adj1" fmla="val 26565"/>
              <a:gd name="adj2" fmla="val -233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zh-CN"/>
          </a:p>
        </p:txBody>
      </p:sp>
      <p:sp>
        <p:nvSpPr>
          <p:cNvPr id="21506" name="标题 62465">
            <a:extLst>
              <a:ext uri="{FF2B5EF4-FFF2-40B4-BE49-F238E27FC236}">
                <a16:creationId xmlns:a16="http://schemas.microsoft.com/office/drawing/2014/main" xmlns="" id="{AF8390AD-6A1D-4359-961A-92A22BA91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4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思考：</a:t>
            </a:r>
          </a:p>
        </p:txBody>
      </p:sp>
      <p:sp>
        <p:nvSpPr>
          <p:cNvPr id="21507" name="文本占位符 62466">
            <a:extLst>
              <a:ext uri="{FF2B5EF4-FFF2-40B4-BE49-F238E27FC236}">
                <a16:creationId xmlns:a16="http://schemas.microsoft.com/office/drawing/2014/main" xmlns="" id="{D196A95B-8C13-45AE-BB76-3425472C5D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14464" y="2800351"/>
            <a:ext cx="6251972" cy="2793206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几十吨甚至上百吨重的飞机为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什么能腾空而起，在空中飞行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呢？ 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3300" dirty="0"/>
          </a:p>
        </p:txBody>
      </p:sp>
      <p:sp>
        <p:nvSpPr>
          <p:cNvPr id="21508" name="文本框 62468">
            <a:extLst>
              <a:ext uri="{FF2B5EF4-FFF2-40B4-BE49-F238E27FC236}">
                <a16:creationId xmlns:a16="http://schemas.microsoft.com/office/drawing/2014/main" xmlns="" id="{6BE7166B-C8B7-49E2-857A-8569D5E2A1DE}"/>
              </a:ext>
            </a:extLst>
          </p:cNvPr>
          <p:cNvSpPr txBox="1">
            <a:spLocks noChangeArrowheads="1"/>
          </p:cNvSpPr>
          <p:nvPr/>
        </p:nvSpPr>
        <p:spPr bwMode="auto">
          <a:xfrm rot="20702346">
            <a:off x="3890962" y="1200151"/>
            <a:ext cx="2614613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66"/>
                </a:solidFill>
              </a:rPr>
              <a:t>飞机存在什么样的奥秘呢？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3491">
            <a:extLst>
              <a:ext uri="{FF2B5EF4-FFF2-40B4-BE49-F238E27FC236}">
                <a16:creationId xmlns:a16="http://schemas.microsoft.com/office/drawing/2014/main" xmlns="" id="{1F7F0390-A747-403F-BD79-D82DA7C90E1B}"/>
              </a:ext>
            </a:extLst>
          </p:cNvPr>
          <p:cNvGrpSpPr>
            <a:grpSpLocks/>
          </p:cNvGrpSpPr>
          <p:nvPr/>
        </p:nvGrpSpPr>
        <p:grpSpPr bwMode="auto">
          <a:xfrm>
            <a:off x="4163616" y="844154"/>
            <a:ext cx="2166938" cy="628650"/>
            <a:chOff x="3456" y="1344"/>
            <a:chExt cx="1680" cy="528"/>
          </a:xfrm>
        </p:grpSpPr>
        <p:sp>
          <p:nvSpPr>
            <p:cNvPr id="22531" name="矩形标注 63492">
              <a:extLst>
                <a:ext uri="{FF2B5EF4-FFF2-40B4-BE49-F238E27FC236}">
                  <a16:creationId xmlns:a16="http://schemas.microsoft.com/office/drawing/2014/main" xmlns="" id="{0CFE0F0D-38BA-45DC-85DE-91246587F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344"/>
              <a:ext cx="1680" cy="528"/>
            </a:xfrm>
            <a:prstGeom prst="wedgeRectCallout">
              <a:avLst>
                <a:gd name="adj1" fmla="val -63394"/>
                <a:gd name="adj2" fmla="val 131819"/>
              </a:avLst>
            </a:prstGeom>
            <a:noFill/>
            <a:ln w="3810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2532" name="对象 63493">
              <a:extLst>
                <a:ext uri="{FF2B5EF4-FFF2-40B4-BE49-F238E27FC236}">
                  <a16:creationId xmlns:a16="http://schemas.microsoft.com/office/drawing/2014/main" xmlns="" id="{B9AB126B-A5A2-4486-ACCC-937379ED489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504" y="1392"/>
            <a:ext cx="1632" cy="462"/>
          </p:xfrm>
          <a:graphic>
            <a:graphicData uri="http://schemas.openxmlformats.org/presentationml/2006/ole">
              <p:oleObj spid="_x0000_s10242" r:id="rId4" imgW="1523810" imgH="504762" progId="PBrush">
                <p:embed/>
              </p:oleObj>
            </a:graphicData>
          </a:graphic>
        </p:graphicFrame>
      </p:grpSp>
      <p:grpSp>
        <p:nvGrpSpPr>
          <p:cNvPr id="4" name="组合 63494">
            <a:extLst>
              <a:ext uri="{FF2B5EF4-FFF2-40B4-BE49-F238E27FC236}">
                <a16:creationId xmlns:a16="http://schemas.microsoft.com/office/drawing/2014/main" xmlns="" id="{D568518F-D4F5-45FF-8CDF-7AAD73A7DC5D}"/>
              </a:ext>
            </a:extLst>
          </p:cNvPr>
          <p:cNvGrpSpPr>
            <a:grpSpLocks/>
          </p:cNvGrpSpPr>
          <p:nvPr/>
        </p:nvGrpSpPr>
        <p:grpSpPr bwMode="auto">
          <a:xfrm>
            <a:off x="5670064" y="1592462"/>
            <a:ext cx="2166938" cy="628650"/>
            <a:chOff x="3456" y="1344"/>
            <a:chExt cx="1680" cy="528"/>
          </a:xfrm>
        </p:grpSpPr>
        <p:sp>
          <p:nvSpPr>
            <p:cNvPr id="22534" name="矩形标注 63495">
              <a:extLst>
                <a:ext uri="{FF2B5EF4-FFF2-40B4-BE49-F238E27FC236}">
                  <a16:creationId xmlns:a16="http://schemas.microsoft.com/office/drawing/2014/main" xmlns="" id="{B64D3B6F-F702-4672-9FBB-105A7C712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344"/>
              <a:ext cx="1680" cy="528"/>
            </a:xfrm>
            <a:prstGeom prst="wedgeRectCallout">
              <a:avLst>
                <a:gd name="adj1" fmla="val -63394"/>
                <a:gd name="adj2" fmla="val 131819"/>
              </a:avLst>
            </a:prstGeom>
            <a:noFill/>
            <a:ln w="3810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2535" name="对象 63496">
              <a:extLst>
                <a:ext uri="{FF2B5EF4-FFF2-40B4-BE49-F238E27FC236}">
                  <a16:creationId xmlns:a16="http://schemas.microsoft.com/office/drawing/2014/main" xmlns="" id="{8C8940B5-9CB9-48CA-9AB0-F2D26E4F6BC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504" y="1392"/>
            <a:ext cx="1632" cy="462"/>
          </p:xfrm>
          <a:graphic>
            <a:graphicData uri="http://schemas.openxmlformats.org/presentationml/2006/ole">
              <p:oleObj spid="_x0000_s10243" r:id="rId5" imgW="1523810" imgH="504762" progId="PBrush">
                <p:embed/>
              </p:oleObj>
            </a:graphicData>
          </a:graphic>
        </p:graphicFrame>
      </p:grpSp>
      <p:sp>
        <p:nvSpPr>
          <p:cNvPr id="22536" name="文本框 63497">
            <a:extLst>
              <a:ext uri="{FF2B5EF4-FFF2-40B4-BE49-F238E27FC236}">
                <a16:creationId xmlns:a16="http://schemas.microsoft.com/office/drawing/2014/main" xmlns="" id="{01CDF6DF-E210-4031-8EA5-26E40A652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742" y="4300538"/>
            <a:ext cx="3393281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63499" name="文本框 63498">
            <a:extLst>
              <a:ext uri="{FF2B5EF4-FFF2-40B4-BE49-F238E27FC236}">
                <a16:creationId xmlns:a16="http://schemas.microsoft.com/office/drawing/2014/main" xmlns="" id="{5F7986CF-8E9D-43FC-84FD-11EDD3549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4976" y="3598070"/>
            <a:ext cx="32170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机翼的形状是：</a:t>
            </a:r>
            <a:r>
              <a:rPr lang="zh-CN" altLang="en-US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0" name="文本框 63499">
            <a:extLst>
              <a:ext uri="{FF2B5EF4-FFF2-40B4-BE49-F238E27FC236}">
                <a16:creationId xmlns:a16="http://schemas.microsoft.com/office/drawing/2014/main" xmlns="" id="{9817902A-6F06-4373-AD7E-B160B23E9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125" y="4030267"/>
            <a:ext cx="204787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上凸下平的</a:t>
            </a:r>
          </a:p>
        </p:txBody>
      </p:sp>
      <p:sp>
        <p:nvSpPr>
          <p:cNvPr id="22539" name="矩形 63500">
            <a:extLst>
              <a:ext uri="{FF2B5EF4-FFF2-40B4-BE49-F238E27FC236}">
                <a16:creationId xmlns:a16="http://schemas.microsoft.com/office/drawing/2014/main" xmlns="" id="{10E81031-D5F0-4F5E-98A0-A90A092AA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63" y="857250"/>
            <a:ext cx="168539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飞机的机翼</a:t>
            </a:r>
          </a:p>
        </p:txBody>
      </p:sp>
      <p:sp>
        <p:nvSpPr>
          <p:cNvPr id="22541" name="矩形 63502">
            <a:extLst>
              <a:ext uri="{FF2B5EF4-FFF2-40B4-BE49-F238E27FC236}">
                <a16:creationId xmlns:a16="http://schemas.microsoft.com/office/drawing/2014/main" xmlns="" id="{1E988B7D-A028-4570-98F1-DEBCD5AF0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895" y="114300"/>
            <a:ext cx="230415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</a:rPr>
              <a:t>二、飞机的升力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7E6606-A6C9-4359-A1F3-75971CA18E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8472" y="819149"/>
            <a:ext cx="2879604" cy="22548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A11B373-8F00-40A9-8DA7-8B4A889A1C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9287" y="2760801"/>
            <a:ext cx="3217069" cy="214416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12">
            <a:extLst>
              <a:ext uri="{FF2B5EF4-FFF2-40B4-BE49-F238E27FC236}">
                <a16:creationId xmlns:a16="http://schemas.microsoft.com/office/drawing/2014/main" xmlns="" id="{0A675D13-B552-404F-A8E4-8D6BD8616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063" y="4549771"/>
            <a:ext cx="3590925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鸟儿是怎样飞翔的？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8465533-5CD3-4A86-97F2-9D445F445A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925" y="2571750"/>
            <a:ext cx="3332507" cy="19700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46E2375-826C-4238-90A1-74AF09CE9C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4179" y="2563771"/>
            <a:ext cx="3807619" cy="19780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B78CA52-B897-419F-88E1-44421ED964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4179" y="746166"/>
            <a:ext cx="3807619" cy="18096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27B55D6-7564-47AA-9EF1-A8F4D3D908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925" y="746165"/>
            <a:ext cx="3332507" cy="1817606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D1C55735-5748-443D-89D1-EA2D759F8662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221456" y="149543"/>
            <a:ext cx="2024063" cy="58864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lIns="68580" tIns="34290" rIns="68580" bIns="34290"/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情景引入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下箭头 65546">
            <a:extLst>
              <a:ext uri="{FF2B5EF4-FFF2-40B4-BE49-F238E27FC236}">
                <a16:creationId xmlns:a16="http://schemas.microsoft.com/office/drawing/2014/main" xmlns="" id="{D5565453-4DF3-41C1-8C99-1BA3DF99B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8615" y="160875"/>
            <a:ext cx="185738" cy="285750"/>
          </a:xfrm>
          <a:prstGeom prst="downArrow">
            <a:avLst>
              <a:gd name="adj1" fmla="val 50000"/>
              <a:gd name="adj2" fmla="val 3845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68580" tIns="34290" rIns="68580" bIns="34290" anchor="ctr"/>
          <a:lstStyle/>
          <a:p>
            <a:pPr algn="ctr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8" name="上箭头 65547">
            <a:extLst>
              <a:ext uri="{FF2B5EF4-FFF2-40B4-BE49-F238E27FC236}">
                <a16:creationId xmlns:a16="http://schemas.microsoft.com/office/drawing/2014/main" xmlns="" id="{7F121020-047D-4FFB-BC7E-63A5478C8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6703" y="2848806"/>
            <a:ext cx="309563" cy="628650"/>
          </a:xfrm>
          <a:prstGeom prst="upArrow">
            <a:avLst>
              <a:gd name="adj1" fmla="val 50000"/>
              <a:gd name="adj2" fmla="val 507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23564" name="文本框 65548">
            <a:extLst>
              <a:ext uri="{FF2B5EF4-FFF2-40B4-BE49-F238E27FC236}">
                <a16:creationId xmlns:a16="http://schemas.microsoft.com/office/drawing/2014/main" xmlns="" id="{6FAC9FD6-F202-4D56-AC49-6972721FE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50" y="495661"/>
            <a:ext cx="396240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1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飞机升力的产生</a:t>
            </a:r>
            <a:r>
              <a:rPr lang="zh-CN" altLang="en-US" sz="4100" b="1" dirty="0"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54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3565" name="文本框 65551">
            <a:extLst>
              <a:ext uri="{FF2B5EF4-FFF2-40B4-BE49-F238E27FC236}">
                <a16:creationId xmlns:a16="http://schemas.microsoft.com/office/drawing/2014/main" xmlns="" id="{38C5644A-2016-4614-93E5-2697B2D3F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1484" y="1590002"/>
            <a:ext cx="1753791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65553" name="矩形 65552">
            <a:extLst>
              <a:ext uri="{FF2B5EF4-FFF2-40B4-BE49-F238E27FC236}">
                <a16:creationId xmlns:a16="http://schemas.microsoft.com/office/drawing/2014/main" xmlns="" id="{BED2DF86-681C-4319-9AF6-FA0A672CF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19198"/>
            <a:ext cx="4773993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宋体" panose="02010600030101010101" pitchFamily="2" charset="-122"/>
              </a:rPr>
              <a:t>　</a:t>
            </a:r>
            <a:r>
              <a:rPr lang="zh-CN" altLang="en-US" sz="2100" b="1" dirty="0">
                <a:latin typeface="宋体" panose="02010600030101010101" pitchFamily="2" charset="-122"/>
              </a:rPr>
              <a:t>　</a:t>
            </a: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迎面吹来的风被机翼分成两部分，由于机翼横截面形状上下不对称，在相同的时间里机翼上方气流通过的路程长，因而速度较大，对机翼的压强较小；下方气流通过的路程较短，因而速度较小，对机翼的压强较大．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54" name="文本框 65553">
            <a:extLst>
              <a:ext uri="{FF2B5EF4-FFF2-40B4-BE49-F238E27FC236}">
                <a16:creationId xmlns:a16="http://schemas.microsoft.com/office/drawing/2014/main" xmlns="" id="{5D79BCF1-2EAD-4B88-ABA3-19264043C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9691" y="3537213"/>
            <a:ext cx="6201966" cy="177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飞机的升力</a:t>
            </a:r>
            <a:r>
              <a:rPr lang="zh-CN" altLang="en-US" sz="24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气流在机翼上下表面由于流速不同、压强不同产生的压力差，这就是向上的升力。</a:t>
            </a: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384AC8-29CD-407A-B70F-F82771C1F5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3993" y="495661"/>
            <a:ext cx="3276824" cy="22855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 dir="d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 animBg="1"/>
      <p:bldP spid="65553" grpId="0"/>
      <p:bldP spid="655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文本框 92162">
            <a:extLst>
              <a:ext uri="{FF2B5EF4-FFF2-40B4-BE49-F238E27FC236}">
                <a16:creationId xmlns:a16="http://schemas.microsoft.com/office/drawing/2014/main" xmlns="" id="{BB66A136-EC8B-4CD2-9EB4-41FF20BA7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914401"/>
            <a:ext cx="19716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、流体</a:t>
            </a:r>
            <a:r>
              <a:rPr lang="zh-CN" altLang="en-US" sz="300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3000" b="1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164" name="文本框 92163">
            <a:extLst>
              <a:ext uri="{FF2B5EF4-FFF2-40B4-BE49-F238E27FC236}">
                <a16:creationId xmlns:a16="http://schemas.microsoft.com/office/drawing/2014/main" xmlns="" id="{49705CCC-057D-4A16-8E9B-CF289250E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771651"/>
            <a:ext cx="68103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流体压强与流速的关系</a:t>
            </a:r>
            <a:r>
              <a:rPr lang="zh-CN" altLang="en-US" sz="300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3000" b="1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165" name="文本框 92164">
            <a:extLst>
              <a:ext uri="{FF2B5EF4-FFF2-40B4-BE49-F238E27FC236}">
                <a16:creationId xmlns:a16="http://schemas.microsoft.com/office/drawing/2014/main" xmlns="" id="{2BE4883E-F5F6-4EDE-8D52-0A5AEB86E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3257551"/>
            <a:ext cx="662463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、飞机升力的产生</a:t>
            </a:r>
            <a:r>
              <a:rPr lang="zh-CN" altLang="en-US" sz="300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3000" b="1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167" name="文本框 92166">
            <a:extLst>
              <a:ext uri="{FF2B5EF4-FFF2-40B4-BE49-F238E27FC236}">
                <a16:creationId xmlns:a16="http://schemas.microsoft.com/office/drawing/2014/main" xmlns="" id="{AE30EC32-6D24-4022-BA79-34FDE9749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1" y="971551"/>
            <a:ext cx="4001738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r>
              <a:rPr lang="zh-CN" altLang="en-US" sz="3000" b="1" dirty="0"/>
              <a:t>液体和气体统称为流体</a:t>
            </a:r>
          </a:p>
        </p:txBody>
      </p:sp>
      <p:sp>
        <p:nvSpPr>
          <p:cNvPr id="92169" name="矩形 92168">
            <a:extLst>
              <a:ext uri="{FF2B5EF4-FFF2-40B4-BE49-F238E27FC236}">
                <a16:creationId xmlns:a16="http://schemas.microsoft.com/office/drawing/2014/main" xmlns="" id="{186CBB45-30C2-4A1C-A4BA-15885CB22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2286001"/>
            <a:ext cx="6629400" cy="9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/>
              <a:t>在流体中，流速越大的位置压强越小，流速越小的地方压强越大</a:t>
            </a:r>
          </a:p>
        </p:txBody>
      </p:sp>
      <p:sp>
        <p:nvSpPr>
          <p:cNvPr id="92170" name="矩形 92169">
            <a:extLst>
              <a:ext uri="{FF2B5EF4-FFF2-40B4-BE49-F238E27FC236}">
                <a16:creationId xmlns:a16="http://schemas.microsoft.com/office/drawing/2014/main" xmlns="" id="{3ABA6260-ABD8-4E9D-9B40-5F16FC81F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1" y="3886200"/>
            <a:ext cx="639982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/>
              <a:t>机翼上下方所受的压力差形成向上的升力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113FA4C-088E-4DD9-8796-8C98E81085A6}"/>
              </a:ext>
            </a:extLst>
          </p:cNvPr>
          <p:cNvSpPr txBox="1"/>
          <p:nvPr/>
        </p:nvSpPr>
        <p:spPr>
          <a:xfrm>
            <a:off x="346710" y="205954"/>
            <a:ext cx="1821180" cy="576263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课堂总结</a:t>
            </a: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4" grpId="0"/>
      <p:bldP spid="92165" grpId="0"/>
      <p:bldP spid="92167" grpId="0"/>
      <p:bldP spid="92169" grpId="0"/>
      <p:bldP spid="921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71684">
            <a:extLst>
              <a:ext uri="{FF2B5EF4-FFF2-40B4-BE49-F238E27FC236}">
                <a16:creationId xmlns:a16="http://schemas.microsoft.com/office/drawing/2014/main" xmlns="" id="{4A277C27-DC2F-4ECF-BE51-2F43468A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0921" y="593450"/>
            <a:ext cx="6552010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algn="ctr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en-US" altLang="zh-CN" dirty="0">
                <a:solidFill>
                  <a:srgbClr val="FF0066"/>
                </a:solidFill>
              </a:rPr>
              <a:t>     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、（</a:t>
            </a: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讨论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）在火车站或地铁站的站台上，离站台边缘１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左右的地方标有一条安全线，为什么乘客必须站在安全线以外的地方候车？</a:t>
            </a:r>
          </a:p>
        </p:txBody>
      </p:sp>
      <p:sp>
        <p:nvSpPr>
          <p:cNvPr id="24580" name="文本框 71686">
            <a:extLst>
              <a:ext uri="{FF2B5EF4-FFF2-40B4-BE49-F238E27FC236}">
                <a16:creationId xmlns:a16="http://schemas.microsoft.com/office/drawing/2014/main" xmlns="" id="{B94A4696-4301-408B-A899-E545377A8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656" y="4083844"/>
            <a:ext cx="210621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F51AAA-BF53-4AF4-AD0D-2755D0DCE1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80" y="1612003"/>
            <a:ext cx="4296578" cy="3476728"/>
          </a:xfrm>
          <a:prstGeom prst="rect">
            <a:avLst/>
          </a:prstGeom>
        </p:spPr>
      </p:pic>
      <p:pic>
        <p:nvPicPr>
          <p:cNvPr id="7" name="内容占位符 6">
            <a:extLst>
              <a:ext uri="{FF2B5EF4-FFF2-40B4-BE49-F238E27FC236}">
                <a16:creationId xmlns:a16="http://schemas.microsoft.com/office/drawing/2014/main" xmlns="" id="{9F6C360D-1B2B-4080-B1A2-16406B0530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7579" y="2342530"/>
            <a:ext cx="3890808" cy="2377937"/>
          </a:xfr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394B8B-FFFD-4F18-9C7F-69816FD6F5A1}"/>
              </a:ext>
            </a:extLst>
          </p:cNvPr>
          <p:cNvSpPr txBox="1"/>
          <p:nvPr/>
        </p:nvSpPr>
        <p:spPr>
          <a:xfrm>
            <a:off x="327184" y="189548"/>
            <a:ext cx="1836080" cy="577081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课堂练习</a:t>
            </a:r>
          </a:p>
        </p:txBody>
      </p:sp>
    </p:spTree>
    <p:custDataLst>
      <p:tags r:id="rId1"/>
    </p:custDataLst>
  </p:cSld>
  <p:clrMapOvr>
    <a:masterClrMapping/>
  </p:clrMapOvr>
  <p:transition>
    <p:wedg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70657">
            <a:extLst>
              <a:ext uri="{FF2B5EF4-FFF2-40B4-BE49-F238E27FC236}">
                <a16:creationId xmlns:a16="http://schemas.microsoft.com/office/drawing/2014/main" xmlns="" id="{2F02118B-261A-4B35-8C7E-8528DDBAD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0" y="1139506"/>
            <a:ext cx="6562725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</a:rPr>
              <a:t>　</a:t>
            </a:r>
            <a:r>
              <a:rPr lang="zh-CN" altLang="en-US" sz="27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小孔处空气流速快，压强小，容器里液面上方的空气压强大，液体就沿着细管上升，从管口流出后，受气流的冲击，被喷雾状。（操作）</a:t>
            </a:r>
            <a:r>
              <a:rPr lang="zh-CN" altLang="en-US" sz="8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5634" name="文本框 70690">
            <a:extLst>
              <a:ext uri="{FF2B5EF4-FFF2-40B4-BE49-F238E27FC236}">
                <a16:creationId xmlns:a16="http://schemas.microsoft.com/office/drawing/2014/main" xmlns="" id="{835D3511-9610-4FC3-869A-D071B5B35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0" y="465536"/>
            <a:ext cx="4943475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、喷雾器的制作原理？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829EB46-A973-44B1-9C01-B572B81354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0086" y="2719387"/>
            <a:ext cx="4658967" cy="22153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73732">
            <a:extLst>
              <a:ext uri="{FF2B5EF4-FFF2-40B4-BE49-F238E27FC236}">
                <a16:creationId xmlns:a16="http://schemas.microsoft.com/office/drawing/2014/main" xmlns="" id="{96DAD773-1EAB-4D63-B5DB-5D01B2373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583408"/>
            <a:ext cx="631507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</a:rPr>
              <a:t>、</a:t>
            </a:r>
            <a:r>
              <a:rPr lang="zh-CN" altLang="en-US" sz="2400" b="1" dirty="0"/>
              <a:t>观察鸟翅膀的形状，解释为什么鸟在空中展翅滑翔时不会坠落下来？</a:t>
            </a:r>
          </a:p>
          <a:p>
            <a:endParaRPr lang="zh-CN" altLang="en-US" sz="2400" b="1" dirty="0"/>
          </a:p>
          <a:p>
            <a:endParaRPr lang="zh-CN" altLang="en-US" sz="2400" b="1" dirty="0"/>
          </a:p>
        </p:txBody>
      </p:sp>
      <p:sp>
        <p:nvSpPr>
          <p:cNvPr id="26627" name="文本框 73733">
            <a:extLst>
              <a:ext uri="{FF2B5EF4-FFF2-40B4-BE49-F238E27FC236}">
                <a16:creationId xmlns:a16="http://schemas.microsoft.com/office/drawing/2014/main" xmlns="" id="{65B17E52-45DA-4369-B1B5-912B308E0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2335" y="1845470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endParaRPr lang="zh-CN" altLang="zh-CN"/>
          </a:p>
        </p:txBody>
      </p:sp>
      <p:sp>
        <p:nvSpPr>
          <p:cNvPr id="73735" name="文本框 73734">
            <a:extLst>
              <a:ext uri="{FF2B5EF4-FFF2-40B4-BE49-F238E27FC236}">
                <a16:creationId xmlns:a16="http://schemas.microsoft.com/office/drawing/2014/main" xmlns="" id="{A6F92D08-845C-43A6-9CDD-96C0BBAE6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771650"/>
            <a:ext cx="3467100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答：鸟翅膀展开后的截面是上凸下凹，气流流经翅膀，翅膀上下流速不同会形成压力差，产生向上的升力，使鸟在空中自由飞翔。 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4C9742F5-6AC0-440B-8FAC-32A0EE1EAB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3141" y="1845469"/>
            <a:ext cx="3214688" cy="2211422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82945">
            <a:extLst>
              <a:ext uri="{FF2B5EF4-FFF2-40B4-BE49-F238E27FC236}">
                <a16:creationId xmlns:a16="http://schemas.microsoft.com/office/drawing/2014/main" xmlns="" id="{A7FE81FA-424B-4DA1-B2AF-872373D914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8503" y="544100"/>
            <a:ext cx="6624638" cy="1428750"/>
          </a:xfrm>
        </p:spPr>
        <p:txBody>
          <a:bodyPr anchor="b">
            <a:normAutofit fontScale="90000"/>
          </a:bodyPr>
          <a:lstStyle/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、杜甫在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茅屋为秋风所破歌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当中写道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“八月秋高风怒号，卷我屋上三重茅”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。大风为什么能掀翻屋顶？</a:t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962" name="文本框 82961">
            <a:extLst>
              <a:ext uri="{FF2B5EF4-FFF2-40B4-BE49-F238E27FC236}">
                <a16:creationId xmlns:a16="http://schemas.microsoft.com/office/drawing/2014/main" xmlns="" id="{8A05EB6A-A154-4E53-8942-D75CFB5C7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04" y="1767707"/>
            <a:ext cx="3776663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华文中宋" panose="02010600040101010101" pitchFamily="2" charset="-122"/>
              </a:rPr>
              <a:t>答：大风从屋顶上吹过，屋顶上方空气流速大，压强小，屋内空气流速小，压强大，所以屋顶受到向上的力大于向下的力，这种压力差能把屋顶掀翻。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B94250-82C4-4CFC-A3CE-8974806C5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6250" y="1612831"/>
            <a:ext cx="4323375" cy="3365303"/>
          </a:xfrm>
          <a:prstGeom prst="rect">
            <a:avLst/>
          </a:prstGeom>
        </p:spPr>
      </p:pic>
      <p:sp>
        <p:nvSpPr>
          <p:cNvPr id="6" name="箭头: 圆角右 5">
            <a:extLst>
              <a:ext uri="{FF2B5EF4-FFF2-40B4-BE49-F238E27FC236}">
                <a16:creationId xmlns:a16="http://schemas.microsoft.com/office/drawing/2014/main" xmlns="" id="{901FA2BE-0D75-43F9-8E40-0DF7296788BE}"/>
              </a:ext>
            </a:extLst>
          </p:cNvPr>
          <p:cNvSpPr/>
          <p:nvPr/>
        </p:nvSpPr>
        <p:spPr>
          <a:xfrm rot="2048991">
            <a:off x="7242318" y="1150945"/>
            <a:ext cx="1032013" cy="83737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箭头: 圆角右 22">
            <a:extLst>
              <a:ext uri="{FF2B5EF4-FFF2-40B4-BE49-F238E27FC236}">
                <a16:creationId xmlns:a16="http://schemas.microsoft.com/office/drawing/2014/main" xmlns="" id="{DE10C092-A3F8-48C6-B7F9-6B677DC0F304}"/>
              </a:ext>
            </a:extLst>
          </p:cNvPr>
          <p:cNvSpPr/>
          <p:nvPr/>
        </p:nvSpPr>
        <p:spPr>
          <a:xfrm rot="1788471">
            <a:off x="7381773" y="1651584"/>
            <a:ext cx="1032013" cy="83737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箭头: 圆角右 23">
            <a:extLst>
              <a:ext uri="{FF2B5EF4-FFF2-40B4-BE49-F238E27FC236}">
                <a16:creationId xmlns:a16="http://schemas.microsoft.com/office/drawing/2014/main" xmlns="" id="{F6BB66C4-6596-417A-A4AF-BD9244A0B9DA}"/>
              </a:ext>
            </a:extLst>
          </p:cNvPr>
          <p:cNvSpPr/>
          <p:nvPr/>
        </p:nvSpPr>
        <p:spPr>
          <a:xfrm rot="2494627">
            <a:off x="7450992" y="2113873"/>
            <a:ext cx="1032013" cy="83737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箭头: 上 9">
            <a:extLst>
              <a:ext uri="{FF2B5EF4-FFF2-40B4-BE49-F238E27FC236}">
                <a16:creationId xmlns:a16="http://schemas.microsoft.com/office/drawing/2014/main" xmlns="" id="{16E7C310-4273-40A0-8F16-D8E1FE88110A}"/>
              </a:ext>
            </a:extLst>
          </p:cNvPr>
          <p:cNvSpPr/>
          <p:nvPr/>
        </p:nvSpPr>
        <p:spPr>
          <a:xfrm>
            <a:off x="6556948" y="3847804"/>
            <a:ext cx="711890" cy="106054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下 10">
            <a:extLst>
              <a:ext uri="{FF2B5EF4-FFF2-40B4-BE49-F238E27FC236}">
                <a16:creationId xmlns:a16="http://schemas.microsoft.com/office/drawing/2014/main" xmlns="" id="{DFD9CAE7-E4B7-4BED-8852-9380AC8678A9}"/>
              </a:ext>
            </a:extLst>
          </p:cNvPr>
          <p:cNvSpPr/>
          <p:nvPr/>
        </p:nvSpPr>
        <p:spPr>
          <a:xfrm>
            <a:off x="6734930" y="1913063"/>
            <a:ext cx="355925" cy="61125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83969">
            <a:extLst>
              <a:ext uri="{FF2B5EF4-FFF2-40B4-BE49-F238E27FC236}">
                <a16:creationId xmlns:a16="http://schemas.microsoft.com/office/drawing/2014/main" xmlns="" id="{BCCEAA0D-8EC1-4C2E-9357-90E0CBD6C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</a:rPr>
              <a:t>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201E474-4692-46E1-90C6-2F87C5A3A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7239" y="357809"/>
            <a:ext cx="6604553" cy="4261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8065">
            <a:extLst>
              <a:ext uri="{FF2B5EF4-FFF2-40B4-BE49-F238E27FC236}">
                <a16:creationId xmlns:a16="http://schemas.microsoft.com/office/drawing/2014/main" xmlns="" id="{87A4E2BA-8FF6-4AEB-AB08-31C61E823B27}"/>
              </a:ext>
            </a:extLst>
          </p:cNvPr>
          <p:cNvGrpSpPr>
            <a:grpSpLocks/>
          </p:cNvGrpSpPr>
          <p:nvPr/>
        </p:nvGrpSpPr>
        <p:grpSpPr bwMode="auto">
          <a:xfrm>
            <a:off x="3457575" y="2514600"/>
            <a:ext cx="1485900" cy="1728788"/>
            <a:chOff x="2016" y="828"/>
            <a:chExt cx="1152" cy="1452"/>
          </a:xfrm>
        </p:grpSpPr>
        <p:sp>
          <p:nvSpPr>
            <p:cNvPr id="29698" name="任意多边形 88066">
              <a:extLst>
                <a:ext uri="{FF2B5EF4-FFF2-40B4-BE49-F238E27FC236}">
                  <a16:creationId xmlns:a16="http://schemas.microsoft.com/office/drawing/2014/main" xmlns="" id="{F63D0086-3E55-4672-A549-37674AD86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828"/>
              <a:ext cx="1152" cy="504"/>
            </a:xfrm>
            <a:custGeom>
              <a:avLst/>
              <a:gdLst>
                <a:gd name="T0" fmla="*/ 9 w 1152"/>
                <a:gd name="T1" fmla="*/ 117 h 504"/>
                <a:gd name="T2" fmla="*/ 0 w 1152"/>
                <a:gd name="T3" fmla="*/ 405 h 504"/>
                <a:gd name="T4" fmla="*/ 180 w 1152"/>
                <a:gd name="T5" fmla="*/ 477 h 504"/>
                <a:gd name="T6" fmla="*/ 405 w 1152"/>
                <a:gd name="T7" fmla="*/ 504 h 504"/>
                <a:gd name="T8" fmla="*/ 666 w 1152"/>
                <a:gd name="T9" fmla="*/ 486 h 504"/>
                <a:gd name="T10" fmla="*/ 819 w 1152"/>
                <a:gd name="T11" fmla="*/ 441 h 504"/>
                <a:gd name="T12" fmla="*/ 990 w 1152"/>
                <a:gd name="T13" fmla="*/ 360 h 504"/>
                <a:gd name="T14" fmla="*/ 1152 w 1152"/>
                <a:gd name="T15" fmla="*/ 243 h 504"/>
                <a:gd name="T16" fmla="*/ 1008 w 1152"/>
                <a:gd name="T17" fmla="*/ 144 h 504"/>
                <a:gd name="T18" fmla="*/ 864 w 1152"/>
                <a:gd name="T19" fmla="*/ 81 h 504"/>
                <a:gd name="T20" fmla="*/ 720 w 1152"/>
                <a:gd name="T21" fmla="*/ 27 h 504"/>
                <a:gd name="T22" fmla="*/ 567 w 1152"/>
                <a:gd name="T23" fmla="*/ 9 h 504"/>
                <a:gd name="T24" fmla="*/ 414 w 1152"/>
                <a:gd name="T25" fmla="*/ 0 h 504"/>
                <a:gd name="T26" fmla="*/ 189 w 1152"/>
                <a:gd name="T27" fmla="*/ 18 h 504"/>
                <a:gd name="T28" fmla="*/ 18 w 1152"/>
                <a:gd name="T29" fmla="*/ 81 h 504"/>
                <a:gd name="T30" fmla="*/ 9 w 1152"/>
                <a:gd name="T31" fmla="*/ 117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2" h="504">
                  <a:moveTo>
                    <a:pt x="9" y="117"/>
                  </a:moveTo>
                  <a:cubicBezTo>
                    <a:pt x="9" y="228"/>
                    <a:pt x="0" y="294"/>
                    <a:pt x="0" y="405"/>
                  </a:cubicBezTo>
                  <a:lnTo>
                    <a:pt x="180" y="477"/>
                  </a:lnTo>
                  <a:lnTo>
                    <a:pt x="405" y="504"/>
                  </a:lnTo>
                  <a:lnTo>
                    <a:pt x="666" y="486"/>
                  </a:lnTo>
                  <a:lnTo>
                    <a:pt x="819" y="441"/>
                  </a:lnTo>
                  <a:lnTo>
                    <a:pt x="990" y="360"/>
                  </a:lnTo>
                  <a:lnTo>
                    <a:pt x="1152" y="243"/>
                  </a:lnTo>
                  <a:lnTo>
                    <a:pt x="1008" y="144"/>
                  </a:lnTo>
                  <a:lnTo>
                    <a:pt x="864" y="81"/>
                  </a:lnTo>
                  <a:lnTo>
                    <a:pt x="720" y="27"/>
                  </a:lnTo>
                  <a:lnTo>
                    <a:pt x="567" y="9"/>
                  </a:lnTo>
                  <a:lnTo>
                    <a:pt x="414" y="0"/>
                  </a:lnTo>
                  <a:lnTo>
                    <a:pt x="189" y="18"/>
                  </a:lnTo>
                  <a:lnTo>
                    <a:pt x="18" y="81"/>
                  </a:lnTo>
                  <a:cubicBezTo>
                    <a:pt x="18" y="81"/>
                    <a:pt x="9" y="117"/>
                    <a:pt x="9" y="117"/>
                  </a:cubicBezTo>
                  <a:close/>
                </a:path>
              </a:pathLst>
            </a:custGeom>
            <a:solidFill>
              <a:schemeClr val="hlink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699" name="任意多边形 88067">
              <a:extLst>
                <a:ext uri="{FF2B5EF4-FFF2-40B4-BE49-F238E27FC236}">
                  <a16:creationId xmlns:a16="http://schemas.microsoft.com/office/drawing/2014/main" xmlns="" id="{B01EC762-B566-45A1-833E-7C7D708EA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776"/>
              <a:ext cx="1152" cy="504"/>
            </a:xfrm>
            <a:custGeom>
              <a:avLst/>
              <a:gdLst>
                <a:gd name="T0" fmla="*/ 9 w 1152"/>
                <a:gd name="T1" fmla="*/ 117 h 504"/>
                <a:gd name="T2" fmla="*/ 0 w 1152"/>
                <a:gd name="T3" fmla="*/ 405 h 504"/>
                <a:gd name="T4" fmla="*/ 180 w 1152"/>
                <a:gd name="T5" fmla="*/ 477 h 504"/>
                <a:gd name="T6" fmla="*/ 405 w 1152"/>
                <a:gd name="T7" fmla="*/ 504 h 504"/>
                <a:gd name="T8" fmla="*/ 666 w 1152"/>
                <a:gd name="T9" fmla="*/ 486 h 504"/>
                <a:gd name="T10" fmla="*/ 819 w 1152"/>
                <a:gd name="T11" fmla="*/ 441 h 504"/>
                <a:gd name="T12" fmla="*/ 990 w 1152"/>
                <a:gd name="T13" fmla="*/ 360 h 504"/>
                <a:gd name="T14" fmla="*/ 1152 w 1152"/>
                <a:gd name="T15" fmla="*/ 243 h 504"/>
                <a:gd name="T16" fmla="*/ 1008 w 1152"/>
                <a:gd name="T17" fmla="*/ 144 h 504"/>
                <a:gd name="T18" fmla="*/ 864 w 1152"/>
                <a:gd name="T19" fmla="*/ 81 h 504"/>
                <a:gd name="T20" fmla="*/ 720 w 1152"/>
                <a:gd name="T21" fmla="*/ 27 h 504"/>
                <a:gd name="T22" fmla="*/ 567 w 1152"/>
                <a:gd name="T23" fmla="*/ 9 h 504"/>
                <a:gd name="T24" fmla="*/ 414 w 1152"/>
                <a:gd name="T25" fmla="*/ 0 h 504"/>
                <a:gd name="T26" fmla="*/ 189 w 1152"/>
                <a:gd name="T27" fmla="*/ 18 h 504"/>
                <a:gd name="T28" fmla="*/ 18 w 1152"/>
                <a:gd name="T29" fmla="*/ 81 h 504"/>
                <a:gd name="T30" fmla="*/ 9 w 1152"/>
                <a:gd name="T31" fmla="*/ 117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2" h="504">
                  <a:moveTo>
                    <a:pt x="9" y="117"/>
                  </a:moveTo>
                  <a:cubicBezTo>
                    <a:pt x="9" y="228"/>
                    <a:pt x="0" y="294"/>
                    <a:pt x="0" y="405"/>
                  </a:cubicBezTo>
                  <a:lnTo>
                    <a:pt x="180" y="477"/>
                  </a:lnTo>
                  <a:lnTo>
                    <a:pt x="405" y="504"/>
                  </a:lnTo>
                  <a:lnTo>
                    <a:pt x="666" y="486"/>
                  </a:lnTo>
                  <a:lnTo>
                    <a:pt x="819" y="441"/>
                  </a:lnTo>
                  <a:lnTo>
                    <a:pt x="990" y="360"/>
                  </a:lnTo>
                  <a:lnTo>
                    <a:pt x="1152" y="243"/>
                  </a:lnTo>
                  <a:lnTo>
                    <a:pt x="1008" y="144"/>
                  </a:lnTo>
                  <a:lnTo>
                    <a:pt x="864" y="81"/>
                  </a:lnTo>
                  <a:lnTo>
                    <a:pt x="720" y="27"/>
                  </a:lnTo>
                  <a:lnTo>
                    <a:pt x="567" y="9"/>
                  </a:lnTo>
                  <a:lnTo>
                    <a:pt x="414" y="0"/>
                  </a:lnTo>
                  <a:lnTo>
                    <a:pt x="189" y="18"/>
                  </a:lnTo>
                  <a:lnTo>
                    <a:pt x="18" y="81"/>
                  </a:lnTo>
                  <a:cubicBezTo>
                    <a:pt x="18" y="81"/>
                    <a:pt x="9" y="117"/>
                    <a:pt x="9" y="117"/>
                  </a:cubicBezTo>
                  <a:close/>
                </a:path>
              </a:pathLst>
            </a:custGeom>
            <a:solidFill>
              <a:schemeClr val="hlink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88068">
            <a:extLst>
              <a:ext uri="{FF2B5EF4-FFF2-40B4-BE49-F238E27FC236}">
                <a16:creationId xmlns:a16="http://schemas.microsoft.com/office/drawing/2014/main" xmlns="" id="{EEDEF6E7-B4A4-44E9-951D-26C9C37A9AB6}"/>
              </a:ext>
            </a:extLst>
          </p:cNvPr>
          <p:cNvGrpSpPr>
            <a:grpSpLocks/>
          </p:cNvGrpSpPr>
          <p:nvPr/>
        </p:nvGrpSpPr>
        <p:grpSpPr bwMode="auto">
          <a:xfrm>
            <a:off x="2808686" y="2386014"/>
            <a:ext cx="3988594" cy="2018110"/>
            <a:chOff x="1513" y="720"/>
            <a:chExt cx="3092" cy="1695"/>
          </a:xfrm>
        </p:grpSpPr>
        <p:sp>
          <p:nvSpPr>
            <p:cNvPr id="29701" name="任意多边形 88069">
              <a:extLst>
                <a:ext uri="{FF2B5EF4-FFF2-40B4-BE49-F238E27FC236}">
                  <a16:creationId xmlns:a16="http://schemas.microsoft.com/office/drawing/2014/main" xmlns="" id="{E4E452BA-F053-4CB4-AD71-0112E645D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1" y="909"/>
              <a:ext cx="2943" cy="485"/>
            </a:xfrm>
            <a:custGeom>
              <a:avLst/>
              <a:gdLst>
                <a:gd name="T0" fmla="*/ 0 w 2943"/>
                <a:gd name="T1" fmla="*/ 387 h 485"/>
                <a:gd name="T2" fmla="*/ 117 w 2943"/>
                <a:gd name="T3" fmla="*/ 414 h 485"/>
                <a:gd name="T4" fmla="*/ 477 w 2943"/>
                <a:gd name="T5" fmla="*/ 450 h 485"/>
                <a:gd name="T6" fmla="*/ 933 w 2943"/>
                <a:gd name="T7" fmla="*/ 483 h 485"/>
                <a:gd name="T8" fmla="*/ 1377 w 2943"/>
                <a:gd name="T9" fmla="*/ 441 h 485"/>
                <a:gd name="T10" fmla="*/ 1656 w 2943"/>
                <a:gd name="T11" fmla="*/ 297 h 485"/>
                <a:gd name="T12" fmla="*/ 1998 w 2943"/>
                <a:gd name="T13" fmla="*/ 135 h 485"/>
                <a:gd name="T14" fmla="*/ 2520 w 2943"/>
                <a:gd name="T15" fmla="*/ 45 h 485"/>
                <a:gd name="T16" fmla="*/ 2943 w 2943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3" h="485">
                  <a:moveTo>
                    <a:pt x="0" y="387"/>
                  </a:moveTo>
                  <a:cubicBezTo>
                    <a:pt x="19" y="391"/>
                    <a:pt x="38" y="404"/>
                    <a:pt x="117" y="414"/>
                  </a:cubicBezTo>
                  <a:cubicBezTo>
                    <a:pt x="196" y="424"/>
                    <a:pt x="341" y="439"/>
                    <a:pt x="477" y="450"/>
                  </a:cubicBezTo>
                  <a:cubicBezTo>
                    <a:pt x="613" y="461"/>
                    <a:pt x="783" y="485"/>
                    <a:pt x="933" y="483"/>
                  </a:cubicBezTo>
                  <a:cubicBezTo>
                    <a:pt x="1083" y="481"/>
                    <a:pt x="1257" y="472"/>
                    <a:pt x="1377" y="441"/>
                  </a:cubicBezTo>
                  <a:cubicBezTo>
                    <a:pt x="1497" y="410"/>
                    <a:pt x="1553" y="348"/>
                    <a:pt x="1656" y="297"/>
                  </a:cubicBezTo>
                  <a:cubicBezTo>
                    <a:pt x="1759" y="246"/>
                    <a:pt x="1854" y="177"/>
                    <a:pt x="1998" y="135"/>
                  </a:cubicBezTo>
                  <a:cubicBezTo>
                    <a:pt x="2142" y="93"/>
                    <a:pt x="2363" y="67"/>
                    <a:pt x="2520" y="45"/>
                  </a:cubicBezTo>
                  <a:cubicBezTo>
                    <a:pt x="2677" y="23"/>
                    <a:pt x="2855" y="9"/>
                    <a:pt x="2943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2" name="任意多边形 88070">
              <a:extLst>
                <a:ext uri="{FF2B5EF4-FFF2-40B4-BE49-F238E27FC236}">
                  <a16:creationId xmlns:a16="http://schemas.microsoft.com/office/drawing/2014/main" xmlns="" id="{A554075F-3303-4DA9-A987-037ABB058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215"/>
              <a:ext cx="2979" cy="247"/>
            </a:xfrm>
            <a:custGeom>
              <a:avLst/>
              <a:gdLst>
                <a:gd name="T0" fmla="*/ 0 w 2979"/>
                <a:gd name="T1" fmla="*/ 207 h 247"/>
                <a:gd name="T2" fmla="*/ 384 w 2979"/>
                <a:gd name="T3" fmla="*/ 225 h 247"/>
                <a:gd name="T4" fmla="*/ 864 w 2979"/>
                <a:gd name="T5" fmla="*/ 243 h 247"/>
                <a:gd name="T6" fmla="*/ 1287 w 2979"/>
                <a:gd name="T7" fmla="*/ 243 h 247"/>
                <a:gd name="T8" fmla="*/ 1647 w 2979"/>
                <a:gd name="T9" fmla="*/ 216 h 247"/>
                <a:gd name="T10" fmla="*/ 2025 w 2979"/>
                <a:gd name="T11" fmla="*/ 108 h 247"/>
                <a:gd name="T12" fmla="*/ 2421 w 2979"/>
                <a:gd name="T13" fmla="*/ 18 h 247"/>
                <a:gd name="T14" fmla="*/ 2979 w 2979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9" h="247">
                  <a:moveTo>
                    <a:pt x="0" y="207"/>
                  </a:moveTo>
                  <a:cubicBezTo>
                    <a:pt x="64" y="209"/>
                    <a:pt x="240" y="219"/>
                    <a:pt x="384" y="225"/>
                  </a:cubicBezTo>
                  <a:cubicBezTo>
                    <a:pt x="528" y="231"/>
                    <a:pt x="714" y="240"/>
                    <a:pt x="864" y="243"/>
                  </a:cubicBezTo>
                  <a:cubicBezTo>
                    <a:pt x="1014" y="246"/>
                    <a:pt x="1157" y="247"/>
                    <a:pt x="1287" y="243"/>
                  </a:cubicBezTo>
                  <a:cubicBezTo>
                    <a:pt x="1417" y="239"/>
                    <a:pt x="1524" y="239"/>
                    <a:pt x="1647" y="216"/>
                  </a:cubicBezTo>
                  <a:cubicBezTo>
                    <a:pt x="1770" y="193"/>
                    <a:pt x="1896" y="141"/>
                    <a:pt x="2025" y="108"/>
                  </a:cubicBezTo>
                  <a:cubicBezTo>
                    <a:pt x="2154" y="75"/>
                    <a:pt x="2262" y="36"/>
                    <a:pt x="2421" y="18"/>
                  </a:cubicBezTo>
                  <a:cubicBezTo>
                    <a:pt x="2580" y="0"/>
                    <a:pt x="2863" y="4"/>
                    <a:pt x="2979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3" name="任意多边形 88071">
              <a:extLst>
                <a:ext uri="{FF2B5EF4-FFF2-40B4-BE49-F238E27FC236}">
                  <a16:creationId xmlns:a16="http://schemas.microsoft.com/office/drawing/2014/main" xmlns="" id="{8FE85EDA-1850-4927-9626-EC32D3CBE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1" y="1476"/>
              <a:ext cx="2925" cy="72"/>
            </a:xfrm>
            <a:custGeom>
              <a:avLst/>
              <a:gdLst>
                <a:gd name="T0" fmla="*/ 0 w 2925"/>
                <a:gd name="T1" fmla="*/ 72 h 72"/>
                <a:gd name="T2" fmla="*/ 453 w 2925"/>
                <a:gd name="T3" fmla="*/ 60 h 72"/>
                <a:gd name="T4" fmla="*/ 933 w 2925"/>
                <a:gd name="T5" fmla="*/ 60 h 72"/>
                <a:gd name="T6" fmla="*/ 1365 w 2925"/>
                <a:gd name="T7" fmla="*/ 60 h 72"/>
                <a:gd name="T8" fmla="*/ 1701 w 2925"/>
                <a:gd name="T9" fmla="*/ 60 h 72"/>
                <a:gd name="T10" fmla="*/ 2097 w 2925"/>
                <a:gd name="T11" fmla="*/ 45 h 72"/>
                <a:gd name="T12" fmla="*/ 2466 w 2925"/>
                <a:gd name="T13" fmla="*/ 27 h 72"/>
                <a:gd name="T14" fmla="*/ 2925 w 2925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5" h="72">
                  <a:moveTo>
                    <a:pt x="0" y="72"/>
                  </a:moveTo>
                  <a:cubicBezTo>
                    <a:pt x="75" y="69"/>
                    <a:pt x="298" y="62"/>
                    <a:pt x="453" y="60"/>
                  </a:cubicBezTo>
                  <a:cubicBezTo>
                    <a:pt x="608" y="58"/>
                    <a:pt x="781" y="60"/>
                    <a:pt x="933" y="60"/>
                  </a:cubicBezTo>
                  <a:cubicBezTo>
                    <a:pt x="1085" y="60"/>
                    <a:pt x="1237" y="60"/>
                    <a:pt x="1365" y="60"/>
                  </a:cubicBezTo>
                  <a:cubicBezTo>
                    <a:pt x="1493" y="60"/>
                    <a:pt x="1579" y="62"/>
                    <a:pt x="1701" y="60"/>
                  </a:cubicBezTo>
                  <a:cubicBezTo>
                    <a:pt x="1823" y="58"/>
                    <a:pt x="1970" y="50"/>
                    <a:pt x="2097" y="45"/>
                  </a:cubicBezTo>
                  <a:cubicBezTo>
                    <a:pt x="2224" y="40"/>
                    <a:pt x="2328" y="34"/>
                    <a:pt x="2466" y="27"/>
                  </a:cubicBezTo>
                  <a:cubicBezTo>
                    <a:pt x="2604" y="20"/>
                    <a:pt x="2830" y="6"/>
                    <a:pt x="292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4" name="任意多边形 88072">
              <a:extLst>
                <a:ext uri="{FF2B5EF4-FFF2-40B4-BE49-F238E27FC236}">
                  <a16:creationId xmlns:a16="http://schemas.microsoft.com/office/drawing/2014/main" xmlns="" id="{62E56004-F7B9-4061-86E1-886035873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3" y="1620"/>
              <a:ext cx="3050" cy="157"/>
            </a:xfrm>
            <a:custGeom>
              <a:avLst/>
              <a:gdLst>
                <a:gd name="T0" fmla="*/ 35 w 3050"/>
                <a:gd name="T1" fmla="*/ 45 h 157"/>
                <a:gd name="T2" fmla="*/ 62 w 3050"/>
                <a:gd name="T3" fmla="*/ 54 h 157"/>
                <a:gd name="T4" fmla="*/ 407 w 3050"/>
                <a:gd name="T5" fmla="*/ 12 h 157"/>
                <a:gd name="T6" fmla="*/ 908 w 3050"/>
                <a:gd name="T7" fmla="*/ 0 h 157"/>
                <a:gd name="T8" fmla="*/ 1319 w 3050"/>
                <a:gd name="T9" fmla="*/ 12 h 157"/>
                <a:gd name="T10" fmla="*/ 1655 w 3050"/>
                <a:gd name="T11" fmla="*/ 12 h 157"/>
                <a:gd name="T12" fmla="*/ 2069 w 3050"/>
                <a:gd name="T13" fmla="*/ 81 h 157"/>
                <a:gd name="T14" fmla="*/ 2510 w 3050"/>
                <a:gd name="T15" fmla="*/ 153 h 157"/>
                <a:gd name="T16" fmla="*/ 3050 w 3050"/>
                <a:gd name="T17" fmla="*/ 10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0" h="157">
                  <a:moveTo>
                    <a:pt x="35" y="45"/>
                  </a:moveTo>
                  <a:cubicBezTo>
                    <a:pt x="39" y="45"/>
                    <a:pt x="0" y="59"/>
                    <a:pt x="62" y="54"/>
                  </a:cubicBezTo>
                  <a:cubicBezTo>
                    <a:pt x="124" y="49"/>
                    <a:pt x="266" y="21"/>
                    <a:pt x="407" y="12"/>
                  </a:cubicBezTo>
                  <a:cubicBezTo>
                    <a:pt x="548" y="3"/>
                    <a:pt x="756" y="0"/>
                    <a:pt x="908" y="0"/>
                  </a:cubicBezTo>
                  <a:cubicBezTo>
                    <a:pt x="1060" y="0"/>
                    <a:pt x="1195" y="10"/>
                    <a:pt x="1319" y="12"/>
                  </a:cubicBezTo>
                  <a:cubicBezTo>
                    <a:pt x="1443" y="14"/>
                    <a:pt x="1530" y="1"/>
                    <a:pt x="1655" y="12"/>
                  </a:cubicBezTo>
                  <a:cubicBezTo>
                    <a:pt x="1780" y="23"/>
                    <a:pt x="1927" y="58"/>
                    <a:pt x="2069" y="81"/>
                  </a:cubicBezTo>
                  <a:cubicBezTo>
                    <a:pt x="2211" y="104"/>
                    <a:pt x="2347" y="149"/>
                    <a:pt x="2510" y="153"/>
                  </a:cubicBezTo>
                  <a:cubicBezTo>
                    <a:pt x="2673" y="157"/>
                    <a:pt x="2938" y="117"/>
                    <a:pt x="3050" y="10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5" name="任意多边形 88073">
              <a:extLst>
                <a:ext uri="{FF2B5EF4-FFF2-40B4-BE49-F238E27FC236}">
                  <a16:creationId xmlns:a16="http://schemas.microsoft.com/office/drawing/2014/main" xmlns="" id="{FFBEEF4E-7F8A-40FA-97D1-A2C2F1F337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698"/>
              <a:ext cx="2988" cy="357"/>
            </a:xfrm>
            <a:custGeom>
              <a:avLst/>
              <a:gdLst>
                <a:gd name="T0" fmla="*/ 0 w 2988"/>
                <a:gd name="T1" fmla="*/ 138 h 357"/>
                <a:gd name="T2" fmla="*/ 396 w 2988"/>
                <a:gd name="T3" fmla="*/ 39 h 357"/>
                <a:gd name="T4" fmla="*/ 846 w 2988"/>
                <a:gd name="T5" fmla="*/ 3 h 357"/>
                <a:gd name="T6" fmla="*/ 1296 w 2988"/>
                <a:gd name="T7" fmla="*/ 21 h 357"/>
                <a:gd name="T8" fmla="*/ 1602 w 2988"/>
                <a:gd name="T9" fmla="*/ 75 h 357"/>
                <a:gd name="T10" fmla="*/ 2052 w 2988"/>
                <a:gd name="T11" fmla="*/ 273 h 357"/>
                <a:gd name="T12" fmla="*/ 2520 w 2988"/>
                <a:gd name="T13" fmla="*/ 345 h 357"/>
                <a:gd name="T14" fmla="*/ 2988 w 2988"/>
                <a:gd name="T15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8" h="357">
                  <a:moveTo>
                    <a:pt x="0" y="138"/>
                  </a:moveTo>
                  <a:cubicBezTo>
                    <a:pt x="66" y="122"/>
                    <a:pt x="255" y="61"/>
                    <a:pt x="396" y="39"/>
                  </a:cubicBezTo>
                  <a:cubicBezTo>
                    <a:pt x="537" y="17"/>
                    <a:pt x="696" y="6"/>
                    <a:pt x="846" y="3"/>
                  </a:cubicBezTo>
                  <a:cubicBezTo>
                    <a:pt x="996" y="0"/>
                    <a:pt x="1170" y="9"/>
                    <a:pt x="1296" y="21"/>
                  </a:cubicBezTo>
                  <a:cubicBezTo>
                    <a:pt x="1422" y="33"/>
                    <a:pt x="1476" y="33"/>
                    <a:pt x="1602" y="75"/>
                  </a:cubicBezTo>
                  <a:cubicBezTo>
                    <a:pt x="1728" y="117"/>
                    <a:pt x="1899" y="228"/>
                    <a:pt x="2052" y="273"/>
                  </a:cubicBezTo>
                  <a:cubicBezTo>
                    <a:pt x="2205" y="318"/>
                    <a:pt x="2364" y="333"/>
                    <a:pt x="2520" y="345"/>
                  </a:cubicBezTo>
                  <a:cubicBezTo>
                    <a:pt x="2676" y="357"/>
                    <a:pt x="2891" y="345"/>
                    <a:pt x="2988" y="345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6" name="任意多边形 88074">
              <a:extLst>
                <a:ext uri="{FF2B5EF4-FFF2-40B4-BE49-F238E27FC236}">
                  <a16:creationId xmlns:a16="http://schemas.microsoft.com/office/drawing/2014/main" xmlns="" id="{ED025AE4-4E0B-4F4A-864A-5F31E6E16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256"/>
              <a:ext cx="2925" cy="159"/>
            </a:xfrm>
            <a:custGeom>
              <a:avLst/>
              <a:gdLst>
                <a:gd name="T0" fmla="*/ 0 w 2925"/>
                <a:gd name="T1" fmla="*/ 84 h 159"/>
                <a:gd name="T2" fmla="*/ 360 w 2925"/>
                <a:gd name="T3" fmla="*/ 138 h 159"/>
                <a:gd name="T4" fmla="*/ 729 w 2925"/>
                <a:gd name="T5" fmla="*/ 156 h 159"/>
                <a:gd name="T6" fmla="*/ 1188 w 2925"/>
                <a:gd name="T7" fmla="*/ 120 h 159"/>
                <a:gd name="T8" fmla="*/ 1647 w 2925"/>
                <a:gd name="T9" fmla="*/ 39 h 159"/>
                <a:gd name="T10" fmla="*/ 2106 w 2925"/>
                <a:gd name="T11" fmla="*/ 3 h 159"/>
                <a:gd name="T12" fmla="*/ 2493 w 2925"/>
                <a:gd name="T13" fmla="*/ 21 h 159"/>
                <a:gd name="T14" fmla="*/ 2925 w 2925"/>
                <a:gd name="T15" fmla="*/ 3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5" h="159">
                  <a:moveTo>
                    <a:pt x="0" y="84"/>
                  </a:moveTo>
                  <a:cubicBezTo>
                    <a:pt x="58" y="93"/>
                    <a:pt x="239" y="126"/>
                    <a:pt x="360" y="138"/>
                  </a:cubicBezTo>
                  <a:cubicBezTo>
                    <a:pt x="481" y="150"/>
                    <a:pt x="591" y="159"/>
                    <a:pt x="729" y="156"/>
                  </a:cubicBezTo>
                  <a:cubicBezTo>
                    <a:pt x="867" y="153"/>
                    <a:pt x="1035" y="139"/>
                    <a:pt x="1188" y="120"/>
                  </a:cubicBezTo>
                  <a:cubicBezTo>
                    <a:pt x="1341" y="101"/>
                    <a:pt x="1494" y="58"/>
                    <a:pt x="1647" y="39"/>
                  </a:cubicBezTo>
                  <a:cubicBezTo>
                    <a:pt x="1800" y="20"/>
                    <a:pt x="1965" y="6"/>
                    <a:pt x="2106" y="3"/>
                  </a:cubicBezTo>
                  <a:cubicBezTo>
                    <a:pt x="2247" y="0"/>
                    <a:pt x="2357" y="17"/>
                    <a:pt x="2493" y="21"/>
                  </a:cubicBezTo>
                  <a:cubicBezTo>
                    <a:pt x="2629" y="25"/>
                    <a:pt x="2835" y="28"/>
                    <a:pt x="2925" y="3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7" name="任意多边形 88075">
              <a:extLst>
                <a:ext uri="{FF2B5EF4-FFF2-40B4-BE49-F238E27FC236}">
                  <a16:creationId xmlns:a16="http://schemas.microsoft.com/office/drawing/2014/main" xmlns="" id="{2419DD68-4ED0-483C-850B-0F423105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5" y="720"/>
              <a:ext cx="2736" cy="74"/>
            </a:xfrm>
            <a:custGeom>
              <a:avLst/>
              <a:gdLst>
                <a:gd name="T0" fmla="*/ 0 w 2736"/>
                <a:gd name="T1" fmla="*/ 0 h 74"/>
                <a:gd name="T2" fmla="*/ 621 w 2736"/>
                <a:gd name="T3" fmla="*/ 12 h 74"/>
                <a:gd name="T4" fmla="*/ 1125 w 2736"/>
                <a:gd name="T5" fmla="*/ 21 h 74"/>
                <a:gd name="T6" fmla="*/ 1611 w 2736"/>
                <a:gd name="T7" fmla="*/ 66 h 74"/>
                <a:gd name="T8" fmla="*/ 1962 w 2736"/>
                <a:gd name="T9" fmla="*/ 72 h 74"/>
                <a:gd name="T10" fmla="*/ 2376 w 2736"/>
                <a:gd name="T11" fmla="*/ 57 h 74"/>
                <a:gd name="T12" fmla="*/ 2736 w 2736"/>
                <a:gd name="T13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6" h="74">
                  <a:moveTo>
                    <a:pt x="0" y="0"/>
                  </a:moveTo>
                  <a:cubicBezTo>
                    <a:pt x="103" y="3"/>
                    <a:pt x="434" y="9"/>
                    <a:pt x="621" y="12"/>
                  </a:cubicBezTo>
                  <a:cubicBezTo>
                    <a:pt x="808" y="15"/>
                    <a:pt x="960" y="12"/>
                    <a:pt x="1125" y="21"/>
                  </a:cubicBezTo>
                  <a:cubicBezTo>
                    <a:pt x="1290" y="30"/>
                    <a:pt x="1472" y="58"/>
                    <a:pt x="1611" y="66"/>
                  </a:cubicBezTo>
                  <a:cubicBezTo>
                    <a:pt x="1750" y="74"/>
                    <a:pt x="1835" y="73"/>
                    <a:pt x="1962" y="72"/>
                  </a:cubicBezTo>
                  <a:cubicBezTo>
                    <a:pt x="2089" y="71"/>
                    <a:pt x="2247" y="66"/>
                    <a:pt x="2376" y="57"/>
                  </a:cubicBezTo>
                  <a:cubicBezTo>
                    <a:pt x="2505" y="48"/>
                    <a:pt x="2661" y="26"/>
                    <a:pt x="2736" y="1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</p:grpSp>
      <p:sp>
        <p:nvSpPr>
          <p:cNvPr id="88077" name="下箭头 88076">
            <a:extLst>
              <a:ext uri="{FF2B5EF4-FFF2-40B4-BE49-F238E27FC236}">
                <a16:creationId xmlns:a16="http://schemas.microsoft.com/office/drawing/2014/main" xmlns="" id="{53BB8FD4-3BB5-4C26-AA1B-00D388BE1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1928813"/>
            <a:ext cx="247650" cy="571500"/>
          </a:xfrm>
          <a:prstGeom prst="downArrow">
            <a:avLst>
              <a:gd name="adj1" fmla="val 50000"/>
              <a:gd name="adj2" fmla="val 576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88078" name="上箭头 88077">
            <a:extLst>
              <a:ext uri="{FF2B5EF4-FFF2-40B4-BE49-F238E27FC236}">
                <a16:creationId xmlns:a16="http://schemas.microsoft.com/office/drawing/2014/main" xmlns="" id="{AFBABAEB-3360-4E04-AF19-1EEBFA15C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3128963"/>
            <a:ext cx="247650" cy="17145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88079" name="上箭头 88078">
            <a:extLst>
              <a:ext uri="{FF2B5EF4-FFF2-40B4-BE49-F238E27FC236}">
                <a16:creationId xmlns:a16="http://schemas.microsoft.com/office/drawing/2014/main" xmlns="" id="{D77124D6-DE6A-48B7-A778-C78C3DE4C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4214813"/>
            <a:ext cx="309563" cy="514350"/>
          </a:xfrm>
          <a:prstGeom prst="upArrow">
            <a:avLst>
              <a:gd name="adj1" fmla="val 50000"/>
              <a:gd name="adj2" fmla="val 4153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88080" name="下箭头 88079">
            <a:extLst>
              <a:ext uri="{FF2B5EF4-FFF2-40B4-BE49-F238E27FC236}">
                <a16:creationId xmlns:a16="http://schemas.microsoft.com/office/drawing/2014/main" xmlns="" id="{7473DCC5-81DC-4D14-9949-1B23CB890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3471863"/>
            <a:ext cx="247650" cy="17145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/>
            <a:endParaRPr lang="zh-CN" altLang="en-US"/>
          </a:p>
        </p:txBody>
      </p:sp>
      <p:sp>
        <p:nvSpPr>
          <p:cNvPr id="88081" name="文本框 88080">
            <a:extLst>
              <a:ext uri="{FF2B5EF4-FFF2-40B4-BE49-F238E27FC236}">
                <a16:creationId xmlns:a16="http://schemas.microsoft.com/office/drawing/2014/main" xmlns="" id="{DB4AB133-1AF1-4FD9-AB58-08F5ED551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025" y="514351"/>
            <a:ext cx="5510213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液体在流速大的地方压强小，在流速小的地方压强大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文本占位符 102403" descr="吉利 美人豹 1.5L都市黑豹 车身外观5848&#10;点击进入下一页">
            <a:hlinkClick r:id="rId3"/>
            <a:extLst>
              <a:ext uri="{FF2B5EF4-FFF2-40B4-BE49-F238E27FC236}">
                <a16:creationId xmlns:a16="http://schemas.microsoft.com/office/drawing/2014/main" xmlns="" id="{5B5A5355-D7C1-4EBB-BC27-4E165C44D17C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7992" y="447263"/>
            <a:ext cx="3724275" cy="2793206"/>
          </a:xfrm>
        </p:spPr>
      </p:pic>
      <p:pic>
        <p:nvPicPr>
          <p:cNvPr id="30723" name="图片 102404" descr="42905_1481685_3">
            <a:extLst>
              <a:ext uri="{FF2B5EF4-FFF2-40B4-BE49-F238E27FC236}">
                <a16:creationId xmlns:a16="http://schemas.microsoft.com/office/drawing/2014/main" xmlns="" id="{FEE591C2-47EF-4C3C-B113-6A5D97ED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1646" y="447263"/>
            <a:ext cx="37147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02405" descr="20070723151543917">
            <a:hlinkClick r:id="rId6"/>
            <a:extLst>
              <a:ext uri="{FF2B5EF4-FFF2-40B4-BE49-F238E27FC236}">
                <a16:creationId xmlns:a16="http://schemas.microsoft.com/office/drawing/2014/main" xmlns="" id="{42E97040-A4EA-418E-BFE9-2B9BDA0ED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157" y="2743200"/>
            <a:ext cx="36576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04449">
            <a:extLst>
              <a:ext uri="{FF2B5EF4-FFF2-40B4-BE49-F238E27FC236}">
                <a16:creationId xmlns:a16="http://schemas.microsoft.com/office/drawing/2014/main" xmlns="" id="{DACC864A-3853-4ABF-8BA3-54E9EBD9B1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en-US" altLang="zh-CN" sz="6000" b="1" dirty="0"/>
              <a:t>6</a:t>
            </a:r>
            <a:r>
              <a:rPr lang="zh-CN" altLang="en-US" sz="6000" b="1" dirty="0"/>
              <a:t>、</a:t>
            </a:r>
          </a:p>
        </p:txBody>
      </p:sp>
      <p:sp>
        <p:nvSpPr>
          <p:cNvPr id="31747" name="矩形 104451">
            <a:extLst>
              <a:ext uri="{FF2B5EF4-FFF2-40B4-BE49-F238E27FC236}">
                <a16:creationId xmlns:a16="http://schemas.microsoft.com/office/drawing/2014/main" xmlns="" id="{D13D2AEC-C79F-4107-8C8E-57EB18BD9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690" y="2165761"/>
            <a:ext cx="7658100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有些跑车在车尾安装了一种“气流偏导器”，如图所示，由于“气流偏导器”上表面平直，下表面呈弧形向下凸，当跑车高速行驶时，流过它上方的空气速度比下方空气速度</a:t>
            </a:r>
            <a:r>
              <a:rPr lang="zh-CN" altLang="en-US" sz="2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（选填“大或小”），此时，上方空气压强比下方空气压强 </a:t>
            </a:r>
            <a:r>
              <a:rPr lang="zh-CN" altLang="en-US" sz="2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（选填“大或小”），这样，“气流偏导器”受到一个向</a:t>
            </a:r>
            <a:r>
              <a:rPr lang="zh-CN" altLang="en-US" sz="2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（选填“上或下”）的压力差，从而使车轮抓紧地面。</a:t>
            </a:r>
          </a:p>
        </p:txBody>
      </p:sp>
      <p:sp>
        <p:nvSpPr>
          <p:cNvPr id="104453" name="文本框 104452">
            <a:extLst>
              <a:ext uri="{FF2B5EF4-FFF2-40B4-BE49-F238E27FC236}">
                <a16:creationId xmlns:a16="http://schemas.microsoft.com/office/drawing/2014/main" xmlns="" id="{F0097323-2DE2-4027-B7AE-1D0DEBCDD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7980" y="3166111"/>
            <a:ext cx="53721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  <a:flatTx/>
          </a:bodyPr>
          <a:lstStyle/>
          <a:p>
            <a:pPr algn="ctr"/>
            <a:r>
              <a:rPr lang="zh-CN" altLang="en-US" sz="2400" b="1" dirty="0">
                <a:solidFill>
                  <a:srgbClr val="FF0066"/>
                </a:solidFill>
              </a:rPr>
              <a:t>小</a:t>
            </a:r>
          </a:p>
        </p:txBody>
      </p:sp>
      <p:sp>
        <p:nvSpPr>
          <p:cNvPr id="104454" name="文本框 104453">
            <a:extLst>
              <a:ext uri="{FF2B5EF4-FFF2-40B4-BE49-F238E27FC236}">
                <a16:creationId xmlns:a16="http://schemas.microsoft.com/office/drawing/2014/main" xmlns="" id="{FEF87065-D1EE-45FC-8B6A-220E5F933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3680460"/>
            <a:ext cx="444104" cy="4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  <a:flatTx/>
          </a:bodyPr>
          <a:lstStyle/>
          <a:p>
            <a:pPr algn="ctr"/>
            <a:r>
              <a:rPr lang="zh-CN" altLang="en-US" sz="2400" b="1" dirty="0">
                <a:solidFill>
                  <a:srgbClr val="FF0066"/>
                </a:solidFill>
              </a:rPr>
              <a:t>大</a:t>
            </a:r>
          </a:p>
        </p:txBody>
      </p:sp>
      <p:sp>
        <p:nvSpPr>
          <p:cNvPr id="104455" name="文本框 104454">
            <a:extLst>
              <a:ext uri="{FF2B5EF4-FFF2-40B4-BE49-F238E27FC236}">
                <a16:creationId xmlns:a16="http://schemas.microsoft.com/office/drawing/2014/main" xmlns="" id="{990B7C9E-654D-4384-9A95-F476E0DEC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030" y="4263391"/>
            <a:ext cx="40005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  <a:flatTx/>
          </a:bodyPr>
          <a:lstStyle/>
          <a:p>
            <a:pPr algn="ctr"/>
            <a:r>
              <a:rPr lang="zh-CN" altLang="en-US" sz="2400" b="1" dirty="0">
                <a:solidFill>
                  <a:srgbClr val="FF0066"/>
                </a:solidFill>
              </a:rPr>
              <a:t>下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E4AA2076-43BC-4FC4-88D7-2776A7036E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1043" y="273844"/>
            <a:ext cx="4274240" cy="1793030"/>
          </a:xfrm>
        </p:spPr>
      </p:pic>
      <p:sp>
        <p:nvSpPr>
          <p:cNvPr id="6" name="箭头: 燕尾形 5">
            <a:extLst>
              <a:ext uri="{FF2B5EF4-FFF2-40B4-BE49-F238E27FC236}">
                <a16:creationId xmlns:a16="http://schemas.microsoft.com/office/drawing/2014/main" xmlns="" id="{B5E67F9B-4436-4C65-94B7-441497793666}"/>
              </a:ext>
            </a:extLst>
          </p:cNvPr>
          <p:cNvSpPr/>
          <p:nvPr/>
        </p:nvSpPr>
        <p:spPr>
          <a:xfrm>
            <a:off x="5889504" y="717947"/>
            <a:ext cx="1610812" cy="536299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气流偏导器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  <p:bldP spid="1044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0B5B7AF3-78BB-49DD-8F6A-EB02709CB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9" y="421045"/>
            <a:ext cx="6064897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国产大飞机</a:t>
            </a:r>
            <a:r>
              <a:rPr lang="en-US" altLang="zh-CN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C919</a:t>
            </a: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为什么能腾空而起？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BEE1502-3E40-4944-A2B0-CDA33D46ED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8735" y="1014704"/>
            <a:ext cx="4686300" cy="37719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5E52B13-CD7D-4B84-9C41-110C5F59C5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965" y="1014704"/>
            <a:ext cx="4023827" cy="37719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xmlns="" id="{E57B15E3-6436-40A9-8645-307E0E75729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741871" y="1214168"/>
            <a:ext cx="6659593" cy="3107666"/>
          </a:xfrm>
          <a:noFill/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000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000" b="1" dirty="0" smtClean="0">
                <a:latin typeface="楷体_GB2312" pitchFamily="49" charset="-122"/>
                <a:ea typeface="楷体_GB2312" pitchFamily="49" charset="-122"/>
              </a:rPr>
              <a:t>、了解流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体的压强与流速的关系。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0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000" b="1" dirty="0" smtClean="0">
                <a:latin typeface="楷体_GB2312" pitchFamily="49" charset="-122"/>
                <a:ea typeface="楷体_GB2312" pitchFamily="49" charset="-122"/>
              </a:rPr>
              <a:t>、了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解飞机的升力是怎样产生的。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000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000" b="1" dirty="0" smtClean="0">
                <a:latin typeface="楷体_GB2312" pitchFamily="49" charset="-122"/>
                <a:ea typeface="楷体_GB2312" pitchFamily="49" charset="-122"/>
              </a:rPr>
              <a:t>、了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解生活中跟流体的压强与流速相关的现象。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27184" y="189548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学习目标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4273">
            <a:extLst>
              <a:ext uri="{FF2B5EF4-FFF2-40B4-BE49-F238E27FC236}">
                <a16:creationId xmlns:a16="http://schemas.microsoft.com/office/drawing/2014/main" xmlns="" id="{35B6736E-1A6A-428D-8DA1-90D74A62CE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38287" y="857250"/>
            <a:ext cx="4395788" cy="571500"/>
          </a:xfrm>
        </p:spPr>
        <p:txBody>
          <a:bodyPr anchor="b">
            <a:noAutofit/>
          </a:bodyPr>
          <a:lstStyle/>
          <a:p>
            <a:r>
              <a:rPr lang="zh-CN" altLang="en-US" sz="5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</a:p>
        </p:txBody>
      </p:sp>
      <p:sp>
        <p:nvSpPr>
          <p:cNvPr id="6146" name="文本占位符 54274">
            <a:extLst>
              <a:ext uri="{FF2B5EF4-FFF2-40B4-BE49-F238E27FC236}">
                <a16:creationId xmlns:a16="http://schemas.microsoft.com/office/drawing/2014/main" xmlns="" id="{D48321B4-826F-4A33-989C-2370707292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76376" y="2000251"/>
            <a:ext cx="6251972" cy="2793206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altLang="zh-CN" b="1"/>
          </a:p>
          <a:p>
            <a:pPr>
              <a:buFont typeface="Arial" panose="020B0604020202020204" pitchFamily="34" charset="0"/>
              <a:buNone/>
            </a:pPr>
            <a:endParaRPr lang="en-US" altLang="zh-CN" b="1"/>
          </a:p>
        </p:txBody>
      </p:sp>
      <p:sp>
        <p:nvSpPr>
          <p:cNvPr id="6147" name="矩形 54277">
            <a:extLst>
              <a:ext uri="{FF2B5EF4-FFF2-40B4-BE49-F238E27FC236}">
                <a16:creationId xmlns:a16="http://schemas.microsoft.com/office/drawing/2014/main" xmlns="" id="{EB4BA324-EDA5-486A-970C-ABA43C695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447" y="1428751"/>
            <a:ext cx="606742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  <a:flatTx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/>
              <a:t>、秋天树叶散落在马路边上，当一辆高速行驶的汽车驶过路面时，树叶将（                      ）（</a:t>
            </a:r>
            <a:r>
              <a:rPr lang="zh-CN" altLang="en-US" sz="2400" b="1" dirty="0">
                <a:solidFill>
                  <a:srgbClr val="FF0066"/>
                </a:solidFill>
              </a:rPr>
              <a:t>从路边飞向路两旁   </a:t>
            </a:r>
            <a:r>
              <a:rPr lang="en-US" altLang="zh-CN" sz="2400" b="1" dirty="0">
                <a:solidFill>
                  <a:srgbClr val="FF0066"/>
                </a:solidFill>
              </a:rPr>
              <a:t>/   </a:t>
            </a:r>
            <a:r>
              <a:rPr lang="zh-CN" altLang="en-US" sz="2400" b="1" dirty="0">
                <a:solidFill>
                  <a:srgbClr val="FF0066"/>
                </a:solidFill>
              </a:rPr>
              <a:t>从路旁飞向汽车</a:t>
            </a:r>
            <a:r>
              <a:rPr lang="zh-CN" altLang="en-US" sz="2400" b="1" dirty="0"/>
              <a:t> ）</a:t>
            </a:r>
          </a:p>
        </p:txBody>
      </p:sp>
      <p:pic>
        <p:nvPicPr>
          <p:cNvPr id="6148" name="图片 54278" descr="2006119212448205">
            <a:extLst>
              <a:ext uri="{FF2B5EF4-FFF2-40B4-BE49-F238E27FC236}">
                <a16:creationId xmlns:a16="http://schemas.microsoft.com/office/drawing/2014/main" xmlns="" id="{84AA5505-FA16-4389-85AD-290FDE4E4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8636" y="2571750"/>
            <a:ext cx="34671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占位符 7170">
            <a:extLst>
              <a:ext uri="{FF2B5EF4-FFF2-40B4-BE49-F238E27FC236}">
                <a16:creationId xmlns:a16="http://schemas.microsoft.com/office/drawing/2014/main" xmlns="" id="{F3EC39A6-F939-4BB3-AF68-A15FB562D0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2448" y="557213"/>
            <a:ext cx="6251972" cy="279320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、为什么我国海军舰艇赴亚丁湾护航时，护航编队一般采用前后护航形式，而不采用“并排”护航？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26C972E-E785-4E5E-B202-15A7A3FDC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8613" y="1953815"/>
            <a:ext cx="3454076" cy="22420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D56ADF-BFE3-40C2-9ED1-57BBFCEA5D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2448" y="1953816"/>
            <a:ext cx="3579553" cy="22420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文本占位符 57346">
            <a:extLst>
              <a:ext uri="{FF2B5EF4-FFF2-40B4-BE49-F238E27FC236}">
                <a16:creationId xmlns:a16="http://schemas.microsoft.com/office/drawing/2014/main" xmlns="" id="{7C246B74-D5FA-4916-9F1B-CCDFB86C78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86101" y="1771651"/>
            <a:ext cx="4324738" cy="2793206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把流动的</a:t>
            </a:r>
            <a:r>
              <a:rPr lang="zh-CN" altLang="en-US"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气体</a:t>
            </a: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和             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4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</a:t>
            </a: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统称为流体。</a:t>
            </a:r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4100" b="1" dirty="0">
              <a:latin typeface="Times New Roman" panose="02020603050405020304" pitchFamily="18" charset="0"/>
            </a:endParaRPr>
          </a:p>
        </p:txBody>
      </p:sp>
      <p:sp>
        <p:nvSpPr>
          <p:cNvPr id="10242" name="文本框 57347">
            <a:extLst>
              <a:ext uri="{FF2B5EF4-FFF2-40B4-BE49-F238E27FC236}">
                <a16:creationId xmlns:a16="http://schemas.microsoft.com/office/drawing/2014/main" xmlns="" id="{31B6FE76-77CF-47F8-B1CA-E1F4E9ACA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13" y="1175214"/>
            <a:ext cx="3430509" cy="139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  <a:flatTx/>
          </a:bodyPr>
          <a:lstStyle/>
          <a:p>
            <a:pPr algn="ctr"/>
            <a:r>
              <a:rPr lang="zh-CN" altLang="en-US" sz="8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流体：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969FC26-ACFB-4582-B047-33208E60EEC1}"/>
              </a:ext>
            </a:extLst>
          </p:cNvPr>
          <p:cNvSpPr txBox="1"/>
          <p:nvPr/>
        </p:nvSpPr>
        <p:spPr>
          <a:xfrm>
            <a:off x="327184" y="189548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讲授新课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53249">
            <a:extLst>
              <a:ext uri="{FF2B5EF4-FFF2-40B4-BE49-F238E27FC236}">
                <a16:creationId xmlns:a16="http://schemas.microsoft.com/office/drawing/2014/main" xmlns="" id="{0FEA0A60-7E68-49D5-9118-1EF5D2B46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378" y="1762407"/>
            <a:ext cx="3900488" cy="302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将一枚轻铝质硬币放离桌边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3cm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～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5cm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处，在硬币前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10cm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处用直尺或钢笔架高约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2cm,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使嘴巴靠在桌边，沿着与桌面平行的方向吹气（不准吹硬币）。使硬币翻越直尺或让硬币跳得更高。</a:t>
            </a: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3252" name="矩形 53251">
            <a:extLst>
              <a:ext uri="{FF2B5EF4-FFF2-40B4-BE49-F238E27FC236}">
                <a16:creationId xmlns:a16="http://schemas.microsoft.com/office/drawing/2014/main" xmlns="" id="{0190F626-166A-443A-A0E7-5A16D2E20A7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20378" y="357189"/>
            <a:ext cx="2413591" cy="114737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urveUp">
              <a:avLst>
                <a:gd name="adj" fmla="val 24153"/>
              </a:avLst>
            </a:prstTxWarp>
          </a:bodyPr>
          <a:lstStyle/>
          <a:p>
            <a:pPr algn="ctr"/>
            <a:r>
              <a:rPr lang="zh-CN" altLang="en-US" sz="4500" b="1" kern="10" dirty="0">
                <a:ln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3E2AF9-A92F-430E-ACBB-8E245545C4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0865" y="824053"/>
            <a:ext cx="3571875" cy="245030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8193">
            <a:extLst>
              <a:ext uri="{FF2B5EF4-FFF2-40B4-BE49-F238E27FC236}">
                <a16:creationId xmlns:a16="http://schemas.microsoft.com/office/drawing/2014/main" xmlns="" id="{5070119A-EBF8-4708-8DC5-4DD051E888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思考：</a:t>
            </a:r>
          </a:p>
        </p:txBody>
      </p:sp>
      <p:sp>
        <p:nvSpPr>
          <p:cNvPr id="12290" name="文本占位符 8194">
            <a:extLst>
              <a:ext uri="{FF2B5EF4-FFF2-40B4-BE49-F238E27FC236}">
                <a16:creationId xmlns:a16="http://schemas.microsoft.com/office/drawing/2014/main" xmlns="" id="{7484F69D-F37A-499E-B26A-00A64BC217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74693" y="1461830"/>
            <a:ext cx="7044360" cy="278249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、是什么力使得硬币向上跳起来？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、流体压强与流速之间存在什么       样的关系呢？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928</Words>
  <PresentationFormat>全屏显示(16:9)</PresentationFormat>
  <Paragraphs>83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思考：</vt:lpstr>
      <vt:lpstr>幻灯片 6</vt:lpstr>
      <vt:lpstr>幻灯片 7</vt:lpstr>
      <vt:lpstr>幻灯片 8</vt:lpstr>
      <vt:lpstr>思考：</vt:lpstr>
      <vt:lpstr>猜一猜</vt:lpstr>
      <vt:lpstr>幻灯片 11</vt:lpstr>
      <vt:lpstr>做一做</vt:lpstr>
      <vt:lpstr>幻灯片 13</vt:lpstr>
      <vt:lpstr>幻灯片 14</vt:lpstr>
      <vt:lpstr>把乒乓球放在伸平的手掌上，并把乒乓球放在翻 转的漏斗上，能够发生什么现象？</vt:lpstr>
      <vt:lpstr>分析3：</vt:lpstr>
      <vt:lpstr>结论：</vt:lpstr>
      <vt:lpstr>思考：</vt:lpstr>
      <vt:lpstr>幻灯片 19</vt:lpstr>
      <vt:lpstr>幻灯片 20</vt:lpstr>
      <vt:lpstr>幻灯片 21</vt:lpstr>
      <vt:lpstr>幻灯片 22</vt:lpstr>
      <vt:lpstr>幻灯片 23</vt:lpstr>
      <vt:lpstr>幻灯片 24</vt:lpstr>
      <vt:lpstr>4、杜甫在《茅屋为秋风所破歌》当中写道“八月秋高风怒号，卷我屋上三重茅”。大风为什么能掀翻屋顶？ </vt:lpstr>
      <vt:lpstr>5、</vt:lpstr>
      <vt:lpstr>幻灯片 27</vt:lpstr>
      <vt:lpstr>幻灯片 28</vt:lpstr>
      <vt:lpstr>6、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11</cp:revision>
  <dcterms:created xsi:type="dcterms:W3CDTF">2020-02-27T12:41:50Z</dcterms:created>
  <dcterms:modified xsi:type="dcterms:W3CDTF">2020-02-27T13:02:19Z</dcterms:modified>
</cp:coreProperties>
</file>