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6" r:id="rId2"/>
    <p:sldId id="263" r:id="rId3"/>
    <p:sldId id="264" r:id="rId4"/>
    <p:sldId id="278" r:id="rId5"/>
    <p:sldId id="279" r:id="rId6"/>
    <p:sldId id="265" r:id="rId7"/>
    <p:sldId id="269" r:id="rId8"/>
    <p:sldId id="270" r:id="rId9"/>
    <p:sldId id="280" r:id="rId10"/>
    <p:sldId id="281" r:id="rId11"/>
    <p:sldId id="282"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86" d="100"/>
          <a:sy n="86" d="100"/>
        </p:scale>
        <p:origin x="135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65434224-2FAF-48F7-AACC-7211ED04B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09734" y="4428968"/>
            <a:ext cx="1394037" cy="1394037"/>
          </a:xfrm>
          <a:prstGeom prst="rect">
            <a:avLst/>
          </a:prstGeom>
        </p:spPr>
      </p:pic>
      <p:sp>
        <p:nvSpPr>
          <p:cNvPr id="2" name="Title 1"/>
          <p:cNvSpPr>
            <a:spLocks noGrp="1"/>
          </p:cNvSpPr>
          <p:nvPr>
            <p:ph type="ctrTitle"/>
          </p:nvPr>
        </p:nvSpPr>
        <p:spPr>
          <a:xfrm>
            <a:off x="5410201" y="4049481"/>
            <a:ext cx="4517571" cy="1246100"/>
          </a:xfrm>
          <a:prstGeom prst="rect">
            <a:avLst/>
          </a:prstGeom>
        </p:spPr>
        <p:txBody>
          <a:bodyPr anchor="b">
            <a:normAutofit/>
          </a:bodyPr>
          <a:lstStyle>
            <a:lvl1pPr algn="ctr">
              <a:defRPr sz="400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7113435" y="5231745"/>
            <a:ext cx="1111103" cy="981676"/>
          </a:xfrm>
          <a:prstGeom prst="rect">
            <a:avLst/>
          </a:prstGeom>
        </p:spPr>
        <p:txBody>
          <a:bodyPr/>
          <a:lstStyle>
            <a:lvl1pPr marL="0" indent="0" algn="ct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pic>
        <p:nvPicPr>
          <p:cNvPr id="8" name="图片 7">
            <a:extLst>
              <a:ext uri="{FF2B5EF4-FFF2-40B4-BE49-F238E27FC236}">
                <a16:creationId xmlns:a16="http://schemas.microsoft.com/office/drawing/2014/main" id="{5FAB4D84-15FC-4BC9-BBE4-36830AE576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6058" y="1876868"/>
            <a:ext cx="8702415" cy="2270589"/>
          </a:xfrm>
          <a:prstGeom prst="rect">
            <a:avLst/>
          </a:prstGeom>
        </p:spPr>
      </p:pic>
    </p:spTree>
    <p:extLst>
      <p:ext uri="{BB962C8B-B14F-4D97-AF65-F5344CB8AC3E}">
        <p14:creationId xmlns:p14="http://schemas.microsoft.com/office/powerpoint/2010/main" val="45640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 calcmode="lin" valueType="num">
                                      <p:cBhvr>
                                        <p:cTn id="14" dur="750" fill="hold"/>
                                        <p:tgtEl>
                                          <p:spTgt spid="14"/>
                                        </p:tgtEl>
                                        <p:attrNameLst>
                                          <p:attrName>style.rotation</p:attrName>
                                        </p:attrNameLst>
                                      </p:cBhvr>
                                      <p:tavLst>
                                        <p:tav tm="0">
                                          <p:val>
                                            <p:fltVal val="90"/>
                                          </p:val>
                                        </p:tav>
                                        <p:tav tm="100000">
                                          <p:val>
                                            <p:fltVal val="0"/>
                                          </p:val>
                                        </p:tav>
                                      </p:tavLst>
                                    </p:anim>
                                    <p:animEffect transition="in" filter="fade">
                                      <p:cBhvr>
                                        <p:cTn id="15" dur="75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53" presetClass="entr" presetSubtype="16"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轻松尝试应用</a:t>
            </a:r>
          </a:p>
        </p:txBody>
      </p:sp>
    </p:spTree>
    <p:extLst>
      <p:ext uri="{BB962C8B-B14F-4D97-AF65-F5344CB8AC3E}">
        <p14:creationId xmlns:p14="http://schemas.microsoft.com/office/powerpoint/2010/main" val="3943570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992188"/>
            <a:ext cx="7886700" cy="559632"/>
          </a:xfrm>
          <a:prstGeom prst="rect">
            <a:avLst/>
          </a:prstGeom>
        </p:spPr>
        <p:txBody>
          <a:bodyPr/>
          <a:lstStyle>
            <a:lvl1pPr>
              <a:defRPr sz="3500"/>
            </a:lvl1pPr>
          </a:lstStyle>
          <a:p>
            <a:r>
              <a:rPr lang="zh-CN" altLang="en-US"/>
              <a:t>单击此处编辑母版标题样式</a:t>
            </a:r>
            <a:endParaRPr lang="en-US" dirty="0"/>
          </a:p>
        </p:txBody>
      </p:sp>
      <p:sp>
        <p:nvSpPr>
          <p:cNvPr id="3" name="Content Placeholder 2"/>
          <p:cNvSpPr>
            <a:spLocks noGrp="1"/>
          </p:cNvSpPr>
          <p:nvPr>
            <p:ph idx="1"/>
          </p:nvPr>
        </p:nvSpPr>
        <p:spPr>
          <a:xfrm>
            <a:off x="2934586" y="2883353"/>
            <a:ext cx="5580763" cy="3145311"/>
          </a:xfrm>
          <a:prstGeom prst="rect">
            <a:avLst/>
          </a:prstGeom>
        </p:spPr>
        <p:txBody>
          <a:bodyPr/>
          <a:lstStyle>
            <a:lvl1pPr marL="0" indent="0">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604360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a:t>单击此处编辑母版标题样式</a:t>
            </a:r>
            <a:endParaRPr lang="en-US" dirty="0"/>
          </a:p>
        </p:txBody>
      </p:sp>
    </p:spTree>
    <p:extLst>
      <p:ext uri="{BB962C8B-B14F-4D97-AF65-F5344CB8AC3E}">
        <p14:creationId xmlns:p14="http://schemas.microsoft.com/office/powerpoint/2010/main" val="4829295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a16="http://schemas.microsoft.com/office/drawing/2014/main" id="{E2E57EE3-11DB-46D2-B63F-A8152DC64AE3}"/>
              </a:ext>
            </a:extLst>
          </p:cNvPr>
          <p:cNvSpPr/>
          <p:nvPr userDrawn="1"/>
        </p:nvSpPr>
        <p:spPr>
          <a:xfrm>
            <a:off x="3805135"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val="1958336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1992225008"/>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4266606299"/>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00781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快乐预习感知</a:t>
            </a:r>
          </a:p>
        </p:txBody>
      </p:sp>
    </p:spTree>
    <p:extLst>
      <p:ext uri="{BB962C8B-B14F-4D97-AF65-F5344CB8AC3E}">
        <p14:creationId xmlns:p14="http://schemas.microsoft.com/office/powerpoint/2010/main" val="3267952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互动课堂理解</a:t>
            </a:r>
          </a:p>
        </p:txBody>
      </p:sp>
    </p:spTree>
    <p:extLst>
      <p:ext uri="{BB962C8B-B14F-4D97-AF65-F5344CB8AC3E}">
        <p14:creationId xmlns:p14="http://schemas.microsoft.com/office/powerpoint/2010/main" val="3422165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0E3FF8-7F77-4CDF-B71A-F850CBD5FCB4}" type="datetimeFigureOut">
              <a:rPr lang="zh-CN" altLang="en-US" smtClean="0"/>
              <a:t>2020/2/13</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2B16AE-5ED9-45DB-804F-A9FCC457E6E4}" type="slidenum">
              <a:rPr lang="zh-CN" altLang="en-US" smtClean="0"/>
              <a:t>‹#›</a:t>
            </a:fld>
            <a:endParaRPr lang="zh-CN" altLang="en-US"/>
          </a:p>
        </p:txBody>
      </p:sp>
      <p:pic>
        <p:nvPicPr>
          <p:cNvPr id="8" name="图片 7">
            <a:extLst>
              <a:ext uri="{FF2B5EF4-FFF2-40B4-BE49-F238E27FC236}">
                <a16:creationId xmlns:a16="http://schemas.microsoft.com/office/drawing/2014/main" id="{A46417D4-07CE-4C71-B071-10F7CA95E0A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179056"/>
            <a:ext cx="9144000" cy="616148"/>
          </a:xfrm>
          <a:prstGeom prst="rect">
            <a:avLst/>
          </a:prstGeom>
        </p:spPr>
      </p:pic>
    </p:spTree>
    <p:extLst>
      <p:ext uri="{BB962C8B-B14F-4D97-AF65-F5344CB8AC3E}">
        <p14:creationId xmlns:p14="http://schemas.microsoft.com/office/powerpoint/2010/main" val="100563676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Layout" Target="../slideLayouts/slideLayout10.xml"/><Relationship Id="rId1" Type="http://schemas.openxmlformats.org/officeDocument/2006/relationships/vmlDrawing" Target="../drawings/vmlDrawing3.vml"/><Relationship Id="rId6" Type="http://schemas.openxmlformats.org/officeDocument/2006/relationships/slide" Target="slide9.xml"/><Relationship Id="rId5" Type="http://schemas.openxmlformats.org/officeDocument/2006/relationships/slide" Target="slide8.xml"/><Relationship Id="rId10" Type="http://schemas.openxmlformats.org/officeDocument/2006/relationships/image" Target="../media/image10.emf"/><Relationship Id="rId4" Type="http://schemas.openxmlformats.org/officeDocument/2006/relationships/slide" Target="slide7.xml"/><Relationship Id="rId9" Type="http://schemas.openxmlformats.org/officeDocument/2006/relationships/package" Target="../embeddings/Microsoft_Word_Document2.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slide" Target="slide9.xml"/><Relationship Id="rId5" Type="http://schemas.openxmlformats.org/officeDocument/2006/relationships/slide" Target="slide8.xml"/><Relationship Id="rId10" Type="http://schemas.openxmlformats.org/officeDocument/2006/relationships/image" Target="../media/image8.emf"/><Relationship Id="rId4" Type="http://schemas.openxmlformats.org/officeDocument/2006/relationships/slide" Target="slide7.xml"/><Relationship Id="rId9" Type="http://schemas.openxmlformats.org/officeDocument/2006/relationships/package" Target="../embeddings/Microsoft_Word_Document1.docx"/></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dirty="0"/>
              <a:t>2</a:t>
            </a:r>
            <a:r>
              <a:rPr lang="zh-CN" altLang="zh-CN" dirty="0"/>
              <a:t>节　二力平衡</a:t>
            </a:r>
          </a:p>
        </p:txBody>
      </p:sp>
    </p:spTree>
    <p:extLst>
      <p:ext uri="{BB962C8B-B14F-4D97-AF65-F5344CB8AC3E}">
        <p14:creationId xmlns:p14="http://schemas.microsoft.com/office/powerpoint/2010/main" val="168589403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5</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3" name="流程图: 可选过程 12">
            <a:hlinkClick r:id="rId7" action="ppaction://hlinksldjump"/>
          </p:cNvPr>
          <p:cNvSpPr/>
          <p:nvPr/>
        </p:nvSpPr>
        <p:spPr>
          <a:xfrm>
            <a:off x="289480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72191"/>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福建龙岩模拟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起重机以</a:t>
            </a:r>
            <a:r>
              <a:rPr lang="en-US" altLang="zh-CN" sz="2200" dirty="0">
                <a:solidFill>
                  <a:srgbClr val="000000"/>
                </a:solidFill>
                <a:latin typeface="Times New Roman" panose="02020603050405020304" pitchFamily="18" charset="0"/>
                <a:cs typeface="Times New Roman" panose="02020603050405020304" pitchFamily="18" charset="0"/>
              </a:rPr>
              <a:t>1 m/s</a:t>
            </a:r>
            <a:r>
              <a:rPr lang="zh-CN" altLang="zh-CN" sz="2200" dirty="0">
                <a:solidFill>
                  <a:srgbClr val="000000"/>
                </a:solidFill>
                <a:latin typeface="Times New Roman" panose="02020603050405020304" pitchFamily="18" charset="0"/>
                <a:cs typeface="Times New Roman" panose="02020603050405020304" pitchFamily="18" charset="0"/>
              </a:rPr>
              <a:t>的速度匀速吊起一个重物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钢丝绳对重物的拉力是</a:t>
            </a:r>
            <a:r>
              <a:rPr lang="en-US" altLang="zh-CN" sz="2200" dirty="0">
                <a:solidFill>
                  <a:srgbClr val="000000"/>
                </a:solidFill>
                <a:latin typeface="Times New Roman" panose="02020603050405020304" pitchFamily="18" charset="0"/>
                <a:cs typeface="Times New Roman" panose="02020603050405020304" pitchFamily="18" charset="0"/>
              </a:rPr>
              <a:t>6 000 N</a:t>
            </a:r>
            <a:r>
              <a:rPr lang="zh-CN" altLang="zh-CN" sz="2200" dirty="0">
                <a:solidFill>
                  <a:srgbClr val="000000"/>
                </a:solidFill>
                <a:latin typeface="Times New Roman" panose="02020603050405020304" pitchFamily="18" charset="0"/>
                <a:cs typeface="Times New Roman" panose="02020603050405020304" pitchFamily="18" charset="0"/>
              </a:rPr>
              <a:t>。若起重机吊着这个重物以</a:t>
            </a:r>
            <a:r>
              <a:rPr lang="en-US" altLang="zh-CN" sz="2200" dirty="0">
                <a:solidFill>
                  <a:srgbClr val="000000"/>
                </a:solidFill>
                <a:latin typeface="Times New Roman" panose="02020603050405020304" pitchFamily="18" charset="0"/>
                <a:cs typeface="Times New Roman" panose="02020603050405020304" pitchFamily="18" charset="0"/>
              </a:rPr>
              <a:t>2 m/s</a:t>
            </a:r>
            <a:r>
              <a:rPr lang="zh-CN" altLang="zh-CN" sz="2200" dirty="0">
                <a:solidFill>
                  <a:srgbClr val="000000"/>
                </a:solidFill>
                <a:latin typeface="Times New Roman" panose="02020603050405020304" pitchFamily="18" charset="0"/>
                <a:cs typeface="Times New Roman" panose="02020603050405020304" pitchFamily="18" charset="0"/>
              </a:rPr>
              <a:t>的速度匀速下降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这时钢丝绳对重物的拉力是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A.12</a:t>
            </a:r>
            <a:r>
              <a:rPr lang="en-US" altLang="zh-CN" sz="2200" dirty="0">
                <a:solidFill>
                  <a:srgbClr val="000000"/>
                </a:solidFill>
                <a:latin typeface="Times New Roman" panose="02020603050405020304" pitchFamily="18" charset="0"/>
                <a:cs typeface="Times New Roman" panose="02020603050405020304" pitchFamily="18" charset="0"/>
              </a:rPr>
              <a:t> 000 N	</a:t>
            </a:r>
            <a:r>
              <a:rPr lang="en-US" altLang="zh-CN" sz="2200" dirty="0" err="1">
                <a:solidFill>
                  <a:srgbClr val="000000"/>
                </a:solidFill>
                <a:latin typeface="Times New Roman" panose="02020603050405020304" pitchFamily="18" charset="0"/>
                <a:cs typeface="Times New Roman" panose="02020603050405020304" pitchFamily="18" charset="0"/>
              </a:rPr>
              <a:t>B.6</a:t>
            </a:r>
            <a:r>
              <a:rPr lang="en-US" altLang="zh-CN" sz="2200" dirty="0">
                <a:solidFill>
                  <a:srgbClr val="000000"/>
                </a:solidFill>
                <a:latin typeface="Times New Roman" panose="02020603050405020304" pitchFamily="18" charset="0"/>
                <a:cs typeface="Times New Roman" panose="02020603050405020304" pitchFamily="18" charset="0"/>
              </a:rPr>
              <a:t> 000 N</a:t>
            </a:r>
            <a:endParaRPr lang="zh-CN" altLang="zh-CN" sz="2200" dirty="0">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C.3</a:t>
            </a:r>
            <a:r>
              <a:rPr lang="en-US" altLang="zh-CN" sz="2200" dirty="0">
                <a:solidFill>
                  <a:srgbClr val="000000"/>
                </a:solidFill>
                <a:latin typeface="Times New Roman" panose="02020603050405020304" pitchFamily="18" charset="0"/>
                <a:cs typeface="Times New Roman" panose="02020603050405020304" pitchFamily="18" charset="0"/>
              </a:rPr>
              <a:t> 000 N		D.</a:t>
            </a:r>
            <a:r>
              <a:rPr lang="zh-CN" altLang="zh-CN" sz="2200" dirty="0">
                <a:solidFill>
                  <a:srgbClr val="000000"/>
                </a:solidFill>
                <a:latin typeface="Times New Roman" panose="02020603050405020304" pitchFamily="18" charset="0"/>
                <a:cs typeface="Times New Roman" panose="02020603050405020304" pitchFamily="18" charset="0"/>
              </a:rPr>
              <a:t>无法判定</a:t>
            </a:r>
            <a:endParaRPr lang="zh-CN" altLang="zh-CN" sz="2200" dirty="0">
              <a:solidFill>
                <a:srgbClr val="000000"/>
              </a:solidFill>
              <a:latin typeface="NEU-BZ-S92"/>
              <a:ea typeface="方正书宋_GBK" panose="03000509000000000000"/>
              <a:cs typeface="Times New Roman" panose="02020603050405020304" pitchFamily="18" charset="0"/>
            </a:endParaRPr>
          </a:p>
        </p:txBody>
      </p:sp>
      <p:sp>
        <p:nvSpPr>
          <p:cNvPr id="14" name="五边形 1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5" name="五边形 1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6" name="组合 15"/>
          <p:cNvGrpSpPr/>
          <p:nvPr/>
        </p:nvGrpSpPr>
        <p:grpSpPr>
          <a:xfrm>
            <a:off x="468427" y="3996184"/>
            <a:ext cx="8247377" cy="2529160"/>
            <a:chOff x="645102" y="1936927"/>
            <a:chExt cx="8247377" cy="2529160"/>
          </a:xfrm>
        </p:grpSpPr>
        <p:grpSp>
          <p:nvGrpSpPr>
            <p:cNvPr id="17" name="组合 16"/>
            <p:cNvGrpSpPr/>
            <p:nvPr/>
          </p:nvGrpSpPr>
          <p:grpSpPr>
            <a:xfrm>
              <a:off x="645102" y="1936927"/>
              <a:ext cx="8247377" cy="2529160"/>
              <a:chOff x="645102" y="-108272"/>
              <a:chExt cx="8247377" cy="2529160"/>
            </a:xfrm>
          </p:grpSpPr>
          <p:sp>
            <p:nvSpPr>
              <p:cNvPr id="19" name="五边形 1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a:off x="645102" y="-108272"/>
                <a:ext cx="8247377" cy="2212152"/>
                <a:chOff x="645102" y="-108272"/>
                <a:chExt cx="8247377" cy="2212152"/>
              </a:xfrm>
            </p:grpSpPr>
            <p:sp>
              <p:nvSpPr>
                <p:cNvPr id="22" name="矩形 21"/>
                <p:cNvSpPr/>
                <p:nvPr/>
              </p:nvSpPr>
              <p:spPr>
                <a:xfrm>
                  <a:off x="645102" y="-108272"/>
                  <a:ext cx="8247377" cy="22121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8"/>
                <p:cNvSpPr txBox="1"/>
                <p:nvPr/>
              </p:nvSpPr>
              <p:spPr>
                <a:xfrm>
                  <a:off x="8371094" y="-108272"/>
                  <a:ext cx="492443" cy="276999"/>
                </a:xfrm>
                <a:prstGeom prst="rect">
                  <a:avLst/>
                </a:prstGeom>
                <a:noFill/>
              </p:spPr>
              <p:txBody>
                <a:bodyPr wrap="none" rtlCol="0">
                  <a:spAutoFit/>
                </a:bodyPr>
                <a:lstStyle/>
                <a:p>
                  <a:r>
                    <a:rPr lang="zh-CN" altLang="en-US" sz="1200" dirty="0"/>
                    <a:t>关闭</a:t>
                  </a:r>
                </a:p>
              </p:txBody>
            </p:sp>
          </p:grpSp>
        </p:grpSp>
        <p:sp>
          <p:nvSpPr>
            <p:cNvPr id="18" name="矩形 17"/>
            <p:cNvSpPr>
              <a:spLocks noChangeAspect="1"/>
            </p:cNvSpPr>
            <p:nvPr/>
          </p:nvSpPr>
          <p:spPr>
            <a:xfrm>
              <a:off x="860242" y="2179934"/>
              <a:ext cx="7775757" cy="1938992"/>
            </a:xfrm>
            <a:prstGeom prst="rect">
              <a:avLst/>
            </a:prstGeom>
          </p:spPr>
          <p:txBody>
            <a:bodyPr wrap="square">
              <a:spAutoFit/>
            </a:bodyPr>
            <a:lstStyle/>
            <a:p>
              <a:pPr>
                <a:lnSpc>
                  <a:spcPct val="150000"/>
                </a:lnSpc>
              </a:pPr>
              <a:r>
                <a:rPr lang="zh-CN" altLang="zh-CN" sz="2000" dirty="0"/>
                <a:t>起重机以</a:t>
              </a:r>
              <a:r>
                <a:rPr lang="en-US" altLang="zh-CN" sz="2000" dirty="0"/>
                <a:t>1 m/s</a:t>
              </a:r>
              <a:r>
                <a:rPr lang="zh-CN" altLang="zh-CN" sz="2000" dirty="0"/>
                <a:t>的速度匀速吊起一个重物时</a:t>
              </a:r>
              <a:r>
                <a:rPr lang="en-US" altLang="zh-CN" sz="2000" dirty="0"/>
                <a:t>,</a:t>
              </a:r>
              <a:r>
                <a:rPr lang="zh-CN" altLang="zh-CN" sz="2000" dirty="0"/>
                <a:t>物体受竖直向下的重力</a:t>
              </a:r>
              <a:r>
                <a:rPr lang="en-US" altLang="zh-CN" sz="2000" i="1" dirty="0"/>
                <a:t>G</a:t>
              </a:r>
              <a:r>
                <a:rPr lang="zh-CN" altLang="zh-CN" sz="2000" dirty="0"/>
                <a:t>和竖直向上的拉力</a:t>
              </a:r>
              <a:r>
                <a:rPr lang="en-US" altLang="zh-CN" sz="2000" i="1" dirty="0" err="1"/>
                <a:t>F</a:t>
              </a:r>
              <a:r>
                <a:rPr lang="en-US" altLang="zh-CN" sz="2000" baseline="-25000" dirty="0" err="1"/>
                <a:t>1</a:t>
              </a:r>
              <a:r>
                <a:rPr lang="zh-CN" altLang="zh-CN" sz="2000" dirty="0"/>
                <a:t>而处于平衡状态</a:t>
              </a:r>
              <a:r>
                <a:rPr lang="en-US" altLang="zh-CN" sz="2000" dirty="0"/>
                <a:t>,</a:t>
              </a:r>
              <a:r>
                <a:rPr lang="zh-CN" altLang="zh-CN" sz="2000" dirty="0"/>
                <a:t>由平衡条件得</a:t>
              </a:r>
              <a:r>
                <a:rPr lang="en-US" altLang="zh-CN" sz="2000" i="1" dirty="0"/>
                <a:t>G=</a:t>
              </a:r>
              <a:r>
                <a:rPr lang="en-US" altLang="zh-CN" sz="2000" i="1" dirty="0" err="1"/>
                <a:t>F</a:t>
              </a:r>
              <a:r>
                <a:rPr lang="en-US" altLang="zh-CN" sz="2000" baseline="-25000" dirty="0" err="1"/>
                <a:t>1</a:t>
              </a:r>
              <a:r>
                <a:rPr lang="en-US" altLang="zh-CN" sz="2000" i="1" dirty="0"/>
                <a:t>=</a:t>
              </a:r>
              <a:r>
                <a:rPr lang="en-US" altLang="zh-CN" sz="2000" dirty="0"/>
                <a:t>6 000 N;</a:t>
              </a:r>
              <a:r>
                <a:rPr lang="zh-CN" altLang="zh-CN" sz="2000" dirty="0"/>
                <a:t>起重机吊着这个重物以</a:t>
              </a:r>
              <a:r>
                <a:rPr lang="en-US" altLang="zh-CN" sz="2000" dirty="0"/>
                <a:t>2 m/s</a:t>
              </a:r>
              <a:r>
                <a:rPr lang="zh-CN" altLang="zh-CN" sz="2000" dirty="0"/>
                <a:t>的速度匀速下降时</a:t>
              </a:r>
              <a:r>
                <a:rPr lang="en-US" altLang="zh-CN" sz="2000" dirty="0"/>
                <a:t>,</a:t>
              </a:r>
              <a:r>
                <a:rPr lang="zh-CN" altLang="zh-CN" sz="2000" dirty="0"/>
                <a:t>物体受竖直向下的重力</a:t>
              </a:r>
              <a:r>
                <a:rPr lang="en-US" altLang="zh-CN" sz="2000" i="1" dirty="0"/>
                <a:t>G</a:t>
              </a:r>
              <a:r>
                <a:rPr lang="zh-CN" altLang="zh-CN" sz="2000" dirty="0"/>
                <a:t>和竖直向上的拉力</a:t>
              </a:r>
              <a:r>
                <a:rPr lang="en-US" altLang="zh-CN" sz="2000" i="1" dirty="0" err="1"/>
                <a:t>F</a:t>
              </a:r>
              <a:r>
                <a:rPr lang="en-US" altLang="zh-CN" sz="2000" baseline="-25000" dirty="0" err="1"/>
                <a:t>2</a:t>
              </a:r>
              <a:r>
                <a:rPr lang="zh-CN" altLang="zh-CN" sz="2000" dirty="0"/>
                <a:t>而处于平衡状态</a:t>
              </a:r>
              <a:r>
                <a:rPr lang="en-US" altLang="zh-CN" sz="2000" dirty="0"/>
                <a:t>,</a:t>
              </a:r>
              <a:r>
                <a:rPr lang="zh-CN" altLang="zh-CN" sz="2000" dirty="0"/>
                <a:t>由平衡条件得</a:t>
              </a:r>
              <a:r>
                <a:rPr lang="en-US" altLang="zh-CN" sz="2000" i="1" dirty="0" err="1"/>
                <a:t>F</a:t>
              </a:r>
              <a:r>
                <a:rPr lang="en-US" altLang="zh-CN" sz="2000" baseline="-25000" dirty="0" err="1"/>
                <a:t>2</a:t>
              </a:r>
              <a:r>
                <a:rPr lang="en-US" altLang="zh-CN" sz="2000" i="1" dirty="0"/>
                <a:t>=G=</a:t>
              </a:r>
              <a:r>
                <a:rPr lang="en-US" altLang="zh-CN" sz="2000" dirty="0"/>
                <a:t>6 000 N</a:t>
              </a:r>
              <a:r>
                <a:rPr lang="zh-CN" altLang="zh-CN" sz="2000" dirty="0"/>
                <a:t>。</a:t>
              </a:r>
            </a:p>
          </p:txBody>
        </p:sp>
      </p:grpSp>
      <p:grpSp>
        <p:nvGrpSpPr>
          <p:cNvPr id="24" name="组合 23"/>
          <p:cNvGrpSpPr/>
          <p:nvPr/>
        </p:nvGrpSpPr>
        <p:grpSpPr>
          <a:xfrm>
            <a:off x="468427" y="5373216"/>
            <a:ext cx="8247378" cy="1152128"/>
            <a:chOff x="645102" y="4752548"/>
            <a:chExt cx="8247378" cy="1152128"/>
          </a:xfrm>
        </p:grpSpPr>
        <p:grpSp>
          <p:nvGrpSpPr>
            <p:cNvPr id="25" name="组合 24"/>
            <p:cNvGrpSpPr/>
            <p:nvPr/>
          </p:nvGrpSpPr>
          <p:grpSpPr>
            <a:xfrm>
              <a:off x="645102" y="4752548"/>
              <a:ext cx="8247378" cy="1152128"/>
              <a:chOff x="645102" y="3755469"/>
              <a:chExt cx="8247378" cy="1152128"/>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6" name="矩形 25"/>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524395737"/>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nextCondLst>
                <p:cond evt="onClick" delay="0">
                  <p:tgtEl>
                    <p:spTgt spid="14"/>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5"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6"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7"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流程图: 可选过程 12">
            <a:hlinkClick r:id="rId8" action="ppaction://hlinksldjump"/>
          </p:cNvPr>
          <p:cNvSpPr/>
          <p:nvPr/>
        </p:nvSpPr>
        <p:spPr>
          <a:xfrm>
            <a:off x="2894804"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6</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跳伞运动员和伞在空中沿竖直方向匀速直线下降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已知人和伞的总重为</a:t>
            </a:r>
            <a:r>
              <a:rPr lang="en-US" altLang="zh-CN" sz="2200" dirty="0">
                <a:solidFill>
                  <a:srgbClr val="000000"/>
                </a:solidFill>
                <a:latin typeface="Times New Roman" panose="02020603050405020304" pitchFamily="18" charset="0"/>
                <a:cs typeface="Times New Roman" panose="02020603050405020304" pitchFamily="18" charset="0"/>
              </a:rPr>
              <a:t>750 N,</a:t>
            </a:r>
            <a:r>
              <a:rPr lang="zh-CN" altLang="zh-CN" sz="2200" dirty="0">
                <a:solidFill>
                  <a:srgbClr val="000000"/>
                </a:solidFill>
                <a:latin typeface="Times New Roman" panose="02020603050405020304" pitchFamily="18" charset="0"/>
                <a:cs typeface="Times New Roman" panose="02020603050405020304" pitchFamily="18" charset="0"/>
              </a:rPr>
              <a:t>则人和伞受到的阻力大小为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方向是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05340509"/>
              </p:ext>
            </p:extLst>
          </p:nvPr>
        </p:nvGraphicFramePr>
        <p:xfrm>
          <a:off x="508000" y="2482010"/>
          <a:ext cx="8128000" cy="3875757"/>
        </p:xfrm>
        <a:graphic>
          <a:graphicData uri="http://schemas.openxmlformats.org/presentationml/2006/ole">
            <mc:AlternateContent xmlns:mc="http://schemas.openxmlformats.org/markup-compatibility/2006">
              <mc:Choice xmlns:v="urn:schemas-microsoft-com:vml" Requires="v">
                <p:oleObj spid="_x0000_s6146" name="文档" r:id="rId9" imgW="3839157" imgH="1830927" progId="Word.Document.12">
                  <p:embed/>
                </p:oleObj>
              </mc:Choice>
              <mc:Fallback>
                <p:oleObj name="文档" r:id="rId9" imgW="3839157" imgH="1830927" progId="Word.Document.12">
                  <p:embed/>
                  <p:pic>
                    <p:nvPicPr>
                      <p:cNvPr id="3" name="对象 2"/>
                      <p:cNvPicPr/>
                      <p:nvPr/>
                    </p:nvPicPr>
                    <p:blipFill>
                      <a:blip r:embed="rId10"/>
                      <a:stretch>
                        <a:fillRect/>
                      </a:stretch>
                    </p:blipFill>
                    <p:spPr>
                      <a:xfrm>
                        <a:off x="508000" y="2482010"/>
                        <a:ext cx="8128000" cy="3875757"/>
                      </a:xfrm>
                      <a:prstGeom prst="rect">
                        <a:avLst/>
                      </a:prstGeom>
                    </p:spPr>
                  </p:pic>
                </p:oleObj>
              </mc:Fallback>
            </mc:AlternateContent>
          </a:graphicData>
        </a:graphic>
      </p:graphicFrame>
      <p:sp>
        <p:nvSpPr>
          <p:cNvPr id="18" name="五边形 1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9" name="五边形 1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468427" y="3933056"/>
            <a:ext cx="8247377" cy="2592288"/>
            <a:chOff x="645102" y="1873799"/>
            <a:chExt cx="8247377" cy="2592288"/>
          </a:xfrm>
        </p:grpSpPr>
        <p:grpSp>
          <p:nvGrpSpPr>
            <p:cNvPr id="21" name="组合 20"/>
            <p:cNvGrpSpPr/>
            <p:nvPr/>
          </p:nvGrpSpPr>
          <p:grpSpPr>
            <a:xfrm>
              <a:off x="645102" y="1873799"/>
              <a:ext cx="8247377" cy="2592288"/>
              <a:chOff x="645102" y="-171400"/>
              <a:chExt cx="8247377" cy="2592288"/>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645102" y="-171400"/>
                <a:ext cx="8247377" cy="2275280"/>
                <a:chOff x="645102" y="-171400"/>
                <a:chExt cx="8247377" cy="2275280"/>
              </a:xfrm>
            </p:grpSpPr>
            <p:sp>
              <p:nvSpPr>
                <p:cNvPr id="26" name="矩形 25"/>
                <p:cNvSpPr/>
                <p:nvPr/>
              </p:nvSpPr>
              <p:spPr>
                <a:xfrm>
                  <a:off x="645102" y="-171400"/>
                  <a:ext cx="8247377" cy="22752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71094" y="-38270"/>
                  <a:ext cx="492443" cy="276999"/>
                </a:xfrm>
                <a:prstGeom prst="rect">
                  <a:avLst/>
                </a:prstGeom>
                <a:noFill/>
              </p:spPr>
              <p:txBody>
                <a:bodyPr wrap="none" rtlCol="0">
                  <a:spAutoFit/>
                </a:bodyPr>
                <a:lstStyle/>
                <a:p>
                  <a:r>
                    <a:rPr lang="zh-CN" altLang="en-US" sz="1200" dirty="0"/>
                    <a:t>关闭</a:t>
                  </a:r>
                </a:p>
              </p:txBody>
            </p:sp>
          </p:grpSp>
        </p:grpSp>
        <p:sp>
          <p:nvSpPr>
            <p:cNvPr id="22" name="矩形 21"/>
            <p:cNvSpPr>
              <a:spLocks noChangeAspect="1"/>
            </p:cNvSpPr>
            <p:nvPr/>
          </p:nvSpPr>
          <p:spPr>
            <a:xfrm>
              <a:off x="860242" y="224993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跳伞运动员和伞在空中匀速直线下降</a:t>
              </a:r>
              <a:r>
                <a:rPr lang="en-US" altLang="zh-CN" sz="2000" dirty="0"/>
                <a:t>,</a:t>
              </a:r>
              <a:r>
                <a:rPr lang="zh-CN" altLang="zh-CN" sz="2000" dirty="0"/>
                <a:t>可知在竖直方向上受平衡力的作用</a:t>
              </a:r>
              <a:r>
                <a:rPr lang="en-US" altLang="zh-CN" sz="2000" dirty="0"/>
                <a:t>,</a:t>
              </a:r>
              <a:r>
                <a:rPr lang="zh-CN" altLang="zh-CN" sz="2000" dirty="0"/>
                <a:t>即重力</a:t>
              </a:r>
              <a:r>
                <a:rPr lang="en-US" altLang="zh-CN" sz="2000" dirty="0"/>
                <a:t>(</a:t>
              </a:r>
              <a:r>
                <a:rPr lang="zh-CN" altLang="zh-CN" sz="2000" dirty="0"/>
                <a:t>跳伞运动员和伞的总重</a:t>
              </a:r>
              <a:r>
                <a:rPr lang="en-US" altLang="zh-CN" sz="2000" dirty="0"/>
                <a:t>)</a:t>
              </a:r>
              <a:r>
                <a:rPr lang="zh-CN" altLang="zh-CN" sz="2000" dirty="0"/>
                <a:t>和阻力大小相等、方向相反</a:t>
              </a:r>
              <a:r>
                <a:rPr lang="en-US" altLang="zh-CN" sz="2000" dirty="0"/>
                <a:t>,</a:t>
              </a:r>
              <a:r>
                <a:rPr lang="zh-CN" altLang="zh-CN" sz="2000" dirty="0"/>
                <a:t>故阻力的方向是竖直向上</a:t>
              </a:r>
              <a:r>
                <a:rPr lang="en-US" altLang="zh-CN" sz="2000" dirty="0"/>
                <a:t>,</a:t>
              </a:r>
              <a:r>
                <a:rPr lang="zh-CN" altLang="zh-CN" sz="2000" dirty="0"/>
                <a:t>大小等于</a:t>
              </a:r>
              <a:r>
                <a:rPr lang="en-US" altLang="zh-CN" sz="2000" dirty="0"/>
                <a:t>750 N</a:t>
              </a:r>
              <a:r>
                <a:rPr lang="zh-CN" altLang="zh-CN" sz="2000" dirty="0"/>
                <a:t>。</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8" name="组合 27"/>
          <p:cNvGrpSpPr/>
          <p:nvPr/>
        </p:nvGrpSpPr>
        <p:grpSpPr>
          <a:xfrm>
            <a:off x="468427" y="5373216"/>
            <a:ext cx="8247378" cy="1152128"/>
            <a:chOff x="645102" y="4752548"/>
            <a:chExt cx="8247378" cy="1152128"/>
          </a:xfrm>
        </p:grpSpPr>
        <p:grpSp>
          <p:nvGrpSpPr>
            <p:cNvPr id="29" name="组合 28"/>
            <p:cNvGrpSpPr/>
            <p:nvPr/>
          </p:nvGrpSpPr>
          <p:grpSpPr>
            <a:xfrm>
              <a:off x="645102" y="4752548"/>
              <a:ext cx="8247378" cy="1152128"/>
              <a:chOff x="645102" y="3755469"/>
              <a:chExt cx="8247378" cy="1152128"/>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30" name="矩形 29"/>
            <p:cNvSpPr>
              <a:spLocks noChangeAspect="1"/>
            </p:cNvSpPr>
            <p:nvPr/>
          </p:nvSpPr>
          <p:spPr>
            <a:xfrm>
              <a:off x="860240" y="4965857"/>
              <a:ext cx="7744207" cy="501291"/>
            </a:xfrm>
            <a:prstGeom prst="rect">
              <a:avLst/>
            </a:prstGeom>
          </p:spPr>
          <p:txBody>
            <a:bodyPr wrap="square">
              <a:spAutoFit/>
            </a:bodyPr>
            <a:lstStyle/>
            <a:p>
              <a:pPr>
                <a:lnSpc>
                  <a:spcPct val="150000"/>
                </a:lnSpc>
              </a:pPr>
              <a:r>
                <a:rPr lang="en-US" altLang="zh-CN" sz="2000" dirty="0"/>
                <a:t>750</a:t>
              </a:r>
              <a:r>
                <a:rPr lang="zh-CN" altLang="zh-CN" sz="2000" i="1" dirty="0"/>
                <a:t>　</a:t>
              </a:r>
              <a:r>
                <a:rPr lang="zh-CN" altLang="zh-CN" sz="2000" dirty="0"/>
                <a:t>竖直向上</a:t>
              </a:r>
              <a:endParaRPr lang="zh-CN" altLang="en-US" sz="2000" dirty="0">
                <a:latin typeface="Times New Roman" panose="02020603050405020304" pitchFamily="18" charset="0"/>
              </a:endParaRPr>
            </a:p>
          </p:txBody>
        </p:sp>
      </p:grpSp>
      <p:sp>
        <p:nvSpPr>
          <p:cNvPr id="4" name="矩形 3"/>
          <p:cNvSpPr>
            <a:spLocks noChangeAspect="1"/>
          </p:cNvSpPr>
          <p:nvPr/>
        </p:nvSpPr>
        <p:spPr>
          <a:xfrm>
            <a:off x="508000" y="2919864"/>
            <a:ext cx="8128000" cy="498598"/>
          </a:xfrm>
          <a:prstGeom prst="rect">
            <a:avLst/>
          </a:prstGeom>
        </p:spPr>
        <p:txBody>
          <a:bodyPr>
            <a:spAutoFit/>
          </a:bodyPr>
          <a:lstStyle/>
          <a:p>
            <a:pPr>
              <a:lnSpc>
                <a:spcPct val="120000"/>
              </a:lnSpc>
              <a:spcAft>
                <a:spcPts val="0"/>
              </a:spcAft>
              <a:tabLst>
                <a:tab pos="1188085" algn="l"/>
                <a:tab pos="2163445" algn="l"/>
                <a:tab pos="3142615" algn="l"/>
                <a:tab pos="4190365" algn="l"/>
              </a:tabLst>
            </a:pP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730267637"/>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8"/>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764704"/>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一、平衡力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平衡状态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物体保持</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静止</a:t>
            </a:r>
            <a:r>
              <a:rPr lang="zh-CN" altLang="zh-CN" sz="2200" dirty="0">
                <a:solidFill>
                  <a:srgbClr val="000000"/>
                </a:solidFill>
                <a:latin typeface="Times New Roman" panose="02020603050405020304" pitchFamily="18" charset="0"/>
                <a:cs typeface="Times New Roman" panose="02020603050405020304" pitchFamily="18" charset="0"/>
              </a:rPr>
              <a:t>状态或</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匀速直线运动</a:t>
            </a:r>
            <a:r>
              <a:rPr lang="zh-CN" altLang="zh-CN" sz="2200" dirty="0">
                <a:solidFill>
                  <a:srgbClr val="000000"/>
                </a:solidFill>
                <a:latin typeface="Times New Roman" panose="02020603050405020304" pitchFamily="18" charset="0"/>
                <a:cs typeface="Times New Roman" panose="02020603050405020304" pitchFamily="18" charset="0"/>
              </a:rPr>
              <a:t>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物体受到几个力的作用时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保持平衡状态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就说这几个力平衡。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03767" y="1223477"/>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96223" y="1223477"/>
            <a:ext cx="163978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90388" y="1626500"/>
            <a:ext cx="163978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508000" y="243520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二、二力平衡的条件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作用在</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同一个</a:t>
            </a:r>
            <a:r>
              <a:rPr lang="zh-CN" altLang="zh-CN" sz="2200" dirty="0">
                <a:solidFill>
                  <a:srgbClr val="000000"/>
                </a:solidFill>
                <a:latin typeface="Times New Roman" panose="02020603050405020304" pitchFamily="18" charset="0"/>
                <a:cs typeface="Times New Roman" panose="02020603050405020304" pitchFamily="18" charset="0"/>
              </a:rPr>
              <a:t>物体上的两个力。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大小</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相等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相反</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作用在</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同一直线上</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1942044" y="2890094"/>
            <a:ext cx="79541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60607" y="3296567"/>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49721" y="369941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47815" y="4098326"/>
            <a:ext cx="1343364"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447369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三、二力平衡平衡的应用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物体在两个力的作用下处于平衡状态时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可以根据其中一个力的大小和方向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推断另一个力的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大小和方向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如果一个物体受到平衡力作用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则物体处于</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静止</a:t>
            </a:r>
            <a:r>
              <a:rPr lang="zh-CN" altLang="zh-CN" sz="2200" dirty="0">
                <a:solidFill>
                  <a:srgbClr val="000000"/>
                </a:solidFill>
                <a:latin typeface="Times New Roman" panose="02020603050405020304" pitchFamily="18" charset="0"/>
                <a:cs typeface="Times New Roman" panose="02020603050405020304" pitchFamily="18" charset="0"/>
              </a:rPr>
              <a:t>状态或</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匀速直线运动</a:t>
            </a:r>
            <a:r>
              <a:rPr lang="zh-CN" altLang="zh-CN" sz="2200" dirty="0">
                <a:solidFill>
                  <a:srgbClr val="000000"/>
                </a:solidFill>
                <a:latin typeface="Times New Roman" panose="02020603050405020304" pitchFamily="18" charset="0"/>
                <a:cs typeface="Times New Roman" panose="02020603050405020304" pitchFamily="18" charset="0"/>
              </a:rPr>
              <a:t>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4312334" y="5338409"/>
            <a:ext cx="141179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183615" y="5740398"/>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607222" y="5740398"/>
            <a:ext cx="103966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8684" y="6145185"/>
            <a:ext cx="98496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3455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P spid="16"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二力平衡的判定方法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根据二力平衡的条件判断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两个力大小相等、方向相反、作用在同一条直线上、作用在同一个物体上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反向</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共线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同体</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。这四个条件缺一不可。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根据物体是否处于平衡状态判断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一个物体在两个力的作用下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如果处于平衡状态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则物体所受的这两个力是平衡力。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04640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3563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茶杯静止在水平桌面上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以下属于一对平衡力的是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茶杯受到的重力与茶杯对桌面的压力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茶杯受到的重力与桌面对茶杯的支持力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茶杯对桌面的压力与桌面对茶杯的支持力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茶杯受到的重力与桌子受到的重力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此题的关键是确定二力平衡的条件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按照以下思路分析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45341392"/>
              </p:ext>
            </p:extLst>
          </p:nvPr>
        </p:nvGraphicFramePr>
        <p:xfrm>
          <a:off x="508000" y="4077072"/>
          <a:ext cx="8128000" cy="1455509"/>
        </p:xfrm>
        <a:graphic>
          <a:graphicData uri="http://schemas.openxmlformats.org/presentationml/2006/ole">
            <mc:AlternateContent xmlns:mc="http://schemas.openxmlformats.org/markup-compatibility/2006">
              <mc:Choice xmlns:v="urn:schemas-microsoft-com:vml" Requires="v">
                <p:oleObj spid="_x0000_s4098" name="文档" r:id="rId3" imgW="3839157" imgH="686643" progId="Word.Document.12">
                  <p:embed/>
                </p:oleObj>
              </mc:Choice>
              <mc:Fallback>
                <p:oleObj name="文档" r:id="rId3" imgW="3839157" imgH="686643" progId="Word.Document.12">
                  <p:embed/>
                  <p:pic>
                    <p:nvPicPr>
                      <p:cNvPr id="3" name="对象 2"/>
                      <p:cNvPicPr/>
                      <p:nvPr/>
                    </p:nvPicPr>
                    <p:blipFill>
                      <a:blip r:embed="rId4"/>
                      <a:stretch>
                        <a:fillRect/>
                      </a:stretch>
                    </p:blipFill>
                    <p:spPr>
                      <a:xfrm>
                        <a:off x="508000" y="4077072"/>
                        <a:ext cx="8128000" cy="1455509"/>
                      </a:xfrm>
                      <a:prstGeom prst="rect">
                        <a:avLst/>
                      </a:prstGeom>
                    </p:spPr>
                  </p:pic>
                </p:oleObj>
              </mc:Fallback>
            </mc:AlternateContent>
          </a:graphicData>
        </a:graphic>
      </p:graphicFrame>
    </p:spTree>
    <p:extLst>
      <p:ext uri="{BB962C8B-B14F-4D97-AF65-F5344CB8AC3E}">
        <p14:creationId xmlns:p14="http://schemas.microsoft.com/office/powerpoint/2010/main" val="30631968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茶杯受到的重力与茶杯对桌面的压力分别作用在茶杯和桌面上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这两个力没有作用到同一个物体上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不是平衡力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茶杯对桌面的压力与桌面对茶杯的支持力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这两个力分别作用到了两个物体上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不属于平衡力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茶杯受到的重力与桌子受到的重力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这两个力也分别作用到了两个物体上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并且这两个力的方向相同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不属于平衡力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76786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50438"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1</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7"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8" action="ppaction://hlinksldjump"/>
          </p:cNvPr>
          <p:cNvSpPr/>
          <p:nvPr/>
        </p:nvSpPr>
        <p:spPr>
          <a:xfrm>
            <a:off x="289480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136424"/>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一、平衡状态和平衡力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如图所示的情景中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属于二力平衡的是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592727972"/>
              </p:ext>
            </p:extLst>
          </p:nvPr>
        </p:nvGraphicFramePr>
        <p:xfrm>
          <a:off x="508000" y="2138970"/>
          <a:ext cx="8128000" cy="3378262"/>
        </p:xfrm>
        <a:graphic>
          <a:graphicData uri="http://schemas.openxmlformats.org/presentationml/2006/ole">
            <mc:AlternateContent xmlns:mc="http://schemas.openxmlformats.org/markup-compatibility/2006">
              <mc:Choice xmlns:v="urn:schemas-microsoft-com:vml" Requires="v">
                <p:oleObj spid="_x0000_s5122" name="文档" r:id="rId9" imgW="3839157" imgH="1596165" progId="Word.Document.12">
                  <p:embed/>
                </p:oleObj>
              </mc:Choice>
              <mc:Fallback>
                <p:oleObj name="文档" r:id="rId9" imgW="3839157" imgH="1596165" progId="Word.Document.12">
                  <p:embed/>
                  <p:pic>
                    <p:nvPicPr>
                      <p:cNvPr id="13" name="对象 12"/>
                      <p:cNvPicPr/>
                      <p:nvPr/>
                    </p:nvPicPr>
                    <p:blipFill>
                      <a:blip r:embed="rId10"/>
                      <a:stretch>
                        <a:fillRect/>
                      </a:stretch>
                    </p:blipFill>
                    <p:spPr>
                      <a:xfrm>
                        <a:off x="508000" y="2138970"/>
                        <a:ext cx="8128000" cy="3378262"/>
                      </a:xfrm>
                      <a:prstGeom prst="rect">
                        <a:avLst/>
                      </a:prstGeom>
                    </p:spPr>
                  </p:pic>
                </p:oleObj>
              </mc:Fallback>
            </mc:AlternateContent>
          </a:graphicData>
        </a:graphic>
      </p:graphicFrame>
      <p:sp>
        <p:nvSpPr>
          <p:cNvPr id="14" name="五边形 1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5" name="五边形 1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6" name="组合 15"/>
          <p:cNvGrpSpPr/>
          <p:nvPr/>
        </p:nvGrpSpPr>
        <p:grpSpPr>
          <a:xfrm>
            <a:off x="468427" y="3933056"/>
            <a:ext cx="8247377" cy="2592288"/>
            <a:chOff x="645102" y="1873799"/>
            <a:chExt cx="8247377" cy="2592288"/>
          </a:xfrm>
        </p:grpSpPr>
        <p:grpSp>
          <p:nvGrpSpPr>
            <p:cNvPr id="17" name="组合 16"/>
            <p:cNvGrpSpPr/>
            <p:nvPr/>
          </p:nvGrpSpPr>
          <p:grpSpPr>
            <a:xfrm>
              <a:off x="645102" y="1873799"/>
              <a:ext cx="8247377" cy="2592288"/>
              <a:chOff x="645102" y="-171400"/>
              <a:chExt cx="8247377" cy="2592288"/>
            </a:xfrm>
          </p:grpSpPr>
          <p:sp>
            <p:nvSpPr>
              <p:cNvPr id="19" name="五边形 1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a:off x="645102" y="-171400"/>
                <a:ext cx="8247377" cy="2275280"/>
                <a:chOff x="645102" y="-171400"/>
                <a:chExt cx="8247377" cy="2275280"/>
              </a:xfrm>
            </p:grpSpPr>
            <p:sp>
              <p:nvSpPr>
                <p:cNvPr id="22" name="矩形 21"/>
                <p:cNvSpPr/>
                <p:nvPr/>
              </p:nvSpPr>
              <p:spPr>
                <a:xfrm>
                  <a:off x="645102" y="-171400"/>
                  <a:ext cx="8247377" cy="22752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8"/>
                <p:cNvSpPr txBox="1"/>
                <p:nvPr/>
              </p:nvSpPr>
              <p:spPr>
                <a:xfrm>
                  <a:off x="8371094" y="-38270"/>
                  <a:ext cx="492443" cy="276999"/>
                </a:xfrm>
                <a:prstGeom prst="rect">
                  <a:avLst/>
                </a:prstGeom>
                <a:noFill/>
              </p:spPr>
              <p:txBody>
                <a:bodyPr wrap="none" rtlCol="0">
                  <a:spAutoFit/>
                </a:bodyPr>
                <a:lstStyle/>
                <a:p>
                  <a:r>
                    <a:rPr lang="zh-CN" altLang="en-US" sz="1200" dirty="0"/>
                    <a:t>关闭</a:t>
                  </a:r>
                </a:p>
              </p:txBody>
            </p:sp>
          </p:grpSp>
        </p:grpSp>
        <p:sp>
          <p:nvSpPr>
            <p:cNvPr id="18" name="矩形 17"/>
            <p:cNvSpPr>
              <a:spLocks noChangeAspect="1"/>
            </p:cNvSpPr>
            <p:nvPr/>
          </p:nvSpPr>
          <p:spPr>
            <a:xfrm>
              <a:off x="860242" y="224993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二力平衡的条件是作用在同一物体上的两个力</a:t>
              </a:r>
              <a:r>
                <a:rPr lang="en-US" altLang="zh-CN" sz="2000" dirty="0"/>
                <a:t>,</a:t>
              </a:r>
              <a:r>
                <a:rPr lang="zh-CN" altLang="zh-CN" sz="2000" dirty="0"/>
                <a:t>大小相等、方向相反</a:t>
              </a:r>
              <a:r>
                <a:rPr lang="en-US" altLang="zh-CN" sz="2000" dirty="0"/>
                <a:t>,</a:t>
              </a:r>
              <a:r>
                <a:rPr lang="zh-CN" altLang="zh-CN" sz="2000" dirty="0"/>
                <a:t>并且作用在同一条直线上。根据二力平衡条件可以判断选项</a:t>
              </a:r>
              <a:r>
                <a:rPr lang="en-US" altLang="zh-CN" sz="2000" dirty="0"/>
                <a:t>A</a:t>
              </a:r>
              <a:r>
                <a:rPr lang="zh-CN" altLang="zh-CN" sz="2000" dirty="0"/>
                <a:t>、</a:t>
              </a:r>
              <a:r>
                <a:rPr lang="en-US" altLang="zh-CN" sz="2000" dirty="0"/>
                <a:t>B</a:t>
              </a:r>
              <a:r>
                <a:rPr lang="zh-CN" altLang="zh-CN" sz="2000" dirty="0"/>
                <a:t>、</a:t>
              </a:r>
              <a:r>
                <a:rPr lang="en-US" altLang="zh-CN" sz="2000" dirty="0"/>
                <a:t>D</a:t>
              </a:r>
              <a:r>
                <a:rPr lang="zh-CN" altLang="zh-CN" sz="2000" dirty="0"/>
                <a:t>错误</a:t>
              </a:r>
              <a:r>
                <a:rPr lang="en-US" altLang="zh-CN" sz="2000" dirty="0"/>
                <a:t>,</a:t>
              </a:r>
              <a:r>
                <a:rPr lang="zh-CN" altLang="zh-CN" sz="2000" dirty="0"/>
                <a:t>选项</a:t>
              </a:r>
              <a:r>
                <a:rPr lang="en-US" altLang="zh-CN" sz="2000" dirty="0"/>
                <a:t>C</a:t>
              </a:r>
              <a:r>
                <a:rPr lang="zh-CN" altLang="zh-CN" sz="2000" dirty="0"/>
                <a:t>正确。</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4" name="组合 23"/>
          <p:cNvGrpSpPr/>
          <p:nvPr/>
        </p:nvGrpSpPr>
        <p:grpSpPr>
          <a:xfrm>
            <a:off x="468427" y="5373216"/>
            <a:ext cx="8247378" cy="1152128"/>
            <a:chOff x="645102" y="4752548"/>
            <a:chExt cx="8247378" cy="1152128"/>
          </a:xfrm>
        </p:grpSpPr>
        <p:grpSp>
          <p:nvGrpSpPr>
            <p:cNvPr id="25" name="组合 24"/>
            <p:cNvGrpSpPr/>
            <p:nvPr/>
          </p:nvGrpSpPr>
          <p:grpSpPr>
            <a:xfrm>
              <a:off x="645102" y="4752548"/>
              <a:ext cx="8247378" cy="1152128"/>
              <a:chOff x="645102" y="3755469"/>
              <a:chExt cx="8247378" cy="1152128"/>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6" name="矩形 25"/>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2889979305"/>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nextCondLst>
                <p:cond evt="onClick" delay="0">
                  <p:tgtEl>
                    <p:spTgt spid="14"/>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2</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流程图: 可选过程 12">
            <a:hlinkClick r:id="rId7" action="ppaction://hlinksldjump"/>
          </p:cNvPr>
          <p:cNvSpPr/>
          <p:nvPr/>
        </p:nvSpPr>
        <p:spPr>
          <a:xfrm>
            <a:off x="289480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在下列事例中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受平衡力作用的物体是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正在圆形轨道上运动的过山车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减速进站的火车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 正在加速上升的火箭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在马路上匀速直线行驶的汽车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五边形 1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9" name="五边形 1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468427" y="3573016"/>
            <a:ext cx="8247377" cy="2952328"/>
            <a:chOff x="645102" y="1513759"/>
            <a:chExt cx="8247377" cy="2952328"/>
          </a:xfrm>
        </p:grpSpPr>
        <p:grpSp>
          <p:nvGrpSpPr>
            <p:cNvPr id="21" name="组合 20"/>
            <p:cNvGrpSpPr/>
            <p:nvPr/>
          </p:nvGrpSpPr>
          <p:grpSpPr>
            <a:xfrm>
              <a:off x="645102" y="1513759"/>
              <a:ext cx="8247377" cy="2952328"/>
              <a:chOff x="645102" y="-531440"/>
              <a:chExt cx="8247377" cy="2952328"/>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645102" y="-531440"/>
                <a:ext cx="8247377" cy="2635320"/>
                <a:chOff x="645102" y="-531440"/>
                <a:chExt cx="8247377" cy="2635320"/>
              </a:xfrm>
            </p:grpSpPr>
            <p:sp>
              <p:nvSpPr>
                <p:cNvPr id="26" name="矩形 25"/>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71094" y="-448546"/>
                  <a:ext cx="492443" cy="276999"/>
                </a:xfrm>
                <a:prstGeom prst="rect">
                  <a:avLst/>
                </a:prstGeom>
                <a:noFill/>
              </p:spPr>
              <p:txBody>
                <a:bodyPr wrap="none" rtlCol="0">
                  <a:spAutoFit/>
                </a:bodyPr>
                <a:lstStyle/>
                <a:p>
                  <a:r>
                    <a:rPr lang="zh-CN" altLang="en-US" sz="1200" dirty="0"/>
                    <a:t>关闭</a:t>
                  </a:r>
                </a:p>
              </p:txBody>
            </p:sp>
          </p:grpSp>
        </p:grpSp>
        <p:sp>
          <p:nvSpPr>
            <p:cNvPr id="22" name="矩形 21"/>
            <p:cNvSpPr>
              <a:spLocks noChangeAspect="1"/>
            </p:cNvSpPr>
            <p:nvPr/>
          </p:nvSpPr>
          <p:spPr>
            <a:xfrm>
              <a:off x="860242" y="1839660"/>
              <a:ext cx="7775757" cy="1938992"/>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圆形轨道上运动的过山车运动速度和运动方向都在变化</a:t>
              </a:r>
              <a:r>
                <a:rPr lang="en-US" altLang="zh-CN" sz="2000" dirty="0"/>
                <a:t>,</a:t>
              </a:r>
              <a:r>
                <a:rPr lang="zh-CN" altLang="zh-CN" sz="2000" dirty="0"/>
                <a:t>减速进站的火车和正在加速上升的火箭速度也都在变化</a:t>
              </a:r>
              <a:r>
                <a:rPr lang="en-US" altLang="zh-CN" sz="2000" dirty="0"/>
                <a:t>,</a:t>
              </a:r>
              <a:r>
                <a:rPr lang="zh-CN" altLang="zh-CN" sz="2000" dirty="0"/>
                <a:t>都不是处于平衡状态</a:t>
              </a:r>
              <a:r>
                <a:rPr lang="en-US" altLang="zh-CN" sz="2000" dirty="0"/>
                <a:t>,</a:t>
              </a:r>
              <a:r>
                <a:rPr lang="zh-CN" altLang="zh-CN" sz="2000" dirty="0"/>
                <a:t>受力不平衡</a:t>
              </a:r>
              <a:r>
                <a:rPr lang="en-US" altLang="zh-CN" sz="2000" dirty="0"/>
                <a:t>,A</a:t>
              </a:r>
              <a:r>
                <a:rPr lang="zh-CN" altLang="zh-CN" sz="2000" dirty="0"/>
                <a:t>、</a:t>
              </a:r>
              <a:r>
                <a:rPr lang="en-US" altLang="zh-CN" sz="2000" dirty="0"/>
                <a:t>B</a:t>
              </a:r>
              <a:r>
                <a:rPr lang="zh-CN" altLang="zh-CN" sz="2000" dirty="0"/>
                <a:t>、</a:t>
              </a:r>
              <a:r>
                <a:rPr lang="en-US" altLang="zh-CN" sz="2000" dirty="0"/>
                <a:t>C</a:t>
              </a:r>
              <a:r>
                <a:rPr lang="zh-CN" altLang="zh-CN" sz="2000" dirty="0"/>
                <a:t>都不正确</a:t>
              </a:r>
              <a:r>
                <a:rPr lang="en-US" altLang="zh-CN" sz="2000" dirty="0"/>
                <a:t>;</a:t>
              </a:r>
              <a:r>
                <a:rPr lang="zh-CN" altLang="zh-CN" sz="2000" dirty="0"/>
                <a:t>在马路上匀速直线行驶的汽车做匀速直线运动</a:t>
              </a:r>
              <a:r>
                <a:rPr lang="en-US" altLang="zh-CN" sz="2000" dirty="0"/>
                <a:t>,</a:t>
              </a:r>
              <a:r>
                <a:rPr lang="zh-CN" altLang="zh-CN" sz="2000" dirty="0"/>
                <a:t>处于平衡状态</a:t>
              </a:r>
              <a:r>
                <a:rPr lang="en-US" altLang="zh-CN" sz="2000" dirty="0"/>
                <a:t>,</a:t>
              </a:r>
              <a:r>
                <a:rPr lang="zh-CN" altLang="zh-CN" sz="2000" dirty="0"/>
                <a:t>受平衡力的作用</a:t>
              </a:r>
              <a:r>
                <a:rPr lang="en-US" altLang="zh-CN" sz="2000" dirty="0"/>
                <a:t>,D</a:t>
              </a:r>
              <a:r>
                <a:rPr lang="zh-CN" altLang="zh-CN" sz="2000" dirty="0"/>
                <a:t>正确。</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8" name="组合 27"/>
          <p:cNvGrpSpPr/>
          <p:nvPr/>
        </p:nvGrpSpPr>
        <p:grpSpPr>
          <a:xfrm>
            <a:off x="468427" y="5373216"/>
            <a:ext cx="8247378" cy="1152128"/>
            <a:chOff x="645102" y="4752548"/>
            <a:chExt cx="8247378" cy="1152128"/>
          </a:xfrm>
        </p:grpSpPr>
        <p:grpSp>
          <p:nvGrpSpPr>
            <p:cNvPr id="29" name="组合 28"/>
            <p:cNvGrpSpPr/>
            <p:nvPr/>
          </p:nvGrpSpPr>
          <p:grpSpPr>
            <a:xfrm>
              <a:off x="645102" y="4752548"/>
              <a:ext cx="8247378" cy="1152128"/>
              <a:chOff x="645102" y="3755469"/>
              <a:chExt cx="8247378" cy="1152128"/>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30" name="矩形 29"/>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3678584785"/>
      </p:ext>
    </p:extLst>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8"/>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3</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流程图: 可选过程 12">
            <a:hlinkClick r:id="rId7" action="ppaction://hlinksldjump"/>
          </p:cNvPr>
          <p:cNvSpPr/>
          <p:nvPr/>
        </p:nvSpPr>
        <p:spPr>
          <a:xfrm>
            <a:off x="289480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探究二力平衡的条件的实验目的是探究当物体只受两个力作用而处于静止或</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状态时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这两个力有怎样的关系。实验时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需要记下</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的示数。若实验时作用在物体上的两个力方向相同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则物体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处于平衡状态。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五边形 1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grpSp>
        <p:nvGrpSpPr>
          <p:cNvPr id="19" name="组合 18"/>
          <p:cNvGrpSpPr/>
          <p:nvPr/>
        </p:nvGrpSpPr>
        <p:grpSpPr>
          <a:xfrm>
            <a:off x="468427" y="5373216"/>
            <a:ext cx="8247378" cy="1152128"/>
            <a:chOff x="645102" y="4752548"/>
            <a:chExt cx="8247378" cy="1152128"/>
          </a:xfrm>
        </p:grpSpPr>
        <p:grpSp>
          <p:nvGrpSpPr>
            <p:cNvPr id="20" name="组合 19"/>
            <p:cNvGrpSpPr/>
            <p:nvPr/>
          </p:nvGrpSpPr>
          <p:grpSpPr>
            <a:xfrm>
              <a:off x="645102" y="4752548"/>
              <a:ext cx="8247378" cy="1152128"/>
              <a:chOff x="645102" y="3755469"/>
              <a:chExt cx="8247378" cy="1152128"/>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1" name="矩形 20"/>
            <p:cNvSpPr>
              <a:spLocks noChangeAspect="1"/>
            </p:cNvSpPr>
            <p:nvPr/>
          </p:nvSpPr>
          <p:spPr>
            <a:xfrm>
              <a:off x="860240" y="4965857"/>
              <a:ext cx="7744207" cy="495585"/>
            </a:xfrm>
            <a:prstGeom prst="rect">
              <a:avLst/>
            </a:prstGeom>
          </p:spPr>
          <p:txBody>
            <a:bodyPr wrap="square">
              <a:spAutoFit/>
            </a:bodyPr>
            <a:lstStyle/>
            <a:p>
              <a:pPr>
                <a:lnSpc>
                  <a:spcPct val="150000"/>
                </a:lnSpc>
              </a:pPr>
              <a:r>
                <a:rPr lang="zh-CN" altLang="zh-CN" sz="2000" dirty="0"/>
                <a:t>匀速直线运动</a:t>
              </a:r>
              <a:r>
                <a:rPr lang="zh-CN" altLang="zh-CN" sz="2000" i="1" dirty="0"/>
                <a:t>　</a:t>
              </a:r>
              <a:r>
                <a:rPr lang="zh-CN" altLang="zh-CN" sz="2000" dirty="0"/>
                <a:t>弹簧测力计</a:t>
              </a:r>
              <a:r>
                <a:rPr lang="zh-CN" altLang="zh-CN" sz="2000" i="1" dirty="0"/>
                <a:t>　</a:t>
              </a:r>
              <a:r>
                <a:rPr lang="zh-CN" altLang="zh-CN" sz="2000" dirty="0"/>
                <a:t>不可能</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148566940"/>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550438"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019311"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流程图: 可选过程 9">
            <a:hlinkClick r:id="rId4" action="ppaction://hlinksldjump"/>
          </p:cNvPr>
          <p:cNvSpPr/>
          <p:nvPr/>
        </p:nvSpPr>
        <p:spPr>
          <a:xfrm>
            <a:off x="148818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1957057" y="863691"/>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4</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2425930"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流程图: 可选过程 12">
            <a:hlinkClick r:id="rId7" action="ppaction://hlinksldjump"/>
          </p:cNvPr>
          <p:cNvSpPr/>
          <p:nvPr/>
        </p:nvSpPr>
        <p:spPr>
          <a:xfrm>
            <a:off x="2894804" y="863691"/>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9361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三、二力平衡的应用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当电灯静止不动时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电灯受到的重力</a:t>
            </a:r>
            <a:r>
              <a:rPr lang="en-US" altLang="zh-CN" sz="2200" i="1"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和绳对电灯的拉力</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的大小关系是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G&gt;F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G=F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G&lt;F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无法确定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N68.eps" descr="id:2147491396;FounderCES"/>
          <p:cNvPicPr/>
          <p:nvPr/>
        </p:nvPicPr>
        <p:blipFill>
          <a:blip r:embed="rId8"/>
          <a:stretch>
            <a:fillRect/>
          </a:stretch>
        </p:blipFill>
        <p:spPr>
          <a:xfrm>
            <a:off x="5364088" y="2190779"/>
            <a:ext cx="1225812" cy="1852275"/>
          </a:xfrm>
          <a:prstGeom prst="rect">
            <a:avLst/>
          </a:prstGeom>
        </p:spPr>
      </p:pic>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4437112"/>
            <a:ext cx="8247377" cy="2088232"/>
            <a:chOff x="645102" y="2377855"/>
            <a:chExt cx="8247377" cy="2088232"/>
          </a:xfrm>
        </p:grpSpPr>
        <p:grpSp>
          <p:nvGrpSpPr>
            <p:cNvPr id="22" name="组合 21"/>
            <p:cNvGrpSpPr/>
            <p:nvPr/>
          </p:nvGrpSpPr>
          <p:grpSpPr>
            <a:xfrm>
              <a:off x="645102" y="2377855"/>
              <a:ext cx="8247377" cy="2088232"/>
              <a:chOff x="645102" y="332656"/>
              <a:chExt cx="8247377" cy="2088232"/>
            </a:xfrm>
          </p:grpSpPr>
          <p:sp>
            <p:nvSpPr>
              <p:cNvPr id="24" name="五边形 2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p:cNvGrpSpPr/>
              <p:nvPr/>
            </p:nvGrpSpPr>
            <p:grpSpPr>
              <a:xfrm>
                <a:off x="645102" y="332656"/>
                <a:ext cx="8247377" cy="1771224"/>
                <a:chOff x="645102" y="332656"/>
                <a:chExt cx="8247377" cy="1771224"/>
              </a:xfrm>
            </p:grpSpPr>
            <p:sp>
              <p:nvSpPr>
                <p:cNvPr id="27" name="矩形 26"/>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8"/>
                <p:cNvSpPr txBox="1"/>
                <p:nvPr/>
              </p:nvSpPr>
              <p:spPr>
                <a:xfrm>
                  <a:off x="8371094" y="451301"/>
                  <a:ext cx="492443" cy="276999"/>
                </a:xfrm>
                <a:prstGeom prst="rect">
                  <a:avLst/>
                </a:prstGeom>
                <a:noFill/>
              </p:spPr>
              <p:txBody>
                <a:bodyPr wrap="none" rtlCol="0">
                  <a:spAutoFit/>
                </a:bodyPr>
                <a:lstStyle/>
                <a:p>
                  <a:r>
                    <a:rPr lang="zh-CN" altLang="en-US" sz="1200" dirty="0"/>
                    <a:t>关闭</a:t>
                  </a:r>
                </a:p>
              </p:txBody>
            </p:sp>
          </p:grpSp>
        </p:grpSp>
        <p:sp>
          <p:nvSpPr>
            <p:cNvPr id="23" name="矩形 22"/>
            <p:cNvSpPr>
              <a:spLocks noChangeAspect="1"/>
            </p:cNvSpPr>
            <p:nvPr/>
          </p:nvSpPr>
          <p:spPr>
            <a:xfrm>
              <a:off x="860242" y="2739507"/>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因为电灯静止不动</a:t>
              </a:r>
              <a:r>
                <a:rPr lang="en-US" altLang="zh-CN" sz="2000" dirty="0"/>
                <a:t>,</a:t>
              </a:r>
              <a:r>
                <a:rPr lang="zh-CN" altLang="zh-CN" sz="2000" dirty="0"/>
                <a:t>所以电灯处于平衡状态</a:t>
              </a:r>
              <a:r>
                <a:rPr lang="en-US" altLang="zh-CN" sz="2000" dirty="0"/>
                <a:t>,</a:t>
              </a:r>
              <a:r>
                <a:rPr lang="zh-CN" altLang="zh-CN" sz="2000" dirty="0"/>
                <a:t>电灯受力平衡</a:t>
              </a:r>
              <a:r>
                <a:rPr lang="en-US" altLang="zh-CN" sz="2000" dirty="0"/>
                <a:t>,</a:t>
              </a:r>
              <a:r>
                <a:rPr lang="zh-CN" altLang="zh-CN" sz="2000" dirty="0"/>
                <a:t>电灯受到的重力</a:t>
              </a:r>
              <a:r>
                <a:rPr lang="en-US" altLang="zh-CN" sz="2000" i="1" dirty="0"/>
                <a:t>G</a:t>
              </a:r>
              <a:r>
                <a:rPr lang="zh-CN" altLang="zh-CN" sz="2000" dirty="0"/>
                <a:t>和绳对电灯的拉力</a:t>
              </a:r>
              <a:r>
                <a:rPr lang="en-US" altLang="zh-CN" sz="2000" i="1" dirty="0"/>
                <a:t>F</a:t>
              </a:r>
              <a:r>
                <a:rPr lang="zh-CN" altLang="zh-CN" sz="2000" dirty="0"/>
                <a:t>大小相等</a:t>
              </a:r>
              <a:r>
                <a:rPr lang="en-US" altLang="zh-CN" sz="2000" dirty="0"/>
                <a:t>,</a:t>
              </a:r>
              <a:r>
                <a:rPr lang="zh-CN" altLang="zh-CN" sz="2000" dirty="0"/>
                <a:t>故选</a:t>
              </a:r>
              <a:r>
                <a:rPr lang="en-US" altLang="zh-CN" sz="2000" dirty="0"/>
                <a:t>B</a:t>
              </a:r>
              <a:r>
                <a:rPr lang="zh-CN" altLang="zh-CN" sz="2000" dirty="0"/>
                <a:t>。</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9" name="组合 28"/>
          <p:cNvGrpSpPr/>
          <p:nvPr/>
        </p:nvGrpSpPr>
        <p:grpSpPr>
          <a:xfrm>
            <a:off x="468427" y="5373216"/>
            <a:ext cx="8247378" cy="1152128"/>
            <a:chOff x="645102" y="4752548"/>
            <a:chExt cx="8247378" cy="1152128"/>
          </a:xfrm>
        </p:grpSpPr>
        <p:grpSp>
          <p:nvGrpSpPr>
            <p:cNvPr id="30" name="组合 29"/>
            <p:cNvGrpSpPr/>
            <p:nvPr/>
          </p:nvGrpSpPr>
          <p:grpSpPr>
            <a:xfrm>
              <a:off x="645102" y="4752548"/>
              <a:ext cx="8247378" cy="1152128"/>
              <a:chOff x="645102" y="3755469"/>
              <a:chExt cx="8247378" cy="1152128"/>
            </a:xfrm>
          </p:grpSpPr>
          <p:sp>
            <p:nvSpPr>
              <p:cNvPr id="32" name="五边形 3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3" name="五边形 3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31" name="矩形 30"/>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2129631696"/>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9"/>
                                        </p:tgtEl>
                                      </p:cBhvr>
                                    </p:animEffect>
                                    <p:set>
                                      <p:cBhvr>
                                        <p:cTn id="25"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90FDA02B-E014-4BBF-B8D8-D5A444A31B41}" vid="{F6D11230-255E-44D6-AE15-AFA57F01F086}"/>
    </a:ext>
  </a:extLst>
</a:theme>
</file>

<file path=docProps/app.xml><?xml version="1.0" encoding="utf-8"?>
<Properties xmlns="http://schemas.openxmlformats.org/officeDocument/2006/extended-properties" xmlns:vt="http://schemas.openxmlformats.org/officeDocument/2006/docPropsVTypes">
  <Template>初中全优、共用模板14</Template>
  <TotalTime>429</TotalTime>
  <Words>1171</Words>
  <Application>Microsoft Office PowerPoint</Application>
  <PresentationFormat>全屏显示(4:3)</PresentationFormat>
  <Paragraphs>126</Paragraphs>
  <Slides>11</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0" baseType="lpstr">
      <vt:lpstr>NEU-BZ-S92</vt:lpstr>
      <vt:lpstr>等线 Light</vt:lpstr>
      <vt:lpstr>黑体</vt:lpstr>
      <vt:lpstr>Arial</vt:lpstr>
      <vt:lpstr>Calibri</vt:lpstr>
      <vt:lpstr>Calibri Light</vt:lpstr>
      <vt:lpstr>Times New Roman</vt:lpstr>
      <vt:lpstr>Office 主题​​</vt:lpstr>
      <vt:lpstr>文档</vt:lpstr>
      <vt:lpstr>第2节　二力平衡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lastModifiedBy>
  <dcterms:created xsi:type="dcterms:W3CDTF">2014-05-14T03:22:04Z</dcterms:created>
  <dcterms:modified xsi:type="dcterms:W3CDTF">2020-02-13T10:23:49Z</dcterms:modified>
</cp:coreProperties>
</file>