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76" r:id="rId2"/>
    <p:sldId id="263" r:id="rId3"/>
    <p:sldId id="277" r:id="rId4"/>
    <p:sldId id="278" r:id="rId5"/>
    <p:sldId id="264" r:id="rId6"/>
    <p:sldId id="280" r:id="rId7"/>
    <p:sldId id="265" r:id="rId8"/>
    <p:sldId id="269" r:id="rId9"/>
    <p:sldId id="270" r:id="rId10"/>
    <p:sldId id="281" r:id="rId11"/>
    <p:sldId id="282" r:id="rId12"/>
    <p:sldId id="283"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howGuides="1">
      <p:cViewPr varScale="1">
        <p:scale>
          <a:sx n="86" d="100"/>
          <a:sy n="86" d="100"/>
        </p:scale>
        <p:origin x="1354"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65434224-2FAF-48F7-AACC-7211ED04BC3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009734" y="4428968"/>
            <a:ext cx="1394037" cy="1394037"/>
          </a:xfrm>
          <a:prstGeom prst="rect">
            <a:avLst/>
          </a:prstGeom>
        </p:spPr>
      </p:pic>
      <p:sp>
        <p:nvSpPr>
          <p:cNvPr id="2" name="Title 1"/>
          <p:cNvSpPr>
            <a:spLocks noGrp="1"/>
          </p:cNvSpPr>
          <p:nvPr>
            <p:ph type="ctrTitle"/>
          </p:nvPr>
        </p:nvSpPr>
        <p:spPr>
          <a:xfrm>
            <a:off x="5410201" y="4049481"/>
            <a:ext cx="4517571" cy="1246100"/>
          </a:xfrm>
          <a:prstGeom prst="rect">
            <a:avLst/>
          </a:prstGeom>
        </p:spPr>
        <p:txBody>
          <a:bodyPr anchor="b">
            <a:normAutofit/>
          </a:bodyPr>
          <a:lstStyle>
            <a:lvl1pPr algn="ctr">
              <a:defRPr sz="4000">
                <a:solidFill>
                  <a:schemeClr val="bg1"/>
                </a:solidFill>
                <a:latin typeface="黑体" panose="02010609060101010101" pitchFamily="49" charset="-122"/>
                <a:ea typeface="黑体" panose="02010609060101010101" pitchFamily="49" charset="-122"/>
              </a:defRPr>
            </a:lvl1pPr>
          </a:lstStyle>
          <a:p>
            <a:r>
              <a:rPr lang="zh-CN" altLang="en-US"/>
              <a:t>单击此处编辑母版标题样式</a:t>
            </a:r>
            <a:endParaRPr lang="en-US" dirty="0"/>
          </a:p>
        </p:txBody>
      </p:sp>
      <p:sp>
        <p:nvSpPr>
          <p:cNvPr id="3" name="Subtitle 2"/>
          <p:cNvSpPr>
            <a:spLocks noGrp="1"/>
          </p:cNvSpPr>
          <p:nvPr>
            <p:ph type="subTitle" idx="1"/>
          </p:nvPr>
        </p:nvSpPr>
        <p:spPr>
          <a:xfrm>
            <a:off x="7113435" y="5231745"/>
            <a:ext cx="1111103" cy="981676"/>
          </a:xfrm>
          <a:prstGeom prst="rect">
            <a:avLst/>
          </a:prstGeom>
        </p:spPr>
        <p:txBody>
          <a:bodyPr/>
          <a:lstStyle>
            <a:lvl1pPr marL="0" indent="0" algn="ctr">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pic>
        <p:nvPicPr>
          <p:cNvPr id="8" name="图片 7">
            <a:extLst>
              <a:ext uri="{FF2B5EF4-FFF2-40B4-BE49-F238E27FC236}">
                <a16:creationId xmlns:a16="http://schemas.microsoft.com/office/drawing/2014/main" id="{5FAB4D84-15FC-4BC9-BBE4-36830AE576B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6058" y="1876868"/>
            <a:ext cx="8702415" cy="2270589"/>
          </a:xfrm>
          <a:prstGeom prst="rect">
            <a:avLst/>
          </a:prstGeom>
        </p:spPr>
      </p:pic>
    </p:spTree>
    <p:extLst>
      <p:ext uri="{BB962C8B-B14F-4D97-AF65-F5344CB8AC3E}">
        <p14:creationId xmlns:p14="http://schemas.microsoft.com/office/powerpoint/2010/main" val="4564093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750" fill="hold"/>
                                        <p:tgtEl>
                                          <p:spTgt spid="14"/>
                                        </p:tgtEl>
                                        <p:attrNameLst>
                                          <p:attrName>ppt_w</p:attrName>
                                        </p:attrNameLst>
                                      </p:cBhvr>
                                      <p:tavLst>
                                        <p:tav tm="0">
                                          <p:val>
                                            <p:fltVal val="0"/>
                                          </p:val>
                                        </p:tav>
                                        <p:tav tm="100000">
                                          <p:val>
                                            <p:strVal val="#ppt_w"/>
                                          </p:val>
                                        </p:tav>
                                      </p:tavLst>
                                    </p:anim>
                                    <p:anim calcmode="lin" valueType="num">
                                      <p:cBhvr>
                                        <p:cTn id="13" dur="750" fill="hold"/>
                                        <p:tgtEl>
                                          <p:spTgt spid="14"/>
                                        </p:tgtEl>
                                        <p:attrNameLst>
                                          <p:attrName>ppt_h</p:attrName>
                                        </p:attrNameLst>
                                      </p:cBhvr>
                                      <p:tavLst>
                                        <p:tav tm="0">
                                          <p:val>
                                            <p:fltVal val="0"/>
                                          </p:val>
                                        </p:tav>
                                        <p:tav tm="100000">
                                          <p:val>
                                            <p:strVal val="#ppt_h"/>
                                          </p:val>
                                        </p:tav>
                                      </p:tavLst>
                                    </p:anim>
                                    <p:anim calcmode="lin" valueType="num">
                                      <p:cBhvr>
                                        <p:cTn id="14" dur="750" fill="hold"/>
                                        <p:tgtEl>
                                          <p:spTgt spid="14"/>
                                        </p:tgtEl>
                                        <p:attrNameLst>
                                          <p:attrName>style.rotation</p:attrName>
                                        </p:attrNameLst>
                                      </p:cBhvr>
                                      <p:tavLst>
                                        <p:tav tm="0">
                                          <p:val>
                                            <p:fltVal val="90"/>
                                          </p:val>
                                        </p:tav>
                                        <p:tav tm="100000">
                                          <p:val>
                                            <p:fltVal val="0"/>
                                          </p:val>
                                        </p:tav>
                                      </p:tavLst>
                                    </p:anim>
                                    <p:animEffect transition="in" filter="fade">
                                      <p:cBhvr>
                                        <p:cTn id="15" dur="750"/>
                                        <p:tgtEl>
                                          <p:spTgt spid="1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 calcmode="lin" valueType="num">
                                      <p:cBhvr>
                                        <p:cTn id="2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53" presetClass="entr" presetSubtype="16"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Effect transition="in" filter="fade">
                      <p:cBhvr>
                        <p:cTn dur="500"/>
                        <p:tgtEl>
                          <p:spTgt spid="3"/>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663300"/>
                </a:solidFill>
                <a:latin typeface="黑体" panose="02010600030101010101" pitchFamily="2" charset="-122"/>
                <a:ea typeface="黑体" panose="02010600030101010101" pitchFamily="2" charset="-122"/>
              </a:rPr>
              <a:t>轻松尝试应用</a:t>
            </a:r>
          </a:p>
        </p:txBody>
      </p:sp>
    </p:spTree>
    <p:extLst>
      <p:ext uri="{BB962C8B-B14F-4D97-AF65-F5344CB8AC3E}">
        <p14:creationId xmlns:p14="http://schemas.microsoft.com/office/powerpoint/2010/main" val="2838180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992188"/>
            <a:ext cx="7886700" cy="559632"/>
          </a:xfrm>
          <a:prstGeom prst="rect">
            <a:avLst/>
          </a:prstGeom>
        </p:spPr>
        <p:txBody>
          <a:bodyPr/>
          <a:lstStyle>
            <a:lvl1pPr>
              <a:defRPr sz="3500"/>
            </a:lvl1pPr>
          </a:lstStyle>
          <a:p>
            <a:r>
              <a:rPr lang="zh-CN" altLang="en-US"/>
              <a:t>单击此处编辑母版标题样式</a:t>
            </a:r>
            <a:endParaRPr lang="en-US" dirty="0"/>
          </a:p>
        </p:txBody>
      </p:sp>
      <p:sp>
        <p:nvSpPr>
          <p:cNvPr id="3" name="Content Placeholder 2"/>
          <p:cNvSpPr>
            <a:spLocks noGrp="1"/>
          </p:cNvSpPr>
          <p:nvPr>
            <p:ph idx="1"/>
          </p:nvPr>
        </p:nvSpPr>
        <p:spPr>
          <a:xfrm>
            <a:off x="2934586" y="2883353"/>
            <a:ext cx="5580763" cy="3145311"/>
          </a:xfrm>
          <a:prstGeom prst="rect">
            <a:avLst/>
          </a:prstGeom>
        </p:spPr>
        <p:txBody>
          <a:bodyPr/>
          <a:lstStyle>
            <a:lvl1pPr marL="0" indent="0">
              <a:buFontTx/>
              <a:buNone/>
              <a:defRPr sz="2000"/>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extLst>
      <p:ext uri="{BB962C8B-B14F-4D97-AF65-F5344CB8AC3E}">
        <p14:creationId xmlns:p14="http://schemas.microsoft.com/office/powerpoint/2010/main" val="16043606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标题和内容">
    <p:bg>
      <p:bgPr>
        <a:solidFill>
          <a:schemeClr val="bg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93669DD7-35A9-408C-A10D-F849E2DC8E3A}"/>
              </a:ext>
            </a:extLst>
          </p:cNvPr>
          <p:cNvSpPr/>
          <p:nvPr userDrawn="1"/>
        </p:nvSpPr>
        <p:spPr>
          <a:xfrm>
            <a:off x="2218660" y="2721930"/>
            <a:ext cx="6946605" cy="1350334"/>
          </a:xfrm>
          <a:prstGeom prst="rect">
            <a:avLst/>
          </a:prstGeom>
          <a:solidFill>
            <a:srgbClr val="9B04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85E497B3-5413-44C8-80CA-B58F43EDF46B}"/>
              </a:ext>
            </a:extLst>
          </p:cNvPr>
          <p:cNvSpPr/>
          <p:nvPr userDrawn="1"/>
        </p:nvSpPr>
        <p:spPr>
          <a:xfrm>
            <a:off x="0" y="2721930"/>
            <a:ext cx="2197395" cy="1350334"/>
          </a:xfrm>
          <a:prstGeom prst="rect">
            <a:avLst/>
          </a:prstGeom>
          <a:solidFill>
            <a:srgbClr val="B705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2329859" y="2721930"/>
            <a:ext cx="6835406" cy="1350333"/>
          </a:xfrm>
          <a:prstGeom prst="rect">
            <a:avLst/>
          </a:prstGeom>
        </p:spPr>
        <p:txBody>
          <a:bodyPr anchor="ctr"/>
          <a:lstStyle>
            <a:lvl1pPr>
              <a:defRPr sz="3500">
                <a:solidFill>
                  <a:schemeClr val="bg1"/>
                </a:solidFill>
              </a:defRPr>
            </a:lvl1pPr>
          </a:lstStyle>
          <a:p>
            <a:r>
              <a:rPr lang="zh-CN" altLang="en-US"/>
              <a:t>单击此处编辑母版标题样式</a:t>
            </a:r>
            <a:endParaRPr lang="en-US" dirty="0"/>
          </a:p>
        </p:txBody>
      </p:sp>
    </p:spTree>
    <p:extLst>
      <p:ext uri="{BB962C8B-B14F-4D97-AF65-F5344CB8AC3E}">
        <p14:creationId xmlns:p14="http://schemas.microsoft.com/office/powerpoint/2010/main" val="48292958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a16="http://schemas.microsoft.com/office/drawing/2014/main" id="{E2E57EE3-11DB-46D2-B63F-A8152DC64AE3}"/>
              </a:ext>
            </a:extLst>
          </p:cNvPr>
          <p:cNvSpPr/>
          <p:nvPr userDrawn="1"/>
        </p:nvSpPr>
        <p:spPr>
          <a:xfrm>
            <a:off x="3805135"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val="19583361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t>‹#›</a:t>
            </a:fld>
            <a:endParaRPr lang="zh-CN" altLang="en-US"/>
          </a:p>
        </p:txBody>
      </p:sp>
    </p:spTree>
    <p:extLst>
      <p:ext uri="{BB962C8B-B14F-4D97-AF65-F5344CB8AC3E}">
        <p14:creationId xmlns:p14="http://schemas.microsoft.com/office/powerpoint/2010/main" val="1992225008"/>
      </p:ext>
    </p:extLst>
  </p:cSld>
  <p:clrMapOvr>
    <a:masterClrMapping/>
  </p:clrMapOvr>
  <p:transition spd="slow">
    <p:pu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t>‹#›</a:t>
            </a:fld>
            <a:endParaRPr lang="zh-CN" altLang="en-US"/>
          </a:p>
        </p:txBody>
      </p:sp>
    </p:spTree>
    <p:extLst>
      <p:ext uri="{BB962C8B-B14F-4D97-AF65-F5344CB8AC3E}">
        <p14:creationId xmlns:p14="http://schemas.microsoft.com/office/powerpoint/2010/main" val="4266606299"/>
      </p:ext>
    </p:extLst>
  </p:cSld>
  <p:clrMapOvr>
    <a:masterClrMapping/>
  </p:clrMapOvr>
  <p:transition spd="slow">
    <p:pu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1_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3337198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663300"/>
                </a:solidFill>
                <a:latin typeface="黑体" panose="02010600030101010101" pitchFamily="2" charset="-122"/>
                <a:ea typeface="黑体" panose="02010600030101010101" pitchFamily="2" charset="-122"/>
              </a:rPr>
              <a:t>快乐预习感知</a:t>
            </a:r>
          </a:p>
        </p:txBody>
      </p:sp>
    </p:spTree>
    <p:extLst>
      <p:ext uri="{BB962C8B-B14F-4D97-AF65-F5344CB8AC3E}">
        <p14:creationId xmlns:p14="http://schemas.microsoft.com/office/powerpoint/2010/main" val="2423628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663300"/>
                </a:solidFill>
                <a:latin typeface="黑体" panose="02010600030101010101" pitchFamily="2" charset="-122"/>
                <a:ea typeface="黑体" panose="02010600030101010101" pitchFamily="2" charset="-122"/>
              </a:rPr>
              <a:t>互动课堂理解</a:t>
            </a:r>
          </a:p>
        </p:txBody>
      </p:sp>
    </p:spTree>
    <p:extLst>
      <p:ext uri="{BB962C8B-B14F-4D97-AF65-F5344CB8AC3E}">
        <p14:creationId xmlns:p14="http://schemas.microsoft.com/office/powerpoint/2010/main" val="39472530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0E3FF8-7F77-4CDF-B71A-F850CBD5FCB4}" type="datetimeFigureOut">
              <a:rPr lang="zh-CN" altLang="en-US" smtClean="0"/>
              <a:t>2020/2/13</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2B16AE-5ED9-45DB-804F-A9FCC457E6E4}" type="slidenum">
              <a:rPr lang="zh-CN" altLang="en-US" smtClean="0"/>
              <a:t>‹#›</a:t>
            </a:fld>
            <a:endParaRPr lang="zh-CN" altLang="en-US"/>
          </a:p>
        </p:txBody>
      </p:sp>
      <p:pic>
        <p:nvPicPr>
          <p:cNvPr id="8" name="图片 7">
            <a:extLst>
              <a:ext uri="{FF2B5EF4-FFF2-40B4-BE49-F238E27FC236}">
                <a16:creationId xmlns:a16="http://schemas.microsoft.com/office/drawing/2014/main" id="{A46417D4-07CE-4C71-B071-10F7CA95E0A3}"/>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179056"/>
            <a:ext cx="9144000" cy="616148"/>
          </a:xfrm>
          <a:prstGeom prst="rect">
            <a:avLst/>
          </a:prstGeom>
        </p:spPr>
      </p:pic>
    </p:spTree>
    <p:extLst>
      <p:ext uri="{BB962C8B-B14F-4D97-AF65-F5344CB8AC3E}">
        <p14:creationId xmlns:p14="http://schemas.microsoft.com/office/powerpoint/2010/main" val="100563676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8.jpeg"/><Relationship Id="rId2" Type="http://schemas.openxmlformats.org/officeDocument/2006/relationships/slide" Target="slide7.xml"/><Relationship Id="rId1" Type="http://schemas.openxmlformats.org/officeDocument/2006/relationships/slideLayout" Target="../slideLayouts/slideLayout10.xml"/><Relationship Id="rId6" Type="http://schemas.openxmlformats.org/officeDocument/2006/relationships/slide" Target="slide12.xml"/><Relationship Id="rId5" Type="http://schemas.openxmlformats.org/officeDocument/2006/relationships/slide" Target="slide10.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10.xml"/><Relationship Id="rId6" Type="http://schemas.openxmlformats.org/officeDocument/2006/relationships/slide" Target="slide12.xml"/><Relationship Id="rId5" Type="http://schemas.openxmlformats.org/officeDocument/2006/relationships/slide" Target="slide10.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10.xml"/><Relationship Id="rId6" Type="http://schemas.openxmlformats.org/officeDocument/2006/relationships/slide" Target="slide12.xml"/><Relationship Id="rId5" Type="http://schemas.openxmlformats.org/officeDocument/2006/relationships/slide" Target="slide10.xml"/><Relationship Id="rId4" Type="http://schemas.openxmlformats.org/officeDocument/2006/relationships/slide" Target="slid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10.xml"/><Relationship Id="rId6" Type="http://schemas.openxmlformats.org/officeDocument/2006/relationships/slide" Target="slide12.xml"/><Relationship Id="rId5" Type="http://schemas.openxmlformats.org/officeDocument/2006/relationships/slide" Target="slide10.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Word_Document.docx"/><Relationship Id="rId3" Type="http://schemas.openxmlformats.org/officeDocument/2006/relationships/slide" Target="slide7.xml"/><Relationship Id="rId7" Type="http://schemas.openxmlformats.org/officeDocument/2006/relationships/slide" Target="slide12.xml"/><Relationship Id="rId2" Type="http://schemas.openxmlformats.org/officeDocument/2006/relationships/slideLayout" Target="../slideLayouts/slideLayout10.xml"/><Relationship Id="rId1" Type="http://schemas.openxmlformats.org/officeDocument/2006/relationships/vmlDrawing" Target="../drawings/vmlDrawing1.v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 Id="rId9" Type="http://schemas.openxmlformats.org/officeDocument/2006/relationships/image" Target="../media/image7.emf"/></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10.xml"/><Relationship Id="rId6" Type="http://schemas.openxmlformats.org/officeDocument/2006/relationships/slide" Target="slide12.xml"/><Relationship Id="rId5" Type="http://schemas.openxmlformats.org/officeDocument/2006/relationships/slide" Target="slide10.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dirty="0"/>
              <a:t>3</a:t>
            </a:r>
            <a:r>
              <a:rPr lang="zh-CN" altLang="zh-CN" dirty="0"/>
              <a:t>节　摩擦力</a:t>
            </a:r>
          </a:p>
        </p:txBody>
      </p:sp>
    </p:spTree>
    <p:extLst>
      <p:ext uri="{BB962C8B-B14F-4D97-AF65-F5344CB8AC3E}">
        <p14:creationId xmlns:p14="http://schemas.microsoft.com/office/powerpoint/2010/main" val="1969392811"/>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550438"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019311"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2</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流程图: 可选过程 9">
            <a:hlinkClick r:id="rId4" action="ppaction://hlinksldjump"/>
          </p:cNvPr>
          <p:cNvSpPr/>
          <p:nvPr/>
        </p:nvSpPr>
        <p:spPr>
          <a:xfrm>
            <a:off x="1488184"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3</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1" name="流程图: 可选过程 10">
            <a:hlinkClick r:id="rId5" action="ppaction://hlinksldjump"/>
          </p:cNvPr>
          <p:cNvSpPr/>
          <p:nvPr/>
        </p:nvSpPr>
        <p:spPr>
          <a:xfrm>
            <a:off x="1957057" y="863691"/>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663300"/>
                </a:solidFill>
                <a:latin typeface="黑体" panose="02010600030101010101" pitchFamily="2" charset="-122"/>
                <a:ea typeface="黑体" panose="02010600030101010101" pitchFamily="2" charset="-122"/>
              </a:rPr>
              <a:t>4</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2" name="流程图: 可选过程 11">
            <a:hlinkClick r:id="rId6" action="ppaction://hlinksldjump"/>
          </p:cNvPr>
          <p:cNvSpPr/>
          <p:nvPr/>
        </p:nvSpPr>
        <p:spPr>
          <a:xfrm>
            <a:off x="2425930"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630"/>
            <a:ext cx="8128000" cy="45974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江苏扬州中考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在探究影响滑动摩擦力大小因素的实验中。</a:t>
            </a:r>
            <a:endParaRPr lang="zh-CN" altLang="zh-CN" sz="2200" dirty="0">
              <a:solidFill>
                <a:srgbClr val="000000"/>
              </a:solidFill>
              <a:latin typeface="NEU-BZ-S92"/>
              <a:ea typeface="方正书宋_GBK" panose="03000509000000000000"/>
              <a:cs typeface="Times New Roman" panose="02020603050405020304" pitchFamily="18" charset="0"/>
            </a:endParaRPr>
          </a:p>
        </p:txBody>
      </p:sp>
      <p:pic>
        <p:nvPicPr>
          <p:cNvPr id="36" name="19Y18.eps" descr="id:2147491391;FounderCES"/>
          <p:cNvPicPr/>
          <p:nvPr/>
        </p:nvPicPr>
        <p:blipFill>
          <a:blip r:embed="rId7"/>
          <a:stretch>
            <a:fillRect/>
          </a:stretch>
        </p:blipFill>
        <p:spPr>
          <a:xfrm>
            <a:off x="1451359" y="1569671"/>
            <a:ext cx="5568913" cy="1754709"/>
          </a:xfrm>
          <a:prstGeom prst="rect">
            <a:avLst/>
          </a:prstGeom>
        </p:spPr>
      </p:pic>
      <p:sp>
        <p:nvSpPr>
          <p:cNvPr id="5" name="矩形 4"/>
          <p:cNvSpPr>
            <a:spLocks noChangeAspect="1"/>
          </p:cNvSpPr>
          <p:nvPr/>
        </p:nvSpPr>
        <p:spPr>
          <a:xfrm>
            <a:off x="508000" y="3280876"/>
            <a:ext cx="8128000" cy="330359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为测出滑动摩擦力的大小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三次实验中均用弹簧测力计沿水平方向</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拉动木块</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弹簧测力计的示数</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baseline="-25000" dirty="0" err="1">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baseline="-25000" dirty="0" err="1">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baseline="-25000" dirty="0" err="1">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N</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丙图中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若增大弹簧测力计的拉力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此时木块</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所受滑动摩擦力</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木块</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上面的砝码</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摩擦力。</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比较</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两图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压力相同时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接触面越粗糙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滑动摩擦力越大。</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3539831150"/>
      </p:ext>
    </p:extLst>
  </p:cSld>
  <p:clrMapOvr>
    <a:masterClrMapping/>
  </p:clrMapOvr>
  <p:transition spd="slow">
    <p:cover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550438"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019311"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2</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流程图: 可选过程 9">
            <a:hlinkClick r:id="rId4" action="ppaction://hlinksldjump"/>
          </p:cNvPr>
          <p:cNvSpPr/>
          <p:nvPr/>
        </p:nvSpPr>
        <p:spPr>
          <a:xfrm>
            <a:off x="1488184"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3</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1" name="流程图: 可选过程 10">
            <a:hlinkClick r:id="rId5" action="ppaction://hlinksldjump"/>
          </p:cNvPr>
          <p:cNvSpPr/>
          <p:nvPr/>
        </p:nvSpPr>
        <p:spPr>
          <a:xfrm>
            <a:off x="1957057" y="863691"/>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663300"/>
                </a:solidFill>
                <a:latin typeface="黑体" panose="02010600030101010101" pitchFamily="2" charset="-122"/>
                <a:ea typeface="黑体" panose="02010600030101010101" pitchFamily="2" charset="-122"/>
              </a:rPr>
              <a:t>4</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2" name="流程图: 可选过程 11">
            <a:hlinkClick r:id="rId6" action="ppaction://hlinksldjump"/>
          </p:cNvPr>
          <p:cNvSpPr/>
          <p:nvPr/>
        </p:nvSpPr>
        <p:spPr>
          <a:xfrm>
            <a:off x="2425930"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77543"/>
            <a:ext cx="8128000" cy="533492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在此实验操作中必须让弹簧测力计沿水平方向匀速拉动木块</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这样做的目的是使拉力和摩擦力成为一对平衡力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使弹簧测力计的示数等于摩擦力。题图中弹簧测力计的分度值为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示数为</a:t>
            </a:r>
            <a:r>
              <a:rPr lang="en-US" altLang="zh-CN" sz="2200" dirty="0">
                <a:solidFill>
                  <a:srgbClr val="000000"/>
                </a:solidFill>
                <a:latin typeface="Times New Roman" panose="02020603050405020304" pitchFamily="18" charset="0"/>
                <a:cs typeface="Times New Roman" panose="02020603050405020304" pitchFamily="18" charset="0"/>
              </a:rPr>
              <a:t>2.4</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增大弹簧测力计的拉力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但压力和接触面的粗糙程度不变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所以木块</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所受滑动摩擦力不变。此时拉力大于摩擦力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木块</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上面的砝码相对于木块</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有相对运动或相对运动的趋势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受摩擦力。</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要得出压力相同时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接触面越粗糙滑动摩擦力越大的结论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实验中需要控制压力相同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改变接触面的粗糙程度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题图甲、乙符合题意。</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匀速</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不变</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受</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甲、乙</a:t>
            </a:r>
            <a:endParaRPr lang="zh-CN" altLang="zh-CN" sz="22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770902472"/>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ipe(down)">
                                      <p:cBhvr>
                                        <p:cTn id="10" dur="500"/>
                                        <p:tgtEl>
                                          <p:spTgt spid="3">
                                            <p:txEl>
                                              <p:pRg st="4" end="4"/>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wipe(down)">
                                      <p:cBhvr>
                                        <p:cTn id="1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550438"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019311"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2</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流程图: 可选过程 9">
            <a:hlinkClick r:id="rId4" action="ppaction://hlinksldjump"/>
          </p:cNvPr>
          <p:cNvSpPr/>
          <p:nvPr/>
        </p:nvSpPr>
        <p:spPr>
          <a:xfrm>
            <a:off x="1488184"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3</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1" name="流程图: 可选过程 10">
            <a:hlinkClick r:id="rId5" action="ppaction://hlinksldjump"/>
          </p:cNvPr>
          <p:cNvSpPr/>
          <p:nvPr/>
        </p:nvSpPr>
        <p:spPr>
          <a:xfrm>
            <a:off x="1957057"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4</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6" action="ppaction://hlinksldjump"/>
          </p:cNvPr>
          <p:cNvSpPr/>
          <p:nvPr/>
        </p:nvSpPr>
        <p:spPr>
          <a:xfrm>
            <a:off x="2425930" y="863691"/>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663300"/>
                </a:solidFill>
                <a:latin typeface="黑体" panose="02010600030101010101" pitchFamily="2" charset="-122"/>
                <a:ea typeface="黑体" panose="02010600030101010101" pitchFamily="2" charset="-122"/>
              </a:rPr>
              <a:t>5</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630"/>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三、增大和减小摩擦力的方法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下列做法中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属于减小摩擦的是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鞋底和轮胎制有凹凸不平的花纹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骑自行车刹车时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用力握手闸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在气垫船底和水面之间形成一层空气垫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为了防止传动皮带打滑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需要把皮带张紧些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五边形 17"/>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9" name="五边形 18"/>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0" name="组合 19"/>
          <p:cNvGrpSpPr/>
          <p:nvPr/>
        </p:nvGrpSpPr>
        <p:grpSpPr>
          <a:xfrm>
            <a:off x="468427" y="3573016"/>
            <a:ext cx="8247377" cy="2952328"/>
            <a:chOff x="645102" y="1513759"/>
            <a:chExt cx="8247377" cy="2952328"/>
          </a:xfrm>
        </p:grpSpPr>
        <p:grpSp>
          <p:nvGrpSpPr>
            <p:cNvPr id="21" name="组合 20"/>
            <p:cNvGrpSpPr/>
            <p:nvPr/>
          </p:nvGrpSpPr>
          <p:grpSpPr>
            <a:xfrm>
              <a:off x="645102" y="1513759"/>
              <a:ext cx="8247377" cy="2952328"/>
              <a:chOff x="645102" y="-531440"/>
              <a:chExt cx="8247377" cy="2952328"/>
            </a:xfrm>
          </p:grpSpPr>
          <p:sp>
            <p:nvSpPr>
              <p:cNvPr id="23" name="五边形 2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5" name="组合 24"/>
              <p:cNvGrpSpPr/>
              <p:nvPr/>
            </p:nvGrpSpPr>
            <p:grpSpPr>
              <a:xfrm>
                <a:off x="645102" y="-531440"/>
                <a:ext cx="8247377" cy="2635320"/>
                <a:chOff x="645102" y="-531440"/>
                <a:chExt cx="8247377" cy="2635320"/>
              </a:xfrm>
            </p:grpSpPr>
            <p:sp>
              <p:nvSpPr>
                <p:cNvPr id="26" name="矩形 25"/>
                <p:cNvSpPr/>
                <p:nvPr/>
              </p:nvSpPr>
              <p:spPr>
                <a:xfrm>
                  <a:off x="645102" y="-531440"/>
                  <a:ext cx="8247377" cy="263532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8"/>
                <p:cNvSpPr txBox="1"/>
                <p:nvPr/>
              </p:nvSpPr>
              <p:spPr>
                <a:xfrm>
                  <a:off x="8371094" y="-426774"/>
                  <a:ext cx="492443" cy="276999"/>
                </a:xfrm>
                <a:prstGeom prst="rect">
                  <a:avLst/>
                </a:prstGeom>
                <a:noFill/>
              </p:spPr>
              <p:txBody>
                <a:bodyPr wrap="none" rtlCol="0">
                  <a:spAutoFit/>
                </a:bodyPr>
                <a:lstStyle/>
                <a:p>
                  <a:r>
                    <a:rPr lang="zh-CN" altLang="en-US" sz="1200" dirty="0"/>
                    <a:t>关闭</a:t>
                  </a:r>
                </a:p>
              </p:txBody>
            </p:sp>
          </p:grpSp>
        </p:grpSp>
        <p:sp>
          <p:nvSpPr>
            <p:cNvPr id="22" name="矩形 21"/>
            <p:cNvSpPr>
              <a:spLocks noChangeAspect="1"/>
            </p:cNvSpPr>
            <p:nvPr/>
          </p:nvSpPr>
          <p:spPr>
            <a:xfrm>
              <a:off x="860242" y="1944608"/>
              <a:ext cx="7775757" cy="188628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鞋底和轮胎制有凹凸不平的花纹是通过使接触面粗糙增大摩擦</a:t>
              </a:r>
              <a:r>
                <a:rPr lang="en-US" altLang="zh-CN" sz="2000" dirty="0"/>
                <a:t>,A</a:t>
              </a:r>
              <a:r>
                <a:rPr lang="zh-CN" altLang="zh-CN" sz="2000" dirty="0"/>
                <a:t>不正确</a:t>
              </a:r>
              <a:r>
                <a:rPr lang="en-US" altLang="zh-CN" sz="2000" dirty="0"/>
                <a:t>;</a:t>
              </a:r>
              <a:r>
                <a:rPr lang="zh-CN" altLang="zh-CN" sz="2000" dirty="0"/>
                <a:t>刹车时</a:t>
              </a:r>
              <a:r>
                <a:rPr lang="en-US" altLang="zh-CN" sz="2000" dirty="0"/>
                <a:t>,</a:t>
              </a:r>
              <a:r>
                <a:rPr lang="zh-CN" altLang="zh-CN" sz="2000" dirty="0"/>
                <a:t>用力握手闸和把皮带张紧些防止传动皮带打滑都是通过增大压力增大摩擦</a:t>
              </a:r>
              <a:r>
                <a:rPr lang="en-US" altLang="zh-CN" sz="2000" dirty="0"/>
                <a:t>,B</a:t>
              </a:r>
              <a:r>
                <a:rPr lang="zh-CN" altLang="zh-CN" sz="2000" dirty="0"/>
                <a:t>、</a:t>
              </a:r>
              <a:r>
                <a:rPr lang="en-US" altLang="zh-CN" sz="2000" dirty="0"/>
                <a:t>D</a:t>
              </a:r>
              <a:r>
                <a:rPr lang="zh-CN" altLang="zh-CN" sz="2000" dirty="0"/>
                <a:t>不正确</a:t>
              </a:r>
              <a:r>
                <a:rPr lang="en-US" altLang="zh-CN" sz="2000" dirty="0"/>
                <a:t>;</a:t>
              </a:r>
              <a:r>
                <a:rPr lang="zh-CN" altLang="zh-CN" sz="2000" dirty="0"/>
                <a:t>气垫船底和水面之间形成一层空气垫是通过使接触面分离来减小摩擦</a:t>
              </a:r>
              <a:r>
                <a:rPr lang="en-US" altLang="zh-CN" sz="2000" dirty="0"/>
                <a:t>,C</a:t>
              </a:r>
              <a:r>
                <a:rPr lang="zh-CN" altLang="zh-CN" sz="2000" dirty="0"/>
                <a:t>正确。</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28" name="组合 27"/>
          <p:cNvGrpSpPr/>
          <p:nvPr/>
        </p:nvGrpSpPr>
        <p:grpSpPr>
          <a:xfrm>
            <a:off x="468427" y="5373216"/>
            <a:ext cx="8247378" cy="1152128"/>
            <a:chOff x="645102" y="4752548"/>
            <a:chExt cx="8247378" cy="1152128"/>
          </a:xfrm>
        </p:grpSpPr>
        <p:grpSp>
          <p:nvGrpSpPr>
            <p:cNvPr id="29" name="组合 28"/>
            <p:cNvGrpSpPr/>
            <p:nvPr/>
          </p:nvGrpSpPr>
          <p:grpSpPr>
            <a:xfrm>
              <a:off x="645102" y="4752548"/>
              <a:ext cx="8247378" cy="1152128"/>
              <a:chOff x="645102" y="3755469"/>
              <a:chExt cx="8247378" cy="1152128"/>
            </a:xfrm>
          </p:grpSpPr>
          <p:sp>
            <p:nvSpPr>
              <p:cNvPr id="31" name="五边形 3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2" name="五边形 3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3" name="燕尾形 3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矩形 33"/>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30" name="矩形 29"/>
            <p:cNvSpPr>
              <a:spLocks noChangeAspect="1"/>
            </p:cNvSpPr>
            <p:nvPr/>
          </p:nvSpPr>
          <p:spPr>
            <a:xfrm>
              <a:off x="860240" y="4965857"/>
              <a:ext cx="7744207" cy="504625"/>
            </a:xfrm>
            <a:prstGeom prst="rect">
              <a:avLst/>
            </a:prstGeom>
          </p:spPr>
          <p:txBody>
            <a:bodyPr wrap="square">
              <a:spAutoFit/>
            </a:bodyPr>
            <a:lstStyle/>
            <a:p>
              <a:pPr>
                <a:lnSpc>
                  <a:spcPct val="150000"/>
                </a:lnSpc>
              </a:pPr>
              <a:r>
                <a:rPr lang="en-US" altLang="zh-CN" sz="2000" dirty="0">
                  <a:latin typeface="Times New Roman" panose="02020603050405020304" pitchFamily="18" charset="0"/>
                </a:rPr>
                <a:t>C</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val="420400869"/>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nextCondLst>
                <p:cond evt="onClick" delay="0">
                  <p:tgtEl>
                    <p:spTgt spid="19"/>
                  </p:tgtEl>
                </p:cond>
              </p:nextCondLst>
            </p:seq>
            <p:seq concurrent="1" nextAc="seek">
              <p:cTn id="8" restart="whenNotActive" fill="hold" evtFilter="cancelBubble" nodeType="interactiveSeq">
                <p:stCondLst>
                  <p:cond evt="onClick" delay="0">
                    <p:tgtEl>
                      <p:spTgt spid="2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0"/>
                                        </p:tgtEl>
                                      </p:cBhvr>
                                    </p:animEffect>
                                    <p:set>
                                      <p:cBhvr>
                                        <p:cTn id="13"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4" restart="whenNotActive" fill="hold" evtFilter="cancelBubble" nodeType="interactiveSeq">
                <p:stCondLst>
                  <p:cond evt="onClick" delay="0">
                    <p:tgtEl>
                      <p:spTgt spid="1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childTnLst>
                    </p:cTn>
                  </p:par>
                </p:childTnLst>
              </p:cTn>
              <p:nextCondLst>
                <p:cond evt="onClick" delay="0">
                  <p:tgtEl>
                    <p:spTgt spid="18"/>
                  </p:tgtEl>
                </p:cond>
              </p:nextCondLst>
            </p:seq>
            <p:seq concurrent="1" nextAc="seek">
              <p:cTn id="20" restart="whenNotActive" fill="hold" evtFilter="cancelBubble" nodeType="interactiveSeq">
                <p:stCondLst>
                  <p:cond evt="onClick" delay="0">
                    <p:tgtEl>
                      <p:spTgt spid="2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8"/>
                                        </p:tgtEl>
                                      </p:cBhvr>
                                    </p:animEffect>
                                    <p:set>
                                      <p:cBhvr>
                                        <p:cTn id="25"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nvSpPr>
        <p:spPr>
          <a:xfrm>
            <a:off x="508000" y="1458709"/>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一、滑动摩擦力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相互接触</a:t>
            </a:r>
            <a:r>
              <a:rPr lang="zh-CN" altLang="zh-CN" sz="2200" dirty="0">
                <a:solidFill>
                  <a:srgbClr val="000000"/>
                </a:solidFill>
                <a:latin typeface="Times New Roman" panose="02020603050405020304" pitchFamily="18" charset="0"/>
                <a:cs typeface="Times New Roman" panose="02020603050405020304" pitchFamily="18" charset="0"/>
              </a:rPr>
              <a:t>的物体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当它们</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相对滑动</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在接触面上产生一种</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阻碍相对运动</a:t>
            </a:r>
            <a:r>
              <a:rPr lang="zh-CN" altLang="zh-CN" sz="2200" dirty="0">
                <a:solidFill>
                  <a:srgbClr val="000000"/>
                </a:solidFill>
                <a:latin typeface="Times New Roman" panose="02020603050405020304" pitchFamily="18" charset="0"/>
                <a:cs typeface="Times New Roman" panose="02020603050405020304" pitchFamily="18" charset="0"/>
              </a:rPr>
              <a:t>的力。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相互接触的物体的两个面</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凹凸不平</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    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摩擦力的方向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与物体的相对运动或相对运动趋势方向</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    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测量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弹簧测力计</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用弹簧测力计水平拉动木块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使它沿长木板做</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匀速直线</a:t>
            </a:r>
            <a:r>
              <a:rPr lang="zh-CN" altLang="zh-CN" sz="2200" dirty="0">
                <a:solidFill>
                  <a:srgbClr val="000000"/>
                </a:solidFill>
                <a:latin typeface="Times New Roman" panose="02020603050405020304" pitchFamily="18" charset="0"/>
                <a:cs typeface="Times New Roman" panose="02020603050405020304" pitchFamily="18" charset="0"/>
              </a:rPr>
              <a:t>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弹簧测力计的示数等于木块受到的滑动摩擦力的大小。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273230" y="1914274"/>
            <a:ext cx="109092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40267" y="1914274"/>
            <a:ext cx="109092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65943" y="2312840"/>
            <a:ext cx="1653838"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74974" y="2726389"/>
            <a:ext cx="109092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a:spLocks noChangeAspect="1"/>
          </p:cNvSpPr>
          <p:nvPr/>
        </p:nvSpPr>
        <p:spPr>
          <a:xfrm>
            <a:off x="7585450" y="3061997"/>
            <a:ext cx="81945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相反</a:t>
            </a:r>
            <a:r>
              <a:rPr lang="en-US" altLang="zh-CN" sz="2200" dirty="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3" name="矩形 12"/>
          <p:cNvSpPr/>
          <p:nvPr/>
        </p:nvSpPr>
        <p:spPr>
          <a:xfrm>
            <a:off x="1838101" y="3928753"/>
            <a:ext cx="139048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36296" y="4265823"/>
            <a:ext cx="1090921" cy="3590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7307875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5" grpId="0"/>
      <p:bldP spid="13"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916832"/>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二、研究影响滑动摩擦力大小的因素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控制变量法</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探究结论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滑动摩擦力的大小跟接触面所受的压力有关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接触面受到的压力越大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滑动摩擦力越大。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滑动摩擦力的大小还跟接触面的粗糙程度有关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接触面</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越粗糙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滑动摩擦力越大。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282675" y="2377754"/>
            <a:ext cx="1381834"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714565" y="3990394"/>
            <a:ext cx="796103"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1817161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68760"/>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三、增大摩擦和减小摩擦的方法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增大摩擦的方法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增大</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压力</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增大</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接触面的粗糙程度</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用</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滑动</a:t>
            </a:r>
            <a:r>
              <a:rPr lang="zh-CN" altLang="zh-CN" sz="2200" dirty="0">
                <a:solidFill>
                  <a:srgbClr val="000000"/>
                </a:solidFill>
                <a:latin typeface="Times New Roman" panose="02020603050405020304" pitchFamily="18" charset="0"/>
                <a:cs typeface="Times New Roman" panose="02020603050405020304" pitchFamily="18" charset="0"/>
              </a:rPr>
              <a:t>代替</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滚动</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减小摩擦的方法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减小</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压力</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减小</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接触面的粗糙程度</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使接触面</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分离</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用</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滚动</a:t>
            </a:r>
            <a:r>
              <a:rPr lang="zh-CN" altLang="zh-CN" sz="2200" dirty="0">
                <a:solidFill>
                  <a:srgbClr val="000000"/>
                </a:solidFill>
                <a:latin typeface="Times New Roman" panose="02020603050405020304" pitchFamily="18" charset="0"/>
                <a:cs typeface="Times New Roman" panose="02020603050405020304" pitchFamily="18" charset="0"/>
              </a:rPr>
              <a:t>代替</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滑动</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763688" y="2130590"/>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63618" y="2527819"/>
            <a:ext cx="2225697"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85055" y="2938058"/>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16801" y="2938058"/>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69128" y="3740996"/>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69127" y="4135215"/>
            <a:ext cx="2220187"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335364" y="4545612"/>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485055" y="4944676"/>
            <a:ext cx="519330"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614502" y="4944676"/>
            <a:ext cx="519330"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1590167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增大、减小摩擦力的方法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摩擦力的大小跟压力大小和接触面的粗糙程度有关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同样条件下滚动摩擦力比滑动摩擦力小得多。由此可知分析生产、生活中增大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摩擦的方法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一般从四个方面考虑</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分析压力是否改变</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分析接触面的粗糙程度是否改变</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滚动与滑动间的转变</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分析接触面是否分离。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0198340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Times New Roman" panose="02020603050405020304" pitchFamily="18" charset="0"/>
                <a:cs typeface="Times New Roman" panose="02020603050405020304" pitchFamily="18" charset="0"/>
              </a:rPr>
              <a:t>班级大扫除时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小天发现许多现象与摩擦有关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其中属于减小摩擦的措施是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擦玻璃时把抹布压紧在玻璃上擦</a:t>
            </a:r>
            <a:endParaRPr lang="zh-CN" altLang="zh-CN" sz="2200" dirty="0">
              <a:solidFill>
                <a:srgbClr val="000000"/>
              </a:solidFill>
              <a:latin typeface="NEU-BZ-S92"/>
              <a:ea typeface="方正书宋_GBK" panose="0300050900000000000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书柜下装有滚轮便于移动位置</a:t>
            </a:r>
            <a:endParaRPr lang="zh-CN" altLang="zh-CN" sz="2200" dirty="0">
              <a:solidFill>
                <a:srgbClr val="000000"/>
              </a:solidFill>
              <a:latin typeface="NEU-BZ-S92"/>
              <a:ea typeface="方正书宋_GBK" panose="0300050900000000000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黑板刷的刷面使用较粗糙的材料制成</a:t>
            </a:r>
            <a:endParaRPr lang="zh-CN" altLang="zh-CN" sz="2200" dirty="0">
              <a:solidFill>
                <a:srgbClr val="000000"/>
              </a:solidFill>
              <a:latin typeface="NEU-BZ-S92"/>
              <a:ea typeface="方正书宋_GBK" panose="0300050900000000000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水桶的手柄上刻有凹凸不平的花纹</a:t>
            </a:r>
            <a:endParaRPr lang="zh-CN" altLang="zh-CN" sz="2200" dirty="0">
              <a:solidFill>
                <a:srgbClr val="000000"/>
              </a:solidFill>
              <a:latin typeface="NEU-BZ-S92"/>
              <a:ea typeface="方正书宋_GBK" panose="0300050900000000000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擦玻璃时把抹布压紧在玻璃上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是通过增大压力来增大摩擦力</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书柜下装有滚轮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是变滑动为滚动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减少摩擦</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使用较粗糙的材料、刻有凹凸不平的花纹都是通过增大接触面的粗糙程度来增大摩擦</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328425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550438" y="863691"/>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663300"/>
                </a:solidFill>
                <a:latin typeface="黑体" panose="02010600030101010101" pitchFamily="2" charset="-122"/>
                <a:ea typeface="黑体" panose="02010600030101010101" pitchFamily="2" charset="-122"/>
              </a:rPr>
              <a:t>1</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3" name="流程图: 可选过程 2">
            <a:hlinkClick r:id="rId3" action="ppaction://hlinksldjump"/>
          </p:cNvPr>
          <p:cNvSpPr/>
          <p:nvPr/>
        </p:nvSpPr>
        <p:spPr>
          <a:xfrm>
            <a:off x="1019311"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2</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4" action="ppaction://hlinksldjump"/>
          </p:cNvPr>
          <p:cNvSpPr/>
          <p:nvPr/>
        </p:nvSpPr>
        <p:spPr>
          <a:xfrm>
            <a:off x="1488184"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3</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1957057"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4</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6" action="ppaction://hlinksldjump"/>
          </p:cNvPr>
          <p:cNvSpPr/>
          <p:nvPr/>
        </p:nvSpPr>
        <p:spPr>
          <a:xfrm>
            <a:off x="2425930"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矩形 11"/>
          <p:cNvSpPr>
            <a:spLocks noChangeAspect="1"/>
          </p:cNvSpPr>
          <p:nvPr/>
        </p:nvSpPr>
        <p:spPr>
          <a:xfrm>
            <a:off x="508000" y="1135630"/>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一、摩擦力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关于摩擦力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下列说法正确的是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相互压紧的粗糙物体之间总存在摩擦力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一个物体只有跟另一个物体表面压紧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并有相对运动或相对运动趋势时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才有可能受到摩擦力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相对运动的两个物体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一定存在摩擦力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静止的物体一定没有摩擦力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五边形 12"/>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4" name="五边形 13"/>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5" name="组合 14"/>
          <p:cNvGrpSpPr/>
          <p:nvPr/>
        </p:nvGrpSpPr>
        <p:grpSpPr>
          <a:xfrm>
            <a:off x="468427" y="3933056"/>
            <a:ext cx="8247377" cy="2592288"/>
            <a:chOff x="645102" y="1873799"/>
            <a:chExt cx="8247377" cy="2592288"/>
          </a:xfrm>
        </p:grpSpPr>
        <p:grpSp>
          <p:nvGrpSpPr>
            <p:cNvPr id="16" name="组合 15"/>
            <p:cNvGrpSpPr/>
            <p:nvPr/>
          </p:nvGrpSpPr>
          <p:grpSpPr>
            <a:xfrm>
              <a:off x="645102" y="1873799"/>
              <a:ext cx="8247377" cy="2592288"/>
              <a:chOff x="645102" y="-171400"/>
              <a:chExt cx="8247377" cy="2592288"/>
            </a:xfrm>
          </p:grpSpPr>
          <p:sp>
            <p:nvSpPr>
              <p:cNvPr id="18" name="五边形 17"/>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9" name="燕尾形 18"/>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0" name="组合 19"/>
              <p:cNvGrpSpPr/>
              <p:nvPr/>
            </p:nvGrpSpPr>
            <p:grpSpPr>
              <a:xfrm>
                <a:off x="645102" y="-171400"/>
                <a:ext cx="8247377" cy="2275280"/>
                <a:chOff x="645102" y="-171400"/>
                <a:chExt cx="8247377" cy="2275280"/>
              </a:xfrm>
            </p:grpSpPr>
            <p:sp>
              <p:nvSpPr>
                <p:cNvPr id="21" name="矩形 20"/>
                <p:cNvSpPr/>
                <p:nvPr/>
              </p:nvSpPr>
              <p:spPr>
                <a:xfrm>
                  <a:off x="645102" y="-171400"/>
                  <a:ext cx="8247377" cy="22752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8"/>
                <p:cNvSpPr txBox="1"/>
                <p:nvPr/>
              </p:nvSpPr>
              <p:spPr>
                <a:xfrm>
                  <a:off x="8371094" y="-38270"/>
                  <a:ext cx="492443" cy="276999"/>
                </a:xfrm>
                <a:prstGeom prst="rect">
                  <a:avLst/>
                </a:prstGeom>
                <a:noFill/>
              </p:spPr>
              <p:txBody>
                <a:bodyPr wrap="none" rtlCol="0">
                  <a:spAutoFit/>
                </a:bodyPr>
                <a:lstStyle/>
                <a:p>
                  <a:r>
                    <a:rPr lang="zh-CN" altLang="en-US" sz="1200" dirty="0"/>
                    <a:t>关闭</a:t>
                  </a:r>
                </a:p>
              </p:txBody>
            </p:sp>
          </p:grpSp>
        </p:grpSp>
        <p:sp>
          <p:nvSpPr>
            <p:cNvPr id="17" name="矩形 16"/>
            <p:cNvSpPr>
              <a:spLocks noChangeAspect="1"/>
            </p:cNvSpPr>
            <p:nvPr/>
          </p:nvSpPr>
          <p:spPr>
            <a:xfrm>
              <a:off x="860242" y="2249936"/>
              <a:ext cx="7775757" cy="142462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摩擦力产生的条件是</a:t>
              </a:r>
              <a:r>
                <a:rPr lang="zh-CN" altLang="zh-CN" sz="2000" i="1" dirty="0"/>
                <a:t>①</a:t>
              </a:r>
              <a:r>
                <a:rPr lang="zh-CN" altLang="zh-CN" sz="2000" dirty="0"/>
                <a:t>两物体相互接触且有压力</a:t>
              </a:r>
              <a:r>
                <a:rPr lang="en-US" altLang="zh-CN" sz="2000" dirty="0"/>
                <a:t>;</a:t>
              </a:r>
              <a:r>
                <a:rPr lang="zh-CN" altLang="zh-CN" sz="2000" i="1" dirty="0"/>
                <a:t>②</a:t>
              </a:r>
              <a:r>
                <a:rPr lang="zh-CN" altLang="zh-CN" sz="2000" dirty="0"/>
                <a:t>接触面粗糙</a:t>
              </a:r>
              <a:r>
                <a:rPr lang="en-US" altLang="zh-CN" sz="2000" dirty="0"/>
                <a:t>;</a:t>
              </a:r>
              <a:r>
                <a:rPr lang="zh-CN" altLang="zh-CN" sz="2000" i="1" dirty="0"/>
                <a:t>③</a:t>
              </a:r>
              <a:r>
                <a:rPr lang="zh-CN" altLang="zh-CN" sz="2000" dirty="0"/>
                <a:t>有相对运动或相对运动趋势。由此可知</a:t>
              </a:r>
              <a:r>
                <a:rPr lang="en-US" altLang="zh-CN" sz="2000" dirty="0"/>
                <a:t>A</a:t>
              </a:r>
              <a:r>
                <a:rPr lang="zh-CN" altLang="zh-CN" sz="2000" dirty="0"/>
                <a:t>、</a:t>
              </a:r>
              <a:r>
                <a:rPr lang="en-US" altLang="zh-CN" sz="2000" dirty="0"/>
                <a:t>C</a:t>
              </a:r>
              <a:r>
                <a:rPr lang="zh-CN" altLang="zh-CN" sz="2000" dirty="0"/>
                <a:t>错</a:t>
              </a:r>
              <a:r>
                <a:rPr lang="en-US" altLang="zh-CN" sz="2000" dirty="0"/>
                <a:t>,B</a:t>
              </a:r>
              <a:r>
                <a:rPr lang="zh-CN" altLang="zh-CN" sz="2000" dirty="0"/>
                <a:t>对</a:t>
              </a:r>
              <a:r>
                <a:rPr lang="en-US" altLang="zh-CN" sz="2000" dirty="0"/>
                <a:t>;</a:t>
              </a:r>
              <a:r>
                <a:rPr lang="zh-CN" altLang="zh-CN" sz="2000" dirty="0"/>
                <a:t>静止的物体若同时具备以上三个条件则也会受到摩擦力</a:t>
              </a:r>
              <a:r>
                <a:rPr lang="en-US" altLang="zh-CN" sz="2000" dirty="0"/>
                <a:t>,D</a:t>
              </a:r>
              <a:r>
                <a:rPr lang="zh-CN" altLang="zh-CN" sz="2000" dirty="0"/>
                <a:t>错。</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23" name="组合 22"/>
          <p:cNvGrpSpPr/>
          <p:nvPr/>
        </p:nvGrpSpPr>
        <p:grpSpPr>
          <a:xfrm>
            <a:off x="468427" y="5373216"/>
            <a:ext cx="8247378" cy="1152128"/>
            <a:chOff x="645102" y="4752548"/>
            <a:chExt cx="8247378" cy="1152128"/>
          </a:xfrm>
        </p:grpSpPr>
        <p:grpSp>
          <p:nvGrpSpPr>
            <p:cNvPr id="24" name="组合 23"/>
            <p:cNvGrpSpPr/>
            <p:nvPr/>
          </p:nvGrpSpPr>
          <p:grpSpPr>
            <a:xfrm>
              <a:off x="645102" y="4752548"/>
              <a:ext cx="8247378" cy="1152128"/>
              <a:chOff x="645102" y="3755469"/>
              <a:chExt cx="8247378" cy="1152128"/>
            </a:xfrm>
          </p:grpSpPr>
          <p:sp>
            <p:nvSpPr>
              <p:cNvPr id="26" name="五边形 2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7" name="五边形 26"/>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8" name="燕尾形 27"/>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矩形 28"/>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25" name="矩形 24"/>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a:latin typeface="Times New Roman" panose="02020603050405020304" pitchFamily="18" charset="0"/>
                </a:rPr>
                <a:t>B</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val="3307076667"/>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nextCondLst>
                <p:cond evt="onClick" delay="0">
                  <p:tgtEl>
                    <p:spTgt spid="14"/>
                  </p:tgtEl>
                </p:cond>
              </p:nextCondLst>
            </p:seq>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4" restart="whenNotActive" fill="hold" evtFilter="cancelBubble" nodeType="interactiveSeq">
                <p:stCondLst>
                  <p:cond evt="onClick" delay="0">
                    <p:tgtEl>
                      <p:spTgt spid="13"/>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childTnLst>
              </p:cTn>
              <p:nextCondLst>
                <p:cond evt="onClick" delay="0">
                  <p:tgtEl>
                    <p:spTgt spid="13"/>
                  </p:tgtEl>
                </p:cond>
              </p:nextCondLst>
            </p:seq>
            <p:seq concurrent="1" nextAc="seek">
              <p:cTn id="20" restart="whenNotActive" fill="hold" evtFilter="cancelBubble" nodeType="interactiveSeq">
                <p:stCondLst>
                  <p:cond evt="onClick" delay="0">
                    <p:tgtEl>
                      <p:spTgt spid="23"/>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3"/>
                                        </p:tgtEl>
                                      </p:cBhvr>
                                    </p:animEffect>
                                    <p:set>
                                      <p:cBhvr>
                                        <p:cTn id="25"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a:hlinkClick r:id="rId3" action="ppaction://hlinksldjump"/>
          </p:cNvPr>
          <p:cNvSpPr/>
          <p:nvPr/>
        </p:nvSpPr>
        <p:spPr>
          <a:xfrm>
            <a:off x="550438"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4" action="ppaction://hlinksldjump"/>
          </p:cNvPr>
          <p:cNvSpPr/>
          <p:nvPr/>
        </p:nvSpPr>
        <p:spPr>
          <a:xfrm>
            <a:off x="1019311" y="863691"/>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663300"/>
                </a:solidFill>
                <a:latin typeface="黑体" panose="02010600030101010101" pitchFamily="2" charset="-122"/>
                <a:ea typeface="黑体" panose="02010600030101010101" pitchFamily="2" charset="-122"/>
              </a:rPr>
              <a:t>2</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0" name="流程图: 可选过程 9">
            <a:hlinkClick r:id="rId5" action="ppaction://hlinksldjump"/>
          </p:cNvPr>
          <p:cNvSpPr/>
          <p:nvPr/>
        </p:nvSpPr>
        <p:spPr>
          <a:xfrm>
            <a:off x="1488184"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3</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1" name="流程图: 可选过程 10">
            <a:hlinkClick r:id="rId6" action="ppaction://hlinksldjump"/>
          </p:cNvPr>
          <p:cNvSpPr/>
          <p:nvPr/>
        </p:nvSpPr>
        <p:spPr>
          <a:xfrm>
            <a:off x="1957057"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4</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7" action="ppaction://hlinksldjump"/>
          </p:cNvPr>
          <p:cNvSpPr/>
          <p:nvPr/>
        </p:nvSpPr>
        <p:spPr>
          <a:xfrm>
            <a:off x="2425930"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63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属于滑动摩擦的是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属于静摩擦的是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属于滚动摩擦的是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填序号</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56834135"/>
              </p:ext>
            </p:extLst>
          </p:nvPr>
        </p:nvGraphicFramePr>
        <p:xfrm>
          <a:off x="508000" y="2204864"/>
          <a:ext cx="8128000" cy="2178223"/>
        </p:xfrm>
        <a:graphic>
          <a:graphicData uri="http://schemas.openxmlformats.org/presentationml/2006/ole">
            <mc:AlternateContent xmlns:mc="http://schemas.openxmlformats.org/markup-compatibility/2006">
              <mc:Choice xmlns:v="urn:schemas-microsoft-com:vml" Requires="v">
                <p:oleObj spid="_x0000_s4098" name="文档" r:id="rId8" imgW="3839157" imgH="1029064" progId="Word.Document.12">
                  <p:embed/>
                </p:oleObj>
              </mc:Choice>
              <mc:Fallback>
                <p:oleObj name="文档" r:id="rId8" imgW="3839157" imgH="1029064" progId="Word.Document.12">
                  <p:embed/>
                  <p:pic>
                    <p:nvPicPr>
                      <p:cNvPr id="3" name="对象 2"/>
                      <p:cNvPicPr/>
                      <p:nvPr/>
                    </p:nvPicPr>
                    <p:blipFill>
                      <a:blip r:embed="rId9"/>
                      <a:stretch>
                        <a:fillRect/>
                      </a:stretch>
                    </p:blipFill>
                    <p:spPr>
                      <a:xfrm>
                        <a:off x="508000" y="2204864"/>
                        <a:ext cx="8128000" cy="2178223"/>
                      </a:xfrm>
                      <a:prstGeom prst="rect">
                        <a:avLst/>
                      </a:prstGeom>
                    </p:spPr>
                  </p:pic>
                </p:oleObj>
              </mc:Fallback>
            </mc:AlternateContent>
          </a:graphicData>
        </a:graphic>
      </p:graphicFrame>
      <p:sp>
        <p:nvSpPr>
          <p:cNvPr id="18" name="五边形 17"/>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grpSp>
        <p:nvGrpSpPr>
          <p:cNvPr id="19" name="组合 18"/>
          <p:cNvGrpSpPr/>
          <p:nvPr/>
        </p:nvGrpSpPr>
        <p:grpSpPr>
          <a:xfrm>
            <a:off x="468427" y="5373216"/>
            <a:ext cx="8247378" cy="1152128"/>
            <a:chOff x="645102" y="4752548"/>
            <a:chExt cx="8247378" cy="1152128"/>
          </a:xfrm>
        </p:grpSpPr>
        <p:grpSp>
          <p:nvGrpSpPr>
            <p:cNvPr id="20" name="组合 19"/>
            <p:cNvGrpSpPr/>
            <p:nvPr/>
          </p:nvGrpSpPr>
          <p:grpSpPr>
            <a:xfrm>
              <a:off x="645102" y="4752548"/>
              <a:ext cx="8247378" cy="1152128"/>
              <a:chOff x="645102" y="3755469"/>
              <a:chExt cx="8247378" cy="1152128"/>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21" name="矩形 20"/>
            <p:cNvSpPr>
              <a:spLocks noChangeAspect="1"/>
            </p:cNvSpPr>
            <p:nvPr/>
          </p:nvSpPr>
          <p:spPr>
            <a:xfrm>
              <a:off x="860240" y="4965857"/>
              <a:ext cx="7744207" cy="501291"/>
            </a:xfrm>
            <a:prstGeom prst="rect">
              <a:avLst/>
            </a:prstGeom>
          </p:spPr>
          <p:txBody>
            <a:bodyPr wrap="square">
              <a:spAutoFit/>
            </a:bodyPr>
            <a:lstStyle/>
            <a:p>
              <a:pPr>
                <a:lnSpc>
                  <a:spcPct val="150000"/>
                </a:lnSpc>
              </a:pPr>
              <a:r>
                <a:rPr lang="en-US" altLang="zh-CN" sz="2000" dirty="0"/>
                <a:t>B</a:t>
              </a:r>
              <a:r>
                <a:rPr lang="zh-CN" altLang="zh-CN" sz="2000" dirty="0"/>
                <a:t>　</a:t>
              </a:r>
              <a:r>
                <a:rPr lang="en-US" altLang="zh-CN" sz="2000" dirty="0"/>
                <a:t>C</a:t>
              </a:r>
              <a:r>
                <a:rPr lang="zh-CN" altLang="zh-CN" sz="2000" dirty="0"/>
                <a:t>　</a:t>
              </a:r>
              <a:r>
                <a:rPr lang="en-US" altLang="zh-CN" sz="2000" dirty="0"/>
                <a:t>A</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val="1904270912"/>
      </p:ext>
    </p:extLst>
  </p:cSld>
  <p:clrMapOvr>
    <a:masterClrMapping/>
  </p:clrMapOvr>
  <p:transition spd="slow">
    <p:pull dir="r"/>
  </p:transition>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550438"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019311"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2</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流程图: 可选过程 9">
            <a:hlinkClick r:id="rId4" action="ppaction://hlinksldjump"/>
          </p:cNvPr>
          <p:cNvSpPr/>
          <p:nvPr/>
        </p:nvSpPr>
        <p:spPr>
          <a:xfrm>
            <a:off x="1488184" y="863691"/>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663300"/>
                </a:solidFill>
                <a:latin typeface="黑体" panose="02010600030101010101" pitchFamily="2" charset="-122"/>
                <a:ea typeface="黑体" panose="02010600030101010101" pitchFamily="2" charset="-122"/>
              </a:rPr>
              <a:t>3</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1" name="流程图: 可选过程 10">
            <a:hlinkClick r:id="rId5" action="ppaction://hlinksldjump"/>
          </p:cNvPr>
          <p:cNvSpPr/>
          <p:nvPr/>
        </p:nvSpPr>
        <p:spPr>
          <a:xfrm>
            <a:off x="1957057"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4</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6" action="ppaction://hlinksldjump"/>
          </p:cNvPr>
          <p:cNvSpPr/>
          <p:nvPr/>
        </p:nvSpPr>
        <p:spPr>
          <a:xfrm>
            <a:off x="2425930"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630"/>
            <a:ext cx="8128000" cy="208480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二、探究摩擦力的影响因素</a:t>
            </a:r>
            <a:endParaRPr lang="zh-CN" altLang="zh-CN" sz="2200" dirty="0">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云南昆明模拟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在探究摩擦力的实验过程中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小明用</a:t>
            </a:r>
            <a:r>
              <a:rPr lang="en-US" altLang="zh-CN" sz="2200" dirty="0">
                <a:solidFill>
                  <a:srgbClr val="000000"/>
                </a:solidFill>
                <a:latin typeface="Times New Roman" panose="02020603050405020304" pitchFamily="18" charset="0"/>
                <a:cs typeface="Times New Roman" panose="02020603050405020304" pitchFamily="18" charset="0"/>
              </a:rPr>
              <a:t>10 N</a:t>
            </a:r>
            <a:r>
              <a:rPr lang="zh-CN" altLang="zh-CN" sz="2200" dirty="0">
                <a:solidFill>
                  <a:srgbClr val="000000"/>
                </a:solidFill>
                <a:latin typeface="Times New Roman" panose="02020603050405020304" pitchFamily="18" charset="0"/>
                <a:cs typeface="Times New Roman" panose="02020603050405020304" pitchFamily="18" charset="0"/>
              </a:rPr>
              <a:t>的水平推力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使木块在水平桌面上以</a:t>
            </a:r>
            <a:r>
              <a:rPr lang="en-US" altLang="zh-CN" sz="2200" dirty="0">
                <a:solidFill>
                  <a:srgbClr val="000000"/>
                </a:solidFill>
                <a:latin typeface="Times New Roman" panose="02020603050405020304" pitchFamily="18" charset="0"/>
                <a:cs typeface="Times New Roman" panose="02020603050405020304" pitchFamily="18" charset="0"/>
              </a:rPr>
              <a:t>2 m/s</a:t>
            </a:r>
            <a:r>
              <a:rPr lang="zh-CN" altLang="zh-CN" sz="2200" dirty="0">
                <a:solidFill>
                  <a:srgbClr val="000000"/>
                </a:solidFill>
                <a:latin typeface="Times New Roman" panose="02020603050405020304" pitchFamily="18" charset="0"/>
                <a:cs typeface="Times New Roman" panose="02020603050405020304" pitchFamily="18" charset="0"/>
              </a:rPr>
              <a:t>的速度做匀速直线运动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当推力增加到</a:t>
            </a:r>
            <a:r>
              <a:rPr lang="en-US" altLang="zh-CN" sz="2200" dirty="0">
                <a:solidFill>
                  <a:srgbClr val="000000"/>
                </a:solidFill>
                <a:latin typeface="Times New Roman" panose="02020603050405020304" pitchFamily="18" charset="0"/>
                <a:cs typeface="Times New Roman" panose="02020603050405020304" pitchFamily="18" charset="0"/>
              </a:rPr>
              <a:t>20 N</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摩擦力为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N;</a:t>
            </a:r>
            <a:r>
              <a:rPr lang="zh-CN" altLang="zh-CN" sz="2200" dirty="0">
                <a:solidFill>
                  <a:srgbClr val="000000"/>
                </a:solidFill>
                <a:latin typeface="Times New Roman" panose="02020603050405020304" pitchFamily="18" charset="0"/>
                <a:cs typeface="Times New Roman" panose="02020603050405020304" pitchFamily="18" charset="0"/>
              </a:rPr>
              <a:t>当木块以</a:t>
            </a:r>
            <a:r>
              <a:rPr lang="en-US" altLang="zh-CN" sz="2200" dirty="0">
                <a:solidFill>
                  <a:srgbClr val="000000"/>
                </a:solidFill>
                <a:latin typeface="Times New Roman" panose="02020603050405020304" pitchFamily="18" charset="0"/>
                <a:cs typeface="Times New Roman" panose="02020603050405020304" pitchFamily="18" charset="0"/>
              </a:rPr>
              <a:t>3 m/s</a:t>
            </a:r>
            <a:r>
              <a:rPr lang="zh-CN" altLang="zh-CN" sz="2200" dirty="0">
                <a:solidFill>
                  <a:srgbClr val="000000"/>
                </a:solidFill>
                <a:latin typeface="Times New Roman" panose="02020603050405020304" pitchFamily="18" charset="0"/>
                <a:cs typeface="Times New Roman" panose="02020603050405020304" pitchFamily="18" charset="0"/>
              </a:rPr>
              <a:t>的速度做匀速直线运动时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摩擦力为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N</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a:cs typeface="Times New Roman" panose="02020603050405020304" pitchFamily="18" charset="0"/>
            </a:endParaRPr>
          </a:p>
        </p:txBody>
      </p:sp>
      <p:sp>
        <p:nvSpPr>
          <p:cNvPr id="13" name="五边形 12"/>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4" name="五边形 13"/>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5" name="组合 14"/>
          <p:cNvGrpSpPr/>
          <p:nvPr/>
        </p:nvGrpSpPr>
        <p:grpSpPr>
          <a:xfrm>
            <a:off x="468427" y="3463438"/>
            <a:ext cx="8247377" cy="3061906"/>
            <a:chOff x="645102" y="1404181"/>
            <a:chExt cx="8247377" cy="3061906"/>
          </a:xfrm>
        </p:grpSpPr>
        <p:grpSp>
          <p:nvGrpSpPr>
            <p:cNvPr id="16" name="组合 15"/>
            <p:cNvGrpSpPr/>
            <p:nvPr/>
          </p:nvGrpSpPr>
          <p:grpSpPr>
            <a:xfrm>
              <a:off x="645102" y="1404181"/>
              <a:ext cx="8247377" cy="3061906"/>
              <a:chOff x="645102" y="-641018"/>
              <a:chExt cx="8247377" cy="3061906"/>
            </a:xfrm>
          </p:grpSpPr>
          <p:sp>
            <p:nvSpPr>
              <p:cNvPr id="18" name="五边形 17"/>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9" name="燕尾形 18"/>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0" name="组合 19"/>
              <p:cNvGrpSpPr/>
              <p:nvPr/>
            </p:nvGrpSpPr>
            <p:grpSpPr>
              <a:xfrm>
                <a:off x="645102" y="-641018"/>
                <a:ext cx="8247377" cy="2744898"/>
                <a:chOff x="645102" y="-641018"/>
                <a:chExt cx="8247377" cy="2744898"/>
              </a:xfrm>
            </p:grpSpPr>
            <p:sp>
              <p:nvSpPr>
                <p:cNvPr id="21" name="矩形 20"/>
                <p:cNvSpPr/>
                <p:nvPr/>
              </p:nvSpPr>
              <p:spPr>
                <a:xfrm>
                  <a:off x="645102" y="-641018"/>
                  <a:ext cx="8247377" cy="274489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8"/>
                <p:cNvSpPr txBox="1"/>
                <p:nvPr/>
              </p:nvSpPr>
              <p:spPr>
                <a:xfrm>
                  <a:off x="8371094" y="-603448"/>
                  <a:ext cx="492443" cy="276999"/>
                </a:xfrm>
                <a:prstGeom prst="rect">
                  <a:avLst/>
                </a:prstGeom>
                <a:noFill/>
              </p:spPr>
              <p:txBody>
                <a:bodyPr wrap="none" rtlCol="0">
                  <a:spAutoFit/>
                </a:bodyPr>
                <a:lstStyle/>
                <a:p>
                  <a:r>
                    <a:rPr lang="zh-CN" altLang="en-US" sz="1200" dirty="0"/>
                    <a:t>关闭</a:t>
                  </a:r>
                </a:p>
              </p:txBody>
            </p:sp>
          </p:grpSp>
        </p:grpSp>
        <p:sp>
          <p:nvSpPr>
            <p:cNvPr id="17" name="矩形 16"/>
            <p:cNvSpPr>
              <a:spLocks noChangeAspect="1"/>
            </p:cNvSpPr>
            <p:nvPr/>
          </p:nvSpPr>
          <p:spPr>
            <a:xfrm>
              <a:off x="860242" y="1716276"/>
              <a:ext cx="7775757" cy="2400657"/>
            </a:xfrm>
            <a:prstGeom prst="rect">
              <a:avLst/>
            </a:prstGeom>
          </p:spPr>
          <p:txBody>
            <a:bodyPr wrap="square">
              <a:spAutoFit/>
            </a:bodyPr>
            <a:lstStyle/>
            <a:p>
              <a:pPr>
                <a:lnSpc>
                  <a:spcPct val="150000"/>
                </a:lnSpc>
              </a:pPr>
              <a:r>
                <a:rPr lang="zh-CN" altLang="zh-CN" sz="2000" dirty="0"/>
                <a:t>木块在水平桌面上以</a:t>
              </a:r>
              <a:r>
                <a:rPr lang="en-US" altLang="zh-CN" sz="2000" dirty="0"/>
                <a:t>2 m/s</a:t>
              </a:r>
              <a:r>
                <a:rPr lang="zh-CN" altLang="zh-CN" sz="2000" dirty="0"/>
                <a:t>的速度做匀速直线运动时</a:t>
              </a:r>
              <a:r>
                <a:rPr lang="en-US" altLang="zh-CN" sz="2000" dirty="0"/>
                <a:t>,</a:t>
              </a:r>
              <a:r>
                <a:rPr lang="zh-CN" altLang="zh-CN" sz="2000" dirty="0"/>
                <a:t>水平方向上受到推力和滑动摩擦力作用</a:t>
              </a:r>
              <a:r>
                <a:rPr lang="en-US" altLang="zh-CN" sz="2000" dirty="0"/>
                <a:t>,</a:t>
              </a:r>
              <a:r>
                <a:rPr lang="zh-CN" altLang="zh-CN" sz="2000" dirty="0"/>
                <a:t>滑动摩擦力和推力是一对平衡力</a:t>
              </a:r>
              <a:r>
                <a:rPr lang="en-US" altLang="zh-CN" sz="2000" dirty="0"/>
                <a:t>,</a:t>
              </a:r>
              <a:r>
                <a:rPr lang="zh-CN" altLang="zh-CN" sz="2000" dirty="0"/>
                <a:t>大小相等</a:t>
              </a:r>
              <a:r>
                <a:rPr lang="en-US" altLang="zh-CN" sz="2000" dirty="0"/>
                <a:t>,</a:t>
              </a:r>
              <a:r>
                <a:rPr lang="zh-CN" altLang="zh-CN" sz="2000" dirty="0"/>
                <a:t>所以滑动摩擦力的大小为</a:t>
              </a:r>
              <a:r>
                <a:rPr lang="en-US" altLang="zh-CN" sz="2000" dirty="0"/>
                <a:t>10 N;</a:t>
              </a:r>
              <a:r>
                <a:rPr lang="zh-CN" altLang="zh-CN" sz="2000" dirty="0"/>
                <a:t>当推力增加到</a:t>
              </a:r>
              <a:r>
                <a:rPr lang="en-US" altLang="zh-CN" sz="2000" dirty="0"/>
                <a:t>20 N</a:t>
              </a:r>
              <a:r>
                <a:rPr lang="zh-CN" altLang="zh-CN" sz="2000" dirty="0"/>
                <a:t>或木块匀速直线运动的速度变为</a:t>
              </a:r>
              <a:r>
                <a:rPr lang="en-US" altLang="zh-CN" sz="2000" dirty="0"/>
                <a:t>3 m/s</a:t>
              </a:r>
              <a:r>
                <a:rPr lang="zh-CN" altLang="zh-CN" sz="2000" dirty="0"/>
                <a:t>时</a:t>
              </a:r>
              <a:r>
                <a:rPr lang="en-US" altLang="zh-CN" sz="2000" dirty="0"/>
                <a:t>,</a:t>
              </a:r>
              <a:r>
                <a:rPr lang="zh-CN" altLang="zh-CN" sz="2000" dirty="0"/>
                <a:t>压力与接触面粗糙程度均不变</a:t>
              </a:r>
              <a:r>
                <a:rPr lang="en-US" altLang="zh-CN" sz="2000" dirty="0"/>
                <a:t>,</a:t>
              </a:r>
              <a:r>
                <a:rPr lang="zh-CN" altLang="zh-CN" sz="2000" dirty="0"/>
                <a:t>则摩擦力大小不变</a:t>
              </a:r>
              <a:r>
                <a:rPr lang="en-US" altLang="zh-CN" sz="2000" dirty="0"/>
                <a:t>,</a:t>
              </a:r>
              <a:r>
                <a:rPr lang="zh-CN" altLang="zh-CN" sz="2000" dirty="0"/>
                <a:t>仍为</a:t>
              </a:r>
              <a:r>
                <a:rPr lang="en-US" altLang="zh-CN" sz="2000" dirty="0"/>
                <a:t>10 N</a:t>
              </a:r>
              <a:r>
                <a:rPr lang="zh-CN" altLang="zh-CN" sz="2000" dirty="0"/>
                <a:t>。</a:t>
              </a:r>
            </a:p>
          </p:txBody>
        </p:sp>
      </p:grpSp>
      <p:grpSp>
        <p:nvGrpSpPr>
          <p:cNvPr id="23" name="组合 22"/>
          <p:cNvGrpSpPr/>
          <p:nvPr/>
        </p:nvGrpSpPr>
        <p:grpSpPr>
          <a:xfrm>
            <a:off x="468427" y="5373216"/>
            <a:ext cx="8247378" cy="1152128"/>
            <a:chOff x="645102" y="4752548"/>
            <a:chExt cx="8247378" cy="1152128"/>
          </a:xfrm>
        </p:grpSpPr>
        <p:grpSp>
          <p:nvGrpSpPr>
            <p:cNvPr id="24" name="组合 23"/>
            <p:cNvGrpSpPr/>
            <p:nvPr/>
          </p:nvGrpSpPr>
          <p:grpSpPr>
            <a:xfrm>
              <a:off x="645102" y="4752548"/>
              <a:ext cx="8247378" cy="1152128"/>
              <a:chOff x="645102" y="3755469"/>
              <a:chExt cx="8247378" cy="1152128"/>
            </a:xfrm>
          </p:grpSpPr>
          <p:sp>
            <p:nvSpPr>
              <p:cNvPr id="26" name="五边形 2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7" name="五边形 26"/>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8" name="燕尾形 27"/>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矩形 28"/>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25" name="矩形 24"/>
            <p:cNvSpPr>
              <a:spLocks noChangeAspect="1"/>
            </p:cNvSpPr>
            <p:nvPr/>
          </p:nvSpPr>
          <p:spPr>
            <a:xfrm>
              <a:off x="860240" y="5118768"/>
              <a:ext cx="7744207" cy="400110"/>
            </a:xfrm>
            <a:prstGeom prst="rect">
              <a:avLst/>
            </a:prstGeom>
          </p:spPr>
          <p:txBody>
            <a:bodyPr wrap="square">
              <a:spAutoFit/>
            </a:bodyPr>
            <a:lstStyle/>
            <a:p>
              <a:r>
                <a:rPr lang="en-US" altLang="zh-CN" sz="2000" dirty="0"/>
                <a:t>10</a:t>
              </a:r>
              <a:r>
                <a:rPr lang="zh-CN" altLang="zh-CN" sz="2000" i="1" dirty="0"/>
                <a:t>　</a:t>
              </a:r>
              <a:r>
                <a:rPr lang="en-US" altLang="zh-CN" sz="2000" dirty="0"/>
                <a:t>10</a:t>
              </a:r>
              <a:endParaRPr lang="zh-CN" altLang="zh-CN" sz="2000" dirty="0"/>
            </a:p>
          </p:txBody>
        </p:sp>
      </p:grpSp>
    </p:spTree>
    <p:extLst>
      <p:ext uri="{BB962C8B-B14F-4D97-AF65-F5344CB8AC3E}">
        <p14:creationId xmlns:p14="http://schemas.microsoft.com/office/powerpoint/2010/main" val="3472288059"/>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nextCondLst>
                <p:cond evt="onClick" delay="0">
                  <p:tgtEl>
                    <p:spTgt spid="14"/>
                  </p:tgtEl>
                </p:cond>
              </p:nextCondLst>
            </p:seq>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4" restart="whenNotActive" fill="hold" evtFilter="cancelBubble" nodeType="interactiveSeq">
                <p:stCondLst>
                  <p:cond evt="onClick" delay="0">
                    <p:tgtEl>
                      <p:spTgt spid="13"/>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childTnLst>
              </p:cTn>
              <p:nextCondLst>
                <p:cond evt="onClick" delay="0">
                  <p:tgtEl>
                    <p:spTgt spid="13"/>
                  </p:tgtEl>
                </p:cond>
              </p:nextCondLst>
            </p:seq>
            <p:seq concurrent="1" nextAc="seek">
              <p:cTn id="20" restart="whenNotActive" fill="hold" evtFilter="cancelBubble" nodeType="interactiveSeq">
                <p:stCondLst>
                  <p:cond evt="onClick" delay="0">
                    <p:tgtEl>
                      <p:spTgt spid="23"/>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3"/>
                                        </p:tgtEl>
                                      </p:cBhvr>
                                    </p:animEffect>
                                    <p:set>
                                      <p:cBhvr>
                                        <p:cTn id="25"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90FDA02B-E014-4BBF-B8D8-D5A444A31B41}" vid="{F6D11230-255E-44D6-AE15-AFA57F01F086}"/>
    </a:ext>
  </a:extLst>
</a:theme>
</file>

<file path=docProps/app.xml><?xml version="1.0" encoding="utf-8"?>
<Properties xmlns="http://schemas.openxmlformats.org/officeDocument/2006/extended-properties" xmlns:vt="http://schemas.openxmlformats.org/officeDocument/2006/docPropsVTypes">
  <Template>初中全优、共用模板14</Template>
  <TotalTime>429</TotalTime>
  <Words>1316</Words>
  <Application>Microsoft Office PowerPoint</Application>
  <PresentationFormat>全屏显示(4:3)</PresentationFormat>
  <Paragraphs>119</Paragraphs>
  <Slides>12</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12</vt:i4>
      </vt:variant>
    </vt:vector>
  </HeadingPairs>
  <TitlesOfParts>
    <vt:vector size="22" baseType="lpstr">
      <vt:lpstr>NEU-BZ-S92</vt:lpstr>
      <vt:lpstr>等线 Light</vt:lpstr>
      <vt:lpstr>方正书宋_GBK</vt:lpstr>
      <vt:lpstr>黑体</vt:lpstr>
      <vt:lpstr>Arial</vt:lpstr>
      <vt:lpstr>Calibri</vt:lpstr>
      <vt:lpstr>Calibri Light</vt:lpstr>
      <vt:lpstr>Times New Roman</vt:lpstr>
      <vt:lpstr>Office 主题​​</vt:lpstr>
      <vt:lpstr>文档</vt:lpstr>
      <vt:lpstr>第3节　摩擦力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 </cp:lastModifiedBy>
  <dcterms:created xsi:type="dcterms:W3CDTF">2014-05-14T03:22:04Z</dcterms:created>
  <dcterms:modified xsi:type="dcterms:W3CDTF">2020-02-13T10:23:53Z</dcterms:modified>
</cp:coreProperties>
</file>