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35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1" y="4049481"/>
            <a:ext cx="4517571" cy="1246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3435" y="5231745"/>
            <a:ext cx="1111103" cy="981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92188"/>
            <a:ext cx="7886700" cy="559632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86" y="2883353"/>
            <a:ext cx="5580763" cy="314531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958336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2500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0629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605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知识建构导图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6105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9948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image" Target="../media/image13.jpeg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image" Target="../media/image8.jpeg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image" Target="../media/image9.jpeg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image" Target="../media/image10.jpeg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image" Target="../media/image11.jpeg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image" Target="../media/image12.jpeg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本章整合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5804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12474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研究影响滑动摩擦力大小的因素实验的示意图如图所示。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实验的过程为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用弹簧测力计缓缓拉动木块。使它沿水平长木板滑动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当测力计示数稳定后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该示数即为此状态下滑动摩擦力的大小。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改变放在木块上的砝码。测出此种情况下的滑动摩擦力。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换用材料相同但表面粗糙的长木板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保持木块上的砝码不变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测出此种情况下的滑动摩擦力。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该实验的原理是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该实验的结论是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			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7" name="19Y27.eps" descr="id:2147491554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3785326" y="1542940"/>
            <a:ext cx="2730890" cy="163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1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377344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用弹簧测力计水平拉动木块做匀速直线运动时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拉力与摩擦力是一对平衡力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根据二力平衡条件可得出二者大小相等。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两次实验可知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接触面的粗糙程度相同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压力大小不同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结果摩擦力的大小不同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所以滑动摩擦力的大小与压力大小有关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两次实验可知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压力大小相同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接触面的粗糙程度不同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结果摩擦力的大小不同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说明滑动摩擦力的大小与接触面的粗糙程度有关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综上分析可知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该实验的结论是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滑动摩擦力的大小跟压力大小及接触面的粗糙程度有关。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二力平衡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滑动摩擦力的大小跟压力大小及接触面的粗糙程度有关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15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95.eps" descr="id:214749150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71152" y="992920"/>
            <a:ext cx="8424936" cy="482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2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wipe dir="d"/>
      </p:transition>
    </mc:Choice>
    <mc:Fallback xmlns="">
      <p:transition spd="slow">
        <p:wipe dir="d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山东临沂中考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届冬奥会将于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日由北京市和张家口市联合举办。对于冬奥会的部分比赛项目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下列分析正确的是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被推出的冰壶在水平冰面上滑行时受力平衡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短道速滑运动员匀速过弯道时运动状态不变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滑雪运动员冲过终点后不能立即停下来是因为受到惯性的作用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冰球运动员向后蹬冰面就会前进说明物体间力的作用是相互的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2" name="五边形 11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68427" y="3093344"/>
            <a:ext cx="8247377" cy="3432000"/>
            <a:chOff x="645102" y="1034087"/>
            <a:chExt cx="8247377" cy="3432000"/>
          </a:xfrm>
        </p:grpSpPr>
        <p:grpSp>
          <p:nvGrpSpPr>
            <p:cNvPr id="14" name="组合 13"/>
            <p:cNvGrpSpPr/>
            <p:nvPr/>
          </p:nvGrpSpPr>
          <p:grpSpPr>
            <a:xfrm>
              <a:off x="645102" y="1034087"/>
              <a:ext cx="8247377" cy="3432000"/>
              <a:chOff x="645102" y="-1011112"/>
              <a:chExt cx="8247377" cy="3432000"/>
            </a:xfrm>
          </p:grpSpPr>
          <p:sp>
            <p:nvSpPr>
              <p:cNvPr id="16" name="五边形 15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7" name="燕尾形 1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645102" y="-1011112"/>
                <a:ext cx="8247377" cy="3114992"/>
                <a:chOff x="645102" y="-1011112"/>
                <a:chExt cx="8247377" cy="3114992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645102" y="-1011112"/>
                  <a:ext cx="8247377" cy="311499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8"/>
                <p:cNvSpPr txBox="1"/>
                <p:nvPr/>
              </p:nvSpPr>
              <p:spPr>
                <a:xfrm>
                  <a:off x="8371094" y="-101111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860242" y="1277094"/>
              <a:ext cx="7775757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被推出的冰壶在水平冰面上滑行时做减速运动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处于非平衡状态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所以受力不平衡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短道速滑运动员匀速过弯道时运动方向发生改变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所以运动状态改变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滑雪运动员冲过终点后不能立即停下来是因为运动员具有惯性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惯性不是力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不能说受到惯性的作用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物体间力的作用是相互的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冰球运动员向后蹬冰面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冰面同时给运动员一个反作用力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所以运动员就会前进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正确。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0" name="五边形 2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989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278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下列与惯性有关的做法中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属于防止因惯性造成危害的是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6" name="19Y21.eps" descr="id:2147491519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1753212" y="1979771"/>
            <a:ext cx="5627100" cy="4257541"/>
          </a:xfrm>
          <a:prstGeom prst="rect">
            <a:avLst/>
          </a:prstGeom>
        </p:spPr>
      </p:pic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1691739"/>
            <a:ext cx="8247377" cy="4833605"/>
            <a:chOff x="645102" y="-367518"/>
            <a:chExt cx="8247377" cy="4833605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-367518"/>
              <a:ext cx="8247377" cy="4833605"/>
              <a:chOff x="645102" y="-2412717"/>
              <a:chExt cx="8247377" cy="4833605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-2412717"/>
                <a:ext cx="8247377" cy="4516597"/>
                <a:chOff x="645102" y="-2412717"/>
                <a:chExt cx="8247377" cy="4516597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-2412717"/>
                  <a:ext cx="8247377" cy="451659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-240364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-115442"/>
              <a:ext cx="7775757" cy="4247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汽车驾驶员和乘客必须系安全带是为了防止汽车突然减速时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人由于具有惯性而受到伤害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符合题意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把鸡蛋放在桌子上转动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离手后观察它的转动情形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如果转动顺利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则为熟蛋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如果转动不顺利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则为生蛋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这属于利用惯性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不符合题意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跳远时助跑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运动员原来是向前运动的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当其起跳后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由于惯性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仍然会保持向前的运动状态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所以可以取得更好的成绩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属于利用惯性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不符合题意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锤头松动时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把锤柄的一端在凳子上撞几下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即该过程中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锤头和锤柄都处于运动状态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当锤柄撞击到凳子时运动停止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而锤头由于惯性仍保持运动状态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从而使锤头套紧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属于利用惯性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不符合题意。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6" name="组合 2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9" name="五边形 2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667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矩形 38"/>
          <p:cNvSpPr>
            <a:spLocks noChangeAspect="1"/>
          </p:cNvSpPr>
          <p:nvPr/>
        </p:nvSpPr>
        <p:spPr>
          <a:xfrm>
            <a:off x="508000" y="1772816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湖北襄阳中考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木块在压力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的作用下静止在如图所示位置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则下列各组力属于平衡力的是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木块所受的压力和木块对墙壁的压力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木块所受的重力和木块所受的摩擦力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木块所受的支持力和木块所受的摩擦力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木块对墙壁的压力和墙壁对木块的支持力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0" name="19Y22.eps" descr="id:2147491526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6084168" y="2446410"/>
            <a:ext cx="1830908" cy="1944216"/>
          </a:xfrm>
          <a:prstGeom prst="rect">
            <a:avLst/>
          </a:prstGeom>
        </p:spPr>
      </p:pic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3093344"/>
            <a:ext cx="8247377" cy="3432000"/>
            <a:chOff x="645102" y="1034087"/>
            <a:chExt cx="8247377" cy="3432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1034087"/>
              <a:ext cx="8247377" cy="3432000"/>
              <a:chOff x="645102" y="-1011112"/>
              <a:chExt cx="8247377" cy="3432000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-1011112"/>
                <a:ext cx="8247377" cy="3114992"/>
                <a:chOff x="645102" y="-1011112"/>
                <a:chExt cx="8247377" cy="3114992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-1011112"/>
                  <a:ext cx="8247377" cy="311499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-101111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1277094"/>
              <a:ext cx="7775757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木块所受的压力和木块对墙壁的压力的方向是相同的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不属于平衡力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木块处于静止状态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在竖直方向上受两个力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即墙对木块的摩擦力和重力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这两个力是一对平衡力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正确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木块所受的支持力和木块所受的摩擦力的方向是垂直的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不属于平衡力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木块对墙壁的压力和墙壁对木块的支持力没有作用在同一个物体上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不是平衡力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错误。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6" name="组合 2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9" name="五边形 2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002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浙江衢州中考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的小科沿着竖直的直杆匀速上爬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此阶段他受到的摩擦力为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小科停在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处稍作休息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此阶段他受到的摩擦力为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之后沿杆匀速下滑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此阶段他受到的摩擦力为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方向竖直向下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方向竖直向下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方向竖直向上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方向都竖直向上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4" name="19Y23.eps" descr="id:2147491533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4714958" y="3121264"/>
            <a:ext cx="3241418" cy="2205821"/>
          </a:xfrm>
          <a:prstGeom prst="rect">
            <a:avLst/>
          </a:prstGeom>
        </p:spPr>
      </p:pic>
      <p:sp>
        <p:nvSpPr>
          <p:cNvPr id="53" name="五边形 5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54" name="五边形 5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468427" y="3093344"/>
            <a:ext cx="8247377" cy="3432000"/>
            <a:chOff x="645102" y="1034087"/>
            <a:chExt cx="8247377" cy="3432000"/>
          </a:xfrm>
        </p:grpSpPr>
        <p:grpSp>
          <p:nvGrpSpPr>
            <p:cNvPr id="56" name="组合 55"/>
            <p:cNvGrpSpPr/>
            <p:nvPr/>
          </p:nvGrpSpPr>
          <p:grpSpPr>
            <a:xfrm>
              <a:off x="645102" y="1034087"/>
              <a:ext cx="8247377" cy="3432000"/>
              <a:chOff x="645102" y="-1011112"/>
              <a:chExt cx="8247377" cy="3432000"/>
            </a:xfrm>
          </p:grpSpPr>
          <p:sp>
            <p:nvSpPr>
              <p:cNvPr id="58" name="五边形 5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9" name="燕尾形 5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645102" y="-1011112"/>
                <a:ext cx="8247377" cy="3114992"/>
                <a:chOff x="645102" y="-1011112"/>
                <a:chExt cx="8247377" cy="3114992"/>
              </a:xfrm>
            </p:grpSpPr>
            <p:sp>
              <p:nvSpPr>
                <p:cNvPr id="61" name="矩形 60"/>
                <p:cNvSpPr/>
                <p:nvPr/>
              </p:nvSpPr>
              <p:spPr>
                <a:xfrm>
                  <a:off x="645102" y="-1011112"/>
                  <a:ext cx="8247377" cy="311499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TextBox 28"/>
                <p:cNvSpPr txBox="1"/>
                <p:nvPr/>
              </p:nvSpPr>
              <p:spPr>
                <a:xfrm>
                  <a:off x="8371094" y="-101111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57" name="矩形 56"/>
            <p:cNvSpPr>
              <a:spLocks noChangeAspect="1"/>
            </p:cNvSpPr>
            <p:nvPr/>
          </p:nvSpPr>
          <p:spPr>
            <a:xfrm>
              <a:off x="776043" y="1277094"/>
              <a:ext cx="7952433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小科在沿杆匀速上爬时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处于平衡状态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受到竖直向下的重力</a:t>
              </a:r>
              <a:r>
                <a:rPr lang="en-US" altLang="zh-CN" sz="2000" i="1" dirty="0"/>
                <a:t>G</a:t>
              </a:r>
              <a:r>
                <a:rPr lang="zh-CN" altLang="zh-CN" sz="2000" dirty="0"/>
                <a:t>和竖直向上的摩擦力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f1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这两个力是一对平衡力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大小相等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f1</a:t>
              </a:r>
              <a:r>
                <a:rPr lang="en-US" altLang="zh-CN" sz="2000" i="1" dirty="0"/>
                <a:t>=G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小科停在</a:t>
              </a:r>
              <a:r>
                <a:rPr lang="en-US" altLang="zh-CN" sz="2000" i="1" dirty="0"/>
                <a:t>A</a:t>
              </a:r>
              <a:r>
                <a:rPr lang="zh-CN" altLang="zh-CN" sz="2000" dirty="0"/>
                <a:t>处休息时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处于平衡状态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受到竖直向下的重力</a:t>
              </a:r>
              <a:r>
                <a:rPr lang="en-US" altLang="zh-CN" sz="2000" i="1" dirty="0"/>
                <a:t>G</a:t>
              </a:r>
              <a:r>
                <a:rPr lang="zh-CN" altLang="zh-CN" sz="2000" dirty="0"/>
                <a:t>和竖直向上的摩擦力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f2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这两个力是一对平衡力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大小相等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f2</a:t>
              </a:r>
              <a:r>
                <a:rPr lang="en-US" altLang="zh-CN" sz="2000" i="1" dirty="0"/>
                <a:t>=G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小科沿杆匀速下滑时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处于平衡状态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受到竖直向下的重力</a:t>
              </a:r>
              <a:r>
                <a:rPr lang="en-US" altLang="zh-CN" sz="2000" i="1" dirty="0"/>
                <a:t>G</a:t>
              </a:r>
              <a:r>
                <a:rPr lang="zh-CN" altLang="zh-CN" sz="2000" dirty="0"/>
                <a:t>和竖直向上的摩擦力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f3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这两个力是一对平衡力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大小相等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f3</a:t>
              </a:r>
              <a:r>
                <a:rPr lang="en-US" altLang="zh-CN" sz="2000" i="1" dirty="0"/>
                <a:t>=G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所以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f1</a:t>
              </a:r>
              <a:r>
                <a:rPr lang="en-US" altLang="zh-CN" sz="2000" i="1" dirty="0"/>
                <a:t>=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f2</a:t>
              </a:r>
              <a:r>
                <a:rPr lang="en-US" altLang="zh-CN" sz="2000" i="1" dirty="0"/>
                <a:t>=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f3</a:t>
              </a:r>
              <a:r>
                <a:rPr lang="en-US" altLang="zh-CN" sz="2000" i="1" dirty="0"/>
                <a:t>=G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方向都竖直向上</a:t>
              </a:r>
              <a:r>
                <a:rPr lang="en-US" altLang="zh-CN" sz="2000" dirty="0"/>
                <a:t>,D</a:t>
              </a:r>
              <a:r>
                <a:rPr lang="zh-CN" altLang="zh-CN" sz="2000" dirty="0"/>
                <a:t>正确。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64" name="组合 6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66" name="五边形 6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67" name="五边形 6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8" name="燕尾形 6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65" name="矩形 6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900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72816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四川自贡中考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两物体叠放在水平桌面上受到两个水平拉力而保持静止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。那么物体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和水平桌面的摩擦力大小分别为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4" name="19Y24.eps" descr="id:2147491540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3486861" y="3094482"/>
            <a:ext cx="2955674" cy="1412378"/>
          </a:xfrm>
          <a:prstGeom prst="rect">
            <a:avLst/>
          </a:prstGeom>
        </p:spPr>
      </p:pic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3093344"/>
            <a:ext cx="8247377" cy="3432000"/>
            <a:chOff x="645102" y="1034087"/>
            <a:chExt cx="8247377" cy="3432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1034087"/>
              <a:ext cx="8247377" cy="3432000"/>
              <a:chOff x="645102" y="-1011112"/>
              <a:chExt cx="8247377" cy="3432000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-1011112"/>
                <a:ext cx="8247377" cy="3114992"/>
                <a:chOff x="645102" y="-1011112"/>
                <a:chExt cx="8247377" cy="3114992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-1011112"/>
                  <a:ext cx="8247377" cy="311499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-101111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776043" y="1277094"/>
              <a:ext cx="7952433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对物体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进行分析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物体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在水平方向上受拉力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1</a:t>
              </a:r>
              <a:r>
                <a:rPr lang="zh-CN" altLang="zh-CN" sz="2000" dirty="0"/>
                <a:t>及物体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的摩擦力而处于静止状态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由二力平衡可得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物体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受物体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的摩擦力</a:t>
              </a:r>
              <a:r>
                <a:rPr lang="en-US" altLang="zh-CN" sz="2000" i="1" dirty="0"/>
                <a:t>F</a:t>
              </a:r>
              <a:r>
                <a:rPr lang="en-US" altLang="zh-CN" sz="2000" baseline="-25000" dirty="0"/>
                <a:t>A</a:t>
              </a:r>
              <a:r>
                <a:rPr lang="en-US" altLang="zh-CN" sz="2000" i="1" dirty="0"/>
                <a:t>=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1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5 N,</a:t>
              </a:r>
              <a:r>
                <a:rPr lang="zh-CN" altLang="zh-CN" sz="2000" dirty="0"/>
                <a:t>由相互作用力关系可知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物体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受物体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的摩擦力大小为</a:t>
              </a:r>
              <a:r>
                <a:rPr lang="en-US" altLang="zh-CN" sz="2000" dirty="0"/>
                <a:t>5 N;</a:t>
              </a:r>
              <a:r>
                <a:rPr lang="zh-CN" altLang="zh-CN" sz="2000" dirty="0"/>
                <a:t>对整体进行分析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整体在水平方向上受拉力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1</a:t>
              </a:r>
              <a:r>
                <a:rPr lang="zh-CN" altLang="zh-CN" sz="2000" dirty="0"/>
                <a:t>、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2</a:t>
              </a:r>
              <a:r>
                <a:rPr lang="zh-CN" altLang="zh-CN" sz="2000" dirty="0"/>
                <a:t>及水平桌面对物体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的摩擦力而处于静止状态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故三力的合力为零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则物体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受水平桌面的摩擦力</a:t>
              </a:r>
              <a:r>
                <a:rPr lang="en-US" altLang="zh-CN" sz="2000" i="1" dirty="0"/>
                <a:t>F</a:t>
              </a:r>
              <a:r>
                <a:rPr lang="en-US" altLang="zh-CN" sz="2000" baseline="-25000" dirty="0"/>
                <a:t>B</a:t>
              </a:r>
              <a:r>
                <a:rPr lang="en-US" altLang="zh-CN" sz="2000" i="1" dirty="0"/>
                <a:t>=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1</a:t>
              </a:r>
              <a:r>
                <a:rPr lang="en-US" altLang="zh-CN" sz="2000" i="1" dirty="0" err="1"/>
                <a:t>-F</a:t>
              </a:r>
              <a:r>
                <a:rPr lang="en-US" altLang="zh-CN" sz="2000" baseline="-25000" dirty="0" err="1"/>
                <a:t>2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5 N-3 N= 2 N</a:t>
              </a:r>
              <a:r>
                <a:rPr lang="zh-CN" altLang="zh-CN" sz="2000" dirty="0"/>
                <a:t>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6" name="组合 2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9" name="五边形 2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222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78895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四川成都中考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学校排球联赛中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小婷将迎面而来的球扣向了对方场地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说明力可以改变物体的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。排球上有许多花纹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是采用增大接触面粗糙程度的方法来增大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小婷将迎面而来的球扣向了对方场地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改变了球的运动方向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说明力可以改变物体的运动状态。排球上有许多花纹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是在压力一定时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采用增大接触面粗糙程度的方法来增大摩擦力。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运动状态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22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128112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山东德州中考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下面是一长木板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小明将弹簧测力计一端固定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另一端钩住长方体木块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实验时拉着长木板沿水平地面向左运动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读出弹簧测力计示数即可测出木块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所受摩擦力大小。不计弹簧测力计的自重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在木板运动的过程中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所受摩擦力的方向是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拉动速度变大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弹簧测力计示数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6" name="19Y26.eps" descr="id:2147491547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2051720" y="3834658"/>
            <a:ext cx="4308325" cy="1178518"/>
          </a:xfrm>
          <a:prstGeom prst="rect">
            <a:avLst/>
          </a:prstGeom>
        </p:spPr>
      </p:pic>
      <p:sp>
        <p:nvSpPr>
          <p:cNvPr id="12" name="五边形 1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4" name="五边形 1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68427" y="4060420"/>
            <a:ext cx="8247377" cy="2464924"/>
            <a:chOff x="645102" y="2001163"/>
            <a:chExt cx="8247377" cy="2464924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2001163"/>
              <a:ext cx="8247377" cy="2464924"/>
              <a:chOff x="645102" y="-44036"/>
              <a:chExt cx="8247377" cy="2464924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645102" y="-44036"/>
                <a:ext cx="8247377" cy="2147916"/>
                <a:chOff x="645102" y="-44036"/>
                <a:chExt cx="8247377" cy="2147916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645102" y="-44036"/>
                  <a:ext cx="8247377" cy="214791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TextBox 28"/>
                <p:cNvSpPr txBox="1"/>
                <p:nvPr/>
              </p:nvSpPr>
              <p:spPr>
                <a:xfrm>
                  <a:off x="8371094" y="-2738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2" y="2248630"/>
              <a:ext cx="777575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摩擦力的方向跟物体相对运动的方向相反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因为木板水平向左运动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木块相对木板来说是水平向右滑动了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因此它受到的摩擦力的方向水平向左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滑动摩擦力大小与物体运动速度大小无关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因此拉动速度变大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弹簧测力计的示数不会变化。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5" name="组合 24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7" name="五边形 2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8" name="五边形 2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6" name="矩形 25"/>
            <p:cNvSpPr>
              <a:spLocks noChangeAspect="1"/>
            </p:cNvSpPr>
            <p:nvPr/>
          </p:nvSpPr>
          <p:spPr>
            <a:xfrm>
              <a:off x="860240" y="4965857"/>
              <a:ext cx="7744207" cy="4955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水平向左</a:t>
              </a:r>
              <a:r>
                <a:rPr lang="zh-CN" altLang="zh-CN" sz="2000" i="1" dirty="0"/>
                <a:t>　</a:t>
              </a:r>
              <a:r>
                <a:rPr lang="zh-CN" altLang="zh-CN" sz="2000" dirty="0"/>
                <a:t>不变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654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FDA02B-E014-4BBF-B8D8-D5A444A31B41}" vid="{F6D11230-255E-44D6-AE15-AFA57F01F0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</Template>
  <TotalTime>429</TotalTime>
  <Words>1795</Words>
  <Application>Microsoft Office PowerPoint</Application>
  <PresentationFormat>全屏显示(4:3)</PresentationFormat>
  <Paragraphs>169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NEU-BZ-S92</vt:lpstr>
      <vt:lpstr>等线 Light</vt:lpstr>
      <vt:lpstr>黑体</vt:lpstr>
      <vt:lpstr>宋体</vt:lpstr>
      <vt:lpstr>Arial</vt:lpstr>
      <vt:lpstr>Calibri</vt:lpstr>
      <vt:lpstr>Calibri Light</vt:lpstr>
      <vt:lpstr>Times New Roman</vt:lpstr>
      <vt:lpstr>Office 主题​​</vt:lpstr>
      <vt:lpstr>本章整合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2014-05-14T03:22:04Z</dcterms:created>
  <dcterms:modified xsi:type="dcterms:W3CDTF">2020-02-13T10:23:40Z</dcterms:modified>
</cp:coreProperties>
</file>