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76" r:id="rId2"/>
    <p:sldId id="263" r:id="rId3"/>
    <p:sldId id="264" r:id="rId4"/>
    <p:sldId id="288" r:id="rId5"/>
    <p:sldId id="265" r:id="rId6"/>
    <p:sldId id="269" r:id="rId7"/>
    <p:sldId id="270" r:id="rId8"/>
    <p:sldId id="289" r:id="rId9"/>
    <p:sldId id="290" r:id="rId10"/>
    <p:sldId id="291"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varScale="1">
        <p:scale>
          <a:sx n="86" d="100"/>
          <a:sy n="86" d="100"/>
        </p:scale>
        <p:origin x="1354"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65434224-2FAF-48F7-AACC-7211ED04BC3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009734" y="4428968"/>
            <a:ext cx="1394037" cy="1394037"/>
          </a:xfrm>
          <a:prstGeom prst="rect">
            <a:avLst/>
          </a:prstGeom>
        </p:spPr>
      </p:pic>
      <p:sp>
        <p:nvSpPr>
          <p:cNvPr id="2" name="Title 1"/>
          <p:cNvSpPr>
            <a:spLocks noGrp="1"/>
          </p:cNvSpPr>
          <p:nvPr>
            <p:ph type="ctrTitle"/>
          </p:nvPr>
        </p:nvSpPr>
        <p:spPr>
          <a:xfrm>
            <a:off x="5410201" y="4049481"/>
            <a:ext cx="4517571" cy="1246100"/>
          </a:xfrm>
          <a:prstGeom prst="rect">
            <a:avLst/>
          </a:prstGeom>
        </p:spPr>
        <p:txBody>
          <a:bodyPr anchor="b">
            <a:normAutofit/>
          </a:bodyPr>
          <a:lstStyle>
            <a:lvl1pPr algn="ctr">
              <a:defRPr sz="4000">
                <a:solidFill>
                  <a:schemeClr val="bg1"/>
                </a:solidFill>
                <a:latin typeface="黑体" panose="02010609060101010101" pitchFamily="49" charset="-122"/>
                <a:ea typeface="黑体" panose="02010609060101010101" pitchFamily="49" charset="-122"/>
              </a:defRPr>
            </a:lvl1pPr>
          </a:lstStyle>
          <a:p>
            <a:r>
              <a:rPr lang="zh-CN" altLang="en-US"/>
              <a:t>单击此处编辑母版标题样式</a:t>
            </a:r>
            <a:endParaRPr lang="en-US" dirty="0"/>
          </a:p>
        </p:txBody>
      </p:sp>
      <p:sp>
        <p:nvSpPr>
          <p:cNvPr id="3" name="Subtitle 2"/>
          <p:cNvSpPr>
            <a:spLocks noGrp="1"/>
          </p:cNvSpPr>
          <p:nvPr>
            <p:ph type="subTitle" idx="1"/>
          </p:nvPr>
        </p:nvSpPr>
        <p:spPr>
          <a:xfrm>
            <a:off x="7113435" y="5231745"/>
            <a:ext cx="1111103" cy="981676"/>
          </a:xfrm>
          <a:prstGeom prst="rect">
            <a:avLst/>
          </a:prstGeom>
        </p:spPr>
        <p:txBody>
          <a:bodyPr/>
          <a:lstStyle>
            <a:lvl1pPr marL="0" indent="0" algn="ctr">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pic>
        <p:nvPicPr>
          <p:cNvPr id="8" name="图片 7">
            <a:extLst>
              <a:ext uri="{FF2B5EF4-FFF2-40B4-BE49-F238E27FC236}">
                <a16:creationId xmlns:a16="http://schemas.microsoft.com/office/drawing/2014/main" id="{5FAB4D84-15FC-4BC9-BBE4-36830AE576B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6058" y="1876868"/>
            <a:ext cx="8702415" cy="2270589"/>
          </a:xfrm>
          <a:prstGeom prst="rect">
            <a:avLst/>
          </a:prstGeom>
        </p:spPr>
      </p:pic>
    </p:spTree>
    <p:extLst>
      <p:ext uri="{BB962C8B-B14F-4D97-AF65-F5344CB8AC3E}">
        <p14:creationId xmlns:p14="http://schemas.microsoft.com/office/powerpoint/2010/main" val="456409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750" fill="hold"/>
                                        <p:tgtEl>
                                          <p:spTgt spid="14"/>
                                        </p:tgtEl>
                                        <p:attrNameLst>
                                          <p:attrName>ppt_w</p:attrName>
                                        </p:attrNameLst>
                                      </p:cBhvr>
                                      <p:tavLst>
                                        <p:tav tm="0">
                                          <p:val>
                                            <p:fltVal val="0"/>
                                          </p:val>
                                        </p:tav>
                                        <p:tav tm="100000">
                                          <p:val>
                                            <p:strVal val="#ppt_w"/>
                                          </p:val>
                                        </p:tav>
                                      </p:tavLst>
                                    </p:anim>
                                    <p:anim calcmode="lin" valueType="num">
                                      <p:cBhvr>
                                        <p:cTn id="13" dur="750" fill="hold"/>
                                        <p:tgtEl>
                                          <p:spTgt spid="14"/>
                                        </p:tgtEl>
                                        <p:attrNameLst>
                                          <p:attrName>ppt_h</p:attrName>
                                        </p:attrNameLst>
                                      </p:cBhvr>
                                      <p:tavLst>
                                        <p:tav tm="0">
                                          <p:val>
                                            <p:fltVal val="0"/>
                                          </p:val>
                                        </p:tav>
                                        <p:tav tm="100000">
                                          <p:val>
                                            <p:strVal val="#ppt_h"/>
                                          </p:val>
                                        </p:tav>
                                      </p:tavLst>
                                    </p:anim>
                                    <p:anim calcmode="lin" valueType="num">
                                      <p:cBhvr>
                                        <p:cTn id="14" dur="750" fill="hold"/>
                                        <p:tgtEl>
                                          <p:spTgt spid="14"/>
                                        </p:tgtEl>
                                        <p:attrNameLst>
                                          <p:attrName>style.rotation</p:attrName>
                                        </p:attrNameLst>
                                      </p:cBhvr>
                                      <p:tavLst>
                                        <p:tav tm="0">
                                          <p:val>
                                            <p:fltVal val="90"/>
                                          </p:val>
                                        </p:tav>
                                        <p:tav tm="100000">
                                          <p:val>
                                            <p:fltVal val="0"/>
                                          </p:val>
                                        </p:tav>
                                      </p:tavLst>
                                    </p:anim>
                                    <p:animEffect transition="in" filter="fade">
                                      <p:cBhvr>
                                        <p:cTn id="15" dur="750"/>
                                        <p:tgtEl>
                                          <p:spTgt spid="1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p:cTn id="2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53" presetClass="entr" presetSubtype="16"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Effect transition="in" filter="fade">
                      <p:cBhvr>
                        <p:cTn dur="500"/>
                        <p:tgtEl>
                          <p:spTgt spid="3"/>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663300"/>
                </a:solidFill>
                <a:latin typeface="黑体" panose="02010600030101010101" pitchFamily="2" charset="-122"/>
                <a:ea typeface="黑体" panose="02010600030101010101" pitchFamily="2" charset="-122"/>
              </a:rPr>
              <a:t>轻松尝试应用</a:t>
            </a:r>
          </a:p>
        </p:txBody>
      </p:sp>
    </p:spTree>
    <p:extLst>
      <p:ext uri="{BB962C8B-B14F-4D97-AF65-F5344CB8AC3E}">
        <p14:creationId xmlns:p14="http://schemas.microsoft.com/office/powerpoint/2010/main" val="523019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992188"/>
            <a:ext cx="7886700" cy="559632"/>
          </a:xfrm>
          <a:prstGeom prst="rect">
            <a:avLst/>
          </a:prstGeom>
        </p:spPr>
        <p:txBody>
          <a:bodyPr/>
          <a:lstStyle>
            <a:lvl1pPr>
              <a:defRPr sz="3500"/>
            </a:lvl1pPr>
          </a:lstStyle>
          <a:p>
            <a:r>
              <a:rPr lang="zh-CN" altLang="en-US"/>
              <a:t>单击此处编辑母版标题样式</a:t>
            </a:r>
            <a:endParaRPr lang="en-US" dirty="0"/>
          </a:p>
        </p:txBody>
      </p:sp>
      <p:sp>
        <p:nvSpPr>
          <p:cNvPr id="3" name="Content Placeholder 2"/>
          <p:cNvSpPr>
            <a:spLocks noGrp="1"/>
          </p:cNvSpPr>
          <p:nvPr>
            <p:ph idx="1"/>
          </p:nvPr>
        </p:nvSpPr>
        <p:spPr>
          <a:xfrm>
            <a:off x="2934586" y="2883353"/>
            <a:ext cx="5580763" cy="3145311"/>
          </a:xfrm>
          <a:prstGeom prst="rect">
            <a:avLst/>
          </a:prstGeom>
        </p:spPr>
        <p:txBody>
          <a:bodyPr/>
          <a:lstStyle>
            <a:lvl1pPr marL="0" indent="0">
              <a:buFontTx/>
              <a:buNone/>
              <a:defRPr sz="2000"/>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16043606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a:t>单击此处编辑母版标题样式</a:t>
            </a:r>
            <a:endParaRPr lang="en-US" dirty="0"/>
          </a:p>
        </p:txBody>
      </p:sp>
    </p:spTree>
    <p:extLst>
      <p:ext uri="{BB962C8B-B14F-4D97-AF65-F5344CB8AC3E}">
        <p14:creationId xmlns:p14="http://schemas.microsoft.com/office/powerpoint/2010/main" val="48292958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a16="http://schemas.microsoft.com/office/drawing/2014/main" id="{E2E57EE3-11DB-46D2-B63F-A8152DC64AE3}"/>
              </a:ext>
            </a:extLst>
          </p:cNvPr>
          <p:cNvSpPr/>
          <p:nvPr userDrawn="1"/>
        </p:nvSpPr>
        <p:spPr>
          <a:xfrm>
            <a:off x="3805135"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val="19583361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t>‹#›</a:t>
            </a:fld>
            <a:endParaRPr lang="zh-CN" altLang="en-US"/>
          </a:p>
        </p:txBody>
      </p:sp>
    </p:spTree>
    <p:extLst>
      <p:ext uri="{BB962C8B-B14F-4D97-AF65-F5344CB8AC3E}">
        <p14:creationId xmlns:p14="http://schemas.microsoft.com/office/powerpoint/2010/main" val="1992225008"/>
      </p:ext>
    </p:extLst>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t>‹#›</a:t>
            </a:fld>
            <a:endParaRPr lang="zh-CN" altLang="en-US"/>
          </a:p>
        </p:txBody>
      </p:sp>
    </p:spTree>
    <p:extLst>
      <p:ext uri="{BB962C8B-B14F-4D97-AF65-F5344CB8AC3E}">
        <p14:creationId xmlns:p14="http://schemas.microsoft.com/office/powerpoint/2010/main" val="4266606299"/>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3339339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663300"/>
                </a:solidFill>
                <a:latin typeface="黑体" panose="02010600030101010101" pitchFamily="2" charset="-122"/>
                <a:ea typeface="黑体" panose="02010600030101010101" pitchFamily="2" charset="-122"/>
              </a:rPr>
              <a:t>快乐预习感知</a:t>
            </a:r>
          </a:p>
        </p:txBody>
      </p:sp>
    </p:spTree>
    <p:extLst>
      <p:ext uri="{BB962C8B-B14F-4D97-AF65-F5344CB8AC3E}">
        <p14:creationId xmlns:p14="http://schemas.microsoft.com/office/powerpoint/2010/main" val="1806226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663300"/>
                </a:solidFill>
                <a:latin typeface="黑体" panose="02010600030101010101" pitchFamily="2" charset="-122"/>
                <a:ea typeface="黑体" panose="02010600030101010101" pitchFamily="2" charset="-122"/>
              </a:rPr>
              <a:t>互动课堂理解</a:t>
            </a:r>
          </a:p>
        </p:txBody>
      </p:sp>
    </p:spTree>
    <p:extLst>
      <p:ext uri="{BB962C8B-B14F-4D97-AF65-F5344CB8AC3E}">
        <p14:creationId xmlns:p14="http://schemas.microsoft.com/office/powerpoint/2010/main" val="1180194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0E3FF8-7F77-4CDF-B71A-F850CBD5FCB4}" type="datetimeFigureOut">
              <a:rPr lang="zh-CN" altLang="en-US" smtClean="0"/>
              <a:t>2020/2/13</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2B16AE-5ED9-45DB-804F-A9FCC457E6E4}" type="slidenum">
              <a:rPr lang="zh-CN" altLang="en-US" smtClean="0"/>
              <a:t>‹#›</a:t>
            </a:fld>
            <a:endParaRPr lang="zh-CN" altLang="en-US"/>
          </a:p>
        </p:txBody>
      </p:sp>
      <p:pic>
        <p:nvPicPr>
          <p:cNvPr id="8" name="图片 7">
            <a:extLst>
              <a:ext uri="{FF2B5EF4-FFF2-40B4-BE49-F238E27FC236}">
                <a16:creationId xmlns:a16="http://schemas.microsoft.com/office/drawing/2014/main" id="{A46417D4-07CE-4C71-B071-10F7CA95E0A3}"/>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179056"/>
            <a:ext cx="9144000" cy="616148"/>
          </a:xfrm>
          <a:prstGeom prst="rect">
            <a:avLst/>
          </a:prstGeom>
        </p:spPr>
      </p:pic>
    </p:spTree>
    <p:extLst>
      <p:ext uri="{BB962C8B-B14F-4D97-AF65-F5344CB8AC3E}">
        <p14:creationId xmlns:p14="http://schemas.microsoft.com/office/powerpoint/2010/main" val="100563676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8.xml"/><Relationship Id="rId1" Type="http://schemas.openxmlformats.org/officeDocument/2006/relationships/slideLayout" Target="../slideLayouts/slideLayout10.xml"/><Relationship Id="rId6" Type="http://schemas.openxmlformats.org/officeDocument/2006/relationships/image" Target="../media/image11.jpeg"/><Relationship Id="rId5" Type="http://schemas.openxmlformats.org/officeDocument/2006/relationships/slide" Target="slide5.xml"/><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8.jpeg"/><Relationship Id="rId1" Type="http://schemas.openxmlformats.org/officeDocument/2006/relationships/slideLayout" Target="../slideLayouts/slideLayout10.xml"/><Relationship Id="rId6" Type="http://schemas.openxmlformats.org/officeDocument/2006/relationships/slide" Target="slide8.xml"/><Relationship Id="rId5" Type="http://schemas.openxmlformats.org/officeDocument/2006/relationships/slide" Target="slide5.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10.xml"/><Relationship Id="rId5" Type="http://schemas.openxmlformats.org/officeDocument/2006/relationships/slide" Target="slide8.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9.jpeg"/><Relationship Id="rId1" Type="http://schemas.openxmlformats.org/officeDocument/2006/relationships/slideLayout" Target="../slideLayouts/slideLayout10.xml"/><Relationship Id="rId6" Type="http://schemas.openxmlformats.org/officeDocument/2006/relationships/slide" Target="slide8.xml"/><Relationship Id="rId5" Type="http://schemas.openxmlformats.org/officeDocument/2006/relationships/slide" Target="slide5.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0.jpeg"/><Relationship Id="rId1" Type="http://schemas.openxmlformats.org/officeDocument/2006/relationships/slideLayout" Target="../slideLayouts/slideLayout10.xml"/><Relationship Id="rId6" Type="http://schemas.openxmlformats.org/officeDocument/2006/relationships/slide" Target="slide8.xml"/><Relationship Id="rId5" Type="http://schemas.openxmlformats.org/officeDocument/2006/relationships/slide" Target="slide5.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8.xml"/><Relationship Id="rId1" Type="http://schemas.openxmlformats.org/officeDocument/2006/relationships/slideLayout" Target="../slideLayouts/slideLayout10.xml"/><Relationship Id="rId5" Type="http://schemas.openxmlformats.org/officeDocument/2006/relationships/slide" Target="slide5.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dirty="0"/>
              <a:t>1</a:t>
            </a:r>
            <a:r>
              <a:rPr lang="zh-CN" altLang="zh-CN" dirty="0"/>
              <a:t>课时</a:t>
            </a:r>
            <a:r>
              <a:rPr lang="zh-CN" altLang="zh-CN" i="1" dirty="0"/>
              <a:t>　</a:t>
            </a:r>
            <a:r>
              <a:rPr lang="zh-CN" altLang="zh-CN" dirty="0"/>
              <a:t>牛顿第一定律</a:t>
            </a:r>
          </a:p>
        </p:txBody>
      </p:sp>
    </p:spTree>
    <p:extLst>
      <p:ext uri="{BB962C8B-B14F-4D97-AF65-F5344CB8AC3E}">
        <p14:creationId xmlns:p14="http://schemas.microsoft.com/office/powerpoint/2010/main" val="3165311523"/>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2877987" y="764704"/>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rgbClr val="663300"/>
                </a:solidFill>
                <a:latin typeface="黑体" panose="02010600030101010101" pitchFamily="2" charset="-122"/>
                <a:ea typeface="黑体" panose="02010600030101010101" pitchFamily="2" charset="-122"/>
              </a:rPr>
              <a:t>6</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539552"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1007604"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1475656"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943708"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11760"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1340768"/>
            <a:ext cx="8128000" cy="29361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教室里悬挂的电灯处于静止状态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如果它受到的所有的外力突然全部消失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加速下落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匀速下落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保持静止</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可以向各个方向运动</a:t>
            </a:r>
            <a:endParaRPr lang="zh-CN" altLang="zh-CN" sz="2200" dirty="0">
              <a:solidFill>
                <a:srgbClr val="000000"/>
              </a:solidFill>
              <a:effectLst/>
              <a:latin typeface="NEU-BZ-S92"/>
              <a:ea typeface="方正书宋_GBK"/>
              <a:cs typeface="Times New Roman" panose="02020603050405020304" pitchFamily="18" charset="0"/>
            </a:endParaRPr>
          </a:p>
        </p:txBody>
      </p:sp>
      <p:pic>
        <p:nvPicPr>
          <p:cNvPr id="19" name="17J74.eps" descr="id:2147491108;FounderCES"/>
          <p:cNvPicPr/>
          <p:nvPr/>
        </p:nvPicPr>
        <p:blipFill>
          <a:blip r:embed="rId6"/>
          <a:stretch>
            <a:fillRect/>
          </a:stretch>
        </p:blipFill>
        <p:spPr>
          <a:xfrm>
            <a:off x="4932040" y="1825060"/>
            <a:ext cx="2448272" cy="2308617"/>
          </a:xfrm>
          <a:prstGeom prst="rect">
            <a:avLst/>
          </a:prstGeom>
        </p:spPr>
      </p:pic>
      <p:sp>
        <p:nvSpPr>
          <p:cNvPr id="10" name="矩形 9"/>
          <p:cNvSpPr>
            <a:spLocks noChangeAspect="1"/>
          </p:cNvSpPr>
          <p:nvPr/>
        </p:nvSpPr>
        <p:spPr>
          <a:xfrm>
            <a:off x="3646615" y="1759937"/>
            <a:ext cx="372218" cy="46974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C</a:t>
            </a:r>
            <a:endParaRPr lang="zh-CN" altLang="en-US" sz="2200" dirty="0"/>
          </a:p>
        </p:txBody>
      </p:sp>
      <p:sp>
        <p:nvSpPr>
          <p:cNvPr id="9" name="矩形 8"/>
          <p:cNvSpPr>
            <a:spLocks noChangeAspect="1"/>
          </p:cNvSpPr>
          <p:nvPr/>
        </p:nvSpPr>
        <p:spPr>
          <a:xfrm>
            <a:off x="508000" y="4200899"/>
            <a:ext cx="8128000" cy="125720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当物体不受外力时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原来静止的物体仍然静止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原来运动的物体将做匀速直线运动。电灯原来处于静止状态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故外力全部消失后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仍然保持静止。</a:t>
            </a:r>
            <a:endParaRPr lang="zh-CN" altLang="zh-CN" sz="22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0936538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508000" y="1247908"/>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一、阻力对物体运动的影响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水平面越光滑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小车受到的阻力就</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越小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小车的速度减小得</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越慢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小车运动的距离就</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越长</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假如小车运动时不受阻力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小车将以</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恒定的</a:t>
            </a:r>
            <a:r>
              <a:rPr lang="zh-CN" altLang="zh-CN" sz="2200" dirty="0">
                <a:solidFill>
                  <a:srgbClr val="000000"/>
                </a:solidFill>
                <a:latin typeface="Times New Roman" panose="02020603050405020304" pitchFamily="18" charset="0"/>
                <a:cs typeface="Times New Roman" panose="02020603050405020304" pitchFamily="18" charset="0"/>
              </a:rPr>
              <a:t>速度运动下去。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076056" y="1704802"/>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40271" y="1701819"/>
            <a:ext cx="529768"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3808" y="2108948"/>
            <a:ext cx="529768"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51782" y="2503940"/>
            <a:ext cx="787904"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a:spLocks noChangeAspect="1"/>
          </p:cNvSpPr>
          <p:nvPr/>
        </p:nvSpPr>
        <p:spPr>
          <a:xfrm>
            <a:off x="508000" y="2943442"/>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二、牛顿第一定律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一切物体在没有受到力作用的时候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总保持</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静止</a:t>
            </a:r>
            <a:r>
              <a:rPr lang="zh-CN" altLang="zh-CN" sz="2200" dirty="0">
                <a:solidFill>
                  <a:srgbClr val="000000"/>
                </a:solidFill>
                <a:latin typeface="Times New Roman" panose="02020603050405020304" pitchFamily="18" charset="0"/>
                <a:cs typeface="Times New Roman" panose="02020603050405020304" pitchFamily="18" charset="0"/>
              </a:rPr>
              <a:t>状态或</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匀速直线运动</a:t>
            </a:r>
            <a:r>
              <a:rPr lang="zh-CN" altLang="zh-CN" sz="2200" dirty="0">
                <a:solidFill>
                  <a:srgbClr val="000000"/>
                </a:solidFill>
                <a:latin typeface="Times New Roman" panose="02020603050405020304" pitchFamily="18" charset="0"/>
                <a:cs typeface="Times New Roman" panose="02020603050405020304" pitchFamily="18" charset="0"/>
              </a:rPr>
              <a:t>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牛顿第一定律是在大量经验事实的基础上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通过进一步的</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推理</a:t>
            </a:r>
            <a:r>
              <a:rPr lang="zh-CN" altLang="zh-CN" sz="2200" dirty="0">
                <a:solidFill>
                  <a:srgbClr val="000000"/>
                </a:solidFill>
                <a:latin typeface="Times New Roman" panose="02020603050405020304" pitchFamily="18" charset="0"/>
                <a:cs typeface="Times New Roman" panose="02020603050405020304" pitchFamily="18" charset="0"/>
              </a:rPr>
              <a:t>而</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概括</a:t>
            </a:r>
            <a:r>
              <a:rPr lang="zh-CN" altLang="zh-CN" sz="2200" dirty="0">
                <a:solidFill>
                  <a:srgbClr val="000000"/>
                </a:solidFill>
                <a:latin typeface="Times New Roman" panose="02020603050405020304" pitchFamily="18" charset="0"/>
                <a:cs typeface="Times New Roman" panose="02020603050405020304" pitchFamily="18" charset="0"/>
              </a:rPr>
              <a:t>得出的。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p:nvPr/>
        </p:nvSpPr>
        <p:spPr>
          <a:xfrm>
            <a:off x="6826020" y="3401683"/>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255294" y="3401683"/>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0345" y="3808157"/>
            <a:ext cx="140178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76641" y="4603060"/>
            <a:ext cx="519330"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000459" y="4603060"/>
            <a:ext cx="529768"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680875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2" grpId="0" animBg="1"/>
      <p:bldP spid="13" grpId="0" animBg="1"/>
      <p:bldP spid="14"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对牛顿第一定律的理解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适用范围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是指该定律对所有物体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无论固体、液体还是气体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无论物体是静止的还是运动的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都是普遍适用的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不是特殊现象。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成立条件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没有受到力的作用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包含两种情况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该物体没有受到任何力的作用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这是一种理想情况。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物体所受的力的效果相互抵消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相当于物体不受力。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是指静止和匀速直线运动这两种状态中的一种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即原来静止的物体在不受力的作用时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总保持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而原来运动的物体在不受力的作用时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总保持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匀速直线运动状态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018389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34814" y="836712"/>
            <a:ext cx="8128000" cy="537377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小球沿弧形斜槽从</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点运动到水平轨道的</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如果小球受到的外力突然全部消失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那么小球的运动状态将是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匀速直线运动</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立即停止运动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速度越来越快</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速度越来越慢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由牛顿第一运动定律可知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一切物体在不受外力作用时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将保持静止或匀速直线运动</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状态</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。小球原来是运动的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如果它受到的外力突然全部消失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将做匀速直线运动。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7j20.eps" descr="id:2147491436;FounderCES"/>
          <p:cNvPicPr/>
          <p:nvPr/>
        </p:nvPicPr>
        <p:blipFill>
          <a:blip r:embed="rId2"/>
          <a:stretch>
            <a:fillRect/>
          </a:stretch>
        </p:blipFill>
        <p:spPr>
          <a:xfrm>
            <a:off x="2771800" y="2167647"/>
            <a:ext cx="2736304" cy="1368152"/>
          </a:xfrm>
          <a:prstGeom prst="rect">
            <a:avLst/>
          </a:prstGeom>
        </p:spPr>
      </p:pic>
    </p:spTree>
    <p:extLst>
      <p:ext uri="{BB962C8B-B14F-4D97-AF65-F5344CB8AC3E}">
        <p14:creationId xmlns:p14="http://schemas.microsoft.com/office/powerpoint/2010/main" val="3717583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508000" y="1196752"/>
            <a:ext cx="8128000" cy="456124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一、阻力对物体运动的影响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云南云大附中月考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探究阻力对物体运动的影响的实验装置如图所示。下列说法错误的是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每次实验时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应使小车滑到粗糙程度不同的水平面上</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每次实验时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应使用相同的小车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应观察比较小车在几次实验中运动速度变化的大小</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应观察比较小车在几次实验中运动速度变化的快慢</a:t>
            </a:r>
            <a:endParaRPr lang="zh-CN" altLang="zh-CN" sz="2200" dirty="0">
              <a:solidFill>
                <a:srgbClr val="000000"/>
              </a:solidFill>
              <a:effectLst/>
              <a:latin typeface="NEU-BZ-S92"/>
              <a:ea typeface="方正书宋_GBK"/>
              <a:cs typeface="Times New Roman" panose="02020603050405020304" pitchFamily="18" charset="0"/>
            </a:endParaRPr>
          </a:p>
        </p:txBody>
      </p:sp>
      <p:pic>
        <p:nvPicPr>
          <p:cNvPr id="32" name="19Y10.eps" descr="id:2147491087;FounderCES"/>
          <p:cNvPicPr/>
          <p:nvPr/>
        </p:nvPicPr>
        <p:blipFill>
          <a:blip r:embed="rId2"/>
          <a:stretch>
            <a:fillRect/>
          </a:stretch>
        </p:blipFill>
        <p:spPr>
          <a:xfrm>
            <a:off x="1673752" y="2492896"/>
            <a:ext cx="5994591" cy="1398738"/>
          </a:xfrm>
          <a:prstGeom prst="rect">
            <a:avLst/>
          </a:prstGeom>
        </p:spPr>
      </p:pic>
      <p:sp>
        <p:nvSpPr>
          <p:cNvPr id="51" name="流程图: 可选过程 50">
            <a:hlinkClick r:id="rId3" action="ppaction://hlinksldjump"/>
          </p:cNvPr>
          <p:cNvSpPr/>
          <p:nvPr/>
        </p:nvSpPr>
        <p:spPr>
          <a:xfrm>
            <a:off x="539552" y="764704"/>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rgbClr val="663300"/>
                </a:solidFill>
                <a:latin typeface="黑体" panose="02010600030101010101" pitchFamily="2" charset="-122"/>
                <a:ea typeface="黑体" panose="02010600030101010101" pitchFamily="2" charset="-122"/>
              </a:rPr>
              <a:t>1</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52" name="流程图: 可选过程 51">
            <a:hlinkClick r:id="rId4" action="ppaction://hlinksldjump"/>
          </p:cNvPr>
          <p:cNvSpPr/>
          <p:nvPr/>
        </p:nvSpPr>
        <p:spPr>
          <a:xfrm>
            <a:off x="1007604"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3" name="流程图: 可选过程 52">
            <a:hlinkClick r:id="rId5" action="ppaction://hlinksldjump"/>
          </p:cNvPr>
          <p:cNvSpPr/>
          <p:nvPr/>
        </p:nvSpPr>
        <p:spPr>
          <a:xfrm>
            <a:off x="1475656"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4" name="流程图: 可选过程 53">
            <a:hlinkClick r:id="rId3" action="ppaction://hlinksldjump"/>
          </p:cNvPr>
          <p:cNvSpPr/>
          <p:nvPr/>
        </p:nvSpPr>
        <p:spPr>
          <a:xfrm>
            <a:off x="1943708"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5" name="流程图: 可选过程 54">
            <a:hlinkClick r:id="rId4" action="ppaction://hlinksldjump"/>
          </p:cNvPr>
          <p:cNvSpPr/>
          <p:nvPr/>
        </p:nvSpPr>
        <p:spPr>
          <a:xfrm>
            <a:off x="2411760"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6" name="流程图: 可选过程 55">
            <a:hlinkClick r:id="rId6" action="ppaction://hlinksldjump"/>
          </p:cNvPr>
          <p:cNvSpPr/>
          <p:nvPr/>
        </p:nvSpPr>
        <p:spPr>
          <a:xfrm>
            <a:off x="2877987"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1" name="五边形 70"/>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72" name="五边形 71"/>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73" name="组合 72"/>
          <p:cNvGrpSpPr/>
          <p:nvPr/>
        </p:nvGrpSpPr>
        <p:grpSpPr>
          <a:xfrm>
            <a:off x="468427" y="3560137"/>
            <a:ext cx="8247377" cy="2965207"/>
            <a:chOff x="645102" y="1500880"/>
            <a:chExt cx="8247377" cy="2965207"/>
          </a:xfrm>
        </p:grpSpPr>
        <p:grpSp>
          <p:nvGrpSpPr>
            <p:cNvPr id="74" name="组合 73"/>
            <p:cNvGrpSpPr/>
            <p:nvPr/>
          </p:nvGrpSpPr>
          <p:grpSpPr>
            <a:xfrm>
              <a:off x="645102" y="1500880"/>
              <a:ext cx="8247377" cy="2965207"/>
              <a:chOff x="645102" y="-544319"/>
              <a:chExt cx="8247377" cy="2965207"/>
            </a:xfrm>
          </p:grpSpPr>
          <p:sp>
            <p:nvSpPr>
              <p:cNvPr id="76" name="五边形 7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77" name="燕尾形 7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8" name="组合 77"/>
              <p:cNvGrpSpPr/>
              <p:nvPr/>
            </p:nvGrpSpPr>
            <p:grpSpPr>
              <a:xfrm>
                <a:off x="645102" y="-544319"/>
                <a:ext cx="8247377" cy="2648199"/>
                <a:chOff x="645102" y="-544319"/>
                <a:chExt cx="8247377" cy="2648199"/>
              </a:xfrm>
            </p:grpSpPr>
            <p:sp>
              <p:nvSpPr>
                <p:cNvPr id="79" name="矩形 78"/>
                <p:cNvSpPr/>
                <p:nvPr/>
              </p:nvSpPr>
              <p:spPr>
                <a:xfrm>
                  <a:off x="645102" y="-544319"/>
                  <a:ext cx="8247377" cy="264819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28"/>
                <p:cNvSpPr txBox="1"/>
                <p:nvPr/>
              </p:nvSpPr>
              <p:spPr>
                <a:xfrm>
                  <a:off x="8371094" y="-544319"/>
                  <a:ext cx="492443" cy="276999"/>
                </a:xfrm>
                <a:prstGeom prst="rect">
                  <a:avLst/>
                </a:prstGeom>
                <a:noFill/>
              </p:spPr>
              <p:txBody>
                <a:bodyPr wrap="none" rtlCol="0">
                  <a:spAutoFit/>
                </a:bodyPr>
                <a:lstStyle/>
                <a:p>
                  <a:r>
                    <a:rPr lang="zh-CN" altLang="en-US" sz="1200" dirty="0"/>
                    <a:t>关闭</a:t>
                  </a:r>
                </a:p>
              </p:txBody>
            </p:sp>
          </p:grpSp>
        </p:grpSp>
        <p:sp>
          <p:nvSpPr>
            <p:cNvPr id="75" name="矩形 74"/>
            <p:cNvSpPr>
              <a:spLocks noChangeAspect="1"/>
            </p:cNvSpPr>
            <p:nvPr/>
          </p:nvSpPr>
          <p:spPr>
            <a:xfrm>
              <a:off x="860242" y="1743887"/>
              <a:ext cx="7775757" cy="2400657"/>
            </a:xfrm>
            <a:prstGeom prst="rect">
              <a:avLst/>
            </a:prstGeom>
          </p:spPr>
          <p:txBody>
            <a:bodyPr wrap="square">
              <a:spAutoFit/>
            </a:bodyPr>
            <a:lstStyle/>
            <a:p>
              <a:pPr>
                <a:lnSpc>
                  <a:spcPct val="150000"/>
                </a:lnSpc>
              </a:pPr>
              <a:r>
                <a:rPr lang="zh-CN" altLang="zh-CN" sz="2000" dirty="0"/>
                <a:t>为探究阻力对物体运动的影响</a:t>
              </a:r>
              <a:r>
                <a:rPr lang="en-US" altLang="zh-CN" sz="2000" dirty="0"/>
                <a:t>,</a:t>
              </a:r>
              <a:r>
                <a:rPr lang="zh-CN" altLang="zh-CN" sz="2000" dirty="0"/>
                <a:t>每次实验时应使水平桌面的粗糙程度不同</a:t>
              </a:r>
              <a:r>
                <a:rPr lang="en-US" altLang="zh-CN" sz="2000" dirty="0"/>
                <a:t>,</a:t>
              </a:r>
              <a:r>
                <a:rPr lang="zh-CN" altLang="zh-CN" sz="2000" dirty="0"/>
                <a:t>故</a:t>
              </a:r>
              <a:r>
                <a:rPr lang="en-US" altLang="zh-CN" sz="2000" dirty="0"/>
                <a:t>A</a:t>
              </a:r>
              <a:r>
                <a:rPr lang="zh-CN" altLang="zh-CN" sz="2000" dirty="0"/>
                <a:t>正确</a:t>
              </a:r>
              <a:r>
                <a:rPr lang="en-US" altLang="zh-CN" sz="2000" dirty="0"/>
                <a:t>;</a:t>
              </a:r>
              <a:r>
                <a:rPr lang="zh-CN" altLang="zh-CN" sz="2000" dirty="0"/>
                <a:t>相同的小车从斜面的同一高度由静止开始滑下时</a:t>
              </a:r>
              <a:r>
                <a:rPr lang="en-US" altLang="zh-CN" sz="2000" dirty="0"/>
                <a:t>,</a:t>
              </a:r>
              <a:r>
                <a:rPr lang="zh-CN" altLang="zh-CN" sz="2000" dirty="0"/>
                <a:t>到达水平面的速度相同</a:t>
              </a:r>
              <a:r>
                <a:rPr lang="en-US" altLang="zh-CN" sz="2000" dirty="0"/>
                <a:t>,</a:t>
              </a:r>
              <a:r>
                <a:rPr lang="zh-CN" altLang="zh-CN" sz="2000" dirty="0"/>
                <a:t>故</a:t>
              </a:r>
              <a:r>
                <a:rPr lang="en-US" altLang="zh-CN" sz="2000" dirty="0"/>
                <a:t>B</a:t>
              </a:r>
              <a:r>
                <a:rPr lang="zh-CN" altLang="zh-CN" sz="2000" dirty="0"/>
                <a:t>正确</a:t>
              </a:r>
              <a:r>
                <a:rPr lang="en-US" altLang="zh-CN" sz="2000" dirty="0"/>
                <a:t>;</a:t>
              </a:r>
              <a:r>
                <a:rPr lang="zh-CN" altLang="zh-CN" sz="2000" dirty="0"/>
                <a:t>实验中通过比较小车在水平面上通过的距离的大小或比较小车运动速度变化的快慢来比较阻力的大小</a:t>
              </a:r>
              <a:r>
                <a:rPr lang="en-US" altLang="zh-CN" sz="2000" dirty="0"/>
                <a:t>,</a:t>
              </a:r>
              <a:r>
                <a:rPr lang="zh-CN" altLang="zh-CN" sz="2000" dirty="0"/>
                <a:t>故</a:t>
              </a:r>
              <a:r>
                <a:rPr lang="en-US" altLang="zh-CN" sz="2000" dirty="0"/>
                <a:t>C</a:t>
              </a:r>
              <a:r>
                <a:rPr lang="zh-CN" altLang="zh-CN" sz="2000" dirty="0"/>
                <a:t>错误</a:t>
              </a:r>
              <a:r>
                <a:rPr lang="en-US" altLang="zh-CN" sz="2000" dirty="0"/>
                <a:t>,D</a:t>
              </a:r>
              <a:r>
                <a:rPr lang="zh-CN" altLang="zh-CN" sz="2000" dirty="0"/>
                <a:t>正确。</a:t>
              </a:r>
            </a:p>
          </p:txBody>
        </p:sp>
      </p:grpSp>
      <p:grpSp>
        <p:nvGrpSpPr>
          <p:cNvPr id="81" name="组合 80"/>
          <p:cNvGrpSpPr/>
          <p:nvPr/>
        </p:nvGrpSpPr>
        <p:grpSpPr>
          <a:xfrm>
            <a:off x="468427" y="5373216"/>
            <a:ext cx="8247378" cy="1152128"/>
            <a:chOff x="645102" y="4752548"/>
            <a:chExt cx="8247378" cy="1152128"/>
          </a:xfrm>
        </p:grpSpPr>
        <p:grpSp>
          <p:nvGrpSpPr>
            <p:cNvPr id="82" name="组合 81"/>
            <p:cNvGrpSpPr/>
            <p:nvPr/>
          </p:nvGrpSpPr>
          <p:grpSpPr>
            <a:xfrm>
              <a:off x="645102" y="4752548"/>
              <a:ext cx="8247378" cy="1152128"/>
              <a:chOff x="645102" y="3755469"/>
              <a:chExt cx="8247378" cy="1152128"/>
            </a:xfrm>
          </p:grpSpPr>
          <p:sp>
            <p:nvSpPr>
              <p:cNvPr id="84" name="五边形 8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5" name="五边形 8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86" name="燕尾形 8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矩形 86"/>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83" name="矩形 82"/>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1056304682"/>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7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down)">
                                      <p:cBhvr>
                                        <p:cTn id="7" dur="500"/>
                                        <p:tgtEl>
                                          <p:spTgt spid="73"/>
                                        </p:tgtEl>
                                      </p:cBhvr>
                                    </p:animEffect>
                                  </p:childTnLst>
                                </p:cTn>
                              </p:par>
                            </p:childTnLst>
                          </p:cTn>
                        </p:par>
                      </p:childTnLst>
                    </p:cTn>
                  </p:par>
                </p:childTnLst>
              </p:cTn>
              <p:nextCondLst>
                <p:cond evt="onClick" delay="0">
                  <p:tgtEl>
                    <p:spTgt spid="72"/>
                  </p:tgtEl>
                </p:cond>
              </p:nextCondLst>
            </p:seq>
            <p:seq concurrent="1" nextAc="seek">
              <p:cTn id="8" restart="whenNotActive" fill="hold" evtFilter="cancelBubble" nodeType="interactiveSeq">
                <p:stCondLst>
                  <p:cond evt="onClick" delay="0">
                    <p:tgtEl>
                      <p:spTgt spid="7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73"/>
                                        </p:tgtEl>
                                      </p:cBhvr>
                                    </p:animEffect>
                                    <p:set>
                                      <p:cBhvr>
                                        <p:cTn id="13" dur="1" fill="hold">
                                          <p:stCondLst>
                                            <p:cond delay="4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14" restart="whenNotActive" fill="hold" evtFilter="cancelBubble" nodeType="interactiveSeq">
                <p:stCondLst>
                  <p:cond evt="onClick" delay="0">
                    <p:tgtEl>
                      <p:spTgt spid="7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wipe(down)">
                                      <p:cBhvr>
                                        <p:cTn id="19" dur="500"/>
                                        <p:tgtEl>
                                          <p:spTgt spid="81"/>
                                        </p:tgtEl>
                                      </p:cBhvr>
                                    </p:animEffect>
                                  </p:childTnLst>
                                </p:cTn>
                              </p:par>
                            </p:childTnLst>
                          </p:cTn>
                        </p:par>
                      </p:childTnLst>
                    </p:cTn>
                  </p:par>
                </p:childTnLst>
              </p:cTn>
              <p:nextCondLst>
                <p:cond evt="onClick" delay="0">
                  <p:tgtEl>
                    <p:spTgt spid="71"/>
                  </p:tgtEl>
                </p:cond>
              </p:nextCondLst>
            </p:seq>
            <p:seq concurrent="1" nextAc="seek">
              <p:cTn id="20" restart="whenNotActive" fill="hold" evtFilter="cancelBubble" nodeType="interactiveSeq">
                <p:stCondLst>
                  <p:cond evt="onClick" delay="0">
                    <p:tgtEl>
                      <p:spTgt spid="8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81"/>
                                        </p:tgtEl>
                                      </p:cBhvr>
                                    </p:animEffect>
                                    <p:set>
                                      <p:cBhvr>
                                        <p:cTn id="25" dur="1" fill="hold">
                                          <p:stCondLst>
                                            <p:cond delay="499"/>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81"/>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556556"/>
            <a:ext cx="8128000" cy="252992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福建龙岩模拟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下列关于力和运动关系的观点正确的是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力是维持物体运动的原因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力是改变物体运动状态的原因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力是产生运动的原因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物体向某方向运动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该方向上一定受到力的作用</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29" name="流程图: 可选过程 28">
            <a:hlinkClick r:id="rId2" action="ppaction://hlinksldjump"/>
          </p:cNvPr>
          <p:cNvSpPr/>
          <p:nvPr/>
        </p:nvSpPr>
        <p:spPr>
          <a:xfrm>
            <a:off x="539552"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0" name="流程图: 可选过程 29">
            <a:hlinkClick r:id="rId3" action="ppaction://hlinksldjump"/>
          </p:cNvPr>
          <p:cNvSpPr/>
          <p:nvPr/>
        </p:nvSpPr>
        <p:spPr>
          <a:xfrm>
            <a:off x="1007604" y="764704"/>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2</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31" name="流程图: 可选过程 30">
            <a:hlinkClick r:id="rId4" action="ppaction://hlinksldjump"/>
          </p:cNvPr>
          <p:cNvSpPr/>
          <p:nvPr/>
        </p:nvSpPr>
        <p:spPr>
          <a:xfrm>
            <a:off x="1475656"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2" action="ppaction://hlinksldjump"/>
          </p:cNvPr>
          <p:cNvSpPr/>
          <p:nvPr/>
        </p:nvSpPr>
        <p:spPr>
          <a:xfrm>
            <a:off x="1943708"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3" action="ppaction://hlinksldjump"/>
          </p:cNvPr>
          <p:cNvSpPr/>
          <p:nvPr/>
        </p:nvSpPr>
        <p:spPr>
          <a:xfrm>
            <a:off x="2411760"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2877987"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794213" y="1968112"/>
            <a:ext cx="372218"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B</a:t>
            </a:r>
            <a:endParaRPr lang="zh-CN" altLang="en-US" sz="2200" dirty="0"/>
          </a:p>
        </p:txBody>
      </p:sp>
      <p:sp>
        <p:nvSpPr>
          <p:cNvPr id="2" name="矩形 1"/>
          <p:cNvSpPr>
            <a:spLocks noChangeAspect="1"/>
          </p:cNvSpPr>
          <p:nvPr/>
        </p:nvSpPr>
        <p:spPr>
          <a:xfrm>
            <a:off x="508000" y="4003154"/>
            <a:ext cx="8128000" cy="86600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伽利略通过理想实验告诉我们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力不是维持物体运动的原因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而是改变物体运动状态的原因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故只有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724237560"/>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340768"/>
            <a:ext cx="8128000" cy="131112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如图所示的实验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水平表面越粗糙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小车受到的阻力</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它的速度减小得</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水平表面越光滑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阻力</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它的速度减小得</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当小车受到的阻力为零时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它将做</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运动。</a:t>
            </a:r>
            <a:endParaRPr lang="zh-CN" altLang="zh-CN" sz="2200" dirty="0">
              <a:solidFill>
                <a:srgbClr val="000000"/>
              </a:solidFill>
              <a:effectLst/>
              <a:latin typeface="NEU-BZ-S92"/>
              <a:ea typeface="方正书宋_GBK"/>
              <a:cs typeface="Times New Roman" panose="02020603050405020304" pitchFamily="18" charset="0"/>
            </a:endParaRPr>
          </a:p>
        </p:txBody>
      </p:sp>
      <p:pic>
        <p:nvPicPr>
          <p:cNvPr id="36" name="N50.eps" descr="id:2147491094;FounderCES"/>
          <p:cNvPicPr/>
          <p:nvPr/>
        </p:nvPicPr>
        <p:blipFill>
          <a:blip r:embed="rId2"/>
          <a:stretch>
            <a:fillRect/>
          </a:stretch>
        </p:blipFill>
        <p:spPr>
          <a:xfrm>
            <a:off x="3077457" y="2651896"/>
            <a:ext cx="3078719" cy="2853368"/>
          </a:xfrm>
          <a:prstGeom prst="rect">
            <a:avLst/>
          </a:prstGeom>
        </p:spPr>
      </p:pic>
      <p:sp>
        <p:nvSpPr>
          <p:cNvPr id="37" name="流程图: 可选过程 36">
            <a:hlinkClick r:id="rId3" action="ppaction://hlinksldjump"/>
          </p:cNvPr>
          <p:cNvSpPr/>
          <p:nvPr/>
        </p:nvSpPr>
        <p:spPr>
          <a:xfrm>
            <a:off x="539552"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4" action="ppaction://hlinksldjump"/>
          </p:cNvPr>
          <p:cNvSpPr/>
          <p:nvPr/>
        </p:nvSpPr>
        <p:spPr>
          <a:xfrm>
            <a:off x="1007604"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9" name="流程图: 可选过程 38">
            <a:hlinkClick r:id="rId5" action="ppaction://hlinksldjump"/>
          </p:cNvPr>
          <p:cNvSpPr/>
          <p:nvPr/>
        </p:nvSpPr>
        <p:spPr>
          <a:xfrm>
            <a:off x="1475656" y="764704"/>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rgbClr val="663300"/>
                </a:solidFill>
                <a:latin typeface="黑体" panose="02010600030101010101" pitchFamily="2" charset="-122"/>
                <a:ea typeface="黑体" panose="02010600030101010101" pitchFamily="2" charset="-122"/>
              </a:rPr>
              <a:t>3</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40" name="流程图: 可选过程 39">
            <a:hlinkClick r:id="rId3" action="ppaction://hlinksldjump"/>
          </p:cNvPr>
          <p:cNvSpPr/>
          <p:nvPr/>
        </p:nvSpPr>
        <p:spPr>
          <a:xfrm>
            <a:off x="1943708"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1" name="流程图: 可选过程 40">
            <a:hlinkClick r:id="rId4" action="ppaction://hlinksldjump"/>
          </p:cNvPr>
          <p:cNvSpPr/>
          <p:nvPr/>
        </p:nvSpPr>
        <p:spPr>
          <a:xfrm>
            <a:off x="2411760"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2" name="流程图: 可选过程 41">
            <a:hlinkClick r:id="rId6" action="ppaction://hlinksldjump"/>
          </p:cNvPr>
          <p:cNvSpPr/>
          <p:nvPr/>
        </p:nvSpPr>
        <p:spPr>
          <a:xfrm>
            <a:off x="2877987"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五边形 9"/>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1" name="五边形 10"/>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468427" y="4869160"/>
            <a:ext cx="8247377" cy="1656184"/>
            <a:chOff x="645102" y="2809903"/>
            <a:chExt cx="8247377" cy="1656184"/>
          </a:xfrm>
        </p:grpSpPr>
        <p:grpSp>
          <p:nvGrpSpPr>
            <p:cNvPr id="13" name="组合 12"/>
            <p:cNvGrpSpPr/>
            <p:nvPr/>
          </p:nvGrpSpPr>
          <p:grpSpPr>
            <a:xfrm>
              <a:off x="645102" y="2809903"/>
              <a:ext cx="8247377" cy="1656184"/>
              <a:chOff x="645102" y="764704"/>
              <a:chExt cx="8247377" cy="1656184"/>
            </a:xfrm>
          </p:grpSpPr>
          <p:sp>
            <p:nvSpPr>
              <p:cNvPr id="15" name="五边形 1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645102" y="764704"/>
                <a:ext cx="8247377" cy="1339176"/>
                <a:chOff x="645102" y="764704"/>
                <a:chExt cx="8247377" cy="1339176"/>
              </a:xfrm>
            </p:grpSpPr>
            <p:sp>
              <p:nvSpPr>
                <p:cNvPr id="18" name="矩形 17"/>
                <p:cNvSpPr/>
                <p:nvPr/>
              </p:nvSpPr>
              <p:spPr>
                <a:xfrm>
                  <a:off x="645102" y="764704"/>
                  <a:ext cx="8247377" cy="133917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8"/>
                <p:cNvSpPr txBox="1"/>
                <p:nvPr/>
              </p:nvSpPr>
              <p:spPr>
                <a:xfrm>
                  <a:off x="8371094" y="764704"/>
                  <a:ext cx="492443" cy="276999"/>
                </a:xfrm>
                <a:prstGeom prst="rect">
                  <a:avLst/>
                </a:prstGeom>
                <a:noFill/>
              </p:spPr>
              <p:txBody>
                <a:bodyPr wrap="none" rtlCol="0">
                  <a:spAutoFit/>
                </a:bodyPr>
                <a:lstStyle/>
                <a:p>
                  <a:r>
                    <a:rPr lang="zh-CN" altLang="en-US" sz="1200" dirty="0"/>
                    <a:t>关闭</a:t>
                  </a:r>
                </a:p>
              </p:txBody>
            </p:sp>
          </p:grpSp>
        </p:grpSp>
        <p:sp>
          <p:nvSpPr>
            <p:cNvPr id="14" name="矩形 13"/>
            <p:cNvSpPr>
              <a:spLocks noChangeAspect="1"/>
            </p:cNvSpPr>
            <p:nvPr/>
          </p:nvSpPr>
          <p:spPr>
            <a:xfrm>
              <a:off x="860242" y="3103263"/>
              <a:ext cx="7775757" cy="1015663"/>
            </a:xfrm>
            <a:prstGeom prst="rect">
              <a:avLst/>
            </a:prstGeom>
          </p:spPr>
          <p:txBody>
            <a:bodyPr wrap="square">
              <a:spAutoFit/>
            </a:bodyPr>
            <a:lstStyle/>
            <a:p>
              <a:pPr>
                <a:lnSpc>
                  <a:spcPct val="150000"/>
                </a:lnSpc>
              </a:pPr>
              <a:r>
                <a:rPr lang="zh-CN" altLang="zh-CN" sz="2000" dirty="0"/>
                <a:t>本题考查力和运动的关系</a:t>
              </a:r>
              <a:r>
                <a:rPr lang="en-US" altLang="zh-CN" sz="2000" dirty="0"/>
                <a:t>,</a:t>
              </a:r>
              <a:r>
                <a:rPr lang="zh-CN" altLang="zh-CN" sz="2000" dirty="0"/>
                <a:t>力不是使物体运动的原因</a:t>
              </a:r>
              <a:r>
                <a:rPr lang="en-US" altLang="zh-CN" sz="2000" dirty="0"/>
                <a:t>,</a:t>
              </a:r>
              <a:r>
                <a:rPr lang="zh-CN" altLang="zh-CN" sz="2000" dirty="0"/>
                <a:t>而是改变物体运动状态的原因。</a:t>
              </a:r>
            </a:p>
          </p:txBody>
        </p:sp>
      </p:grpSp>
      <p:grpSp>
        <p:nvGrpSpPr>
          <p:cNvPr id="20" name="组合 19"/>
          <p:cNvGrpSpPr/>
          <p:nvPr/>
        </p:nvGrpSpPr>
        <p:grpSpPr>
          <a:xfrm>
            <a:off x="468427" y="5373216"/>
            <a:ext cx="8247378" cy="1152128"/>
            <a:chOff x="645102" y="4752548"/>
            <a:chExt cx="8247378" cy="1152128"/>
          </a:xfrm>
        </p:grpSpPr>
        <p:grpSp>
          <p:nvGrpSpPr>
            <p:cNvPr id="21" name="组合 20"/>
            <p:cNvGrpSpPr/>
            <p:nvPr/>
          </p:nvGrpSpPr>
          <p:grpSpPr>
            <a:xfrm>
              <a:off x="645102" y="4752548"/>
              <a:ext cx="8247378" cy="1152128"/>
              <a:chOff x="645102" y="3755469"/>
              <a:chExt cx="8247378" cy="1152128"/>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2" name="矩形 21"/>
            <p:cNvSpPr>
              <a:spLocks noChangeAspect="1"/>
            </p:cNvSpPr>
            <p:nvPr/>
          </p:nvSpPr>
          <p:spPr>
            <a:xfrm>
              <a:off x="860240" y="4965857"/>
              <a:ext cx="7744207" cy="495585"/>
            </a:xfrm>
            <a:prstGeom prst="rect">
              <a:avLst/>
            </a:prstGeom>
          </p:spPr>
          <p:txBody>
            <a:bodyPr wrap="square">
              <a:spAutoFit/>
            </a:bodyPr>
            <a:lstStyle/>
            <a:p>
              <a:pPr>
                <a:lnSpc>
                  <a:spcPct val="150000"/>
                </a:lnSpc>
              </a:pPr>
              <a:r>
                <a:rPr lang="zh-CN" altLang="zh-CN" sz="2000" dirty="0"/>
                <a:t>越大</a:t>
              </a:r>
              <a:r>
                <a:rPr lang="zh-CN" altLang="zh-CN" sz="2000" i="1" dirty="0"/>
                <a:t>　</a:t>
              </a:r>
              <a:r>
                <a:rPr lang="zh-CN" altLang="zh-CN" sz="2000" dirty="0"/>
                <a:t>越快</a:t>
              </a:r>
              <a:r>
                <a:rPr lang="zh-CN" altLang="zh-CN" sz="2000" i="1" dirty="0"/>
                <a:t>　</a:t>
              </a:r>
              <a:r>
                <a:rPr lang="zh-CN" altLang="zh-CN" sz="2000" dirty="0"/>
                <a:t>越小</a:t>
              </a:r>
              <a:r>
                <a:rPr lang="zh-CN" altLang="zh-CN" sz="2000" i="1" dirty="0"/>
                <a:t>　</a:t>
              </a:r>
              <a:r>
                <a:rPr lang="zh-CN" altLang="zh-CN" sz="2000" dirty="0"/>
                <a:t>越慢</a:t>
              </a:r>
              <a:r>
                <a:rPr lang="zh-CN" altLang="zh-CN" sz="2000" i="1" dirty="0"/>
                <a:t>　</a:t>
              </a:r>
              <a:r>
                <a:rPr lang="zh-CN" altLang="zh-CN" sz="2000" dirty="0"/>
                <a:t>匀速直线</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1798918145"/>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68760"/>
            <a:ext cx="8128000" cy="456124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二、牛顿第一定律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人类对力与运动关系的认识经历了漫长而曲折的过程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下面是三位不同时代科学家的主要观点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这三种观点形成的先后顺序是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i="1"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i="1" dirty="0">
                <a:solidFill>
                  <a:srgbClr val="000000"/>
                </a:solidFill>
                <a:latin typeface="NEU-BZ-S92"/>
                <a:cs typeface="宋体" panose="02010600030101010101" pitchFamily="2" charset="-122"/>
              </a:rPr>
              <a:t>③①②</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i="1" dirty="0">
                <a:solidFill>
                  <a:srgbClr val="000000"/>
                </a:solidFill>
                <a:latin typeface="NEU-BZ-S92"/>
                <a:cs typeface="宋体" panose="02010600030101010101" pitchFamily="2" charset="-122"/>
              </a:rPr>
              <a:t>②③①</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i="1" dirty="0">
                <a:solidFill>
                  <a:srgbClr val="000000"/>
                </a:solidFill>
                <a:latin typeface="NEU-BZ-S92"/>
                <a:cs typeface="宋体" panose="02010600030101010101" pitchFamily="2" charset="-122"/>
              </a:rPr>
              <a:t>③②①</a:t>
            </a:r>
            <a:endParaRPr lang="zh-CN" altLang="zh-CN" sz="2200" dirty="0">
              <a:solidFill>
                <a:srgbClr val="000000"/>
              </a:solidFill>
              <a:effectLst/>
              <a:latin typeface="NEU-BZ-S92"/>
              <a:ea typeface="方正书宋_GBK"/>
              <a:cs typeface="Times New Roman" panose="02020603050405020304" pitchFamily="18" charset="0"/>
            </a:endParaRPr>
          </a:p>
        </p:txBody>
      </p:sp>
      <p:pic>
        <p:nvPicPr>
          <p:cNvPr id="37" name="Yw8JR47.eps" descr="id:2147491101;FounderCES"/>
          <p:cNvPicPr/>
          <p:nvPr/>
        </p:nvPicPr>
        <p:blipFill>
          <a:blip r:embed="rId2"/>
          <a:stretch>
            <a:fillRect/>
          </a:stretch>
        </p:blipFill>
        <p:spPr>
          <a:xfrm>
            <a:off x="1403648" y="2937823"/>
            <a:ext cx="6325982" cy="2372243"/>
          </a:xfrm>
          <a:prstGeom prst="rect">
            <a:avLst/>
          </a:prstGeom>
        </p:spPr>
      </p:pic>
      <p:sp>
        <p:nvSpPr>
          <p:cNvPr id="39" name="流程图: 可选过程 38">
            <a:hlinkClick r:id="rId3" action="ppaction://hlinksldjump"/>
          </p:cNvPr>
          <p:cNvSpPr/>
          <p:nvPr/>
        </p:nvSpPr>
        <p:spPr>
          <a:xfrm>
            <a:off x="539552"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0" name="流程图: 可选过程 39">
            <a:hlinkClick r:id="rId4" action="ppaction://hlinksldjump"/>
          </p:cNvPr>
          <p:cNvSpPr/>
          <p:nvPr/>
        </p:nvSpPr>
        <p:spPr>
          <a:xfrm>
            <a:off x="1007604"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1" name="流程图: 可选过程 40">
            <a:hlinkClick r:id="rId5" action="ppaction://hlinksldjump"/>
          </p:cNvPr>
          <p:cNvSpPr/>
          <p:nvPr/>
        </p:nvSpPr>
        <p:spPr>
          <a:xfrm>
            <a:off x="1475656"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2" name="流程图: 可选过程 41">
            <a:hlinkClick r:id="rId3" action="ppaction://hlinksldjump"/>
          </p:cNvPr>
          <p:cNvSpPr/>
          <p:nvPr/>
        </p:nvSpPr>
        <p:spPr>
          <a:xfrm>
            <a:off x="1943708" y="764704"/>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4</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43" name="流程图: 可选过程 42">
            <a:hlinkClick r:id="rId4" action="ppaction://hlinksldjump"/>
          </p:cNvPr>
          <p:cNvSpPr/>
          <p:nvPr/>
        </p:nvSpPr>
        <p:spPr>
          <a:xfrm>
            <a:off x="2411760"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4" name="流程图: 可选过程 43">
            <a:hlinkClick r:id="rId6" action="ppaction://hlinksldjump"/>
          </p:cNvPr>
          <p:cNvSpPr/>
          <p:nvPr/>
        </p:nvSpPr>
        <p:spPr>
          <a:xfrm>
            <a:off x="2877987"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五边形 9"/>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1" name="五边形 10"/>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468427" y="3933056"/>
            <a:ext cx="8247377" cy="2592288"/>
            <a:chOff x="645102" y="1873799"/>
            <a:chExt cx="8247377" cy="2592288"/>
          </a:xfrm>
        </p:grpSpPr>
        <p:grpSp>
          <p:nvGrpSpPr>
            <p:cNvPr id="13" name="组合 12"/>
            <p:cNvGrpSpPr/>
            <p:nvPr/>
          </p:nvGrpSpPr>
          <p:grpSpPr>
            <a:xfrm>
              <a:off x="645102" y="1873799"/>
              <a:ext cx="8247377" cy="2592288"/>
              <a:chOff x="645102" y="-171400"/>
              <a:chExt cx="8247377" cy="2592288"/>
            </a:xfrm>
          </p:grpSpPr>
          <p:sp>
            <p:nvSpPr>
              <p:cNvPr id="15" name="五边形 1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645102" y="-171400"/>
                <a:ext cx="8247377" cy="2275280"/>
                <a:chOff x="645102" y="-171400"/>
                <a:chExt cx="8247377" cy="2275280"/>
              </a:xfrm>
            </p:grpSpPr>
            <p:sp>
              <p:nvSpPr>
                <p:cNvPr id="18" name="矩形 17"/>
                <p:cNvSpPr/>
                <p:nvPr/>
              </p:nvSpPr>
              <p:spPr>
                <a:xfrm>
                  <a:off x="645102" y="-171400"/>
                  <a:ext cx="8247377" cy="22752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8"/>
                <p:cNvSpPr txBox="1"/>
                <p:nvPr/>
              </p:nvSpPr>
              <p:spPr>
                <a:xfrm>
                  <a:off x="8371094" y="-171400"/>
                  <a:ext cx="492443" cy="276999"/>
                </a:xfrm>
                <a:prstGeom prst="rect">
                  <a:avLst/>
                </a:prstGeom>
                <a:noFill/>
              </p:spPr>
              <p:txBody>
                <a:bodyPr wrap="none" rtlCol="0">
                  <a:spAutoFit/>
                </a:bodyPr>
                <a:lstStyle/>
                <a:p>
                  <a:r>
                    <a:rPr lang="zh-CN" altLang="en-US" sz="1200" dirty="0"/>
                    <a:t>关闭</a:t>
                  </a:r>
                </a:p>
              </p:txBody>
            </p:sp>
          </p:grpSp>
        </p:grpSp>
        <p:sp>
          <p:nvSpPr>
            <p:cNvPr id="14" name="矩形 13"/>
            <p:cNvSpPr>
              <a:spLocks noChangeAspect="1"/>
            </p:cNvSpPr>
            <p:nvPr/>
          </p:nvSpPr>
          <p:spPr>
            <a:xfrm>
              <a:off x="860242" y="2179934"/>
              <a:ext cx="7775757" cy="1938992"/>
            </a:xfrm>
            <a:prstGeom prst="rect">
              <a:avLst/>
            </a:prstGeom>
          </p:spPr>
          <p:txBody>
            <a:bodyPr wrap="square">
              <a:spAutoFit/>
            </a:bodyPr>
            <a:lstStyle/>
            <a:p>
              <a:pPr>
                <a:lnSpc>
                  <a:spcPct val="150000"/>
                </a:lnSpc>
              </a:pPr>
              <a:r>
                <a:rPr lang="zh-CN" altLang="zh-CN" sz="2000" dirty="0"/>
                <a:t>亚里士多德最早提出力是维持物体运动状态的原因的错误观点。后来伽利略提出如果物体在运动中不受力的作用</a:t>
              </a:r>
              <a:r>
                <a:rPr lang="en-US" altLang="zh-CN" sz="2000" dirty="0"/>
                <a:t>,</a:t>
              </a:r>
              <a:r>
                <a:rPr lang="zh-CN" altLang="zh-CN" sz="2000" dirty="0"/>
                <a:t>它的速度将保持不变</a:t>
              </a:r>
              <a:r>
                <a:rPr lang="en-US" altLang="zh-CN" sz="2000" dirty="0"/>
                <a:t>,</a:t>
              </a:r>
              <a:r>
                <a:rPr lang="zh-CN" altLang="zh-CN" sz="2000" dirty="0"/>
                <a:t>即力是改变物体的运动状态的原因。再后来牛顿在伽利略等人的基础上总结出牛顿第一定律。</a:t>
              </a:r>
            </a:p>
          </p:txBody>
        </p:sp>
      </p:grpSp>
      <p:grpSp>
        <p:nvGrpSpPr>
          <p:cNvPr id="20" name="组合 19"/>
          <p:cNvGrpSpPr/>
          <p:nvPr/>
        </p:nvGrpSpPr>
        <p:grpSpPr>
          <a:xfrm>
            <a:off x="468427" y="5373216"/>
            <a:ext cx="8247378" cy="1152128"/>
            <a:chOff x="645102" y="4752548"/>
            <a:chExt cx="8247378" cy="1152128"/>
          </a:xfrm>
        </p:grpSpPr>
        <p:grpSp>
          <p:nvGrpSpPr>
            <p:cNvPr id="21" name="组合 20"/>
            <p:cNvGrpSpPr/>
            <p:nvPr/>
          </p:nvGrpSpPr>
          <p:grpSpPr>
            <a:xfrm>
              <a:off x="645102" y="4752548"/>
              <a:ext cx="8247378" cy="1152128"/>
              <a:chOff x="645102" y="3755469"/>
              <a:chExt cx="8247378" cy="1152128"/>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2" name="矩形 21"/>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val="121197119"/>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2877987"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539552"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1007604"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2</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1475656"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黑体" panose="02010600030101010101" pitchFamily="2" charset="-122"/>
                <a:ea typeface="黑体" panose="02010600030101010101" pitchFamily="2" charset="-122"/>
              </a:rPr>
              <a:t>3</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943708" y="764704"/>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黑体" panose="02010600030101010101" pitchFamily="2" charset="-122"/>
                <a:ea typeface="黑体" panose="02010600030101010101" pitchFamily="2" charset="-122"/>
              </a:rPr>
              <a:t>4</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11760" y="764704"/>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663300"/>
                </a:solidFill>
                <a:latin typeface="黑体" panose="02010600030101010101" pitchFamily="2" charset="-122"/>
                <a:ea typeface="黑体" panose="02010600030101010101" pitchFamily="2" charset="-122"/>
              </a:rPr>
              <a:t>5</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1772816"/>
            <a:ext cx="8128000" cy="208480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牛顿第一定律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的建立的说法正确的是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它是通过日常生活得出的经验</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它是通过理论推导出来的</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它是通过实验直接证明的</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它是以实验事实为基础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通过推理而概括出来的</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9" name="矩形 8"/>
          <p:cNvSpPr>
            <a:spLocks noChangeAspect="1"/>
          </p:cNvSpPr>
          <p:nvPr/>
        </p:nvSpPr>
        <p:spPr>
          <a:xfrm>
            <a:off x="6804248" y="1781226"/>
            <a:ext cx="388248" cy="46974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D</a:t>
            </a:r>
            <a:endParaRPr lang="zh-CN" altLang="en-US" sz="2200" dirty="0"/>
          </a:p>
        </p:txBody>
      </p:sp>
      <p:sp>
        <p:nvSpPr>
          <p:cNvPr id="10" name="矩形 9"/>
          <p:cNvSpPr>
            <a:spLocks noChangeAspect="1"/>
          </p:cNvSpPr>
          <p:nvPr/>
        </p:nvSpPr>
        <p:spPr>
          <a:xfrm>
            <a:off x="508000" y="3820501"/>
            <a:ext cx="8128000" cy="86600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牛顿第一定律是在大量实验事实基础上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通过进一步的推理概括出来的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不能用实验直接证明。</a:t>
            </a:r>
            <a:endParaRPr lang="zh-CN" altLang="zh-CN" sz="22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2481894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90FDA02B-E014-4BBF-B8D8-D5A444A31B41}" vid="{F6D11230-255E-44D6-AE15-AFA57F01F086}"/>
    </a:ext>
  </a:extLst>
</a:theme>
</file>

<file path=docProps/app.xml><?xml version="1.0" encoding="utf-8"?>
<Properties xmlns="http://schemas.openxmlformats.org/officeDocument/2006/extended-properties" xmlns:vt="http://schemas.openxmlformats.org/officeDocument/2006/docPropsVTypes">
  <Template>初中全优、共用模板14</Template>
  <TotalTime>429</TotalTime>
  <Words>1099</Words>
  <Application>Microsoft Office PowerPoint</Application>
  <PresentationFormat>全屏显示(4:3)</PresentationFormat>
  <Paragraphs>127</Paragraphs>
  <Slides>10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NEU-BZ-S92</vt:lpstr>
      <vt:lpstr>等线 Light</vt:lpstr>
      <vt:lpstr>黑体</vt:lpstr>
      <vt:lpstr>Arial</vt:lpstr>
      <vt:lpstr>Calibri</vt:lpstr>
      <vt:lpstr>Calibri Light</vt:lpstr>
      <vt:lpstr>Times New Roman</vt:lpstr>
      <vt:lpstr>Office 主题​​</vt:lpstr>
      <vt:lpstr>第1课时　牛顿第一定律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lastModifiedBy>
  <dcterms:created xsi:type="dcterms:W3CDTF">2014-05-14T03:22:04Z</dcterms:created>
  <dcterms:modified xsi:type="dcterms:W3CDTF">2020-02-13T10:23:43Z</dcterms:modified>
</cp:coreProperties>
</file>