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3"/>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Lst>
  <p:sldSz cx="9144000" cy="5143500" type="screen16x9"/>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44" d="100"/>
          <a:sy n="144" d="100"/>
        </p:scale>
        <p:origin x="-684" y="-96"/>
      </p:cViewPr>
      <p:guideLst>
        <p:guide orient="horz" pos="162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6BE5A6C-D949-4BE0-97DD-BD2EA3A73E62}" type="datetimeFigureOut">
              <a:rPr lang="zh-CN" altLang="en-US" smtClean="0"/>
              <a:t>2020/3/13</a:t>
            </a:fld>
            <a:endParaRPr lang="zh-CN" altLang="en-US"/>
          </a:p>
        </p:txBody>
      </p:sp>
      <p:sp>
        <p:nvSpPr>
          <p:cNvPr id="4" name="幻灯片图像占位符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1443334-AFD7-4D9B-B2C6-8A4B12F89670}" type="slidenum">
              <a:rPr lang="zh-CN" altLang="en-US" smtClean="0"/>
              <a:t>‹#›</a:t>
            </a:fld>
            <a:endParaRPr lang="zh-CN" altLang="en-US"/>
          </a:p>
        </p:txBody>
      </p:sp>
    </p:spTree>
    <p:extLst>
      <p:ext uri="{BB962C8B-B14F-4D97-AF65-F5344CB8AC3E}">
        <p14:creationId xmlns:p14="http://schemas.microsoft.com/office/powerpoint/2010/main" val="303932921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1" name="幻灯片图像占位符 1"/>
          <p:cNvSpPr>
            <a:spLocks noGrp="1" noRot="1" noChangeAspect="1"/>
          </p:cNvSpPr>
          <p:nvPr>
            <p:ph type="sldImg"/>
          </p:nvPr>
        </p:nvSpPr>
        <p:spPr bwMode="auto">
          <a:xfrm>
            <a:off x="381000" y="685800"/>
            <a:ext cx="6096000" cy="3429000"/>
          </a:xfrm>
          <a:noFill/>
          <a:ln>
            <a:solidFill>
              <a:srgbClr val="000000"/>
            </a:solidFill>
            <a:miter lim="800000"/>
            <a:headEnd/>
            <a:tailEnd/>
          </a:ln>
        </p:spPr>
      </p:sp>
      <p:sp>
        <p:nvSpPr>
          <p:cNvPr id="10242" name="备注占位符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zh-CN" altLang="en-US" smtClean="0"/>
          </a:p>
        </p:txBody>
      </p:sp>
      <p:sp>
        <p:nvSpPr>
          <p:cNvPr id="10243"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FCD9C65B-2B82-4F0D-A321-1C29137B2A59}" type="slidenum">
              <a:rPr lang="zh-CN" altLang="en-US"/>
              <a:pPr fontAlgn="base">
                <a:spcBef>
                  <a:spcPct val="0"/>
                </a:spcBef>
                <a:spcAft>
                  <a:spcPct val="0"/>
                </a:spcAft>
              </a:pPr>
              <a:t>1</a:t>
            </a:fld>
            <a:endParaRPr lang="en-US" altLang="zh-CN"/>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9" name="幻灯片图像占位符 1"/>
          <p:cNvSpPr>
            <a:spLocks noGrp="1" noRot="1" noChangeAspect="1"/>
          </p:cNvSpPr>
          <p:nvPr>
            <p:ph type="sldImg"/>
          </p:nvPr>
        </p:nvSpPr>
        <p:spPr bwMode="auto">
          <a:noFill/>
          <a:ln>
            <a:solidFill>
              <a:srgbClr val="000000"/>
            </a:solidFill>
            <a:miter lim="800000"/>
            <a:headEnd/>
            <a:tailEnd/>
          </a:ln>
        </p:spPr>
      </p:sp>
      <p:sp>
        <p:nvSpPr>
          <p:cNvPr id="12290" name="备注占位符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zh-CN" altLang="en-US" smtClean="0"/>
          </a:p>
        </p:txBody>
      </p:sp>
      <p:sp>
        <p:nvSpPr>
          <p:cNvPr id="12291"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CA3E4CBA-7AC5-48F1-B76C-255B6CF7EA7D}" type="slidenum">
              <a:rPr lang="zh-CN" altLang="en-US"/>
              <a:pPr fontAlgn="base">
                <a:spcBef>
                  <a:spcPct val="0"/>
                </a:spcBef>
                <a:spcAft>
                  <a:spcPct val="0"/>
                </a:spcAft>
              </a:pPr>
              <a:t>2</a:t>
            </a:fld>
            <a:endParaRPr lang="en-US" altLang="zh-CN"/>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幻灯片图像占位符 1"/>
          <p:cNvSpPr>
            <a:spLocks noGrp="1" noRot="1" noChangeAspect="1"/>
          </p:cNvSpPr>
          <p:nvPr>
            <p:ph type="sldImg"/>
          </p:nvPr>
        </p:nvSpPr>
        <p:spPr bwMode="auto">
          <a:noFill/>
          <a:ln>
            <a:solidFill>
              <a:srgbClr val="000000"/>
            </a:solidFill>
            <a:miter lim="800000"/>
            <a:headEnd/>
            <a:tailEnd/>
          </a:ln>
        </p:spPr>
      </p:sp>
      <p:sp>
        <p:nvSpPr>
          <p:cNvPr id="23554" name="备注占位符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zh-CN" altLang="en-US" smtClean="0"/>
          </a:p>
        </p:txBody>
      </p:sp>
      <p:sp>
        <p:nvSpPr>
          <p:cNvPr id="23555"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8BF5A921-71AE-4855-83A4-6CBCFBB8D9B0}" type="slidenum">
              <a:rPr lang="zh-CN" altLang="en-US"/>
              <a:pPr fontAlgn="base">
                <a:spcBef>
                  <a:spcPct val="0"/>
                </a:spcBef>
                <a:spcAft>
                  <a:spcPct val="0"/>
                </a:spcAft>
              </a:pPr>
              <a:t>12</a:t>
            </a:fld>
            <a:endParaRPr lang="en-US" altLang="zh-CN"/>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幻灯片图像占位符 1"/>
          <p:cNvSpPr>
            <a:spLocks noGrp="1" noRot="1" noChangeAspect="1"/>
          </p:cNvSpPr>
          <p:nvPr>
            <p:ph type="sldImg"/>
          </p:nvPr>
        </p:nvSpPr>
        <p:spPr bwMode="auto">
          <a:noFill/>
          <a:ln>
            <a:solidFill>
              <a:srgbClr val="000000"/>
            </a:solidFill>
            <a:miter lim="800000"/>
            <a:headEnd/>
            <a:tailEnd/>
          </a:ln>
        </p:spPr>
      </p:sp>
      <p:sp>
        <p:nvSpPr>
          <p:cNvPr id="33794" name="备注占位符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zh-CN" altLang="en-US" smtClean="0"/>
          </a:p>
        </p:txBody>
      </p:sp>
      <p:sp>
        <p:nvSpPr>
          <p:cNvPr id="33795"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810FB59A-A6AD-4EF0-9EB4-ACE9FE8D22ED}" type="slidenum">
              <a:rPr lang="zh-CN" altLang="en-US"/>
              <a:pPr fontAlgn="base">
                <a:spcBef>
                  <a:spcPct val="0"/>
                </a:spcBef>
                <a:spcAft>
                  <a:spcPct val="0"/>
                </a:spcAft>
              </a:pPr>
              <a:t>21</a:t>
            </a:fld>
            <a:endParaRPr lang="en-US" altLang="zh-CN"/>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7" name="幻灯片图像占位符 1"/>
          <p:cNvSpPr>
            <a:spLocks noGrp="1" noRot="1" noChangeAspect="1"/>
          </p:cNvSpPr>
          <p:nvPr>
            <p:ph type="sldImg"/>
          </p:nvPr>
        </p:nvSpPr>
        <p:spPr bwMode="auto">
          <a:noFill/>
          <a:ln>
            <a:solidFill>
              <a:srgbClr val="000000"/>
            </a:solidFill>
            <a:miter lim="800000"/>
            <a:headEnd/>
            <a:tailEnd/>
          </a:ln>
        </p:spPr>
      </p:sp>
      <p:sp>
        <p:nvSpPr>
          <p:cNvPr id="45058" name="备注占位符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zh-CN" altLang="en-US" smtClean="0"/>
          </a:p>
        </p:txBody>
      </p:sp>
      <p:sp>
        <p:nvSpPr>
          <p:cNvPr id="4505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8D6052F6-58B9-4597-A405-7D6D77ECB74C}" type="slidenum">
              <a:rPr lang="zh-CN" altLang="en-US"/>
              <a:pPr fontAlgn="base">
                <a:spcBef>
                  <a:spcPct val="0"/>
                </a:spcBef>
                <a:spcAft>
                  <a:spcPct val="0"/>
                </a:spcAft>
              </a:pPr>
              <a:t>31</a:t>
            </a:fld>
            <a:endParaRPr lang="en-US" altLang="zh-CN"/>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685800" y="1597819"/>
            <a:ext cx="7772400" cy="1102519"/>
          </a:xfrm>
        </p:spPr>
        <p:txBody>
          <a:body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CN" altLang="en-US" smtClean="0"/>
              <a:t>单击此处编辑母版副标题样式</a:t>
            </a:r>
            <a:endParaRPr lang="zh-CN" altLang="en-US"/>
          </a:p>
        </p:txBody>
      </p:sp>
      <p:sp>
        <p:nvSpPr>
          <p:cNvPr id="4" name="日期占位符 3"/>
          <p:cNvSpPr>
            <a:spLocks noGrp="1"/>
          </p:cNvSpPr>
          <p:nvPr>
            <p:ph type="dt" sz="half" idx="10"/>
          </p:nvPr>
        </p:nvSpPr>
        <p:spPr/>
        <p:txBody>
          <a:bodyPr/>
          <a:lstStyle/>
          <a:p>
            <a:fld id="{530820CF-B880-4189-942D-D702A7CBA730}" type="datetimeFigureOut">
              <a:rPr lang="zh-CN" altLang="en-US" smtClean="0"/>
              <a:pPr/>
              <a:t>2020/3/13</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530820CF-B880-4189-942D-D702A7CBA730}" type="datetimeFigureOut">
              <a:rPr lang="zh-CN" altLang="en-US" smtClean="0"/>
              <a:pPr/>
              <a:t>2020/3/13</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205979"/>
            <a:ext cx="2057400" cy="4388644"/>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457200" y="205979"/>
            <a:ext cx="6019800" cy="4388644"/>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530820CF-B880-4189-942D-D702A7CBA730}" type="datetimeFigureOut">
              <a:rPr lang="zh-CN" altLang="en-US" smtClean="0"/>
              <a:pPr/>
              <a:t>2020/3/13</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530820CF-B880-4189-942D-D702A7CBA730}" type="datetimeFigureOut">
              <a:rPr lang="zh-CN" altLang="en-US" smtClean="0"/>
              <a:pPr/>
              <a:t>2020/3/13</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722313" y="3305176"/>
            <a:ext cx="7772400" cy="1021556"/>
          </a:xfrm>
        </p:spPr>
        <p:txBody>
          <a:bodyPr anchor="t"/>
          <a:lstStyle>
            <a:lvl1pPr algn="l">
              <a:defRPr sz="4000" b="1" cap="all"/>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CN" altLang="en-US" smtClean="0"/>
              <a:t>单击此处编辑母版文本样式</a:t>
            </a:r>
          </a:p>
        </p:txBody>
      </p:sp>
      <p:sp>
        <p:nvSpPr>
          <p:cNvPr id="4" name="日期占位符 3"/>
          <p:cNvSpPr>
            <a:spLocks noGrp="1"/>
          </p:cNvSpPr>
          <p:nvPr>
            <p:ph type="dt" sz="half" idx="10"/>
          </p:nvPr>
        </p:nvSpPr>
        <p:spPr/>
        <p:txBody>
          <a:bodyPr/>
          <a:lstStyle/>
          <a:p>
            <a:fld id="{530820CF-B880-4189-942D-D702A7CBA730}" type="datetimeFigureOut">
              <a:rPr lang="zh-CN" altLang="en-US" smtClean="0"/>
              <a:pPr/>
              <a:t>2020/3/13</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内容占位符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日期占位符 4"/>
          <p:cNvSpPr>
            <a:spLocks noGrp="1"/>
          </p:cNvSpPr>
          <p:nvPr>
            <p:ph type="dt" sz="half" idx="10"/>
          </p:nvPr>
        </p:nvSpPr>
        <p:spPr/>
        <p:txBody>
          <a:bodyPr/>
          <a:lstStyle/>
          <a:p>
            <a:fld id="{530820CF-B880-4189-942D-D702A7CBA730}" type="datetimeFigureOut">
              <a:rPr lang="zh-CN" altLang="en-US" smtClean="0"/>
              <a:pPr/>
              <a:t>2020/3/13</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lvl1pPr>
              <a:defRPr/>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内容占位符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文本占位符 4"/>
          <p:cNvSpPr>
            <a:spLocks noGrp="1"/>
          </p:cNvSpPr>
          <p:nvPr>
            <p:ph type="body" sz="quarter" idx="3"/>
          </p:nvPr>
        </p:nvSpPr>
        <p:spPr>
          <a:xfrm>
            <a:off x="4645026"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内容占位符 5"/>
          <p:cNvSpPr>
            <a:spLocks noGrp="1"/>
          </p:cNvSpPr>
          <p:nvPr>
            <p:ph sz="quarter" idx="4"/>
          </p:nvPr>
        </p:nvSpPr>
        <p:spPr>
          <a:xfrm>
            <a:off x="4645026"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7" name="日期占位符 6"/>
          <p:cNvSpPr>
            <a:spLocks noGrp="1"/>
          </p:cNvSpPr>
          <p:nvPr>
            <p:ph type="dt" sz="half" idx="10"/>
          </p:nvPr>
        </p:nvSpPr>
        <p:spPr/>
        <p:txBody>
          <a:bodyPr/>
          <a:lstStyle/>
          <a:p>
            <a:fld id="{530820CF-B880-4189-942D-D702A7CBA730}" type="datetimeFigureOut">
              <a:rPr lang="zh-CN" altLang="en-US" smtClean="0"/>
              <a:pPr/>
              <a:t>2020/3/13</a:t>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530820CF-B880-4189-942D-D702A7CBA730}" type="datetimeFigureOut">
              <a:rPr lang="zh-CN" altLang="en-US" smtClean="0"/>
              <a:pPr/>
              <a:t>2020/3/13</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530820CF-B880-4189-942D-D702A7CBA730}" type="datetimeFigureOut">
              <a:rPr lang="zh-CN" altLang="en-US" smtClean="0"/>
              <a:pPr/>
              <a:t>2020/3/13</a:t>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457201" y="204787"/>
            <a:ext cx="3008313" cy="871538"/>
          </a:xfrm>
        </p:spPr>
        <p:txBody>
          <a:bodyPr anchor="b"/>
          <a:lstStyle>
            <a:lvl1pPr algn="l">
              <a:defRPr sz="2000" b="1"/>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3575050" y="204788"/>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文本占位符 3"/>
          <p:cNvSpPr>
            <a:spLocks noGrp="1"/>
          </p:cNvSpPr>
          <p:nvPr>
            <p:ph type="body" sz="half" idx="2"/>
          </p:nvPr>
        </p:nvSpPr>
        <p:spPr>
          <a:xfrm>
            <a:off x="457201" y="1076326"/>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fld id="{530820CF-B880-4189-942D-D702A7CBA730}" type="datetimeFigureOut">
              <a:rPr lang="zh-CN" altLang="en-US" smtClean="0"/>
              <a:pPr/>
              <a:t>2020/3/13</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1792288" y="3600450"/>
            <a:ext cx="5486400" cy="425054"/>
          </a:xfrm>
        </p:spPr>
        <p:txBody>
          <a:bodyPr anchor="b"/>
          <a:lstStyle>
            <a:lvl1pPr algn="l">
              <a:defRPr sz="2000" b="1"/>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1792288" y="4025503"/>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fld id="{530820CF-B880-4189-942D-D702A7CBA730}" type="datetimeFigureOut">
              <a:rPr lang="zh-CN" altLang="en-US" smtClean="0"/>
              <a:pPr/>
              <a:t>2020/3/13</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2"/>
          </p:nvPr>
        </p:nvSpPr>
        <p:spPr>
          <a:xfrm>
            <a:off x="457200" y="4767263"/>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530820CF-B880-4189-942D-D702A7CBA730}" type="datetimeFigureOut">
              <a:rPr lang="zh-CN" altLang="en-US" smtClean="0"/>
              <a:pPr/>
              <a:t>2020/3/13</a:t>
            </a:fld>
            <a:endParaRPr lang="zh-CN" altLang="en-US"/>
          </a:p>
        </p:txBody>
      </p:sp>
      <p:sp>
        <p:nvSpPr>
          <p:cNvPr id="5" name="页脚占位符 4"/>
          <p:cNvSpPr>
            <a:spLocks noGrp="1"/>
          </p:cNvSpPr>
          <p:nvPr>
            <p:ph type="ftr" sz="quarter" idx="3"/>
          </p:nvPr>
        </p:nvSpPr>
        <p:spPr>
          <a:xfrm>
            <a:off x="3124200" y="4767263"/>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6553200" y="4767263"/>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0C913308-F349-4B6D-A68A-DD1791B4A57B}" type="slidenum">
              <a:rPr lang="zh-CN" altLang="en-US" smtClean="0"/>
              <a:pPr/>
              <a:t>‹#›</a:t>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7.xml"/><Relationship Id="rId5" Type="http://schemas.openxmlformats.org/officeDocument/2006/relationships/image" Target="../media/image6.png"/><Relationship Id="rId4" Type="http://schemas.openxmlformats.org/officeDocument/2006/relationships/image" Target="../media/image5.png"/></Relationships>
</file>

<file path=ppt/slides/_rels/slide13.xml.rels><?xml version="1.0" encoding="UTF-8" standalone="yes"?>
<Relationships xmlns="http://schemas.openxmlformats.org/package/2006/relationships"><Relationship Id="rId3" Type="http://schemas.openxmlformats.org/officeDocument/2006/relationships/image" Target="../media/image15.jpeg"/><Relationship Id="rId2" Type="http://schemas.openxmlformats.org/officeDocument/2006/relationships/image" Target="../media/image8.pn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3" Type="http://schemas.openxmlformats.org/officeDocument/2006/relationships/image" Target="../media/image18.jpeg"/><Relationship Id="rId2" Type="http://schemas.openxmlformats.org/officeDocument/2006/relationships/image" Target="../media/image8.pn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3" Type="http://schemas.openxmlformats.org/officeDocument/2006/relationships/image" Target="../media/image19.jpeg"/><Relationship Id="rId2" Type="http://schemas.openxmlformats.org/officeDocument/2006/relationships/image" Target="../media/image13.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7.xml"/><Relationship Id="rId5" Type="http://schemas.openxmlformats.org/officeDocument/2006/relationships/image" Target="../media/image6.png"/><Relationship Id="rId4" Type="http://schemas.openxmlformats.org/officeDocument/2006/relationships/image" Target="../media/image5.png"/></Relationships>
</file>

<file path=ppt/slides/_rels/slide20.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7.xml"/><Relationship Id="rId5" Type="http://schemas.openxmlformats.org/officeDocument/2006/relationships/image" Target="../media/image6.png"/><Relationship Id="rId4" Type="http://schemas.openxmlformats.org/officeDocument/2006/relationships/image" Target="../media/image5.png"/></Relationships>
</file>

<file path=ppt/slides/_rels/slide22.xml.rels><?xml version="1.0" encoding="UTF-8" standalone="yes"?>
<Relationships xmlns="http://schemas.openxmlformats.org/package/2006/relationships"><Relationship Id="rId3" Type="http://schemas.openxmlformats.org/officeDocument/2006/relationships/image" Target="../media/image20.jpeg"/><Relationship Id="rId2" Type="http://schemas.openxmlformats.org/officeDocument/2006/relationships/image" Target="../media/image8.png"/><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3" Type="http://schemas.openxmlformats.org/officeDocument/2006/relationships/image" Target="../media/image21.jpeg"/><Relationship Id="rId2" Type="http://schemas.openxmlformats.org/officeDocument/2006/relationships/image" Target="../media/image13.png"/><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3" Type="http://schemas.openxmlformats.org/officeDocument/2006/relationships/image" Target="../media/image22.jpeg"/><Relationship Id="rId2" Type="http://schemas.openxmlformats.org/officeDocument/2006/relationships/image" Target="../media/image8.png"/><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3" Type="http://schemas.openxmlformats.org/officeDocument/2006/relationships/image" Target="../media/image23.jpeg"/><Relationship Id="rId2" Type="http://schemas.openxmlformats.org/officeDocument/2006/relationships/image" Target="../media/image8.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3" Type="http://schemas.openxmlformats.org/officeDocument/2006/relationships/image" Target="../media/image24.png"/><Relationship Id="rId7" Type="http://schemas.openxmlformats.org/officeDocument/2006/relationships/image" Target="../media/image27.png"/><Relationship Id="rId2" Type="http://schemas.openxmlformats.org/officeDocument/2006/relationships/notesSlide" Target="../notesSlides/notesSlide5.xml"/><Relationship Id="rId1" Type="http://schemas.openxmlformats.org/officeDocument/2006/relationships/slideLayout" Target="../slideLayouts/slideLayout7.xml"/><Relationship Id="rId6" Type="http://schemas.openxmlformats.org/officeDocument/2006/relationships/image" Target="../media/image26.png"/><Relationship Id="rId5" Type="http://schemas.openxmlformats.org/officeDocument/2006/relationships/image" Target="../media/image3.png"/><Relationship Id="rId4" Type="http://schemas.openxmlformats.org/officeDocument/2006/relationships/image" Target="../media/image25.png"/></Relationships>
</file>

<file path=ppt/slides/_rels/slide4.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image" Target="../media/image8.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14.jpeg"/><Relationship Id="rId2" Type="http://schemas.openxmlformats.org/officeDocument/2006/relationships/image" Target="../media/image13.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2" name="Picture 3" descr="road.png"/>
          <p:cNvPicPr>
            <a:picLocks noChangeAspect="1"/>
          </p:cNvPicPr>
          <p:nvPr/>
        </p:nvPicPr>
        <p:blipFill>
          <a:blip r:embed="rId3"/>
          <a:srcRect/>
          <a:stretch>
            <a:fillRect/>
          </a:stretch>
        </p:blipFill>
        <p:spPr bwMode="auto">
          <a:xfrm>
            <a:off x="0" y="2139951"/>
            <a:ext cx="9144000" cy="3003550"/>
          </a:xfrm>
          <a:prstGeom prst="rect">
            <a:avLst/>
          </a:prstGeom>
          <a:noFill/>
          <a:ln w="9525">
            <a:noFill/>
            <a:miter lim="800000"/>
            <a:headEnd/>
            <a:tailEnd/>
          </a:ln>
        </p:spPr>
      </p:pic>
      <p:grpSp>
        <p:nvGrpSpPr>
          <p:cNvPr id="2" name="组合 87"/>
          <p:cNvGrpSpPr>
            <a:grpSpLocks/>
          </p:cNvGrpSpPr>
          <p:nvPr/>
        </p:nvGrpSpPr>
        <p:grpSpPr bwMode="auto">
          <a:xfrm>
            <a:off x="2589215" y="3035301"/>
            <a:ext cx="3779837" cy="1577975"/>
            <a:chOff x="6240567" y="2900570"/>
            <a:chExt cx="3915294" cy="1916713"/>
          </a:xfrm>
        </p:grpSpPr>
        <p:grpSp>
          <p:nvGrpSpPr>
            <p:cNvPr id="3" name="组合 72"/>
            <p:cNvGrpSpPr>
              <a:grpSpLocks/>
            </p:cNvGrpSpPr>
            <p:nvPr/>
          </p:nvGrpSpPr>
          <p:grpSpPr bwMode="auto">
            <a:xfrm>
              <a:off x="6340874" y="2900570"/>
              <a:ext cx="3814987" cy="1916713"/>
              <a:chOff x="6340874" y="2900570"/>
              <a:chExt cx="3814987" cy="1916713"/>
            </a:xfrm>
          </p:grpSpPr>
          <p:sp>
            <p:nvSpPr>
              <p:cNvPr id="94" name="文本框 79"/>
              <p:cNvSpPr txBox="1"/>
              <p:nvPr/>
            </p:nvSpPr>
            <p:spPr>
              <a:xfrm>
                <a:off x="6340874" y="2900570"/>
                <a:ext cx="3814987" cy="1906613"/>
              </a:xfrm>
              <a:prstGeom prst="rect">
                <a:avLst/>
              </a:prstGeom>
              <a:noFill/>
            </p:spPr>
            <p:txBody>
              <a:bodyPr>
                <a:spAutoFit/>
              </a:bodyPr>
              <a:lstStyle>
                <a:defPPr>
                  <a:defRPr lang="zh-CN"/>
                </a:defPPr>
                <a:lvl1pPr>
                  <a:defRPr sz="3200" b="1">
                    <a:solidFill>
                      <a:srgbClr val="F5841C"/>
                    </a:solidFill>
                    <a:latin typeface="微软雅黑" panose="020B0503020204020204" pitchFamily="34" charset="-122"/>
                    <a:ea typeface="微软雅黑" panose="020B0503020204020204" pitchFamily="34" charset="-122"/>
                  </a:defRPr>
                </a:lvl1pPr>
              </a:lstStyle>
              <a:p>
                <a:pPr fontAlgn="auto">
                  <a:lnSpc>
                    <a:spcPct val="150000"/>
                  </a:lnSpc>
                  <a:spcBef>
                    <a:spcPts val="0"/>
                  </a:spcBef>
                  <a:spcAft>
                    <a:spcPts val="0"/>
                  </a:spcAft>
                  <a:defRPr/>
                </a:pPr>
                <a:r>
                  <a:rPr lang="zh-CN" altLang="en-US" dirty="0" smtClean="0">
                    <a:solidFill>
                      <a:schemeClr val="accent3"/>
                    </a:solidFill>
                  </a:rPr>
                  <a:t>新课标人教版</a:t>
                </a:r>
                <a:r>
                  <a:rPr lang="en-US" altLang="zh-CN" dirty="0" smtClean="0">
                    <a:solidFill>
                      <a:schemeClr val="accent3"/>
                    </a:solidFill>
                  </a:rPr>
                  <a:t>·</a:t>
                </a:r>
                <a:r>
                  <a:rPr lang="zh-CN" altLang="en-US" dirty="0" smtClean="0">
                    <a:solidFill>
                      <a:schemeClr val="accent3"/>
                    </a:solidFill>
                  </a:rPr>
                  <a:t>物理</a:t>
                </a:r>
                <a:endParaRPr lang="en-US" altLang="zh-CN" dirty="0" smtClean="0">
                  <a:solidFill>
                    <a:schemeClr val="accent3"/>
                  </a:solidFill>
                </a:endParaRPr>
              </a:p>
              <a:p>
                <a:pPr algn="ctr" fontAlgn="auto">
                  <a:lnSpc>
                    <a:spcPct val="150000"/>
                  </a:lnSpc>
                  <a:spcBef>
                    <a:spcPts val="0"/>
                  </a:spcBef>
                  <a:spcAft>
                    <a:spcPts val="0"/>
                  </a:spcAft>
                  <a:defRPr/>
                </a:pPr>
                <a:r>
                  <a:rPr lang="zh-CN" altLang="en-US" dirty="0" smtClean="0">
                    <a:solidFill>
                      <a:schemeClr val="accent3"/>
                    </a:solidFill>
                  </a:rPr>
                  <a:t> </a:t>
                </a:r>
                <a:r>
                  <a:rPr lang="zh-CN" altLang="en-US" dirty="0" smtClean="0">
                    <a:solidFill>
                      <a:srgbClr val="FF0000"/>
                    </a:solidFill>
                  </a:rPr>
                  <a:t>八年级下</a:t>
                </a:r>
                <a:endParaRPr lang="zh-CN" altLang="en-US" dirty="0">
                  <a:solidFill>
                    <a:srgbClr val="FF0000"/>
                  </a:solidFill>
                </a:endParaRPr>
              </a:p>
            </p:txBody>
          </p:sp>
          <p:sp>
            <p:nvSpPr>
              <p:cNvPr id="95" name="圆角矩形 94"/>
              <p:cNvSpPr/>
              <p:nvPr/>
            </p:nvSpPr>
            <p:spPr>
              <a:xfrm>
                <a:off x="6409938" y="3087614"/>
                <a:ext cx="3694947" cy="1729669"/>
              </a:xfrm>
              <a:prstGeom prst="roundRect">
                <a:avLst/>
              </a:prstGeom>
              <a:noFill/>
              <a:ln w="6350">
                <a:solidFill>
                  <a:srgbClr val="A0BF0D"/>
                </a:solidFill>
                <a:prstDash val="dash"/>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p>
            </p:txBody>
          </p:sp>
        </p:grpSp>
        <p:grpSp>
          <p:nvGrpSpPr>
            <p:cNvPr id="4" name="组合 45"/>
            <p:cNvGrpSpPr>
              <a:grpSpLocks/>
            </p:cNvGrpSpPr>
            <p:nvPr/>
          </p:nvGrpSpPr>
          <p:grpSpPr bwMode="auto">
            <a:xfrm rot="2731254">
              <a:off x="6341934" y="2879007"/>
              <a:ext cx="109793" cy="312528"/>
              <a:chOff x="4454660" y="3810474"/>
              <a:chExt cx="406107" cy="1155987"/>
            </a:xfrm>
          </p:grpSpPr>
          <p:sp>
            <p:nvSpPr>
              <p:cNvPr id="9226" name="Freeform 16"/>
              <p:cNvSpPr>
                <a:spLocks/>
              </p:cNvSpPr>
              <p:nvPr/>
            </p:nvSpPr>
            <p:spPr bwMode="auto">
              <a:xfrm flipV="1">
                <a:off x="4459674" y="3810474"/>
                <a:ext cx="396080" cy="564858"/>
              </a:xfrm>
              <a:custGeom>
                <a:avLst/>
                <a:gdLst>
                  <a:gd name="T0" fmla="*/ 148399 w 758"/>
                  <a:gd name="T1" fmla="*/ 564858 h 1081"/>
                  <a:gd name="T2" fmla="*/ 396080 w 758"/>
                  <a:gd name="T3" fmla="*/ 0 h 1081"/>
                  <a:gd name="T4" fmla="*/ 0 w 758"/>
                  <a:gd name="T5" fmla="*/ 150489 h 1081"/>
                  <a:gd name="T6" fmla="*/ 148399 w 758"/>
                  <a:gd name="T7" fmla="*/ 564858 h 1081"/>
                  <a:gd name="T8" fmla="*/ 0 60000 65536"/>
                  <a:gd name="T9" fmla="*/ 0 60000 65536"/>
                  <a:gd name="T10" fmla="*/ 0 60000 65536"/>
                  <a:gd name="T11" fmla="*/ 0 60000 65536"/>
                  <a:gd name="T12" fmla="*/ 0 w 758"/>
                  <a:gd name="T13" fmla="*/ 0 h 1081"/>
                  <a:gd name="T14" fmla="*/ 758 w 758"/>
                  <a:gd name="T15" fmla="*/ 1081 h 1081"/>
                </a:gdLst>
                <a:ahLst/>
                <a:cxnLst>
                  <a:cxn ang="T8">
                    <a:pos x="T0" y="T1"/>
                  </a:cxn>
                  <a:cxn ang="T9">
                    <a:pos x="T2" y="T3"/>
                  </a:cxn>
                  <a:cxn ang="T10">
                    <a:pos x="T4" y="T5"/>
                  </a:cxn>
                  <a:cxn ang="T11">
                    <a:pos x="T6" y="T7"/>
                  </a:cxn>
                </a:cxnLst>
                <a:rect l="T12" t="T13" r="T14" b="T15"/>
                <a:pathLst>
                  <a:path w="758" h="1081">
                    <a:moveTo>
                      <a:pt x="284" y="1081"/>
                    </a:moveTo>
                    <a:lnTo>
                      <a:pt x="758" y="0"/>
                    </a:lnTo>
                    <a:lnTo>
                      <a:pt x="0" y="288"/>
                    </a:lnTo>
                    <a:lnTo>
                      <a:pt x="284" y="1081"/>
                    </a:lnTo>
                    <a:close/>
                  </a:path>
                </a:pathLst>
              </a:custGeom>
              <a:solidFill>
                <a:srgbClr val="319095"/>
              </a:solidFill>
              <a:ln w="9525">
                <a:noFill/>
                <a:round/>
                <a:headEnd/>
                <a:tailEnd/>
              </a:ln>
            </p:spPr>
            <p:txBody>
              <a:bodyPr/>
              <a:lstStyle/>
              <a:p>
                <a:endParaRPr lang="zh-CN" altLang="en-US"/>
              </a:p>
            </p:txBody>
          </p:sp>
          <p:sp>
            <p:nvSpPr>
              <p:cNvPr id="9227" name="Freeform 30"/>
              <p:cNvSpPr>
                <a:spLocks/>
              </p:cNvSpPr>
              <p:nvPr/>
            </p:nvSpPr>
            <p:spPr bwMode="auto">
              <a:xfrm rot="-6303818">
                <a:off x="4522923" y="4261161"/>
                <a:ext cx="275725" cy="329602"/>
              </a:xfrm>
              <a:custGeom>
                <a:avLst/>
                <a:gdLst>
                  <a:gd name="T0" fmla="*/ 0 w 261"/>
                  <a:gd name="T1" fmla="*/ 0 h 312"/>
                  <a:gd name="T2" fmla="*/ 125714 w 261"/>
                  <a:gd name="T3" fmla="*/ 329602 h 312"/>
                  <a:gd name="T4" fmla="*/ 125714 w 261"/>
                  <a:gd name="T5" fmla="*/ 329602 h 312"/>
                  <a:gd name="T6" fmla="*/ 275725 w 261"/>
                  <a:gd name="T7" fmla="*/ 0 h 312"/>
                  <a:gd name="T8" fmla="*/ 0 w 261"/>
                  <a:gd name="T9" fmla="*/ 0 h 312"/>
                  <a:gd name="T10" fmla="*/ 0 60000 65536"/>
                  <a:gd name="T11" fmla="*/ 0 60000 65536"/>
                  <a:gd name="T12" fmla="*/ 0 60000 65536"/>
                  <a:gd name="T13" fmla="*/ 0 60000 65536"/>
                  <a:gd name="T14" fmla="*/ 0 60000 65536"/>
                  <a:gd name="T15" fmla="*/ 0 w 261"/>
                  <a:gd name="T16" fmla="*/ 0 h 312"/>
                  <a:gd name="T17" fmla="*/ 261 w 261"/>
                  <a:gd name="T18" fmla="*/ 312 h 312"/>
                </a:gdLst>
                <a:ahLst/>
                <a:cxnLst>
                  <a:cxn ang="T10">
                    <a:pos x="T0" y="T1"/>
                  </a:cxn>
                  <a:cxn ang="T11">
                    <a:pos x="T2" y="T3"/>
                  </a:cxn>
                  <a:cxn ang="T12">
                    <a:pos x="T4" y="T5"/>
                  </a:cxn>
                  <a:cxn ang="T13">
                    <a:pos x="T6" y="T7"/>
                  </a:cxn>
                  <a:cxn ang="T14">
                    <a:pos x="T8" y="T9"/>
                  </a:cxn>
                </a:cxnLst>
                <a:rect l="T15" t="T16" r="T17" b="T18"/>
                <a:pathLst>
                  <a:path w="261" h="312">
                    <a:moveTo>
                      <a:pt x="0" y="0"/>
                    </a:moveTo>
                    <a:lnTo>
                      <a:pt x="119" y="312"/>
                    </a:lnTo>
                    <a:lnTo>
                      <a:pt x="261" y="0"/>
                    </a:lnTo>
                    <a:lnTo>
                      <a:pt x="0" y="0"/>
                    </a:lnTo>
                    <a:close/>
                  </a:path>
                </a:pathLst>
              </a:custGeom>
              <a:solidFill>
                <a:srgbClr val="A0BF0D"/>
              </a:solidFill>
              <a:ln w="9525">
                <a:noFill/>
                <a:round/>
                <a:headEnd/>
                <a:tailEnd/>
              </a:ln>
            </p:spPr>
            <p:txBody>
              <a:bodyPr/>
              <a:lstStyle/>
              <a:p>
                <a:endParaRPr lang="zh-CN" altLang="en-US"/>
              </a:p>
            </p:txBody>
          </p:sp>
          <p:sp>
            <p:nvSpPr>
              <p:cNvPr id="9228" name="Freeform 12"/>
              <p:cNvSpPr>
                <a:spLocks/>
              </p:cNvSpPr>
              <p:nvPr/>
            </p:nvSpPr>
            <p:spPr bwMode="auto">
              <a:xfrm rot="7160246">
                <a:off x="4384500" y="4490194"/>
                <a:ext cx="546427" cy="406107"/>
              </a:xfrm>
              <a:custGeom>
                <a:avLst/>
                <a:gdLst>
                  <a:gd name="T0" fmla="*/ 400474 w 1067"/>
                  <a:gd name="T1" fmla="*/ 0 h 793"/>
                  <a:gd name="T2" fmla="*/ 0 w 1067"/>
                  <a:gd name="T3" fmla="*/ 147489 h 793"/>
                  <a:gd name="T4" fmla="*/ 546427 w 1067"/>
                  <a:gd name="T5" fmla="*/ 406107 h 793"/>
                  <a:gd name="T6" fmla="*/ 400474 w 1067"/>
                  <a:gd name="T7" fmla="*/ 0 h 793"/>
                  <a:gd name="T8" fmla="*/ 0 60000 65536"/>
                  <a:gd name="T9" fmla="*/ 0 60000 65536"/>
                  <a:gd name="T10" fmla="*/ 0 60000 65536"/>
                  <a:gd name="T11" fmla="*/ 0 60000 65536"/>
                  <a:gd name="T12" fmla="*/ 0 w 1067"/>
                  <a:gd name="T13" fmla="*/ 0 h 793"/>
                  <a:gd name="T14" fmla="*/ 1067 w 1067"/>
                  <a:gd name="T15" fmla="*/ 793 h 793"/>
                </a:gdLst>
                <a:ahLst/>
                <a:cxnLst>
                  <a:cxn ang="T8">
                    <a:pos x="T0" y="T1"/>
                  </a:cxn>
                  <a:cxn ang="T9">
                    <a:pos x="T2" y="T3"/>
                  </a:cxn>
                  <a:cxn ang="T10">
                    <a:pos x="T4" y="T5"/>
                  </a:cxn>
                  <a:cxn ang="T11">
                    <a:pos x="T6" y="T7"/>
                  </a:cxn>
                </a:cxnLst>
                <a:rect l="T12" t="T13" r="T14" b="T15"/>
                <a:pathLst>
                  <a:path w="1067" h="793">
                    <a:moveTo>
                      <a:pt x="782" y="0"/>
                    </a:moveTo>
                    <a:lnTo>
                      <a:pt x="0" y="288"/>
                    </a:lnTo>
                    <a:lnTo>
                      <a:pt x="1067" y="793"/>
                    </a:lnTo>
                    <a:lnTo>
                      <a:pt x="782" y="0"/>
                    </a:lnTo>
                    <a:close/>
                  </a:path>
                </a:pathLst>
              </a:custGeom>
              <a:solidFill>
                <a:srgbClr val="FDB900"/>
              </a:solidFill>
              <a:ln w="9525">
                <a:noFill/>
                <a:round/>
                <a:headEnd/>
                <a:tailEnd/>
              </a:ln>
            </p:spPr>
            <p:txBody>
              <a:bodyPr/>
              <a:lstStyle/>
              <a:p>
                <a:endParaRPr lang="zh-CN" altLang="en-US"/>
              </a:p>
            </p:txBody>
          </p:sp>
        </p:grpSp>
      </p:grpSp>
      <p:sp>
        <p:nvSpPr>
          <p:cNvPr id="96" name="文本框 78"/>
          <p:cNvSpPr txBox="1"/>
          <p:nvPr/>
        </p:nvSpPr>
        <p:spPr>
          <a:xfrm>
            <a:off x="3071802" y="2214560"/>
            <a:ext cx="2908489" cy="623248"/>
          </a:xfrm>
          <a:prstGeom prst="rect">
            <a:avLst/>
          </a:prstGeom>
          <a:noFill/>
        </p:spPr>
        <p:txBody>
          <a:bodyPr wrap="none" lIns="68580" tIns="34290" rIns="68580" bIns="34290">
            <a:spAutoFit/>
          </a:bodyPr>
          <a:lstStyle>
            <a:defPPr>
              <a:defRPr lang="zh-CN"/>
            </a:defPPr>
            <a:lvl1pPr>
              <a:defRPr sz="3200" b="1">
                <a:solidFill>
                  <a:srgbClr val="F5841C"/>
                </a:solidFill>
                <a:latin typeface="微软雅黑" panose="020B0503020204020204" pitchFamily="34" charset="-122"/>
                <a:ea typeface="微软雅黑" panose="020B0503020204020204" pitchFamily="34" charset="-122"/>
              </a:defRPr>
            </a:lvl1pPr>
          </a:lstStyle>
          <a:p>
            <a:pPr fontAlgn="auto">
              <a:spcBef>
                <a:spcPts val="0"/>
              </a:spcBef>
              <a:spcAft>
                <a:spcPts val="0"/>
              </a:spcAft>
              <a:defRPr/>
            </a:pPr>
            <a:r>
              <a:rPr lang="zh-CN" altLang="en-US" sz="3600" dirty="0" smtClean="0">
                <a:solidFill>
                  <a:srgbClr val="FF0000"/>
                </a:solidFill>
              </a:rPr>
              <a:t>学科素养课件</a:t>
            </a:r>
            <a:endParaRPr lang="zh-CN" altLang="en-US" sz="3600" dirty="0">
              <a:solidFill>
                <a:srgbClr val="FF0000"/>
              </a:solidFill>
            </a:endParaRPr>
          </a:p>
        </p:txBody>
      </p:sp>
      <p:pic>
        <p:nvPicPr>
          <p:cNvPr id="54" name="Picture 5" descr="cloudandb.png"/>
          <p:cNvPicPr>
            <a:picLocks noChangeAspect="1"/>
          </p:cNvPicPr>
          <p:nvPr/>
        </p:nvPicPr>
        <p:blipFill>
          <a:blip r:embed="rId4"/>
          <a:srcRect/>
          <a:stretch>
            <a:fillRect/>
          </a:stretch>
        </p:blipFill>
        <p:spPr bwMode="auto">
          <a:xfrm>
            <a:off x="2892427" y="39689"/>
            <a:ext cx="6226175" cy="998537"/>
          </a:xfrm>
          <a:prstGeom prst="rect">
            <a:avLst/>
          </a:prstGeom>
          <a:noFill/>
          <a:ln w="9525">
            <a:noFill/>
            <a:miter lim="800000"/>
            <a:headEnd/>
            <a:tailEnd/>
          </a:ln>
        </p:spPr>
      </p:pic>
      <p:pic>
        <p:nvPicPr>
          <p:cNvPr id="97" name="Picture 4" descr="cloud_ballon.png"/>
          <p:cNvPicPr>
            <a:picLocks noChangeAspect="1"/>
          </p:cNvPicPr>
          <p:nvPr/>
        </p:nvPicPr>
        <p:blipFill>
          <a:blip r:embed="rId5"/>
          <a:srcRect/>
          <a:stretch>
            <a:fillRect/>
          </a:stretch>
        </p:blipFill>
        <p:spPr bwMode="auto">
          <a:xfrm>
            <a:off x="7796213" y="5143500"/>
            <a:ext cx="842962" cy="690563"/>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3" presetClass="entr" presetSubtype="16" fill="hold" nodeType="afterEffect">
                                  <p:stCondLst>
                                    <p:cond delay="0"/>
                                  </p:stCondLst>
                                  <p:childTnLst>
                                    <p:set>
                                      <p:cBhvr>
                                        <p:cTn id="6" dur="1" fill="hold">
                                          <p:stCondLst>
                                            <p:cond delay="0"/>
                                          </p:stCondLst>
                                        </p:cTn>
                                        <p:tgtEl>
                                          <p:spTgt spid="62"/>
                                        </p:tgtEl>
                                        <p:attrNameLst>
                                          <p:attrName>style.visibility</p:attrName>
                                        </p:attrNameLst>
                                      </p:cBhvr>
                                      <p:to>
                                        <p:strVal val="visible"/>
                                      </p:to>
                                    </p:set>
                                    <p:anim calcmode="lin" valueType="num">
                                      <p:cBhvr>
                                        <p:cTn id="7" dur="500" fill="hold"/>
                                        <p:tgtEl>
                                          <p:spTgt spid="62"/>
                                        </p:tgtEl>
                                        <p:attrNameLst>
                                          <p:attrName>ppt_w</p:attrName>
                                        </p:attrNameLst>
                                      </p:cBhvr>
                                      <p:tavLst>
                                        <p:tav tm="0">
                                          <p:val>
                                            <p:fltVal val="0"/>
                                          </p:val>
                                        </p:tav>
                                        <p:tav tm="100000">
                                          <p:val>
                                            <p:strVal val="#ppt_w"/>
                                          </p:val>
                                        </p:tav>
                                      </p:tavLst>
                                    </p:anim>
                                    <p:anim calcmode="lin" valueType="num">
                                      <p:cBhvr>
                                        <p:cTn id="8" dur="500" fill="hold"/>
                                        <p:tgtEl>
                                          <p:spTgt spid="62"/>
                                        </p:tgtEl>
                                        <p:attrNameLst>
                                          <p:attrName>ppt_h</p:attrName>
                                        </p:attrNameLst>
                                      </p:cBhvr>
                                      <p:tavLst>
                                        <p:tav tm="0">
                                          <p:val>
                                            <p:fltVal val="0"/>
                                          </p:val>
                                        </p:tav>
                                        <p:tav tm="100000">
                                          <p:val>
                                            <p:strVal val="#ppt_h"/>
                                          </p:val>
                                        </p:tav>
                                      </p:tavLst>
                                    </p:anim>
                                  </p:childTnLst>
                                </p:cTn>
                              </p:par>
                            </p:childTnLst>
                          </p:cTn>
                        </p:par>
                        <p:par>
                          <p:cTn id="9" fill="hold">
                            <p:stCondLst>
                              <p:cond delay="500"/>
                            </p:stCondLst>
                            <p:childTnLst>
                              <p:par>
                                <p:cTn id="10" presetID="42" presetClass="entr" presetSubtype="0" fill="hold" grpId="0" nodeType="afterEffect">
                                  <p:stCondLst>
                                    <p:cond delay="0"/>
                                  </p:stCondLst>
                                  <p:childTnLst>
                                    <p:set>
                                      <p:cBhvr>
                                        <p:cTn id="11" dur="1" fill="hold">
                                          <p:stCondLst>
                                            <p:cond delay="0"/>
                                          </p:stCondLst>
                                        </p:cTn>
                                        <p:tgtEl>
                                          <p:spTgt spid="96"/>
                                        </p:tgtEl>
                                        <p:attrNameLst>
                                          <p:attrName>style.visibility</p:attrName>
                                        </p:attrNameLst>
                                      </p:cBhvr>
                                      <p:to>
                                        <p:strVal val="visible"/>
                                      </p:to>
                                    </p:set>
                                    <p:animEffect transition="in" filter="fade">
                                      <p:cBhvr>
                                        <p:cTn id="12" dur="1000"/>
                                        <p:tgtEl>
                                          <p:spTgt spid="96"/>
                                        </p:tgtEl>
                                      </p:cBhvr>
                                    </p:animEffect>
                                    <p:anim calcmode="lin" valueType="num">
                                      <p:cBhvr>
                                        <p:cTn id="13" dur="1000" fill="hold"/>
                                        <p:tgtEl>
                                          <p:spTgt spid="96"/>
                                        </p:tgtEl>
                                        <p:attrNameLst>
                                          <p:attrName>ppt_x</p:attrName>
                                        </p:attrNameLst>
                                      </p:cBhvr>
                                      <p:tavLst>
                                        <p:tav tm="0">
                                          <p:val>
                                            <p:strVal val="#ppt_x"/>
                                          </p:val>
                                        </p:tav>
                                        <p:tav tm="100000">
                                          <p:val>
                                            <p:strVal val="#ppt_x"/>
                                          </p:val>
                                        </p:tav>
                                      </p:tavLst>
                                    </p:anim>
                                    <p:anim calcmode="lin" valueType="num">
                                      <p:cBhvr>
                                        <p:cTn id="14" dur="1000" fill="hold"/>
                                        <p:tgtEl>
                                          <p:spTgt spid="96"/>
                                        </p:tgtEl>
                                        <p:attrNameLst>
                                          <p:attrName>ppt_y</p:attrName>
                                        </p:attrNameLst>
                                      </p:cBhvr>
                                      <p:tavLst>
                                        <p:tav tm="0">
                                          <p:val>
                                            <p:strVal val="#ppt_y+.1"/>
                                          </p:val>
                                        </p:tav>
                                        <p:tav tm="100000">
                                          <p:val>
                                            <p:strVal val="#ppt_y"/>
                                          </p:val>
                                        </p:tav>
                                      </p:tavLst>
                                    </p:anim>
                                  </p:childTnLst>
                                </p:cTn>
                              </p:par>
                              <p:par>
                                <p:cTn id="15" presetID="42" presetClass="entr" presetSubtype="0" fill="hold" nodeType="withEffect">
                                  <p:stCondLst>
                                    <p:cond delay="0"/>
                                  </p:stCondLst>
                                  <p:childTnLst>
                                    <p:set>
                                      <p:cBhvr>
                                        <p:cTn id="16" dur="1" fill="hold">
                                          <p:stCondLst>
                                            <p:cond delay="0"/>
                                          </p:stCondLst>
                                        </p:cTn>
                                        <p:tgtEl>
                                          <p:spTgt spid="2"/>
                                        </p:tgtEl>
                                        <p:attrNameLst>
                                          <p:attrName>style.visibility</p:attrName>
                                        </p:attrNameLst>
                                      </p:cBhvr>
                                      <p:to>
                                        <p:strVal val="visible"/>
                                      </p:to>
                                    </p:set>
                                    <p:animEffect transition="in" filter="fade">
                                      <p:cBhvr>
                                        <p:cTn id="17" dur="1000"/>
                                        <p:tgtEl>
                                          <p:spTgt spid="2"/>
                                        </p:tgtEl>
                                      </p:cBhvr>
                                    </p:animEffect>
                                    <p:anim calcmode="lin" valueType="num">
                                      <p:cBhvr>
                                        <p:cTn id="18" dur="1000" fill="hold"/>
                                        <p:tgtEl>
                                          <p:spTgt spid="2"/>
                                        </p:tgtEl>
                                        <p:attrNameLst>
                                          <p:attrName>ppt_x</p:attrName>
                                        </p:attrNameLst>
                                      </p:cBhvr>
                                      <p:tavLst>
                                        <p:tav tm="0">
                                          <p:val>
                                            <p:strVal val="#ppt_x"/>
                                          </p:val>
                                        </p:tav>
                                        <p:tav tm="100000">
                                          <p:val>
                                            <p:strVal val="#ppt_x"/>
                                          </p:val>
                                        </p:tav>
                                      </p:tavLst>
                                    </p:anim>
                                    <p:anim calcmode="lin" valueType="num">
                                      <p:cBhvr>
                                        <p:cTn id="19" dur="1000" fill="hold"/>
                                        <p:tgtEl>
                                          <p:spTgt spid="2"/>
                                        </p:tgtEl>
                                        <p:attrNameLst>
                                          <p:attrName>ppt_y</p:attrName>
                                        </p:attrNameLst>
                                      </p:cBhvr>
                                      <p:tavLst>
                                        <p:tav tm="0">
                                          <p:val>
                                            <p:strVal val="#ppt_y+.1"/>
                                          </p:val>
                                        </p:tav>
                                        <p:tav tm="100000">
                                          <p:val>
                                            <p:strVal val="#ppt_y"/>
                                          </p:val>
                                        </p:tav>
                                      </p:tavLst>
                                    </p:anim>
                                  </p:childTnLst>
                                </p:cTn>
                              </p:par>
                            </p:childTnLst>
                          </p:cTn>
                        </p:par>
                        <p:par>
                          <p:cTn id="20" fill="hold">
                            <p:stCondLst>
                              <p:cond delay="1500"/>
                            </p:stCondLst>
                            <p:childTnLst>
                              <p:par>
                                <p:cTn id="21" presetID="1" presetClass="entr" presetSubtype="0" fill="hold" nodeType="afterEffect">
                                  <p:stCondLst>
                                    <p:cond delay="0"/>
                                  </p:stCondLst>
                                  <p:childTnLst>
                                    <p:set>
                                      <p:cBhvr>
                                        <p:cTn id="22" dur="1" fill="hold">
                                          <p:stCondLst>
                                            <p:cond delay="0"/>
                                          </p:stCondLst>
                                        </p:cTn>
                                        <p:tgtEl>
                                          <p:spTgt spid="54"/>
                                        </p:tgtEl>
                                        <p:attrNameLst>
                                          <p:attrName>style.visibility</p:attrName>
                                        </p:attrNameLst>
                                      </p:cBhvr>
                                      <p:to>
                                        <p:strVal val="visible"/>
                                      </p:to>
                                    </p:set>
                                  </p:childTnLst>
                                </p:cTn>
                              </p:par>
                            </p:childTnLst>
                          </p:cTn>
                        </p:par>
                        <p:par>
                          <p:cTn id="23" fill="hold">
                            <p:stCondLst>
                              <p:cond delay="1500"/>
                            </p:stCondLst>
                            <p:childTnLst>
                              <p:par>
                                <p:cTn id="24" presetID="0" presetClass="path" presetSubtype="0" accel="50000" decel="50000" fill="hold" nodeType="afterEffect">
                                  <p:stCondLst>
                                    <p:cond delay="0"/>
                                  </p:stCondLst>
                                  <p:childTnLst>
                                    <p:animMotion origin="layout" path="M -0.02057 -0.10209 C -0.02722 -0.10602 -0.03307 -0.11204 -0.03932 -0.1169 C -0.04271 -0.11945 -0.04636 -0.12037 -0.04974 -0.12246 C -0.05091 -0.12315 -0.05169 -0.12546 -0.05287 -0.12616 C -0.05417 -0.12709 -0.06354 -0.12963 -0.06432 -0.12986 C -0.07162 -0.13241 -0.07761 -0.13588 -0.08516 -0.13727 C -0.08972 -0.13935 -0.09414 -0.1419 -0.0987 -0.14468 C -0.10222 -0.14676 -0.10391 -0.1456 -0.10703 -0.14838 C -0.11289 -0.15347 -0.11823 -0.15857 -0.12474 -0.16134 C -0.12578 -0.1625 -0.12669 -0.16412 -0.12787 -0.16505 C -0.12891 -0.16597 -0.13008 -0.16597 -0.13099 -0.1669 C -0.1375 -0.17338 -0.14258 -0.18125 -0.14974 -0.18542 C -0.15287 -0.19097 -0.15599 -0.19653 -0.15912 -0.20209 C -0.16081 -0.20509 -0.16341 -0.20533 -0.16537 -0.20764 C -0.16849 -0.21597 -0.17383 -0.22269 -0.17787 -0.22986 C -0.18399 -0.24074 -0.18998 -0.25139 -0.19557 -0.2632 C -0.20365 -0.28033 -0.20729 -0.30556 -0.2112 -0.32616 C -0.21211 -0.33773 -0.2138 -0.34815 -0.21537 -0.35949 C -0.21563 -0.38634 -0.2125 -0.44815 -0.21953 -0.48542 C -0.2224 -0.53079 -0.22149 -0.57037 -0.23307 -0.61134 C -0.23503 -0.61806 -0.23672 -0.62778 -0.23932 -0.63357 C -0.24675 -0.6507 -0.24297 -0.63982 -0.2487 -0.64838 C -0.25248 -0.65394 -0.25638 -0.66227 -0.2612 -0.66505 C -0.27448 -0.67292 -0.28659 -0.67639 -0.30078 -0.67801 C -0.32878 -0.69468 -0.36094 -0.68056 -0.39037 -0.67616 C -0.41211 -0.6632 -0.42669 -0.67824 -0.44349 -0.69468 C -0.44623 -0.69722 -0.44961 -0.69815 -0.45182 -0.70209 C -0.45547 -0.70857 -0.45821 -0.71088 -0.46328 -0.7132 C -0.46732 -0.72037 -0.4724 -0.72153 -0.47682 -0.72801 C -0.48099 -0.73426 -0.48451 -0.73704 -0.48932 -0.74283 C -0.49141 -0.74537 -0.4944 -0.74445 -0.49662 -0.74653 C -0.50313 -0.75301 -0.50612 -0.75625 -0.51328 -0.75949 C -0.51862 -0.76574 -0.52578 -0.76783 -0.53203 -0.7706 C -0.54219 -0.78264 -0.57383 -0.77778 -0.57787 -0.77801 C -0.58867 -0.78449 -0.57656 -0.77801 -0.60391 -0.77801 C -0.65287 -0.77801 -0.70182 -0.77917 -0.75078 -0.77986 C -0.76094 -0.78588 -0.76992 -0.79722 -0.77995 -0.80394 C -0.78334 -0.80625 -0.78568 -0.81134 -0.78932 -0.81134 " pathEditMode="relative" ptsTypes="fffffffffffffffffffffffffffffffffffffA">
                                      <p:cBhvr>
                                        <p:cTn id="25" dur="2000" fill="hold"/>
                                        <p:tgtEl>
                                          <p:spTgt spid="97"/>
                                        </p:tgtEl>
                                        <p:attrNameLst>
                                          <p:attrName>ppt_x</p:attrName>
                                          <p:attrName>ppt_y</p:attrName>
                                        </p:attrNameLst>
                                      </p:cBhvr>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6"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9"/>
          <p:cNvGrpSpPr/>
          <p:nvPr/>
        </p:nvGrpSpPr>
        <p:grpSpPr>
          <a:xfrm>
            <a:off x="171454" y="0"/>
            <a:ext cx="2223404" cy="818555"/>
            <a:chOff x="444500" y="496094"/>
            <a:chExt cx="2362200" cy="1091406"/>
          </a:xfrm>
          <a:solidFill>
            <a:schemeClr val="accent4">
              <a:lumMod val="20000"/>
              <a:lumOff val="80000"/>
            </a:schemeClr>
          </a:solidFill>
        </p:grpSpPr>
        <p:sp>
          <p:nvSpPr>
            <p:cNvPr id="15" name="圆角矩形 14"/>
            <p:cNvSpPr/>
            <p:nvPr/>
          </p:nvSpPr>
          <p:spPr>
            <a:xfrm>
              <a:off x="444500" y="901700"/>
              <a:ext cx="2362200" cy="685800"/>
            </a:xfrm>
            <a:prstGeom prst="roundRect">
              <a:avLst/>
            </a:prstGeom>
            <a:grp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p>
          </p:txBody>
        </p:sp>
        <p:cxnSp>
          <p:nvCxnSpPr>
            <p:cNvPr id="16" name="直接连接符 15"/>
            <p:cNvCxnSpPr/>
            <p:nvPr/>
          </p:nvCxnSpPr>
          <p:spPr>
            <a:xfrm rot="5400000">
              <a:off x="7810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cxnSp>
          <p:nvCxnSpPr>
            <p:cNvPr id="17" name="直接连接符 16"/>
            <p:cNvCxnSpPr/>
            <p:nvPr/>
          </p:nvCxnSpPr>
          <p:spPr>
            <a:xfrm rot="5400000">
              <a:off x="18859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grpSp>
      <p:pic>
        <p:nvPicPr>
          <p:cNvPr id="14" name="图片 13" descr="图片6.png"/>
          <p:cNvPicPr>
            <a:picLocks noChangeAspect="1"/>
          </p:cNvPicPr>
          <p:nvPr/>
        </p:nvPicPr>
        <p:blipFill>
          <a:blip r:embed="rId2"/>
          <a:srcRect/>
          <a:stretch>
            <a:fillRect/>
          </a:stretch>
        </p:blipFill>
        <p:spPr bwMode="auto">
          <a:xfrm>
            <a:off x="665163" y="1162050"/>
            <a:ext cx="850900" cy="434975"/>
          </a:xfrm>
          <a:prstGeom prst="rect">
            <a:avLst/>
          </a:prstGeom>
          <a:noFill/>
          <a:ln w="9525">
            <a:noFill/>
            <a:miter lim="800000"/>
            <a:headEnd/>
            <a:tailEnd/>
          </a:ln>
        </p:spPr>
      </p:pic>
      <p:sp>
        <p:nvSpPr>
          <p:cNvPr id="9" name="矩形 8"/>
          <p:cNvSpPr>
            <a:spLocks noChangeArrowheads="1"/>
          </p:cNvSpPr>
          <p:nvPr/>
        </p:nvSpPr>
        <p:spPr bwMode="auto">
          <a:xfrm>
            <a:off x="306388" y="349250"/>
            <a:ext cx="2074862" cy="484188"/>
          </a:xfrm>
          <a:prstGeom prst="rect">
            <a:avLst/>
          </a:prstGeom>
          <a:noFill/>
          <a:ln w="9525">
            <a:noFill/>
            <a:miter lim="800000"/>
            <a:headEnd/>
            <a:tailEnd/>
          </a:ln>
        </p:spPr>
        <p:txBody>
          <a:bodyPr wrap="none" lIns="68580" tIns="34290" rIns="68580" bIns="34290">
            <a:spAutoFit/>
          </a:bodyPr>
          <a:lstStyle/>
          <a:p>
            <a:r>
              <a:rPr lang="zh-CN" altLang="en-US" sz="2700">
                <a:latin typeface="微软雅黑" pitchFamily="34" charset="-122"/>
                <a:ea typeface="微软雅黑" pitchFamily="34" charset="-122"/>
              </a:rPr>
              <a:t>知识点  惯性</a:t>
            </a:r>
          </a:p>
        </p:txBody>
      </p:sp>
      <p:sp>
        <p:nvSpPr>
          <p:cNvPr id="23" name="矩形 22"/>
          <p:cNvSpPr>
            <a:spLocks noChangeArrowheads="1"/>
          </p:cNvSpPr>
          <p:nvPr/>
        </p:nvSpPr>
        <p:spPr bwMode="auto">
          <a:xfrm>
            <a:off x="731838" y="1692275"/>
            <a:ext cx="7954962" cy="2219967"/>
          </a:xfrm>
          <a:prstGeom prst="rect">
            <a:avLst/>
          </a:prstGeom>
          <a:noFill/>
          <a:ln w="9525">
            <a:noFill/>
            <a:miter lim="800000"/>
            <a:headEnd/>
            <a:tailEnd/>
          </a:ln>
        </p:spPr>
        <p:txBody>
          <a:bodyPr lIns="68580" tIns="34290" rIns="68580" bIns="34290">
            <a:spAutoFit/>
          </a:bodyPr>
          <a:lstStyle/>
          <a:p>
            <a:pPr>
              <a:lnSpc>
                <a:spcPct val="150000"/>
              </a:lnSpc>
            </a:pPr>
            <a:r>
              <a:rPr lang="zh-CN" altLang="en-US" sz="2400" b="1" dirty="0">
                <a:latin typeface="微软雅黑" pitchFamily="34" charset="-122"/>
                <a:ea typeface="微软雅黑" pitchFamily="34" charset="-122"/>
              </a:rPr>
              <a:t>正在奔跑的人处于运动状态</a:t>
            </a:r>
            <a:r>
              <a:rPr lang="en-US" altLang="zh-CN" sz="2400" b="1" dirty="0">
                <a:latin typeface="微软雅黑" pitchFamily="34" charset="-122"/>
                <a:ea typeface="微软雅黑" pitchFamily="34" charset="-122"/>
              </a:rPr>
              <a:t>,</a:t>
            </a:r>
            <a:r>
              <a:rPr lang="zh-CN" altLang="en-US" sz="2400" b="1" dirty="0">
                <a:latin typeface="微软雅黑" pitchFamily="34" charset="-122"/>
                <a:ea typeface="微软雅黑" pitchFamily="34" charset="-122"/>
              </a:rPr>
              <a:t>当他的脚被绊住后</a:t>
            </a:r>
            <a:r>
              <a:rPr lang="en-US" altLang="zh-CN" sz="2400" b="1" dirty="0">
                <a:latin typeface="微软雅黑" pitchFamily="34" charset="-122"/>
                <a:ea typeface="微软雅黑" pitchFamily="34" charset="-122"/>
              </a:rPr>
              <a:t>,</a:t>
            </a:r>
            <a:r>
              <a:rPr lang="zh-CN" altLang="en-US" sz="2400" b="1" dirty="0">
                <a:latin typeface="微软雅黑" pitchFamily="34" charset="-122"/>
                <a:ea typeface="微软雅黑" pitchFamily="34" charset="-122"/>
              </a:rPr>
              <a:t>脚突然停止了运动</a:t>
            </a:r>
            <a:r>
              <a:rPr lang="en-US" altLang="zh-CN" sz="2400" b="1" dirty="0">
                <a:latin typeface="微软雅黑" pitchFamily="34" charset="-122"/>
                <a:ea typeface="微软雅黑" pitchFamily="34" charset="-122"/>
              </a:rPr>
              <a:t>,</a:t>
            </a:r>
            <a:r>
              <a:rPr lang="zh-CN" altLang="en-US" sz="2400" b="1" dirty="0">
                <a:latin typeface="微软雅黑" pitchFamily="34" charset="-122"/>
                <a:ea typeface="微软雅黑" pitchFamily="34" charset="-122"/>
              </a:rPr>
              <a:t>而他的上半身由于惯性还要保持原来的运动状态</a:t>
            </a:r>
            <a:r>
              <a:rPr lang="en-US" altLang="zh-CN" sz="2400" b="1" dirty="0">
                <a:latin typeface="微软雅黑" pitchFamily="34" charset="-122"/>
                <a:ea typeface="微软雅黑" pitchFamily="34" charset="-122"/>
              </a:rPr>
              <a:t>,</a:t>
            </a:r>
            <a:r>
              <a:rPr lang="zh-CN" altLang="en-US" sz="2400" b="1" dirty="0">
                <a:latin typeface="微软雅黑" pitchFamily="34" charset="-122"/>
                <a:ea typeface="微软雅黑" pitchFamily="34" charset="-122"/>
              </a:rPr>
              <a:t>所以他会向前倾倒</a:t>
            </a:r>
            <a:r>
              <a:rPr lang="en-US" altLang="zh-CN" sz="2400" b="1" dirty="0">
                <a:latin typeface="微软雅黑" pitchFamily="34" charset="-122"/>
                <a:ea typeface="微软雅黑" pitchFamily="34" charset="-122"/>
              </a:rPr>
              <a:t>.</a:t>
            </a:r>
          </a:p>
          <a:p>
            <a:pPr>
              <a:lnSpc>
                <a:spcPct val="150000"/>
              </a:lnSpc>
            </a:pPr>
            <a:endParaRPr lang="zh-CN" altLang="en-US" sz="2400" b="1" dirty="0">
              <a:latin typeface="微软雅黑" pitchFamily="34" charset="-122"/>
              <a:ea typeface="微软雅黑" pitchFamily="34" charset="-122"/>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with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slide(fromLeft)">
                                      <p:cBhvr>
                                        <p:cTn id="7" dur="500"/>
                                        <p:tgtEl>
                                          <p:spTgt spid="9"/>
                                        </p:tgtEl>
                                      </p:cBhvr>
                                    </p:animEffect>
                                  </p:childTnLst>
                                </p:cTn>
                              </p:par>
                              <p:par>
                                <p:cTn id="8" presetID="12" presetClass="entr" presetSubtype="1" fill="hold"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slide(fromTop)">
                                      <p:cBhvr>
                                        <p:cTn id="10" dur="500"/>
                                        <p:tgtEl>
                                          <p:spTgt spid="2"/>
                                        </p:tgtEl>
                                      </p:cBhvr>
                                    </p:animEffect>
                                  </p:childTnLst>
                                </p:cTn>
                              </p:par>
                              <p:par>
                                <p:cTn id="11" presetID="12" presetClass="entr" presetSubtype="4" fill="hold" nodeType="withEffect">
                                  <p:stCondLst>
                                    <p:cond delay="0"/>
                                  </p:stCondLst>
                                  <p:childTnLst>
                                    <p:set>
                                      <p:cBhvr>
                                        <p:cTn id="12" dur="1" fill="hold">
                                          <p:stCondLst>
                                            <p:cond delay="0"/>
                                          </p:stCondLst>
                                        </p:cTn>
                                        <p:tgtEl>
                                          <p:spTgt spid="14"/>
                                        </p:tgtEl>
                                        <p:attrNameLst>
                                          <p:attrName>style.visibility</p:attrName>
                                        </p:attrNameLst>
                                      </p:cBhvr>
                                      <p:to>
                                        <p:strVal val="visible"/>
                                      </p:to>
                                    </p:set>
                                    <p:animEffect transition="in" filter="slide(fromBottom)">
                                      <p:cBhvr>
                                        <p:cTn id="13" dur="500"/>
                                        <p:tgtEl>
                                          <p:spTgt spid="14"/>
                                        </p:tgtEl>
                                      </p:cBhvr>
                                    </p:animEffect>
                                  </p:childTnLst>
                                </p:cTn>
                              </p:par>
                            </p:childTnLst>
                          </p:cTn>
                        </p:par>
                        <p:par>
                          <p:cTn id="14" fill="hold">
                            <p:stCondLst>
                              <p:cond delay="500"/>
                            </p:stCondLst>
                            <p:childTnLst>
                              <p:par>
                                <p:cTn id="15" presetID="12" presetClass="entr" presetSubtype="4" fill="hold" grpId="0" nodeType="afterEffect">
                                  <p:stCondLst>
                                    <p:cond delay="0"/>
                                  </p:stCondLst>
                                  <p:childTnLst>
                                    <p:set>
                                      <p:cBhvr>
                                        <p:cTn id="16" dur="1" fill="hold">
                                          <p:stCondLst>
                                            <p:cond delay="0"/>
                                          </p:stCondLst>
                                        </p:cTn>
                                        <p:tgtEl>
                                          <p:spTgt spid="23"/>
                                        </p:tgtEl>
                                        <p:attrNameLst>
                                          <p:attrName>style.visibility</p:attrName>
                                        </p:attrNameLst>
                                      </p:cBhvr>
                                      <p:to>
                                        <p:strVal val="visible"/>
                                      </p:to>
                                    </p:set>
                                    <p:animEffect transition="in" filter="slide(fromBottom)">
                                      <p:cBhvr>
                                        <p:cTn id="17" dur="500"/>
                                        <p:tgtEl>
                                          <p:spTgt spid="2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23"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9"/>
          <p:cNvGrpSpPr/>
          <p:nvPr/>
        </p:nvGrpSpPr>
        <p:grpSpPr>
          <a:xfrm>
            <a:off x="171454" y="0"/>
            <a:ext cx="2223404" cy="818555"/>
            <a:chOff x="444500" y="496094"/>
            <a:chExt cx="2362200" cy="1091406"/>
          </a:xfrm>
          <a:solidFill>
            <a:schemeClr val="accent4">
              <a:lumMod val="20000"/>
              <a:lumOff val="80000"/>
            </a:schemeClr>
          </a:solidFill>
        </p:grpSpPr>
        <p:sp>
          <p:nvSpPr>
            <p:cNvPr id="15" name="圆角矩形 14"/>
            <p:cNvSpPr/>
            <p:nvPr/>
          </p:nvSpPr>
          <p:spPr>
            <a:xfrm>
              <a:off x="444500" y="901700"/>
              <a:ext cx="2362200" cy="685800"/>
            </a:xfrm>
            <a:prstGeom prst="roundRect">
              <a:avLst/>
            </a:prstGeom>
            <a:grp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p>
          </p:txBody>
        </p:sp>
        <p:cxnSp>
          <p:nvCxnSpPr>
            <p:cNvPr id="16" name="直接连接符 15"/>
            <p:cNvCxnSpPr/>
            <p:nvPr/>
          </p:nvCxnSpPr>
          <p:spPr>
            <a:xfrm rot="5400000">
              <a:off x="7810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cxnSp>
          <p:nvCxnSpPr>
            <p:cNvPr id="17" name="直接连接符 16"/>
            <p:cNvCxnSpPr/>
            <p:nvPr/>
          </p:nvCxnSpPr>
          <p:spPr>
            <a:xfrm rot="5400000">
              <a:off x="18859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grpSp>
      <p:pic>
        <p:nvPicPr>
          <p:cNvPr id="14" name="图片 13" descr="图片6.png"/>
          <p:cNvPicPr>
            <a:picLocks noChangeAspect="1"/>
          </p:cNvPicPr>
          <p:nvPr/>
        </p:nvPicPr>
        <p:blipFill>
          <a:blip r:embed="rId2"/>
          <a:srcRect/>
          <a:stretch>
            <a:fillRect/>
          </a:stretch>
        </p:blipFill>
        <p:spPr bwMode="auto">
          <a:xfrm>
            <a:off x="665163" y="979488"/>
            <a:ext cx="850900" cy="363537"/>
          </a:xfrm>
          <a:prstGeom prst="rect">
            <a:avLst/>
          </a:prstGeom>
          <a:noFill/>
          <a:ln w="9525">
            <a:noFill/>
            <a:miter lim="800000"/>
            <a:headEnd/>
            <a:tailEnd/>
          </a:ln>
        </p:spPr>
      </p:pic>
      <p:sp>
        <p:nvSpPr>
          <p:cNvPr id="9" name="矩形 8"/>
          <p:cNvSpPr>
            <a:spLocks noChangeArrowheads="1"/>
          </p:cNvSpPr>
          <p:nvPr/>
        </p:nvSpPr>
        <p:spPr bwMode="auto">
          <a:xfrm>
            <a:off x="306388" y="349250"/>
            <a:ext cx="2074862" cy="484188"/>
          </a:xfrm>
          <a:prstGeom prst="rect">
            <a:avLst/>
          </a:prstGeom>
          <a:noFill/>
          <a:ln w="9525">
            <a:noFill/>
            <a:miter lim="800000"/>
            <a:headEnd/>
            <a:tailEnd/>
          </a:ln>
        </p:spPr>
        <p:txBody>
          <a:bodyPr wrap="none" lIns="68580" tIns="34290" rIns="68580" bIns="34290">
            <a:spAutoFit/>
          </a:bodyPr>
          <a:lstStyle/>
          <a:p>
            <a:r>
              <a:rPr lang="zh-CN" altLang="en-US" sz="2700">
                <a:latin typeface="微软雅黑" pitchFamily="34" charset="-122"/>
                <a:ea typeface="微软雅黑" pitchFamily="34" charset="-122"/>
              </a:rPr>
              <a:t>知识点  惯性</a:t>
            </a:r>
          </a:p>
        </p:txBody>
      </p:sp>
      <p:sp>
        <p:nvSpPr>
          <p:cNvPr id="23" name="矩形 22"/>
          <p:cNvSpPr>
            <a:spLocks noChangeArrowheads="1"/>
          </p:cNvSpPr>
          <p:nvPr/>
        </p:nvSpPr>
        <p:spPr bwMode="auto">
          <a:xfrm>
            <a:off x="544513" y="1266825"/>
            <a:ext cx="8261350" cy="3302000"/>
          </a:xfrm>
          <a:prstGeom prst="rect">
            <a:avLst/>
          </a:prstGeom>
          <a:noFill/>
          <a:ln w="9525">
            <a:noFill/>
            <a:miter lim="800000"/>
            <a:headEnd/>
            <a:tailEnd/>
          </a:ln>
        </p:spPr>
        <p:txBody>
          <a:bodyPr lIns="68580" tIns="34290" rIns="68580" bIns="34290">
            <a:spAutoFit/>
          </a:bodyPr>
          <a:lstStyle/>
          <a:p>
            <a:pPr>
              <a:lnSpc>
                <a:spcPct val="150000"/>
              </a:lnSpc>
            </a:pPr>
            <a:r>
              <a:rPr lang="zh-CN" altLang="en-US" sz="2000" b="1" dirty="0">
                <a:latin typeface="微软雅黑" pitchFamily="34" charset="-122"/>
                <a:ea typeface="微软雅黑" pitchFamily="34" charset="-122"/>
              </a:rPr>
              <a:t>解释有关惯性现象的一般步骤</a:t>
            </a:r>
            <a:r>
              <a:rPr lang="en-US" altLang="zh-CN" sz="2000" b="1" dirty="0">
                <a:latin typeface="微软雅黑" pitchFamily="34" charset="-122"/>
                <a:ea typeface="微软雅黑" pitchFamily="34" charset="-122"/>
              </a:rPr>
              <a:t>:</a:t>
            </a:r>
          </a:p>
          <a:p>
            <a:pPr>
              <a:lnSpc>
                <a:spcPct val="150000"/>
              </a:lnSpc>
            </a:pPr>
            <a:r>
              <a:rPr lang="en-US" altLang="zh-CN" sz="2000" b="1" dirty="0">
                <a:latin typeface="微软雅黑" pitchFamily="34" charset="-122"/>
                <a:ea typeface="微软雅黑" pitchFamily="34" charset="-122"/>
              </a:rPr>
              <a:t>(1)</a:t>
            </a:r>
            <a:r>
              <a:rPr lang="zh-CN" altLang="en-US" sz="2000" b="1" dirty="0">
                <a:latin typeface="微软雅黑" pitchFamily="34" charset="-122"/>
                <a:ea typeface="微软雅黑" pitchFamily="34" charset="-122"/>
              </a:rPr>
              <a:t>确定研究对象</a:t>
            </a:r>
            <a:r>
              <a:rPr lang="en-US" altLang="zh-CN" sz="2000" b="1" dirty="0">
                <a:latin typeface="微软雅黑" pitchFamily="34" charset="-122"/>
                <a:ea typeface="微软雅黑" pitchFamily="34" charset="-122"/>
              </a:rPr>
              <a:t>,</a:t>
            </a:r>
            <a:r>
              <a:rPr lang="zh-CN" altLang="en-US" sz="2000" b="1" dirty="0">
                <a:latin typeface="微软雅黑" pitchFamily="34" charset="-122"/>
                <a:ea typeface="微软雅黑" pitchFamily="34" charset="-122"/>
              </a:rPr>
              <a:t>即明确研究对象是哪一个物体或同一个物体的哪个不同部分</a:t>
            </a:r>
            <a:r>
              <a:rPr lang="en-US" altLang="zh-CN" sz="2000" b="1" dirty="0">
                <a:latin typeface="微软雅黑" pitchFamily="34" charset="-122"/>
                <a:ea typeface="微软雅黑" pitchFamily="34" charset="-122"/>
              </a:rPr>
              <a:t>;</a:t>
            </a:r>
          </a:p>
          <a:p>
            <a:pPr>
              <a:lnSpc>
                <a:spcPct val="150000"/>
              </a:lnSpc>
            </a:pPr>
            <a:r>
              <a:rPr lang="en-US" altLang="zh-CN" sz="2000" b="1" dirty="0">
                <a:latin typeface="微软雅黑" pitchFamily="34" charset="-122"/>
                <a:ea typeface="微软雅黑" pitchFamily="34" charset="-122"/>
              </a:rPr>
              <a:t>(2)</a:t>
            </a:r>
            <a:r>
              <a:rPr lang="zh-CN" altLang="en-US" sz="2000" b="1" dirty="0">
                <a:latin typeface="微软雅黑" pitchFamily="34" charset="-122"/>
                <a:ea typeface="微软雅黑" pitchFamily="34" charset="-122"/>
              </a:rPr>
              <a:t>明确所研究的物体原来处在什么运动状态</a:t>
            </a:r>
            <a:r>
              <a:rPr lang="en-US" altLang="zh-CN" sz="2000" b="1" dirty="0">
                <a:latin typeface="微软雅黑" pitchFamily="34" charset="-122"/>
                <a:ea typeface="微软雅黑" pitchFamily="34" charset="-122"/>
              </a:rPr>
              <a:t>(</a:t>
            </a:r>
            <a:r>
              <a:rPr lang="zh-CN" altLang="en-US" sz="2000" b="1" dirty="0">
                <a:latin typeface="微软雅黑" pitchFamily="34" charset="-122"/>
                <a:ea typeface="微软雅黑" pitchFamily="34" charset="-122"/>
              </a:rPr>
              <a:t>是静止状态还是运动状态</a:t>
            </a:r>
            <a:r>
              <a:rPr lang="en-US" altLang="zh-CN" sz="2000" b="1" dirty="0">
                <a:latin typeface="微软雅黑" pitchFamily="34" charset="-122"/>
                <a:ea typeface="微软雅黑" pitchFamily="34" charset="-122"/>
              </a:rPr>
              <a:t>);</a:t>
            </a:r>
          </a:p>
          <a:p>
            <a:pPr>
              <a:lnSpc>
                <a:spcPct val="150000"/>
              </a:lnSpc>
            </a:pPr>
            <a:r>
              <a:rPr lang="en-US" altLang="zh-CN" sz="2000" b="1" dirty="0">
                <a:latin typeface="微软雅黑" pitchFamily="34" charset="-122"/>
                <a:ea typeface="微软雅黑" pitchFamily="34" charset="-122"/>
              </a:rPr>
              <a:t>(3)</a:t>
            </a:r>
            <a:r>
              <a:rPr lang="zh-CN" altLang="en-US" sz="2000" b="1" dirty="0">
                <a:latin typeface="微软雅黑" pitchFamily="34" charset="-122"/>
                <a:ea typeface="微软雅黑" pitchFamily="34" charset="-122"/>
              </a:rPr>
              <a:t>指明某物体或物体的某一部分因受力而改变运动状态</a:t>
            </a:r>
            <a:r>
              <a:rPr lang="en-US" altLang="zh-CN" sz="2000" b="1" dirty="0">
                <a:latin typeface="微软雅黑" pitchFamily="34" charset="-122"/>
                <a:ea typeface="微软雅黑" pitchFamily="34" charset="-122"/>
              </a:rPr>
              <a:t>;</a:t>
            </a:r>
          </a:p>
          <a:p>
            <a:pPr>
              <a:lnSpc>
                <a:spcPct val="150000"/>
              </a:lnSpc>
            </a:pPr>
            <a:r>
              <a:rPr lang="en-US" altLang="zh-CN" sz="2000" b="1" dirty="0">
                <a:latin typeface="微软雅黑" pitchFamily="34" charset="-122"/>
                <a:ea typeface="微软雅黑" pitchFamily="34" charset="-122"/>
              </a:rPr>
              <a:t>(4)</a:t>
            </a:r>
            <a:r>
              <a:rPr lang="zh-CN" altLang="en-US" sz="2000" b="1" dirty="0">
                <a:latin typeface="微软雅黑" pitchFamily="34" charset="-122"/>
                <a:ea typeface="微软雅黑" pitchFamily="34" charset="-122"/>
              </a:rPr>
              <a:t>指明另一物体或物体的另一部分由于惯性而保持原来的运动状态</a:t>
            </a:r>
            <a:r>
              <a:rPr lang="en-US" altLang="zh-CN" sz="2000" b="1" dirty="0">
                <a:latin typeface="微软雅黑" pitchFamily="34" charset="-122"/>
                <a:ea typeface="微软雅黑" pitchFamily="34" charset="-122"/>
              </a:rPr>
              <a:t>,</a:t>
            </a:r>
            <a:r>
              <a:rPr lang="zh-CN" altLang="en-US" sz="2000" b="1" dirty="0">
                <a:latin typeface="微软雅黑" pitchFamily="34" charset="-122"/>
                <a:ea typeface="微软雅黑" pitchFamily="34" charset="-122"/>
              </a:rPr>
              <a:t>出现了怎样的现象</a:t>
            </a:r>
            <a:r>
              <a:rPr lang="en-US" altLang="zh-CN" sz="2000" b="1" dirty="0">
                <a:latin typeface="微软雅黑" pitchFamily="34" charset="-122"/>
                <a:ea typeface="微软雅黑" pitchFamily="34" charset="-122"/>
              </a:rPr>
              <a:t>,</a:t>
            </a:r>
            <a:r>
              <a:rPr lang="zh-CN" altLang="en-US" sz="2000" b="1" dirty="0">
                <a:latin typeface="微软雅黑" pitchFamily="34" charset="-122"/>
                <a:ea typeface="微软雅黑" pitchFamily="34" charset="-122"/>
              </a:rPr>
              <a:t>从而得出结论</a:t>
            </a:r>
            <a:r>
              <a:rPr lang="en-US" altLang="zh-CN" sz="2000" b="1" dirty="0">
                <a:latin typeface="微软雅黑" pitchFamily="34" charset="-122"/>
                <a:ea typeface="微软雅黑" pitchFamily="34" charset="-122"/>
              </a:rPr>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with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slide(fromLeft)">
                                      <p:cBhvr>
                                        <p:cTn id="7" dur="500"/>
                                        <p:tgtEl>
                                          <p:spTgt spid="9"/>
                                        </p:tgtEl>
                                      </p:cBhvr>
                                    </p:animEffect>
                                  </p:childTnLst>
                                </p:cTn>
                              </p:par>
                              <p:par>
                                <p:cTn id="8" presetID="12" presetClass="entr" presetSubtype="1" fill="hold"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slide(fromTop)">
                                      <p:cBhvr>
                                        <p:cTn id="10" dur="500"/>
                                        <p:tgtEl>
                                          <p:spTgt spid="2"/>
                                        </p:tgtEl>
                                      </p:cBhvr>
                                    </p:animEffect>
                                  </p:childTnLst>
                                </p:cTn>
                              </p:par>
                              <p:par>
                                <p:cTn id="11" presetID="12" presetClass="entr" presetSubtype="4" fill="hold" nodeType="withEffect">
                                  <p:stCondLst>
                                    <p:cond delay="0"/>
                                  </p:stCondLst>
                                  <p:childTnLst>
                                    <p:set>
                                      <p:cBhvr>
                                        <p:cTn id="12" dur="1" fill="hold">
                                          <p:stCondLst>
                                            <p:cond delay="0"/>
                                          </p:stCondLst>
                                        </p:cTn>
                                        <p:tgtEl>
                                          <p:spTgt spid="14"/>
                                        </p:tgtEl>
                                        <p:attrNameLst>
                                          <p:attrName>style.visibility</p:attrName>
                                        </p:attrNameLst>
                                      </p:cBhvr>
                                      <p:to>
                                        <p:strVal val="visible"/>
                                      </p:to>
                                    </p:set>
                                    <p:animEffect transition="in" filter="slide(fromBottom)">
                                      <p:cBhvr>
                                        <p:cTn id="13" dur="500"/>
                                        <p:tgtEl>
                                          <p:spTgt spid="14"/>
                                        </p:tgtEl>
                                      </p:cBhvr>
                                    </p:animEffect>
                                  </p:childTnLst>
                                </p:cTn>
                              </p:par>
                            </p:childTnLst>
                          </p:cTn>
                        </p:par>
                        <p:par>
                          <p:cTn id="14" fill="hold">
                            <p:stCondLst>
                              <p:cond delay="500"/>
                            </p:stCondLst>
                            <p:childTnLst>
                              <p:par>
                                <p:cTn id="15" presetID="12" presetClass="entr" presetSubtype="4" fill="hold" grpId="0" nodeType="afterEffect">
                                  <p:stCondLst>
                                    <p:cond delay="0"/>
                                  </p:stCondLst>
                                  <p:childTnLst>
                                    <p:set>
                                      <p:cBhvr>
                                        <p:cTn id="16" dur="1" fill="hold">
                                          <p:stCondLst>
                                            <p:cond delay="0"/>
                                          </p:stCondLst>
                                        </p:cTn>
                                        <p:tgtEl>
                                          <p:spTgt spid="23"/>
                                        </p:tgtEl>
                                        <p:attrNameLst>
                                          <p:attrName>style.visibility</p:attrName>
                                        </p:attrNameLst>
                                      </p:cBhvr>
                                      <p:to>
                                        <p:strVal val="visible"/>
                                      </p:to>
                                    </p:set>
                                    <p:animEffect transition="in" filter="slide(fromBottom)">
                                      <p:cBhvr>
                                        <p:cTn id="17" dur="500"/>
                                        <p:tgtEl>
                                          <p:spTgt spid="2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23"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 name="TextBox 61"/>
          <p:cNvSpPr txBox="1">
            <a:spLocks noChangeArrowheads="1"/>
          </p:cNvSpPr>
          <p:nvPr/>
        </p:nvSpPr>
        <p:spPr bwMode="auto">
          <a:xfrm>
            <a:off x="1611313" y="623888"/>
            <a:ext cx="5707062" cy="900112"/>
          </a:xfrm>
          <a:prstGeom prst="rect">
            <a:avLst/>
          </a:prstGeom>
          <a:noFill/>
          <a:ln w="9525">
            <a:noFill/>
            <a:miter lim="800000"/>
            <a:headEnd/>
            <a:tailEnd/>
          </a:ln>
        </p:spPr>
        <p:txBody>
          <a:bodyPr wrap="none" lIns="68580" tIns="34290" rIns="68580" bIns="34290">
            <a:spAutoFit/>
          </a:bodyPr>
          <a:lstStyle/>
          <a:p>
            <a:r>
              <a:rPr lang="zh-CN" altLang="en-US" sz="5400" b="1">
                <a:solidFill>
                  <a:schemeClr val="accent1"/>
                </a:solidFill>
                <a:latin typeface="隶书"/>
                <a:ea typeface="隶书"/>
                <a:cs typeface="隶书"/>
              </a:rPr>
              <a:t>第八章  运动和力</a:t>
            </a:r>
          </a:p>
        </p:txBody>
      </p:sp>
      <p:sp>
        <p:nvSpPr>
          <p:cNvPr id="64" name="文本框 78"/>
          <p:cNvSpPr txBox="1">
            <a:spLocks noChangeArrowheads="1"/>
          </p:cNvSpPr>
          <p:nvPr/>
        </p:nvSpPr>
        <p:spPr bwMode="auto">
          <a:xfrm>
            <a:off x="2630488" y="1790700"/>
            <a:ext cx="3362325" cy="576263"/>
          </a:xfrm>
          <a:prstGeom prst="rect">
            <a:avLst/>
          </a:prstGeom>
          <a:noFill/>
          <a:ln w="9525">
            <a:noFill/>
            <a:miter lim="800000"/>
            <a:headEnd/>
            <a:tailEnd/>
          </a:ln>
        </p:spPr>
        <p:txBody>
          <a:bodyPr wrap="none" lIns="68580" tIns="34290" rIns="68580" bIns="34290">
            <a:spAutoFit/>
          </a:bodyPr>
          <a:lstStyle/>
          <a:p>
            <a:r>
              <a:rPr lang="zh-CN" altLang="en-US" sz="3300" b="1">
                <a:solidFill>
                  <a:schemeClr val="accent1"/>
                </a:solidFill>
                <a:latin typeface="微软雅黑" pitchFamily="34" charset="-122"/>
                <a:ea typeface="微软雅黑" pitchFamily="34" charset="-122"/>
              </a:rPr>
              <a:t>第</a:t>
            </a:r>
            <a:r>
              <a:rPr lang="en-US" altLang="zh-CN" sz="3300" b="1">
                <a:solidFill>
                  <a:schemeClr val="accent1"/>
                </a:solidFill>
                <a:latin typeface="微软雅黑" pitchFamily="34" charset="-122"/>
                <a:ea typeface="微软雅黑" pitchFamily="34" charset="-122"/>
              </a:rPr>
              <a:t>2</a:t>
            </a:r>
            <a:r>
              <a:rPr lang="zh-CN" altLang="en-US" sz="3300" b="1">
                <a:solidFill>
                  <a:schemeClr val="accent1"/>
                </a:solidFill>
                <a:latin typeface="微软雅黑" pitchFamily="34" charset="-122"/>
                <a:ea typeface="微软雅黑" pitchFamily="34" charset="-122"/>
              </a:rPr>
              <a:t>节　二力平衡</a:t>
            </a:r>
          </a:p>
        </p:txBody>
      </p:sp>
      <p:pic>
        <p:nvPicPr>
          <p:cNvPr id="25" name="Picture 12" descr="clouds1.png"/>
          <p:cNvPicPr>
            <a:picLocks noChangeAspect="1"/>
          </p:cNvPicPr>
          <p:nvPr/>
        </p:nvPicPr>
        <p:blipFill>
          <a:blip r:embed="rId3"/>
          <a:srcRect/>
          <a:stretch>
            <a:fillRect/>
          </a:stretch>
        </p:blipFill>
        <p:spPr bwMode="auto">
          <a:xfrm>
            <a:off x="1822450" y="3101975"/>
            <a:ext cx="4770438" cy="828675"/>
          </a:xfrm>
          <a:prstGeom prst="rect">
            <a:avLst/>
          </a:prstGeom>
          <a:noFill/>
          <a:ln w="9525">
            <a:noFill/>
            <a:miter lim="800000"/>
            <a:headEnd/>
            <a:tailEnd/>
          </a:ln>
        </p:spPr>
      </p:pic>
      <p:pic>
        <p:nvPicPr>
          <p:cNvPr id="26" name="Picture 10" descr="field1.png"/>
          <p:cNvPicPr>
            <a:picLocks noChangeAspect="1"/>
          </p:cNvPicPr>
          <p:nvPr/>
        </p:nvPicPr>
        <p:blipFill>
          <a:blip r:embed="rId4"/>
          <a:srcRect/>
          <a:stretch>
            <a:fillRect/>
          </a:stretch>
        </p:blipFill>
        <p:spPr bwMode="auto">
          <a:xfrm>
            <a:off x="88900" y="3838575"/>
            <a:ext cx="8916988" cy="1354138"/>
          </a:xfrm>
          <a:prstGeom prst="rect">
            <a:avLst/>
          </a:prstGeom>
          <a:noFill/>
          <a:ln w="9525">
            <a:noFill/>
            <a:miter lim="800000"/>
            <a:headEnd/>
            <a:tailEnd/>
          </a:ln>
        </p:spPr>
      </p:pic>
      <p:pic>
        <p:nvPicPr>
          <p:cNvPr id="27" name="Picture 11" descr="server.png"/>
          <p:cNvPicPr>
            <a:picLocks noChangeAspect="1"/>
          </p:cNvPicPr>
          <p:nvPr/>
        </p:nvPicPr>
        <p:blipFill>
          <a:blip r:embed="rId5"/>
          <a:srcRect/>
          <a:stretch>
            <a:fillRect/>
          </a:stretch>
        </p:blipFill>
        <p:spPr bwMode="auto">
          <a:xfrm>
            <a:off x="2759075" y="3294063"/>
            <a:ext cx="3560763" cy="1955800"/>
          </a:xfrm>
          <a:prstGeom prst="rect">
            <a:avLst/>
          </a:prstGeom>
          <a:noFill/>
          <a:ln w="9525">
            <a:noFill/>
            <a:miter lim="800000"/>
            <a:headEnd/>
            <a:tailEnd/>
          </a:ln>
        </p:spPr>
      </p:pic>
    </p:spTree>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afterEffect">
                                  <p:stCondLst>
                                    <p:cond delay="0"/>
                                  </p:stCondLst>
                                  <p:childTnLst>
                                    <p:set>
                                      <p:cBhvr>
                                        <p:cTn id="6" dur="1" fill="hold">
                                          <p:stCondLst>
                                            <p:cond delay="0"/>
                                          </p:stCondLst>
                                        </p:cTn>
                                        <p:tgtEl>
                                          <p:spTgt spid="27"/>
                                        </p:tgtEl>
                                        <p:attrNameLst>
                                          <p:attrName>style.visibility</p:attrName>
                                        </p:attrNameLst>
                                      </p:cBhvr>
                                      <p:to>
                                        <p:strVal val="visible"/>
                                      </p:to>
                                    </p:set>
                                    <p:anim calcmode="lin" valueType="num">
                                      <p:cBhvr additive="base">
                                        <p:cTn id="7" dur="500" fill="hold"/>
                                        <p:tgtEl>
                                          <p:spTgt spid="27"/>
                                        </p:tgtEl>
                                        <p:attrNameLst>
                                          <p:attrName>ppt_x</p:attrName>
                                        </p:attrNameLst>
                                      </p:cBhvr>
                                      <p:tavLst>
                                        <p:tav tm="0">
                                          <p:val>
                                            <p:strVal val="#ppt_x"/>
                                          </p:val>
                                        </p:tav>
                                        <p:tav tm="100000">
                                          <p:val>
                                            <p:strVal val="#ppt_x"/>
                                          </p:val>
                                        </p:tav>
                                      </p:tavLst>
                                    </p:anim>
                                    <p:anim calcmode="lin" valueType="num">
                                      <p:cBhvr additive="base">
                                        <p:cTn id="8" dur="500" fill="hold"/>
                                        <p:tgtEl>
                                          <p:spTgt spid="27"/>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25"/>
                                        </p:tgtEl>
                                        <p:attrNameLst>
                                          <p:attrName>style.visibility</p:attrName>
                                        </p:attrNameLst>
                                      </p:cBhvr>
                                      <p:to>
                                        <p:strVal val="visible"/>
                                      </p:to>
                                    </p:set>
                                    <p:anim calcmode="lin" valueType="num">
                                      <p:cBhvr additive="base">
                                        <p:cTn id="11" dur="500" fill="hold"/>
                                        <p:tgtEl>
                                          <p:spTgt spid="25"/>
                                        </p:tgtEl>
                                        <p:attrNameLst>
                                          <p:attrName>ppt_x</p:attrName>
                                        </p:attrNameLst>
                                      </p:cBhvr>
                                      <p:tavLst>
                                        <p:tav tm="0">
                                          <p:val>
                                            <p:strVal val="#ppt_x"/>
                                          </p:val>
                                        </p:tav>
                                        <p:tav tm="100000">
                                          <p:val>
                                            <p:strVal val="#ppt_x"/>
                                          </p:val>
                                        </p:tav>
                                      </p:tavLst>
                                    </p:anim>
                                    <p:anim calcmode="lin" valueType="num">
                                      <p:cBhvr additive="base">
                                        <p:cTn id="12" dur="500" fill="hold"/>
                                        <p:tgtEl>
                                          <p:spTgt spid="25"/>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26"/>
                                        </p:tgtEl>
                                        <p:attrNameLst>
                                          <p:attrName>style.visibility</p:attrName>
                                        </p:attrNameLst>
                                      </p:cBhvr>
                                      <p:to>
                                        <p:strVal val="visible"/>
                                      </p:to>
                                    </p:set>
                                    <p:anim calcmode="lin" valueType="num">
                                      <p:cBhvr additive="base">
                                        <p:cTn id="15" dur="500" fill="hold"/>
                                        <p:tgtEl>
                                          <p:spTgt spid="26"/>
                                        </p:tgtEl>
                                        <p:attrNameLst>
                                          <p:attrName>ppt_x</p:attrName>
                                        </p:attrNameLst>
                                      </p:cBhvr>
                                      <p:tavLst>
                                        <p:tav tm="0">
                                          <p:val>
                                            <p:strVal val="#ppt_x"/>
                                          </p:val>
                                        </p:tav>
                                        <p:tav tm="100000">
                                          <p:val>
                                            <p:strVal val="#ppt_x"/>
                                          </p:val>
                                        </p:tav>
                                      </p:tavLst>
                                    </p:anim>
                                    <p:anim calcmode="lin" valueType="num">
                                      <p:cBhvr additive="base">
                                        <p:cTn id="16" dur="500" fill="hold"/>
                                        <p:tgtEl>
                                          <p:spTgt spid="26"/>
                                        </p:tgtEl>
                                        <p:attrNameLst>
                                          <p:attrName>ppt_y</p:attrName>
                                        </p:attrNameLst>
                                      </p:cBhvr>
                                      <p:tavLst>
                                        <p:tav tm="0">
                                          <p:val>
                                            <p:strVal val="1+#ppt_h/2"/>
                                          </p:val>
                                        </p:tav>
                                        <p:tav tm="100000">
                                          <p:val>
                                            <p:strVal val="#ppt_y"/>
                                          </p:val>
                                        </p:tav>
                                      </p:tavLst>
                                    </p:anim>
                                  </p:childTnLst>
                                </p:cTn>
                              </p:par>
                            </p:childTnLst>
                          </p:cTn>
                        </p:par>
                        <p:par>
                          <p:cTn id="17" fill="hold">
                            <p:stCondLst>
                              <p:cond delay="500"/>
                            </p:stCondLst>
                            <p:childTnLst>
                              <p:par>
                                <p:cTn id="18" presetID="29" presetClass="entr" presetSubtype="0" fill="hold" grpId="0" nodeType="afterEffect">
                                  <p:stCondLst>
                                    <p:cond delay="0"/>
                                  </p:stCondLst>
                                  <p:iterate type="lt">
                                    <p:tmPct val="0"/>
                                  </p:iterate>
                                  <p:childTnLst>
                                    <p:set>
                                      <p:cBhvr>
                                        <p:cTn id="19" dur="1" fill="hold">
                                          <p:stCondLst>
                                            <p:cond delay="0"/>
                                          </p:stCondLst>
                                        </p:cTn>
                                        <p:tgtEl>
                                          <p:spTgt spid="62"/>
                                        </p:tgtEl>
                                        <p:attrNameLst>
                                          <p:attrName>style.visibility</p:attrName>
                                        </p:attrNameLst>
                                      </p:cBhvr>
                                      <p:to>
                                        <p:strVal val="visible"/>
                                      </p:to>
                                    </p:set>
                                    <p:anim calcmode="lin" valueType="num">
                                      <p:cBhvr>
                                        <p:cTn id="20" dur="1000" fill="hold"/>
                                        <p:tgtEl>
                                          <p:spTgt spid="62"/>
                                        </p:tgtEl>
                                        <p:attrNameLst>
                                          <p:attrName>ppt_x</p:attrName>
                                        </p:attrNameLst>
                                      </p:cBhvr>
                                      <p:tavLst>
                                        <p:tav tm="0">
                                          <p:val>
                                            <p:strVal val="#ppt_x-.2"/>
                                          </p:val>
                                        </p:tav>
                                        <p:tav tm="100000">
                                          <p:val>
                                            <p:strVal val="#ppt_x"/>
                                          </p:val>
                                        </p:tav>
                                      </p:tavLst>
                                    </p:anim>
                                    <p:anim calcmode="lin" valueType="num">
                                      <p:cBhvr>
                                        <p:cTn id="21" dur="1000" fill="hold"/>
                                        <p:tgtEl>
                                          <p:spTgt spid="62"/>
                                        </p:tgtEl>
                                        <p:attrNameLst>
                                          <p:attrName>ppt_y</p:attrName>
                                        </p:attrNameLst>
                                      </p:cBhvr>
                                      <p:tavLst>
                                        <p:tav tm="0">
                                          <p:val>
                                            <p:strVal val="#ppt_y"/>
                                          </p:val>
                                        </p:tav>
                                        <p:tav tm="100000">
                                          <p:val>
                                            <p:strVal val="#ppt_y"/>
                                          </p:val>
                                        </p:tav>
                                      </p:tavLst>
                                    </p:anim>
                                    <p:animEffect transition="in" filter="wipe(right)" prLst="gradientSize: 0.1">
                                      <p:cBhvr>
                                        <p:cTn id="22" dur="1000"/>
                                        <p:tgtEl>
                                          <p:spTgt spid="62"/>
                                        </p:tgtEl>
                                      </p:cBhvr>
                                    </p:animEffect>
                                  </p:childTnLst>
                                </p:cTn>
                              </p:par>
                              <p:par>
                                <p:cTn id="23" presetID="29" presetClass="entr" presetSubtype="0" fill="hold" grpId="0" nodeType="withEffect">
                                  <p:stCondLst>
                                    <p:cond delay="0"/>
                                  </p:stCondLst>
                                  <p:iterate type="lt">
                                    <p:tmPct val="0"/>
                                  </p:iterate>
                                  <p:childTnLst>
                                    <p:set>
                                      <p:cBhvr>
                                        <p:cTn id="24" dur="1" fill="hold">
                                          <p:stCondLst>
                                            <p:cond delay="0"/>
                                          </p:stCondLst>
                                        </p:cTn>
                                        <p:tgtEl>
                                          <p:spTgt spid="64"/>
                                        </p:tgtEl>
                                        <p:attrNameLst>
                                          <p:attrName>style.visibility</p:attrName>
                                        </p:attrNameLst>
                                      </p:cBhvr>
                                      <p:to>
                                        <p:strVal val="visible"/>
                                      </p:to>
                                    </p:set>
                                    <p:anim calcmode="lin" valueType="num">
                                      <p:cBhvr>
                                        <p:cTn id="25" dur="1000" fill="hold"/>
                                        <p:tgtEl>
                                          <p:spTgt spid="64"/>
                                        </p:tgtEl>
                                        <p:attrNameLst>
                                          <p:attrName>ppt_x</p:attrName>
                                        </p:attrNameLst>
                                      </p:cBhvr>
                                      <p:tavLst>
                                        <p:tav tm="0">
                                          <p:val>
                                            <p:strVal val="#ppt_x-.2"/>
                                          </p:val>
                                        </p:tav>
                                        <p:tav tm="100000">
                                          <p:val>
                                            <p:strVal val="#ppt_x"/>
                                          </p:val>
                                        </p:tav>
                                      </p:tavLst>
                                    </p:anim>
                                    <p:anim calcmode="lin" valueType="num">
                                      <p:cBhvr>
                                        <p:cTn id="26" dur="1000" fill="hold"/>
                                        <p:tgtEl>
                                          <p:spTgt spid="64"/>
                                        </p:tgtEl>
                                        <p:attrNameLst>
                                          <p:attrName>ppt_y</p:attrName>
                                        </p:attrNameLst>
                                      </p:cBhvr>
                                      <p:tavLst>
                                        <p:tav tm="0">
                                          <p:val>
                                            <p:strVal val="#ppt_y"/>
                                          </p:val>
                                        </p:tav>
                                        <p:tav tm="100000">
                                          <p:val>
                                            <p:strVal val="#ppt_y"/>
                                          </p:val>
                                        </p:tav>
                                      </p:tavLst>
                                    </p:anim>
                                    <p:animEffect transition="in" filter="wipe(right)" prLst="gradientSize: 0.1">
                                      <p:cBhvr>
                                        <p:cTn id="27" dur="1000"/>
                                        <p:tgtEl>
                                          <p:spTgt spid="6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2" grpId="0"/>
      <p:bldP spid="64"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9"/>
          <p:cNvGrpSpPr/>
          <p:nvPr/>
        </p:nvGrpSpPr>
        <p:grpSpPr>
          <a:xfrm>
            <a:off x="171453" y="0"/>
            <a:ext cx="4182833" cy="818555"/>
            <a:chOff x="444500" y="496094"/>
            <a:chExt cx="2362200" cy="1091406"/>
          </a:xfrm>
          <a:solidFill>
            <a:schemeClr val="accent4">
              <a:lumMod val="20000"/>
              <a:lumOff val="80000"/>
            </a:schemeClr>
          </a:solidFill>
        </p:grpSpPr>
        <p:sp>
          <p:nvSpPr>
            <p:cNvPr id="15" name="圆角矩形 14"/>
            <p:cNvSpPr/>
            <p:nvPr/>
          </p:nvSpPr>
          <p:spPr>
            <a:xfrm>
              <a:off x="444500" y="901700"/>
              <a:ext cx="2362200" cy="685800"/>
            </a:xfrm>
            <a:prstGeom prst="roundRect">
              <a:avLst/>
            </a:prstGeom>
            <a:grp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p>
          </p:txBody>
        </p:sp>
        <p:cxnSp>
          <p:nvCxnSpPr>
            <p:cNvPr id="16" name="直接连接符 15"/>
            <p:cNvCxnSpPr/>
            <p:nvPr/>
          </p:nvCxnSpPr>
          <p:spPr>
            <a:xfrm rot="5400000">
              <a:off x="7810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cxnSp>
          <p:nvCxnSpPr>
            <p:cNvPr id="17" name="直接连接符 16"/>
            <p:cNvCxnSpPr/>
            <p:nvPr/>
          </p:nvCxnSpPr>
          <p:spPr>
            <a:xfrm rot="5400000">
              <a:off x="18859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grpSp>
      <p:pic>
        <p:nvPicPr>
          <p:cNvPr id="14" name="图片 13" descr="图片6.png"/>
          <p:cNvPicPr>
            <a:picLocks noChangeAspect="1"/>
          </p:cNvPicPr>
          <p:nvPr/>
        </p:nvPicPr>
        <p:blipFill>
          <a:blip r:embed="rId2"/>
          <a:srcRect/>
          <a:stretch>
            <a:fillRect/>
          </a:stretch>
        </p:blipFill>
        <p:spPr bwMode="auto">
          <a:xfrm>
            <a:off x="496888" y="1114425"/>
            <a:ext cx="1250950" cy="530225"/>
          </a:xfrm>
          <a:prstGeom prst="rect">
            <a:avLst/>
          </a:prstGeom>
          <a:noFill/>
          <a:ln w="9525">
            <a:noFill/>
            <a:miter lim="800000"/>
            <a:headEnd/>
            <a:tailEnd/>
          </a:ln>
        </p:spPr>
      </p:pic>
      <p:sp>
        <p:nvSpPr>
          <p:cNvPr id="9" name="矩形 8"/>
          <p:cNvSpPr>
            <a:spLocks noChangeArrowheads="1"/>
          </p:cNvSpPr>
          <p:nvPr/>
        </p:nvSpPr>
        <p:spPr bwMode="auto">
          <a:xfrm>
            <a:off x="306388" y="349250"/>
            <a:ext cx="4152900" cy="484188"/>
          </a:xfrm>
          <a:prstGeom prst="rect">
            <a:avLst/>
          </a:prstGeom>
          <a:noFill/>
          <a:ln w="9525">
            <a:noFill/>
            <a:miter lim="800000"/>
            <a:headEnd/>
            <a:tailEnd/>
          </a:ln>
        </p:spPr>
        <p:txBody>
          <a:bodyPr wrap="none" lIns="68580" tIns="34290" rIns="68580" bIns="34290">
            <a:spAutoFit/>
          </a:bodyPr>
          <a:lstStyle/>
          <a:p>
            <a:r>
              <a:rPr lang="zh-CN" altLang="en-US" sz="2700">
                <a:latin typeface="微软雅黑" pitchFamily="34" charset="-122"/>
                <a:ea typeface="微软雅黑" pitchFamily="34" charset="-122"/>
              </a:rPr>
              <a:t>知识点  平衡力和平衡状态</a:t>
            </a:r>
          </a:p>
        </p:txBody>
      </p:sp>
      <p:sp>
        <p:nvSpPr>
          <p:cNvPr id="23" name="矩形 22"/>
          <p:cNvSpPr>
            <a:spLocks noChangeArrowheads="1"/>
          </p:cNvSpPr>
          <p:nvPr/>
        </p:nvSpPr>
        <p:spPr bwMode="auto">
          <a:xfrm>
            <a:off x="731838" y="1692275"/>
            <a:ext cx="7954962" cy="1111971"/>
          </a:xfrm>
          <a:prstGeom prst="rect">
            <a:avLst/>
          </a:prstGeom>
          <a:noFill/>
          <a:ln w="9525">
            <a:noFill/>
            <a:miter lim="800000"/>
            <a:headEnd/>
            <a:tailEnd/>
          </a:ln>
        </p:spPr>
        <p:txBody>
          <a:bodyPr lIns="68580" tIns="34290" rIns="68580" bIns="34290">
            <a:spAutoFit/>
          </a:bodyPr>
          <a:lstStyle/>
          <a:p>
            <a:pPr>
              <a:lnSpc>
                <a:spcPct val="150000"/>
              </a:lnSpc>
            </a:pPr>
            <a:r>
              <a:rPr lang="zh-CN" altLang="en-US" sz="2400" b="1" dirty="0">
                <a:latin typeface="微软雅黑" pitchFamily="34" charset="-122"/>
                <a:ea typeface="微软雅黑" pitchFamily="34" charset="-122"/>
              </a:rPr>
              <a:t>石堆组合展示平衡之美</a:t>
            </a:r>
          </a:p>
          <a:p>
            <a:pPr>
              <a:lnSpc>
                <a:spcPct val="150000"/>
              </a:lnSpc>
            </a:pPr>
            <a:r>
              <a:rPr lang="zh-CN" altLang="en-US" sz="2400" b="1" dirty="0">
                <a:latin typeface="微软雅黑" pitchFamily="34" charset="-122"/>
                <a:ea typeface="微软雅黑" pitchFamily="34" charset="-122"/>
              </a:rPr>
              <a:t> </a:t>
            </a:r>
          </a:p>
        </p:txBody>
      </p:sp>
      <p:pic>
        <p:nvPicPr>
          <p:cNvPr id="12" name="r113.jpg" descr="id:2147506068;FounderCES"/>
          <p:cNvPicPr>
            <a:picLocks noChangeAspect="1" noChangeArrowheads="1"/>
          </p:cNvPicPr>
          <p:nvPr/>
        </p:nvPicPr>
        <p:blipFill>
          <a:blip r:embed="rId3"/>
          <a:srcRect/>
          <a:stretch>
            <a:fillRect/>
          </a:stretch>
        </p:blipFill>
        <p:spPr bwMode="auto">
          <a:xfrm>
            <a:off x="4283968" y="1389696"/>
            <a:ext cx="4029174" cy="2925104"/>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with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slide(fromLeft)">
                                      <p:cBhvr>
                                        <p:cTn id="7" dur="500"/>
                                        <p:tgtEl>
                                          <p:spTgt spid="9"/>
                                        </p:tgtEl>
                                      </p:cBhvr>
                                    </p:animEffect>
                                  </p:childTnLst>
                                </p:cTn>
                              </p:par>
                              <p:par>
                                <p:cTn id="8" presetID="12" presetClass="entr" presetSubtype="1" fill="hold"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slide(fromTop)">
                                      <p:cBhvr>
                                        <p:cTn id="10" dur="500"/>
                                        <p:tgtEl>
                                          <p:spTgt spid="2"/>
                                        </p:tgtEl>
                                      </p:cBhvr>
                                    </p:animEffect>
                                  </p:childTnLst>
                                </p:cTn>
                              </p:par>
                              <p:par>
                                <p:cTn id="11" presetID="12" presetClass="entr" presetSubtype="4" fill="hold" nodeType="withEffect">
                                  <p:stCondLst>
                                    <p:cond delay="0"/>
                                  </p:stCondLst>
                                  <p:childTnLst>
                                    <p:set>
                                      <p:cBhvr>
                                        <p:cTn id="12" dur="1" fill="hold">
                                          <p:stCondLst>
                                            <p:cond delay="0"/>
                                          </p:stCondLst>
                                        </p:cTn>
                                        <p:tgtEl>
                                          <p:spTgt spid="14"/>
                                        </p:tgtEl>
                                        <p:attrNameLst>
                                          <p:attrName>style.visibility</p:attrName>
                                        </p:attrNameLst>
                                      </p:cBhvr>
                                      <p:to>
                                        <p:strVal val="visible"/>
                                      </p:to>
                                    </p:set>
                                    <p:animEffect transition="in" filter="slide(fromBottom)">
                                      <p:cBhvr>
                                        <p:cTn id="13" dur="500"/>
                                        <p:tgtEl>
                                          <p:spTgt spid="14"/>
                                        </p:tgtEl>
                                      </p:cBhvr>
                                    </p:animEffect>
                                  </p:childTnLst>
                                </p:cTn>
                              </p:par>
                            </p:childTnLst>
                          </p:cTn>
                        </p:par>
                        <p:par>
                          <p:cTn id="14" fill="hold">
                            <p:stCondLst>
                              <p:cond delay="500"/>
                            </p:stCondLst>
                            <p:childTnLst>
                              <p:par>
                                <p:cTn id="15" presetID="12" presetClass="entr" presetSubtype="4" fill="hold" grpId="0" nodeType="afterEffect">
                                  <p:stCondLst>
                                    <p:cond delay="0"/>
                                  </p:stCondLst>
                                  <p:childTnLst>
                                    <p:set>
                                      <p:cBhvr>
                                        <p:cTn id="16" dur="1" fill="hold">
                                          <p:stCondLst>
                                            <p:cond delay="0"/>
                                          </p:stCondLst>
                                        </p:cTn>
                                        <p:tgtEl>
                                          <p:spTgt spid="23"/>
                                        </p:tgtEl>
                                        <p:attrNameLst>
                                          <p:attrName>style.visibility</p:attrName>
                                        </p:attrNameLst>
                                      </p:cBhvr>
                                      <p:to>
                                        <p:strVal val="visible"/>
                                      </p:to>
                                    </p:set>
                                    <p:animEffect transition="in" filter="slide(fromBottom)">
                                      <p:cBhvr>
                                        <p:cTn id="17" dur="500"/>
                                        <p:tgtEl>
                                          <p:spTgt spid="23"/>
                                        </p:tgtEl>
                                      </p:cBhvr>
                                    </p:animEffect>
                                  </p:childTnLst>
                                </p:cTn>
                              </p:par>
                              <p:par>
                                <p:cTn id="18" presetID="12" presetClass="entr" presetSubtype="4" fill="hold" nodeType="withEffect">
                                  <p:stCondLst>
                                    <p:cond delay="0"/>
                                  </p:stCondLst>
                                  <p:childTnLst>
                                    <p:set>
                                      <p:cBhvr>
                                        <p:cTn id="19" dur="1" fill="hold">
                                          <p:stCondLst>
                                            <p:cond delay="0"/>
                                          </p:stCondLst>
                                        </p:cTn>
                                        <p:tgtEl>
                                          <p:spTgt spid="12"/>
                                        </p:tgtEl>
                                        <p:attrNameLst>
                                          <p:attrName>style.visibility</p:attrName>
                                        </p:attrNameLst>
                                      </p:cBhvr>
                                      <p:to>
                                        <p:strVal val="visible"/>
                                      </p:to>
                                    </p:set>
                                    <p:animEffect transition="in" filter="slide(fromBottom)">
                                      <p:cBhvr>
                                        <p:cTn id="20"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23"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9"/>
          <p:cNvGrpSpPr/>
          <p:nvPr/>
        </p:nvGrpSpPr>
        <p:grpSpPr>
          <a:xfrm>
            <a:off x="171453" y="0"/>
            <a:ext cx="4182833" cy="818555"/>
            <a:chOff x="444500" y="496094"/>
            <a:chExt cx="2362200" cy="1091406"/>
          </a:xfrm>
          <a:solidFill>
            <a:schemeClr val="accent4">
              <a:lumMod val="20000"/>
              <a:lumOff val="80000"/>
            </a:schemeClr>
          </a:solidFill>
        </p:grpSpPr>
        <p:sp>
          <p:nvSpPr>
            <p:cNvPr id="15" name="圆角矩形 14"/>
            <p:cNvSpPr/>
            <p:nvPr/>
          </p:nvSpPr>
          <p:spPr>
            <a:xfrm>
              <a:off x="444500" y="901700"/>
              <a:ext cx="2362200" cy="685800"/>
            </a:xfrm>
            <a:prstGeom prst="roundRect">
              <a:avLst/>
            </a:prstGeom>
            <a:grp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p>
          </p:txBody>
        </p:sp>
        <p:cxnSp>
          <p:nvCxnSpPr>
            <p:cNvPr id="16" name="直接连接符 15"/>
            <p:cNvCxnSpPr/>
            <p:nvPr/>
          </p:nvCxnSpPr>
          <p:spPr>
            <a:xfrm rot="5400000">
              <a:off x="7810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cxnSp>
          <p:nvCxnSpPr>
            <p:cNvPr id="17" name="直接连接符 16"/>
            <p:cNvCxnSpPr/>
            <p:nvPr/>
          </p:nvCxnSpPr>
          <p:spPr>
            <a:xfrm rot="5400000">
              <a:off x="18859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grpSp>
      <p:pic>
        <p:nvPicPr>
          <p:cNvPr id="14" name="图片 13" descr="图片6.png"/>
          <p:cNvPicPr>
            <a:picLocks noChangeAspect="1"/>
          </p:cNvPicPr>
          <p:nvPr/>
        </p:nvPicPr>
        <p:blipFill>
          <a:blip r:embed="rId2"/>
          <a:srcRect/>
          <a:stretch>
            <a:fillRect/>
          </a:stretch>
        </p:blipFill>
        <p:spPr bwMode="auto">
          <a:xfrm>
            <a:off x="515938" y="1114425"/>
            <a:ext cx="1212850" cy="530225"/>
          </a:xfrm>
          <a:prstGeom prst="rect">
            <a:avLst/>
          </a:prstGeom>
          <a:noFill/>
          <a:ln w="9525">
            <a:noFill/>
            <a:miter lim="800000"/>
            <a:headEnd/>
            <a:tailEnd/>
          </a:ln>
        </p:spPr>
      </p:pic>
      <p:sp>
        <p:nvSpPr>
          <p:cNvPr id="9" name="矩形 8"/>
          <p:cNvSpPr>
            <a:spLocks noChangeArrowheads="1"/>
          </p:cNvSpPr>
          <p:nvPr/>
        </p:nvSpPr>
        <p:spPr bwMode="auto">
          <a:xfrm>
            <a:off x="306388" y="349250"/>
            <a:ext cx="4152900" cy="484188"/>
          </a:xfrm>
          <a:prstGeom prst="rect">
            <a:avLst/>
          </a:prstGeom>
          <a:noFill/>
          <a:ln w="9525">
            <a:noFill/>
            <a:miter lim="800000"/>
            <a:headEnd/>
            <a:tailEnd/>
          </a:ln>
        </p:spPr>
        <p:txBody>
          <a:bodyPr wrap="none" lIns="68580" tIns="34290" rIns="68580" bIns="34290">
            <a:spAutoFit/>
          </a:bodyPr>
          <a:lstStyle/>
          <a:p>
            <a:r>
              <a:rPr lang="zh-CN" altLang="en-US" sz="2700">
                <a:latin typeface="微软雅黑" pitchFamily="34" charset="-122"/>
                <a:ea typeface="微软雅黑" pitchFamily="34" charset="-122"/>
              </a:rPr>
              <a:t>知识点  平衡力和平衡状态</a:t>
            </a:r>
          </a:p>
        </p:txBody>
      </p:sp>
      <p:sp>
        <p:nvSpPr>
          <p:cNvPr id="23" name="矩形 22"/>
          <p:cNvSpPr>
            <a:spLocks noChangeArrowheads="1"/>
          </p:cNvSpPr>
          <p:nvPr/>
        </p:nvSpPr>
        <p:spPr bwMode="auto">
          <a:xfrm>
            <a:off x="731838" y="1692275"/>
            <a:ext cx="7954962" cy="939800"/>
          </a:xfrm>
          <a:prstGeom prst="rect">
            <a:avLst/>
          </a:prstGeom>
          <a:noFill/>
          <a:ln w="9525">
            <a:noFill/>
            <a:miter lim="800000"/>
            <a:headEnd/>
            <a:tailEnd/>
          </a:ln>
        </p:spPr>
        <p:txBody>
          <a:bodyPr lIns="68580" tIns="34290" rIns="68580" bIns="34290">
            <a:spAutoFit/>
          </a:bodyPr>
          <a:lstStyle/>
          <a:p>
            <a:pPr>
              <a:lnSpc>
                <a:spcPct val="150000"/>
              </a:lnSpc>
            </a:pPr>
            <a:r>
              <a:rPr lang="zh-CN" altLang="en-US" sz="2000" b="1" dirty="0">
                <a:latin typeface="微软雅黑" pitchFamily="34" charset="-122"/>
                <a:ea typeface="微软雅黑" pitchFamily="34" charset="-122"/>
              </a:rPr>
              <a:t>若物体处于静止或匀速直线运动状态</a:t>
            </a:r>
            <a:r>
              <a:rPr lang="en-US" altLang="zh-CN" sz="2000" b="1" dirty="0">
                <a:latin typeface="微软雅黑" pitchFamily="34" charset="-122"/>
                <a:ea typeface="微软雅黑" pitchFamily="34" charset="-122"/>
              </a:rPr>
              <a:t>,</a:t>
            </a:r>
            <a:r>
              <a:rPr lang="zh-CN" altLang="en-US" sz="2000" b="1" dirty="0">
                <a:latin typeface="微软雅黑" pitchFamily="34" charset="-122"/>
                <a:ea typeface="微软雅黑" pitchFamily="34" charset="-122"/>
              </a:rPr>
              <a:t>一定受平衡力的作用</a:t>
            </a:r>
            <a:r>
              <a:rPr lang="en-US" altLang="zh-CN" sz="2000" b="1" dirty="0">
                <a:latin typeface="微软雅黑" pitchFamily="34" charset="-122"/>
                <a:ea typeface="微软雅黑" pitchFamily="34" charset="-122"/>
              </a:rPr>
              <a:t>.</a:t>
            </a:r>
            <a:r>
              <a:rPr lang="zh-CN" altLang="en-US" sz="2000" b="1" dirty="0">
                <a:latin typeface="微软雅黑" pitchFamily="34" charset="-122"/>
                <a:ea typeface="微软雅黑" pitchFamily="34" charset="-122"/>
              </a:rPr>
              <a:t>如搬而未起、推而不动</a:t>
            </a:r>
            <a:r>
              <a:rPr lang="en-US" altLang="zh-CN" sz="2000" b="1" dirty="0">
                <a:latin typeface="微软雅黑" pitchFamily="34" charset="-122"/>
                <a:ea typeface="微软雅黑" pitchFamily="34" charset="-122"/>
              </a:rPr>
              <a:t>,</a:t>
            </a:r>
            <a:r>
              <a:rPr lang="zh-CN" altLang="en-US" sz="2000" b="1" dirty="0">
                <a:latin typeface="微软雅黑" pitchFamily="34" charset="-122"/>
                <a:ea typeface="微软雅黑" pitchFamily="34" charset="-122"/>
              </a:rPr>
              <a:t>实际隐含的就是静止的物体受平衡力的作用</a:t>
            </a:r>
            <a:r>
              <a:rPr lang="en-US" altLang="zh-CN" sz="2000" b="1" dirty="0">
                <a:latin typeface="微软雅黑" pitchFamily="34" charset="-122"/>
                <a:ea typeface="微软雅黑" pitchFamily="34" charset="-122"/>
              </a:rPr>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with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slide(fromLeft)">
                                      <p:cBhvr>
                                        <p:cTn id="7" dur="500"/>
                                        <p:tgtEl>
                                          <p:spTgt spid="9"/>
                                        </p:tgtEl>
                                      </p:cBhvr>
                                    </p:animEffect>
                                  </p:childTnLst>
                                </p:cTn>
                              </p:par>
                              <p:par>
                                <p:cTn id="8" presetID="12" presetClass="entr" presetSubtype="1" fill="hold"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slide(fromTop)">
                                      <p:cBhvr>
                                        <p:cTn id="10" dur="500"/>
                                        <p:tgtEl>
                                          <p:spTgt spid="2"/>
                                        </p:tgtEl>
                                      </p:cBhvr>
                                    </p:animEffect>
                                  </p:childTnLst>
                                </p:cTn>
                              </p:par>
                              <p:par>
                                <p:cTn id="11" presetID="12" presetClass="entr" presetSubtype="4" fill="hold" nodeType="withEffect">
                                  <p:stCondLst>
                                    <p:cond delay="0"/>
                                  </p:stCondLst>
                                  <p:childTnLst>
                                    <p:set>
                                      <p:cBhvr>
                                        <p:cTn id="12" dur="1" fill="hold">
                                          <p:stCondLst>
                                            <p:cond delay="0"/>
                                          </p:stCondLst>
                                        </p:cTn>
                                        <p:tgtEl>
                                          <p:spTgt spid="14"/>
                                        </p:tgtEl>
                                        <p:attrNameLst>
                                          <p:attrName>style.visibility</p:attrName>
                                        </p:attrNameLst>
                                      </p:cBhvr>
                                      <p:to>
                                        <p:strVal val="visible"/>
                                      </p:to>
                                    </p:set>
                                    <p:animEffect transition="in" filter="slide(fromBottom)">
                                      <p:cBhvr>
                                        <p:cTn id="13" dur="500"/>
                                        <p:tgtEl>
                                          <p:spTgt spid="14"/>
                                        </p:tgtEl>
                                      </p:cBhvr>
                                    </p:animEffect>
                                  </p:childTnLst>
                                </p:cTn>
                              </p:par>
                            </p:childTnLst>
                          </p:cTn>
                        </p:par>
                        <p:par>
                          <p:cTn id="14" fill="hold">
                            <p:stCondLst>
                              <p:cond delay="500"/>
                            </p:stCondLst>
                            <p:childTnLst>
                              <p:par>
                                <p:cTn id="15" presetID="12" presetClass="entr" presetSubtype="4" fill="hold" grpId="0" nodeType="afterEffect">
                                  <p:stCondLst>
                                    <p:cond delay="0"/>
                                  </p:stCondLst>
                                  <p:childTnLst>
                                    <p:set>
                                      <p:cBhvr>
                                        <p:cTn id="16" dur="1" fill="hold">
                                          <p:stCondLst>
                                            <p:cond delay="0"/>
                                          </p:stCondLst>
                                        </p:cTn>
                                        <p:tgtEl>
                                          <p:spTgt spid="23"/>
                                        </p:tgtEl>
                                        <p:attrNameLst>
                                          <p:attrName>style.visibility</p:attrName>
                                        </p:attrNameLst>
                                      </p:cBhvr>
                                      <p:to>
                                        <p:strVal val="visible"/>
                                      </p:to>
                                    </p:set>
                                    <p:animEffect transition="in" filter="slide(fromBottom)">
                                      <p:cBhvr>
                                        <p:cTn id="17" dur="500"/>
                                        <p:tgtEl>
                                          <p:spTgt spid="2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23"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9"/>
          <p:cNvGrpSpPr/>
          <p:nvPr/>
        </p:nvGrpSpPr>
        <p:grpSpPr>
          <a:xfrm>
            <a:off x="171453" y="0"/>
            <a:ext cx="3834490" cy="818555"/>
            <a:chOff x="444500" y="496094"/>
            <a:chExt cx="2362200" cy="1091406"/>
          </a:xfrm>
          <a:solidFill>
            <a:schemeClr val="accent4">
              <a:lumMod val="20000"/>
              <a:lumOff val="80000"/>
            </a:schemeClr>
          </a:solidFill>
        </p:grpSpPr>
        <p:sp>
          <p:nvSpPr>
            <p:cNvPr id="15" name="圆角矩形 14"/>
            <p:cNvSpPr/>
            <p:nvPr/>
          </p:nvSpPr>
          <p:spPr>
            <a:xfrm>
              <a:off x="444500" y="901700"/>
              <a:ext cx="2362200" cy="685800"/>
            </a:xfrm>
            <a:prstGeom prst="roundRect">
              <a:avLst/>
            </a:prstGeom>
            <a:grp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p>
          </p:txBody>
        </p:sp>
        <p:cxnSp>
          <p:nvCxnSpPr>
            <p:cNvPr id="16" name="直接连接符 15"/>
            <p:cNvCxnSpPr/>
            <p:nvPr/>
          </p:nvCxnSpPr>
          <p:spPr>
            <a:xfrm rot="5400000">
              <a:off x="7810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cxnSp>
          <p:nvCxnSpPr>
            <p:cNvPr id="17" name="直接连接符 16"/>
            <p:cNvCxnSpPr/>
            <p:nvPr/>
          </p:nvCxnSpPr>
          <p:spPr>
            <a:xfrm rot="5400000">
              <a:off x="18859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grpSp>
      <p:pic>
        <p:nvPicPr>
          <p:cNvPr id="14" name="图片 13" descr="图片6.png"/>
          <p:cNvPicPr>
            <a:picLocks noChangeAspect="1"/>
          </p:cNvPicPr>
          <p:nvPr/>
        </p:nvPicPr>
        <p:blipFill>
          <a:blip r:embed="rId2"/>
          <a:srcRect/>
          <a:stretch>
            <a:fillRect/>
          </a:stretch>
        </p:blipFill>
        <p:spPr bwMode="auto">
          <a:xfrm>
            <a:off x="515938" y="1122363"/>
            <a:ext cx="1212850" cy="514350"/>
          </a:xfrm>
          <a:prstGeom prst="rect">
            <a:avLst/>
          </a:prstGeom>
          <a:noFill/>
          <a:ln w="9525">
            <a:noFill/>
            <a:miter lim="800000"/>
            <a:headEnd/>
            <a:tailEnd/>
          </a:ln>
        </p:spPr>
      </p:pic>
      <p:sp>
        <p:nvSpPr>
          <p:cNvPr id="9" name="矩形 8"/>
          <p:cNvSpPr>
            <a:spLocks noChangeArrowheads="1"/>
          </p:cNvSpPr>
          <p:nvPr/>
        </p:nvSpPr>
        <p:spPr bwMode="auto">
          <a:xfrm>
            <a:off x="306388" y="349250"/>
            <a:ext cx="3806825" cy="484188"/>
          </a:xfrm>
          <a:prstGeom prst="rect">
            <a:avLst/>
          </a:prstGeom>
          <a:noFill/>
          <a:ln w="9525">
            <a:noFill/>
            <a:miter lim="800000"/>
            <a:headEnd/>
            <a:tailEnd/>
          </a:ln>
        </p:spPr>
        <p:txBody>
          <a:bodyPr wrap="none" lIns="68580" tIns="34290" rIns="68580" bIns="34290">
            <a:spAutoFit/>
          </a:bodyPr>
          <a:lstStyle/>
          <a:p>
            <a:r>
              <a:rPr lang="zh-CN" altLang="en-US" sz="2700">
                <a:latin typeface="微软雅黑" pitchFamily="34" charset="-122"/>
                <a:ea typeface="微软雅黑" pitchFamily="34" charset="-122"/>
              </a:rPr>
              <a:t>知识点  二力平衡的条件</a:t>
            </a:r>
          </a:p>
        </p:txBody>
      </p:sp>
      <p:sp>
        <p:nvSpPr>
          <p:cNvPr id="23" name="矩形 22"/>
          <p:cNvSpPr>
            <a:spLocks noChangeArrowheads="1"/>
          </p:cNvSpPr>
          <p:nvPr/>
        </p:nvSpPr>
        <p:spPr bwMode="auto">
          <a:xfrm>
            <a:off x="731838" y="1692275"/>
            <a:ext cx="7954962" cy="1400175"/>
          </a:xfrm>
          <a:prstGeom prst="rect">
            <a:avLst/>
          </a:prstGeom>
          <a:noFill/>
          <a:ln w="9525">
            <a:noFill/>
            <a:miter lim="800000"/>
            <a:headEnd/>
            <a:tailEnd/>
          </a:ln>
        </p:spPr>
        <p:txBody>
          <a:bodyPr lIns="68580" tIns="34290" rIns="68580" bIns="34290">
            <a:spAutoFit/>
          </a:bodyPr>
          <a:lstStyle/>
          <a:p>
            <a:pPr>
              <a:lnSpc>
                <a:spcPct val="150000"/>
              </a:lnSpc>
            </a:pPr>
            <a:r>
              <a:rPr lang="zh-CN" altLang="en-US" sz="2000" b="1" dirty="0">
                <a:latin typeface="微软雅黑" pitchFamily="34" charset="-122"/>
                <a:ea typeface="微软雅黑" pitchFamily="34" charset="-122"/>
              </a:rPr>
              <a:t>实验中应选取质量较大的钩码</a:t>
            </a:r>
            <a:r>
              <a:rPr lang="en-US" altLang="zh-CN" sz="2000" b="1" dirty="0">
                <a:latin typeface="微软雅黑" pitchFamily="34" charset="-122"/>
                <a:ea typeface="微软雅黑" pitchFamily="34" charset="-122"/>
              </a:rPr>
              <a:t>,</a:t>
            </a:r>
            <a:r>
              <a:rPr lang="zh-CN" altLang="en-US" sz="2000" b="1" dirty="0">
                <a:latin typeface="微软雅黑" pitchFamily="34" charset="-122"/>
                <a:ea typeface="微软雅黑" pitchFamily="34" charset="-122"/>
              </a:rPr>
              <a:t>使两个拉力尽量大一些</a:t>
            </a:r>
            <a:r>
              <a:rPr lang="en-US" altLang="zh-CN" sz="2000" b="1" dirty="0">
                <a:latin typeface="微软雅黑" pitchFamily="34" charset="-122"/>
                <a:ea typeface="微软雅黑" pitchFamily="34" charset="-122"/>
              </a:rPr>
              <a:t>,</a:t>
            </a:r>
            <a:r>
              <a:rPr lang="zh-CN" altLang="en-US" sz="2000" b="1" dirty="0">
                <a:latin typeface="微软雅黑" pitchFamily="34" charset="-122"/>
                <a:ea typeface="微软雅黑" pitchFamily="34" charset="-122"/>
              </a:rPr>
              <a:t>以削弱摩擦力的影响</a:t>
            </a:r>
            <a:r>
              <a:rPr lang="en-US" altLang="zh-CN" sz="2000" b="1" dirty="0">
                <a:latin typeface="微软雅黑" pitchFamily="34" charset="-122"/>
                <a:ea typeface="微软雅黑" pitchFamily="34" charset="-122"/>
              </a:rPr>
              <a:t>.</a:t>
            </a:r>
            <a:r>
              <a:rPr lang="zh-CN" altLang="en-US" sz="2000" b="1" dirty="0">
                <a:latin typeface="微软雅黑" pitchFamily="34" charset="-122"/>
                <a:ea typeface="微软雅黑" pitchFamily="34" charset="-122"/>
              </a:rPr>
              <a:t>若水平桌面不光滑</a:t>
            </a:r>
            <a:r>
              <a:rPr lang="en-US" altLang="zh-CN" sz="2000" b="1" dirty="0">
                <a:latin typeface="微软雅黑" pitchFamily="34" charset="-122"/>
                <a:ea typeface="微软雅黑" pitchFamily="34" charset="-122"/>
              </a:rPr>
              <a:t>,</a:t>
            </a:r>
            <a:r>
              <a:rPr lang="zh-CN" altLang="en-US" sz="2000" b="1" dirty="0">
                <a:latin typeface="微软雅黑" pitchFamily="34" charset="-122"/>
                <a:ea typeface="微软雅黑" pitchFamily="34" charset="-122"/>
              </a:rPr>
              <a:t>实验中选取小车而不选木块</a:t>
            </a:r>
            <a:r>
              <a:rPr lang="en-US" altLang="zh-CN" sz="2000" b="1" dirty="0">
                <a:latin typeface="微软雅黑" pitchFamily="34" charset="-122"/>
                <a:ea typeface="微软雅黑" pitchFamily="34" charset="-122"/>
              </a:rPr>
              <a:t>,</a:t>
            </a:r>
            <a:r>
              <a:rPr lang="zh-CN" altLang="en-US" sz="2000" b="1" dirty="0">
                <a:latin typeface="微软雅黑" pitchFamily="34" charset="-122"/>
                <a:ea typeface="微软雅黑" pitchFamily="34" charset="-122"/>
              </a:rPr>
              <a:t>是为了减小与桌面间的摩擦</a:t>
            </a:r>
            <a:r>
              <a:rPr lang="en-US" altLang="zh-CN" sz="2000" b="1" dirty="0">
                <a:latin typeface="微软雅黑" pitchFamily="34" charset="-122"/>
                <a:ea typeface="微软雅黑" pitchFamily="34" charset="-122"/>
              </a:rPr>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with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slide(fromLeft)">
                                      <p:cBhvr>
                                        <p:cTn id="7" dur="500"/>
                                        <p:tgtEl>
                                          <p:spTgt spid="9"/>
                                        </p:tgtEl>
                                      </p:cBhvr>
                                    </p:animEffect>
                                  </p:childTnLst>
                                </p:cTn>
                              </p:par>
                              <p:par>
                                <p:cTn id="8" presetID="12" presetClass="entr" presetSubtype="1" fill="hold"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slide(fromTop)">
                                      <p:cBhvr>
                                        <p:cTn id="10" dur="500"/>
                                        <p:tgtEl>
                                          <p:spTgt spid="2"/>
                                        </p:tgtEl>
                                      </p:cBhvr>
                                    </p:animEffect>
                                  </p:childTnLst>
                                </p:cTn>
                              </p:par>
                              <p:par>
                                <p:cTn id="11" presetID="12" presetClass="entr" presetSubtype="4" fill="hold" nodeType="withEffect">
                                  <p:stCondLst>
                                    <p:cond delay="0"/>
                                  </p:stCondLst>
                                  <p:childTnLst>
                                    <p:set>
                                      <p:cBhvr>
                                        <p:cTn id="12" dur="1" fill="hold">
                                          <p:stCondLst>
                                            <p:cond delay="0"/>
                                          </p:stCondLst>
                                        </p:cTn>
                                        <p:tgtEl>
                                          <p:spTgt spid="14"/>
                                        </p:tgtEl>
                                        <p:attrNameLst>
                                          <p:attrName>style.visibility</p:attrName>
                                        </p:attrNameLst>
                                      </p:cBhvr>
                                      <p:to>
                                        <p:strVal val="visible"/>
                                      </p:to>
                                    </p:set>
                                    <p:animEffect transition="in" filter="slide(fromBottom)">
                                      <p:cBhvr>
                                        <p:cTn id="13" dur="500"/>
                                        <p:tgtEl>
                                          <p:spTgt spid="14"/>
                                        </p:tgtEl>
                                      </p:cBhvr>
                                    </p:animEffect>
                                  </p:childTnLst>
                                </p:cTn>
                              </p:par>
                            </p:childTnLst>
                          </p:cTn>
                        </p:par>
                        <p:par>
                          <p:cTn id="14" fill="hold">
                            <p:stCondLst>
                              <p:cond delay="500"/>
                            </p:stCondLst>
                            <p:childTnLst>
                              <p:par>
                                <p:cTn id="15" presetID="12" presetClass="entr" presetSubtype="4" fill="hold" grpId="0" nodeType="afterEffect">
                                  <p:stCondLst>
                                    <p:cond delay="0"/>
                                  </p:stCondLst>
                                  <p:childTnLst>
                                    <p:set>
                                      <p:cBhvr>
                                        <p:cTn id="16" dur="1" fill="hold">
                                          <p:stCondLst>
                                            <p:cond delay="0"/>
                                          </p:stCondLst>
                                        </p:cTn>
                                        <p:tgtEl>
                                          <p:spTgt spid="23"/>
                                        </p:tgtEl>
                                        <p:attrNameLst>
                                          <p:attrName>style.visibility</p:attrName>
                                        </p:attrNameLst>
                                      </p:cBhvr>
                                      <p:to>
                                        <p:strVal val="visible"/>
                                      </p:to>
                                    </p:set>
                                    <p:animEffect transition="in" filter="slide(fromBottom)">
                                      <p:cBhvr>
                                        <p:cTn id="17" dur="500"/>
                                        <p:tgtEl>
                                          <p:spTgt spid="2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23"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9"/>
          <p:cNvGrpSpPr/>
          <p:nvPr/>
        </p:nvGrpSpPr>
        <p:grpSpPr>
          <a:xfrm>
            <a:off x="171453" y="0"/>
            <a:ext cx="3954233" cy="818555"/>
            <a:chOff x="444500" y="496094"/>
            <a:chExt cx="2362200" cy="1091406"/>
          </a:xfrm>
          <a:solidFill>
            <a:schemeClr val="accent4">
              <a:lumMod val="20000"/>
              <a:lumOff val="80000"/>
            </a:schemeClr>
          </a:solidFill>
        </p:grpSpPr>
        <p:sp>
          <p:nvSpPr>
            <p:cNvPr id="15" name="圆角矩形 14"/>
            <p:cNvSpPr/>
            <p:nvPr/>
          </p:nvSpPr>
          <p:spPr>
            <a:xfrm>
              <a:off x="444500" y="901700"/>
              <a:ext cx="2362200" cy="685800"/>
            </a:xfrm>
            <a:prstGeom prst="roundRect">
              <a:avLst/>
            </a:prstGeom>
            <a:grp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p>
          </p:txBody>
        </p:sp>
        <p:cxnSp>
          <p:nvCxnSpPr>
            <p:cNvPr id="16" name="直接连接符 15"/>
            <p:cNvCxnSpPr/>
            <p:nvPr/>
          </p:nvCxnSpPr>
          <p:spPr>
            <a:xfrm rot="5400000">
              <a:off x="7810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cxnSp>
          <p:nvCxnSpPr>
            <p:cNvPr id="17" name="直接连接符 16"/>
            <p:cNvCxnSpPr/>
            <p:nvPr/>
          </p:nvCxnSpPr>
          <p:spPr>
            <a:xfrm rot="5400000">
              <a:off x="18859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grpSp>
      <p:pic>
        <p:nvPicPr>
          <p:cNvPr id="14" name="图片 13" descr="图片6.png"/>
          <p:cNvPicPr>
            <a:picLocks noChangeAspect="1"/>
          </p:cNvPicPr>
          <p:nvPr/>
        </p:nvPicPr>
        <p:blipFill>
          <a:blip r:embed="rId2"/>
          <a:srcRect/>
          <a:stretch>
            <a:fillRect/>
          </a:stretch>
        </p:blipFill>
        <p:spPr bwMode="auto">
          <a:xfrm>
            <a:off x="515938" y="1125538"/>
            <a:ext cx="1212850" cy="508000"/>
          </a:xfrm>
          <a:prstGeom prst="rect">
            <a:avLst/>
          </a:prstGeom>
          <a:noFill/>
          <a:ln w="9525">
            <a:noFill/>
            <a:miter lim="800000"/>
            <a:headEnd/>
            <a:tailEnd/>
          </a:ln>
        </p:spPr>
      </p:pic>
      <p:sp>
        <p:nvSpPr>
          <p:cNvPr id="9" name="矩形 8"/>
          <p:cNvSpPr>
            <a:spLocks noChangeArrowheads="1"/>
          </p:cNvSpPr>
          <p:nvPr/>
        </p:nvSpPr>
        <p:spPr bwMode="auto">
          <a:xfrm>
            <a:off x="306388" y="349250"/>
            <a:ext cx="3806825" cy="484188"/>
          </a:xfrm>
          <a:prstGeom prst="rect">
            <a:avLst/>
          </a:prstGeom>
          <a:noFill/>
          <a:ln w="9525">
            <a:noFill/>
            <a:miter lim="800000"/>
            <a:headEnd/>
            <a:tailEnd/>
          </a:ln>
        </p:spPr>
        <p:txBody>
          <a:bodyPr wrap="none" lIns="68580" tIns="34290" rIns="68580" bIns="34290">
            <a:spAutoFit/>
          </a:bodyPr>
          <a:lstStyle/>
          <a:p>
            <a:r>
              <a:rPr lang="zh-CN" altLang="en-US" sz="2700">
                <a:latin typeface="微软雅黑" pitchFamily="34" charset="-122"/>
                <a:ea typeface="微软雅黑" pitchFamily="34" charset="-122"/>
              </a:rPr>
              <a:t>知识点  二力平衡的条件</a:t>
            </a:r>
          </a:p>
        </p:txBody>
      </p:sp>
      <p:sp>
        <p:nvSpPr>
          <p:cNvPr id="23" name="矩形 22"/>
          <p:cNvSpPr>
            <a:spLocks noChangeArrowheads="1"/>
          </p:cNvSpPr>
          <p:nvPr/>
        </p:nvSpPr>
        <p:spPr bwMode="auto">
          <a:xfrm>
            <a:off x="731838" y="1692275"/>
            <a:ext cx="7954962" cy="2322513"/>
          </a:xfrm>
          <a:prstGeom prst="rect">
            <a:avLst/>
          </a:prstGeom>
          <a:noFill/>
          <a:ln w="9525">
            <a:noFill/>
            <a:miter lim="800000"/>
            <a:headEnd/>
            <a:tailEnd/>
          </a:ln>
        </p:spPr>
        <p:txBody>
          <a:bodyPr lIns="68580" tIns="34290" rIns="68580" bIns="34290">
            <a:spAutoFit/>
          </a:bodyPr>
          <a:lstStyle/>
          <a:p>
            <a:pPr>
              <a:lnSpc>
                <a:spcPct val="150000"/>
              </a:lnSpc>
            </a:pPr>
            <a:r>
              <a:rPr lang="zh-CN" altLang="en-US" sz="2000" b="1" dirty="0">
                <a:latin typeface="微软雅黑" pitchFamily="34" charset="-122"/>
                <a:ea typeface="微软雅黑" pitchFamily="34" charset="-122"/>
              </a:rPr>
              <a:t>二力平衡的条件可简记为“同体、等大、反向、共线”</a:t>
            </a:r>
            <a:r>
              <a:rPr lang="en-US" altLang="zh-CN" sz="2000" b="1" dirty="0">
                <a:latin typeface="微软雅黑" pitchFamily="34" charset="-122"/>
                <a:ea typeface="微软雅黑" pitchFamily="34" charset="-122"/>
              </a:rPr>
              <a:t>.</a:t>
            </a:r>
          </a:p>
          <a:p>
            <a:pPr>
              <a:lnSpc>
                <a:spcPct val="150000"/>
              </a:lnSpc>
            </a:pPr>
            <a:r>
              <a:rPr lang="en-US" altLang="zh-CN" sz="2000" b="1" dirty="0">
                <a:latin typeface="微软雅黑" pitchFamily="34" charset="-122"/>
                <a:ea typeface="微软雅黑" pitchFamily="34" charset="-122"/>
              </a:rPr>
              <a:t>“</a:t>
            </a:r>
            <a:r>
              <a:rPr lang="zh-CN" altLang="en-US" sz="2000" b="1" dirty="0">
                <a:latin typeface="微软雅黑" pitchFamily="34" charset="-122"/>
                <a:ea typeface="微软雅黑" pitchFamily="34" charset="-122"/>
              </a:rPr>
              <a:t>同体”</a:t>
            </a:r>
            <a:r>
              <a:rPr lang="en-US" altLang="zh-CN" sz="2000" b="1" dirty="0">
                <a:latin typeface="微软雅黑" pitchFamily="34" charset="-122"/>
                <a:ea typeface="微软雅黑" pitchFamily="34" charset="-122"/>
              </a:rPr>
              <a:t>——</a:t>
            </a:r>
            <a:r>
              <a:rPr lang="zh-CN" altLang="en-US" sz="2000" b="1" dirty="0">
                <a:latin typeface="微软雅黑" pitchFamily="34" charset="-122"/>
                <a:ea typeface="微软雅黑" pitchFamily="34" charset="-122"/>
              </a:rPr>
              <a:t>作用在同一物体上</a:t>
            </a:r>
            <a:r>
              <a:rPr lang="en-US" altLang="zh-CN" sz="2000" b="1" dirty="0">
                <a:latin typeface="微软雅黑" pitchFamily="34" charset="-122"/>
                <a:ea typeface="微软雅黑" pitchFamily="34" charset="-122"/>
              </a:rPr>
              <a:t>;</a:t>
            </a:r>
          </a:p>
          <a:p>
            <a:pPr>
              <a:lnSpc>
                <a:spcPct val="150000"/>
              </a:lnSpc>
            </a:pPr>
            <a:r>
              <a:rPr lang="en-US" altLang="zh-CN" sz="2000" b="1" dirty="0">
                <a:latin typeface="微软雅黑" pitchFamily="34" charset="-122"/>
                <a:ea typeface="微软雅黑" pitchFamily="34" charset="-122"/>
              </a:rPr>
              <a:t>“</a:t>
            </a:r>
            <a:r>
              <a:rPr lang="zh-CN" altLang="en-US" sz="2000" b="1" dirty="0">
                <a:latin typeface="微软雅黑" pitchFamily="34" charset="-122"/>
                <a:ea typeface="微软雅黑" pitchFamily="34" charset="-122"/>
              </a:rPr>
              <a:t>等大”</a:t>
            </a:r>
            <a:r>
              <a:rPr lang="en-US" altLang="zh-CN" sz="2000" b="1" dirty="0">
                <a:latin typeface="微软雅黑" pitchFamily="34" charset="-122"/>
                <a:ea typeface="微软雅黑" pitchFamily="34" charset="-122"/>
              </a:rPr>
              <a:t>——</a:t>
            </a:r>
            <a:r>
              <a:rPr lang="zh-CN" altLang="en-US" sz="2000" b="1" dirty="0">
                <a:latin typeface="微软雅黑" pitchFamily="34" charset="-122"/>
                <a:ea typeface="微软雅黑" pitchFamily="34" charset="-122"/>
              </a:rPr>
              <a:t>两个力的大小相等</a:t>
            </a:r>
            <a:r>
              <a:rPr lang="en-US" altLang="zh-CN" sz="2000" b="1" dirty="0">
                <a:latin typeface="微软雅黑" pitchFamily="34" charset="-122"/>
                <a:ea typeface="微软雅黑" pitchFamily="34" charset="-122"/>
              </a:rPr>
              <a:t>;</a:t>
            </a:r>
          </a:p>
          <a:p>
            <a:pPr>
              <a:lnSpc>
                <a:spcPct val="150000"/>
              </a:lnSpc>
            </a:pPr>
            <a:r>
              <a:rPr lang="en-US" altLang="zh-CN" sz="2000" b="1" dirty="0">
                <a:latin typeface="微软雅黑" pitchFamily="34" charset="-122"/>
                <a:ea typeface="微软雅黑" pitchFamily="34" charset="-122"/>
              </a:rPr>
              <a:t>“</a:t>
            </a:r>
            <a:r>
              <a:rPr lang="zh-CN" altLang="en-US" sz="2000" b="1" dirty="0">
                <a:latin typeface="微软雅黑" pitchFamily="34" charset="-122"/>
                <a:ea typeface="微软雅黑" pitchFamily="34" charset="-122"/>
              </a:rPr>
              <a:t>反向”</a:t>
            </a:r>
            <a:r>
              <a:rPr lang="en-US" altLang="zh-CN" sz="2000" b="1" dirty="0">
                <a:latin typeface="微软雅黑" pitchFamily="34" charset="-122"/>
                <a:ea typeface="微软雅黑" pitchFamily="34" charset="-122"/>
              </a:rPr>
              <a:t>——</a:t>
            </a:r>
            <a:r>
              <a:rPr lang="zh-CN" altLang="en-US" sz="2000" b="1" dirty="0">
                <a:latin typeface="微软雅黑" pitchFamily="34" charset="-122"/>
                <a:ea typeface="微软雅黑" pitchFamily="34" charset="-122"/>
              </a:rPr>
              <a:t>两个力的方向相反</a:t>
            </a:r>
            <a:r>
              <a:rPr lang="en-US" altLang="zh-CN" sz="2000" b="1" dirty="0">
                <a:latin typeface="微软雅黑" pitchFamily="34" charset="-122"/>
                <a:ea typeface="微软雅黑" pitchFamily="34" charset="-122"/>
              </a:rPr>
              <a:t>;</a:t>
            </a:r>
          </a:p>
          <a:p>
            <a:pPr>
              <a:lnSpc>
                <a:spcPct val="150000"/>
              </a:lnSpc>
            </a:pPr>
            <a:r>
              <a:rPr lang="en-US" altLang="zh-CN" sz="2000" b="1" dirty="0">
                <a:latin typeface="微软雅黑" pitchFamily="34" charset="-122"/>
                <a:ea typeface="微软雅黑" pitchFamily="34" charset="-122"/>
              </a:rPr>
              <a:t>“</a:t>
            </a:r>
            <a:r>
              <a:rPr lang="zh-CN" altLang="en-US" sz="2000" b="1" dirty="0">
                <a:latin typeface="微软雅黑" pitchFamily="34" charset="-122"/>
                <a:ea typeface="微软雅黑" pitchFamily="34" charset="-122"/>
              </a:rPr>
              <a:t>共线”</a:t>
            </a:r>
            <a:r>
              <a:rPr lang="en-US" altLang="zh-CN" sz="2000" b="1" dirty="0">
                <a:latin typeface="微软雅黑" pitchFamily="34" charset="-122"/>
                <a:ea typeface="微软雅黑" pitchFamily="34" charset="-122"/>
              </a:rPr>
              <a:t>——</a:t>
            </a:r>
            <a:r>
              <a:rPr lang="zh-CN" altLang="en-US" sz="2000" b="1" dirty="0">
                <a:latin typeface="微软雅黑" pitchFamily="34" charset="-122"/>
                <a:ea typeface="微软雅黑" pitchFamily="34" charset="-122"/>
              </a:rPr>
              <a:t>两个力在同一条直线上</a:t>
            </a:r>
            <a:r>
              <a:rPr lang="en-US" altLang="zh-CN" sz="2000" b="1" dirty="0">
                <a:latin typeface="微软雅黑" pitchFamily="34" charset="-122"/>
                <a:ea typeface="微软雅黑" pitchFamily="34" charset="-122"/>
              </a:rPr>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with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slide(fromLeft)">
                                      <p:cBhvr>
                                        <p:cTn id="7" dur="500"/>
                                        <p:tgtEl>
                                          <p:spTgt spid="9"/>
                                        </p:tgtEl>
                                      </p:cBhvr>
                                    </p:animEffect>
                                  </p:childTnLst>
                                </p:cTn>
                              </p:par>
                              <p:par>
                                <p:cTn id="8" presetID="12" presetClass="entr" presetSubtype="1" fill="hold"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slide(fromTop)">
                                      <p:cBhvr>
                                        <p:cTn id="10" dur="500"/>
                                        <p:tgtEl>
                                          <p:spTgt spid="2"/>
                                        </p:tgtEl>
                                      </p:cBhvr>
                                    </p:animEffect>
                                  </p:childTnLst>
                                </p:cTn>
                              </p:par>
                              <p:par>
                                <p:cTn id="11" presetID="12" presetClass="entr" presetSubtype="4" fill="hold" nodeType="withEffect">
                                  <p:stCondLst>
                                    <p:cond delay="0"/>
                                  </p:stCondLst>
                                  <p:childTnLst>
                                    <p:set>
                                      <p:cBhvr>
                                        <p:cTn id="12" dur="1" fill="hold">
                                          <p:stCondLst>
                                            <p:cond delay="0"/>
                                          </p:stCondLst>
                                        </p:cTn>
                                        <p:tgtEl>
                                          <p:spTgt spid="14"/>
                                        </p:tgtEl>
                                        <p:attrNameLst>
                                          <p:attrName>style.visibility</p:attrName>
                                        </p:attrNameLst>
                                      </p:cBhvr>
                                      <p:to>
                                        <p:strVal val="visible"/>
                                      </p:to>
                                    </p:set>
                                    <p:animEffect transition="in" filter="slide(fromBottom)">
                                      <p:cBhvr>
                                        <p:cTn id="13" dur="500"/>
                                        <p:tgtEl>
                                          <p:spTgt spid="14"/>
                                        </p:tgtEl>
                                      </p:cBhvr>
                                    </p:animEffect>
                                  </p:childTnLst>
                                </p:cTn>
                              </p:par>
                            </p:childTnLst>
                          </p:cTn>
                        </p:par>
                        <p:par>
                          <p:cTn id="14" fill="hold">
                            <p:stCondLst>
                              <p:cond delay="500"/>
                            </p:stCondLst>
                            <p:childTnLst>
                              <p:par>
                                <p:cTn id="15" presetID="12" presetClass="entr" presetSubtype="4" fill="hold" grpId="0" nodeType="afterEffect">
                                  <p:stCondLst>
                                    <p:cond delay="0"/>
                                  </p:stCondLst>
                                  <p:childTnLst>
                                    <p:set>
                                      <p:cBhvr>
                                        <p:cTn id="16" dur="1" fill="hold">
                                          <p:stCondLst>
                                            <p:cond delay="0"/>
                                          </p:stCondLst>
                                        </p:cTn>
                                        <p:tgtEl>
                                          <p:spTgt spid="23"/>
                                        </p:tgtEl>
                                        <p:attrNameLst>
                                          <p:attrName>style.visibility</p:attrName>
                                        </p:attrNameLst>
                                      </p:cBhvr>
                                      <p:to>
                                        <p:strVal val="visible"/>
                                      </p:to>
                                    </p:set>
                                    <p:animEffect transition="in" filter="slide(fromBottom)">
                                      <p:cBhvr>
                                        <p:cTn id="17" dur="500"/>
                                        <p:tgtEl>
                                          <p:spTgt spid="2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23"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9"/>
          <p:cNvGrpSpPr/>
          <p:nvPr/>
        </p:nvGrpSpPr>
        <p:grpSpPr>
          <a:xfrm>
            <a:off x="171453" y="0"/>
            <a:ext cx="3976004" cy="818555"/>
            <a:chOff x="444500" y="496094"/>
            <a:chExt cx="2362200" cy="1091406"/>
          </a:xfrm>
          <a:solidFill>
            <a:schemeClr val="accent4">
              <a:lumMod val="20000"/>
              <a:lumOff val="80000"/>
            </a:schemeClr>
          </a:solidFill>
        </p:grpSpPr>
        <p:sp>
          <p:nvSpPr>
            <p:cNvPr id="15" name="圆角矩形 14"/>
            <p:cNvSpPr/>
            <p:nvPr/>
          </p:nvSpPr>
          <p:spPr>
            <a:xfrm>
              <a:off x="444500" y="901700"/>
              <a:ext cx="2362200" cy="685800"/>
            </a:xfrm>
            <a:prstGeom prst="roundRect">
              <a:avLst/>
            </a:prstGeom>
            <a:grp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p>
          </p:txBody>
        </p:sp>
        <p:cxnSp>
          <p:nvCxnSpPr>
            <p:cNvPr id="16" name="直接连接符 15"/>
            <p:cNvCxnSpPr/>
            <p:nvPr/>
          </p:nvCxnSpPr>
          <p:spPr>
            <a:xfrm rot="5400000">
              <a:off x="7810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cxnSp>
          <p:nvCxnSpPr>
            <p:cNvPr id="17" name="直接连接符 16"/>
            <p:cNvCxnSpPr/>
            <p:nvPr/>
          </p:nvCxnSpPr>
          <p:spPr>
            <a:xfrm rot="5400000">
              <a:off x="18859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grpSp>
      <p:pic>
        <p:nvPicPr>
          <p:cNvPr id="14" name="图片 13" descr="图片6.png"/>
          <p:cNvPicPr>
            <a:picLocks noChangeAspect="1"/>
          </p:cNvPicPr>
          <p:nvPr/>
        </p:nvPicPr>
        <p:blipFill>
          <a:blip r:embed="rId2"/>
          <a:srcRect/>
          <a:stretch>
            <a:fillRect/>
          </a:stretch>
        </p:blipFill>
        <p:spPr bwMode="auto">
          <a:xfrm>
            <a:off x="522288" y="1125538"/>
            <a:ext cx="1201737" cy="508000"/>
          </a:xfrm>
          <a:prstGeom prst="rect">
            <a:avLst/>
          </a:prstGeom>
          <a:noFill/>
          <a:ln w="9525">
            <a:noFill/>
            <a:miter lim="800000"/>
            <a:headEnd/>
            <a:tailEnd/>
          </a:ln>
        </p:spPr>
      </p:pic>
      <p:sp>
        <p:nvSpPr>
          <p:cNvPr id="9" name="矩形 8"/>
          <p:cNvSpPr>
            <a:spLocks noChangeArrowheads="1"/>
          </p:cNvSpPr>
          <p:nvPr/>
        </p:nvSpPr>
        <p:spPr bwMode="auto">
          <a:xfrm>
            <a:off x="306388" y="349250"/>
            <a:ext cx="3806825" cy="484188"/>
          </a:xfrm>
          <a:prstGeom prst="rect">
            <a:avLst/>
          </a:prstGeom>
          <a:noFill/>
          <a:ln w="9525">
            <a:noFill/>
            <a:miter lim="800000"/>
            <a:headEnd/>
            <a:tailEnd/>
          </a:ln>
        </p:spPr>
        <p:txBody>
          <a:bodyPr wrap="none" lIns="68580" tIns="34290" rIns="68580" bIns="34290">
            <a:spAutoFit/>
          </a:bodyPr>
          <a:lstStyle/>
          <a:p>
            <a:r>
              <a:rPr lang="zh-CN" altLang="en-US" sz="2700">
                <a:latin typeface="微软雅黑" pitchFamily="34" charset="-122"/>
                <a:ea typeface="微软雅黑" pitchFamily="34" charset="-122"/>
              </a:rPr>
              <a:t>知识点  二力平衡的条件</a:t>
            </a:r>
          </a:p>
        </p:txBody>
      </p:sp>
      <p:sp>
        <p:nvSpPr>
          <p:cNvPr id="23" name="矩形 22"/>
          <p:cNvSpPr>
            <a:spLocks noChangeArrowheads="1"/>
          </p:cNvSpPr>
          <p:nvPr/>
        </p:nvSpPr>
        <p:spPr bwMode="auto">
          <a:xfrm>
            <a:off x="731838" y="1692275"/>
            <a:ext cx="7954962" cy="1860550"/>
          </a:xfrm>
          <a:prstGeom prst="rect">
            <a:avLst/>
          </a:prstGeom>
          <a:noFill/>
          <a:ln w="9525">
            <a:noFill/>
            <a:miter lim="800000"/>
            <a:headEnd/>
            <a:tailEnd/>
          </a:ln>
        </p:spPr>
        <p:txBody>
          <a:bodyPr lIns="68580" tIns="34290" rIns="68580" bIns="34290">
            <a:spAutoFit/>
          </a:bodyPr>
          <a:lstStyle/>
          <a:p>
            <a:pPr>
              <a:lnSpc>
                <a:spcPct val="150000"/>
              </a:lnSpc>
            </a:pPr>
            <a:r>
              <a:rPr lang="zh-CN" altLang="en-US" sz="2000">
                <a:latin typeface="微软雅黑" pitchFamily="34" charset="-122"/>
                <a:ea typeface="微软雅黑" pitchFamily="34" charset="-122"/>
              </a:rPr>
              <a:t>判断两个力是不是平衡力</a:t>
            </a:r>
            <a:r>
              <a:rPr lang="en-US" altLang="zh-CN" sz="2000">
                <a:latin typeface="微软雅黑" pitchFamily="34" charset="-122"/>
                <a:ea typeface="微软雅黑" pitchFamily="34" charset="-122"/>
              </a:rPr>
              <a:t>,</a:t>
            </a:r>
            <a:r>
              <a:rPr lang="zh-CN" altLang="en-US" sz="2000">
                <a:latin typeface="微软雅黑" pitchFamily="34" charset="-122"/>
                <a:ea typeface="微软雅黑" pitchFamily="34" charset="-122"/>
              </a:rPr>
              <a:t>首先要看这两个力是不是作用在同一个物体上</a:t>
            </a:r>
            <a:r>
              <a:rPr lang="en-US" altLang="zh-CN" sz="2000">
                <a:latin typeface="微软雅黑" pitchFamily="34" charset="-122"/>
                <a:ea typeface="微软雅黑" pitchFamily="34" charset="-122"/>
              </a:rPr>
              <a:t>,</a:t>
            </a:r>
            <a:r>
              <a:rPr lang="zh-CN" altLang="en-US" sz="2000">
                <a:latin typeface="微软雅黑" pitchFamily="34" charset="-122"/>
                <a:ea typeface="微软雅黑" pitchFamily="34" charset="-122"/>
              </a:rPr>
              <a:t>这个条件非常重要</a:t>
            </a:r>
            <a:r>
              <a:rPr lang="en-US" altLang="zh-CN" sz="2000">
                <a:latin typeface="微软雅黑" pitchFamily="34" charset="-122"/>
                <a:ea typeface="微软雅黑" pitchFamily="34" charset="-122"/>
              </a:rPr>
              <a:t>,</a:t>
            </a:r>
            <a:r>
              <a:rPr lang="zh-CN" altLang="en-US" sz="2000">
                <a:latin typeface="微软雅黑" pitchFamily="34" charset="-122"/>
                <a:ea typeface="微软雅黑" pitchFamily="34" charset="-122"/>
              </a:rPr>
              <a:t>做题时也常常忽略</a:t>
            </a:r>
            <a:r>
              <a:rPr lang="en-US" altLang="zh-CN" sz="2000">
                <a:latin typeface="微软雅黑" pitchFamily="34" charset="-122"/>
                <a:ea typeface="微软雅黑" pitchFamily="34" charset="-122"/>
              </a:rPr>
              <a:t>.</a:t>
            </a:r>
            <a:r>
              <a:rPr lang="zh-CN" altLang="en-US" sz="2000">
                <a:latin typeface="微软雅黑" pitchFamily="34" charset="-122"/>
                <a:ea typeface="微软雅黑" pitchFamily="34" charset="-122"/>
              </a:rPr>
              <a:t>如果两个力不是作用在同一个物体上</a:t>
            </a:r>
            <a:r>
              <a:rPr lang="en-US" altLang="zh-CN" sz="2000">
                <a:latin typeface="微软雅黑" pitchFamily="34" charset="-122"/>
                <a:ea typeface="微软雅黑" pitchFamily="34" charset="-122"/>
              </a:rPr>
              <a:t>,</a:t>
            </a:r>
            <a:r>
              <a:rPr lang="zh-CN" altLang="en-US" sz="2000">
                <a:latin typeface="微软雅黑" pitchFamily="34" charset="-122"/>
                <a:ea typeface="微软雅黑" pitchFamily="34" charset="-122"/>
              </a:rPr>
              <a:t>即使这两个力大小相等、方向相反、且在同一条直线上</a:t>
            </a:r>
            <a:r>
              <a:rPr lang="en-US" altLang="zh-CN" sz="2000">
                <a:latin typeface="微软雅黑" pitchFamily="34" charset="-122"/>
                <a:ea typeface="微软雅黑" pitchFamily="34" charset="-122"/>
              </a:rPr>
              <a:t>,</a:t>
            </a:r>
            <a:r>
              <a:rPr lang="zh-CN" altLang="en-US" sz="2000">
                <a:latin typeface="微软雅黑" pitchFamily="34" charset="-122"/>
                <a:ea typeface="微软雅黑" pitchFamily="34" charset="-122"/>
              </a:rPr>
              <a:t>它们也不是平衡力</a:t>
            </a:r>
            <a:r>
              <a:rPr lang="en-US" altLang="zh-CN" sz="2000">
                <a:latin typeface="微软雅黑" pitchFamily="34" charset="-122"/>
                <a:ea typeface="微软雅黑" pitchFamily="34" charset="-122"/>
              </a:rPr>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with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slide(fromLeft)">
                                      <p:cBhvr>
                                        <p:cTn id="7" dur="500"/>
                                        <p:tgtEl>
                                          <p:spTgt spid="9"/>
                                        </p:tgtEl>
                                      </p:cBhvr>
                                    </p:animEffect>
                                  </p:childTnLst>
                                </p:cTn>
                              </p:par>
                              <p:par>
                                <p:cTn id="8" presetID="12" presetClass="entr" presetSubtype="1" fill="hold"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slide(fromTop)">
                                      <p:cBhvr>
                                        <p:cTn id="10" dur="500"/>
                                        <p:tgtEl>
                                          <p:spTgt spid="2"/>
                                        </p:tgtEl>
                                      </p:cBhvr>
                                    </p:animEffect>
                                  </p:childTnLst>
                                </p:cTn>
                              </p:par>
                              <p:par>
                                <p:cTn id="11" presetID="12" presetClass="entr" presetSubtype="4" fill="hold" nodeType="withEffect">
                                  <p:stCondLst>
                                    <p:cond delay="0"/>
                                  </p:stCondLst>
                                  <p:childTnLst>
                                    <p:set>
                                      <p:cBhvr>
                                        <p:cTn id="12" dur="1" fill="hold">
                                          <p:stCondLst>
                                            <p:cond delay="0"/>
                                          </p:stCondLst>
                                        </p:cTn>
                                        <p:tgtEl>
                                          <p:spTgt spid="14"/>
                                        </p:tgtEl>
                                        <p:attrNameLst>
                                          <p:attrName>style.visibility</p:attrName>
                                        </p:attrNameLst>
                                      </p:cBhvr>
                                      <p:to>
                                        <p:strVal val="visible"/>
                                      </p:to>
                                    </p:set>
                                    <p:animEffect transition="in" filter="slide(fromBottom)">
                                      <p:cBhvr>
                                        <p:cTn id="13" dur="500"/>
                                        <p:tgtEl>
                                          <p:spTgt spid="14"/>
                                        </p:tgtEl>
                                      </p:cBhvr>
                                    </p:animEffect>
                                  </p:childTnLst>
                                </p:cTn>
                              </p:par>
                            </p:childTnLst>
                          </p:cTn>
                        </p:par>
                        <p:par>
                          <p:cTn id="14" fill="hold">
                            <p:stCondLst>
                              <p:cond delay="500"/>
                            </p:stCondLst>
                            <p:childTnLst>
                              <p:par>
                                <p:cTn id="15" presetID="12" presetClass="entr" presetSubtype="4" fill="hold" grpId="0" nodeType="afterEffect">
                                  <p:stCondLst>
                                    <p:cond delay="0"/>
                                  </p:stCondLst>
                                  <p:childTnLst>
                                    <p:set>
                                      <p:cBhvr>
                                        <p:cTn id="16" dur="1" fill="hold">
                                          <p:stCondLst>
                                            <p:cond delay="0"/>
                                          </p:stCondLst>
                                        </p:cTn>
                                        <p:tgtEl>
                                          <p:spTgt spid="23"/>
                                        </p:tgtEl>
                                        <p:attrNameLst>
                                          <p:attrName>style.visibility</p:attrName>
                                        </p:attrNameLst>
                                      </p:cBhvr>
                                      <p:to>
                                        <p:strVal val="visible"/>
                                      </p:to>
                                    </p:set>
                                    <p:animEffect transition="in" filter="slide(fromBottom)">
                                      <p:cBhvr>
                                        <p:cTn id="17" dur="500"/>
                                        <p:tgtEl>
                                          <p:spTgt spid="2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23"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9"/>
          <p:cNvGrpSpPr/>
          <p:nvPr/>
        </p:nvGrpSpPr>
        <p:grpSpPr>
          <a:xfrm>
            <a:off x="171453" y="0"/>
            <a:ext cx="4596490" cy="818555"/>
            <a:chOff x="444500" y="496094"/>
            <a:chExt cx="2362200" cy="1091406"/>
          </a:xfrm>
          <a:solidFill>
            <a:schemeClr val="accent4">
              <a:lumMod val="20000"/>
              <a:lumOff val="80000"/>
            </a:schemeClr>
          </a:solidFill>
        </p:grpSpPr>
        <p:sp>
          <p:nvSpPr>
            <p:cNvPr id="15" name="圆角矩形 14"/>
            <p:cNvSpPr/>
            <p:nvPr/>
          </p:nvSpPr>
          <p:spPr>
            <a:xfrm>
              <a:off x="444500" y="901700"/>
              <a:ext cx="2362200" cy="685800"/>
            </a:xfrm>
            <a:prstGeom prst="roundRect">
              <a:avLst/>
            </a:prstGeom>
            <a:grp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p>
          </p:txBody>
        </p:sp>
        <p:cxnSp>
          <p:nvCxnSpPr>
            <p:cNvPr id="16" name="直接连接符 15"/>
            <p:cNvCxnSpPr/>
            <p:nvPr/>
          </p:nvCxnSpPr>
          <p:spPr>
            <a:xfrm rot="5400000">
              <a:off x="7810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cxnSp>
          <p:nvCxnSpPr>
            <p:cNvPr id="17" name="直接连接符 16"/>
            <p:cNvCxnSpPr/>
            <p:nvPr/>
          </p:nvCxnSpPr>
          <p:spPr>
            <a:xfrm rot="5400000">
              <a:off x="18859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grpSp>
      <p:pic>
        <p:nvPicPr>
          <p:cNvPr id="14" name="图片 13" descr="图片6.png"/>
          <p:cNvPicPr>
            <a:picLocks noChangeAspect="1"/>
          </p:cNvPicPr>
          <p:nvPr/>
        </p:nvPicPr>
        <p:blipFill>
          <a:blip r:embed="rId2"/>
          <a:srcRect/>
          <a:stretch>
            <a:fillRect/>
          </a:stretch>
        </p:blipFill>
        <p:spPr bwMode="auto">
          <a:xfrm>
            <a:off x="523875" y="1125538"/>
            <a:ext cx="1196975" cy="508000"/>
          </a:xfrm>
          <a:prstGeom prst="rect">
            <a:avLst/>
          </a:prstGeom>
          <a:noFill/>
          <a:ln w="9525">
            <a:noFill/>
            <a:miter lim="800000"/>
            <a:headEnd/>
            <a:tailEnd/>
          </a:ln>
        </p:spPr>
      </p:pic>
      <p:sp>
        <p:nvSpPr>
          <p:cNvPr id="9" name="矩形 8"/>
          <p:cNvSpPr>
            <a:spLocks noChangeArrowheads="1"/>
          </p:cNvSpPr>
          <p:nvPr/>
        </p:nvSpPr>
        <p:spPr bwMode="auto">
          <a:xfrm>
            <a:off x="306388" y="349250"/>
            <a:ext cx="4498975" cy="484188"/>
          </a:xfrm>
          <a:prstGeom prst="rect">
            <a:avLst/>
          </a:prstGeom>
          <a:noFill/>
          <a:ln w="9525">
            <a:noFill/>
            <a:miter lim="800000"/>
            <a:headEnd/>
            <a:tailEnd/>
          </a:ln>
        </p:spPr>
        <p:txBody>
          <a:bodyPr wrap="none" lIns="68580" tIns="34290" rIns="68580" bIns="34290">
            <a:spAutoFit/>
          </a:bodyPr>
          <a:lstStyle/>
          <a:p>
            <a:r>
              <a:rPr lang="zh-CN" altLang="en-US" sz="2700">
                <a:latin typeface="微软雅黑" pitchFamily="34" charset="-122"/>
                <a:ea typeface="微软雅黑" pitchFamily="34" charset="-122"/>
              </a:rPr>
              <a:t>知识点  二力平衡条件的应用</a:t>
            </a:r>
          </a:p>
        </p:txBody>
      </p:sp>
      <p:sp>
        <p:nvSpPr>
          <p:cNvPr id="23" name="矩形 22"/>
          <p:cNvSpPr>
            <a:spLocks noChangeArrowheads="1"/>
          </p:cNvSpPr>
          <p:nvPr/>
        </p:nvSpPr>
        <p:spPr bwMode="auto">
          <a:xfrm>
            <a:off x="731838" y="1692275"/>
            <a:ext cx="7954962" cy="476250"/>
          </a:xfrm>
          <a:prstGeom prst="rect">
            <a:avLst/>
          </a:prstGeom>
          <a:noFill/>
          <a:ln w="9525">
            <a:noFill/>
            <a:miter lim="800000"/>
            <a:headEnd/>
            <a:tailEnd/>
          </a:ln>
        </p:spPr>
        <p:txBody>
          <a:bodyPr lIns="68580" tIns="34290" rIns="68580" bIns="34290">
            <a:spAutoFit/>
          </a:bodyPr>
          <a:lstStyle/>
          <a:p>
            <a:pPr>
              <a:lnSpc>
                <a:spcPct val="150000"/>
              </a:lnSpc>
            </a:pPr>
            <a:r>
              <a:rPr lang="zh-CN" altLang="en-US" sz="2000">
                <a:latin typeface="微软雅黑" pitchFamily="34" charset="-122"/>
                <a:ea typeface="微软雅黑" pitchFamily="34" charset="-122"/>
              </a:rPr>
              <a:t>跳伞运动员在空中匀速下降过程中</a:t>
            </a:r>
            <a:r>
              <a:rPr lang="en-US" altLang="zh-CN" sz="2000">
                <a:latin typeface="微软雅黑" pitchFamily="34" charset="-122"/>
                <a:ea typeface="微软雅黑" pitchFamily="34" charset="-122"/>
              </a:rPr>
              <a:t>,</a:t>
            </a:r>
            <a:r>
              <a:rPr lang="zh-CN" altLang="en-US" sz="2000">
                <a:latin typeface="微软雅黑" pitchFamily="34" charset="-122"/>
                <a:ea typeface="微软雅黑" pitchFamily="34" charset="-122"/>
              </a:rPr>
              <a:t>重力和阻力是一对平衡力</a:t>
            </a:r>
            <a:r>
              <a:rPr lang="en-US" altLang="zh-CN" sz="2000">
                <a:latin typeface="微软雅黑" pitchFamily="34" charset="-122"/>
                <a:ea typeface="微软雅黑" pitchFamily="34" charset="-122"/>
              </a:rPr>
              <a:t>.</a:t>
            </a:r>
          </a:p>
        </p:txBody>
      </p:sp>
      <p:pic>
        <p:nvPicPr>
          <p:cNvPr id="10" name="r119.jpg" descr="id:2147506168;FounderCES"/>
          <p:cNvPicPr>
            <a:picLocks noChangeAspect="1" noChangeArrowheads="1"/>
          </p:cNvPicPr>
          <p:nvPr/>
        </p:nvPicPr>
        <p:blipFill>
          <a:blip r:embed="rId3"/>
          <a:srcRect/>
          <a:stretch>
            <a:fillRect/>
          </a:stretch>
        </p:blipFill>
        <p:spPr bwMode="auto">
          <a:xfrm>
            <a:off x="3525838" y="2430463"/>
            <a:ext cx="1317625" cy="149860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with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slide(fromLeft)">
                                      <p:cBhvr>
                                        <p:cTn id="7" dur="500"/>
                                        <p:tgtEl>
                                          <p:spTgt spid="9"/>
                                        </p:tgtEl>
                                      </p:cBhvr>
                                    </p:animEffect>
                                  </p:childTnLst>
                                </p:cTn>
                              </p:par>
                              <p:par>
                                <p:cTn id="8" presetID="12" presetClass="entr" presetSubtype="1" fill="hold"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slide(fromTop)">
                                      <p:cBhvr>
                                        <p:cTn id="10" dur="500"/>
                                        <p:tgtEl>
                                          <p:spTgt spid="2"/>
                                        </p:tgtEl>
                                      </p:cBhvr>
                                    </p:animEffect>
                                  </p:childTnLst>
                                </p:cTn>
                              </p:par>
                              <p:par>
                                <p:cTn id="11" presetID="12" presetClass="entr" presetSubtype="4" fill="hold" nodeType="withEffect">
                                  <p:stCondLst>
                                    <p:cond delay="0"/>
                                  </p:stCondLst>
                                  <p:childTnLst>
                                    <p:set>
                                      <p:cBhvr>
                                        <p:cTn id="12" dur="1" fill="hold">
                                          <p:stCondLst>
                                            <p:cond delay="0"/>
                                          </p:stCondLst>
                                        </p:cTn>
                                        <p:tgtEl>
                                          <p:spTgt spid="14"/>
                                        </p:tgtEl>
                                        <p:attrNameLst>
                                          <p:attrName>style.visibility</p:attrName>
                                        </p:attrNameLst>
                                      </p:cBhvr>
                                      <p:to>
                                        <p:strVal val="visible"/>
                                      </p:to>
                                    </p:set>
                                    <p:animEffect transition="in" filter="slide(fromBottom)">
                                      <p:cBhvr>
                                        <p:cTn id="13" dur="500"/>
                                        <p:tgtEl>
                                          <p:spTgt spid="14"/>
                                        </p:tgtEl>
                                      </p:cBhvr>
                                    </p:animEffect>
                                  </p:childTnLst>
                                </p:cTn>
                              </p:par>
                            </p:childTnLst>
                          </p:cTn>
                        </p:par>
                        <p:par>
                          <p:cTn id="14" fill="hold">
                            <p:stCondLst>
                              <p:cond delay="500"/>
                            </p:stCondLst>
                            <p:childTnLst>
                              <p:par>
                                <p:cTn id="15" presetID="12" presetClass="entr" presetSubtype="4" fill="hold" grpId="0" nodeType="afterEffect">
                                  <p:stCondLst>
                                    <p:cond delay="0"/>
                                  </p:stCondLst>
                                  <p:childTnLst>
                                    <p:set>
                                      <p:cBhvr>
                                        <p:cTn id="16" dur="1" fill="hold">
                                          <p:stCondLst>
                                            <p:cond delay="0"/>
                                          </p:stCondLst>
                                        </p:cTn>
                                        <p:tgtEl>
                                          <p:spTgt spid="23"/>
                                        </p:tgtEl>
                                        <p:attrNameLst>
                                          <p:attrName>style.visibility</p:attrName>
                                        </p:attrNameLst>
                                      </p:cBhvr>
                                      <p:to>
                                        <p:strVal val="visible"/>
                                      </p:to>
                                    </p:set>
                                    <p:animEffect transition="in" filter="slide(fromBottom)">
                                      <p:cBhvr>
                                        <p:cTn id="17" dur="500"/>
                                        <p:tgtEl>
                                          <p:spTgt spid="23"/>
                                        </p:tgtEl>
                                      </p:cBhvr>
                                    </p:animEffect>
                                  </p:childTnLst>
                                </p:cTn>
                              </p:par>
                              <p:par>
                                <p:cTn id="18" presetID="12" presetClass="entr" presetSubtype="4" fill="hold" nodeType="withEffect">
                                  <p:stCondLst>
                                    <p:cond delay="0"/>
                                  </p:stCondLst>
                                  <p:childTnLst>
                                    <p:set>
                                      <p:cBhvr>
                                        <p:cTn id="19" dur="1" fill="hold">
                                          <p:stCondLst>
                                            <p:cond delay="0"/>
                                          </p:stCondLst>
                                        </p:cTn>
                                        <p:tgtEl>
                                          <p:spTgt spid="10"/>
                                        </p:tgtEl>
                                        <p:attrNameLst>
                                          <p:attrName>style.visibility</p:attrName>
                                        </p:attrNameLst>
                                      </p:cBhvr>
                                      <p:to>
                                        <p:strVal val="visible"/>
                                      </p:to>
                                    </p:set>
                                    <p:animEffect transition="in" filter="slide(fromBottom)">
                                      <p:cBhvr>
                                        <p:cTn id="20"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23"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9"/>
          <p:cNvGrpSpPr/>
          <p:nvPr/>
        </p:nvGrpSpPr>
        <p:grpSpPr>
          <a:xfrm>
            <a:off x="171453" y="0"/>
            <a:ext cx="4596490" cy="818555"/>
            <a:chOff x="444500" y="496094"/>
            <a:chExt cx="2362200" cy="1091406"/>
          </a:xfrm>
          <a:solidFill>
            <a:schemeClr val="accent4">
              <a:lumMod val="20000"/>
              <a:lumOff val="80000"/>
            </a:schemeClr>
          </a:solidFill>
        </p:grpSpPr>
        <p:sp>
          <p:nvSpPr>
            <p:cNvPr id="15" name="圆角矩形 14"/>
            <p:cNvSpPr/>
            <p:nvPr/>
          </p:nvSpPr>
          <p:spPr>
            <a:xfrm>
              <a:off x="444500" y="901700"/>
              <a:ext cx="2362200" cy="685800"/>
            </a:xfrm>
            <a:prstGeom prst="roundRect">
              <a:avLst/>
            </a:prstGeom>
            <a:grp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p>
          </p:txBody>
        </p:sp>
        <p:cxnSp>
          <p:nvCxnSpPr>
            <p:cNvPr id="16" name="直接连接符 15"/>
            <p:cNvCxnSpPr/>
            <p:nvPr/>
          </p:nvCxnSpPr>
          <p:spPr>
            <a:xfrm rot="5400000">
              <a:off x="7810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cxnSp>
          <p:nvCxnSpPr>
            <p:cNvPr id="17" name="直接连接符 16"/>
            <p:cNvCxnSpPr/>
            <p:nvPr/>
          </p:nvCxnSpPr>
          <p:spPr>
            <a:xfrm rot="5400000">
              <a:off x="18859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grpSp>
      <p:pic>
        <p:nvPicPr>
          <p:cNvPr id="14" name="图片 13" descr="图片6.png"/>
          <p:cNvPicPr>
            <a:picLocks noChangeAspect="1"/>
          </p:cNvPicPr>
          <p:nvPr/>
        </p:nvPicPr>
        <p:blipFill>
          <a:blip r:embed="rId2"/>
          <a:srcRect/>
          <a:stretch>
            <a:fillRect/>
          </a:stretch>
        </p:blipFill>
        <p:spPr bwMode="auto">
          <a:xfrm>
            <a:off x="523875" y="1125538"/>
            <a:ext cx="1196975" cy="508000"/>
          </a:xfrm>
          <a:prstGeom prst="rect">
            <a:avLst/>
          </a:prstGeom>
          <a:noFill/>
          <a:ln w="9525">
            <a:noFill/>
            <a:miter lim="800000"/>
            <a:headEnd/>
            <a:tailEnd/>
          </a:ln>
        </p:spPr>
      </p:pic>
      <p:sp>
        <p:nvSpPr>
          <p:cNvPr id="9" name="矩形 8"/>
          <p:cNvSpPr>
            <a:spLocks noChangeArrowheads="1"/>
          </p:cNvSpPr>
          <p:nvPr/>
        </p:nvSpPr>
        <p:spPr bwMode="auto">
          <a:xfrm>
            <a:off x="306388" y="349250"/>
            <a:ext cx="4498975" cy="484188"/>
          </a:xfrm>
          <a:prstGeom prst="rect">
            <a:avLst/>
          </a:prstGeom>
          <a:noFill/>
          <a:ln w="9525">
            <a:noFill/>
            <a:miter lim="800000"/>
            <a:headEnd/>
            <a:tailEnd/>
          </a:ln>
        </p:spPr>
        <p:txBody>
          <a:bodyPr wrap="none" lIns="68580" tIns="34290" rIns="68580" bIns="34290">
            <a:spAutoFit/>
          </a:bodyPr>
          <a:lstStyle/>
          <a:p>
            <a:r>
              <a:rPr lang="zh-CN" altLang="en-US" sz="2700">
                <a:latin typeface="微软雅黑" pitchFamily="34" charset="-122"/>
                <a:ea typeface="微软雅黑" pitchFamily="34" charset="-122"/>
              </a:rPr>
              <a:t>知识点  二力平衡条件的应用</a:t>
            </a:r>
          </a:p>
        </p:txBody>
      </p:sp>
      <p:sp>
        <p:nvSpPr>
          <p:cNvPr id="23" name="矩形 22"/>
          <p:cNvSpPr>
            <a:spLocks noChangeArrowheads="1"/>
          </p:cNvSpPr>
          <p:nvPr/>
        </p:nvSpPr>
        <p:spPr bwMode="auto">
          <a:xfrm>
            <a:off x="731838" y="1692275"/>
            <a:ext cx="7954962" cy="1860550"/>
          </a:xfrm>
          <a:prstGeom prst="rect">
            <a:avLst/>
          </a:prstGeom>
          <a:noFill/>
          <a:ln w="9525">
            <a:noFill/>
            <a:miter lim="800000"/>
            <a:headEnd/>
            <a:tailEnd/>
          </a:ln>
        </p:spPr>
        <p:txBody>
          <a:bodyPr lIns="68580" tIns="34290" rIns="68580" bIns="34290">
            <a:spAutoFit/>
          </a:bodyPr>
          <a:lstStyle/>
          <a:p>
            <a:pPr>
              <a:lnSpc>
                <a:spcPct val="150000"/>
              </a:lnSpc>
            </a:pPr>
            <a:r>
              <a:rPr lang="zh-CN" altLang="en-US" sz="2000">
                <a:latin typeface="微软雅黑" pitchFamily="34" charset="-122"/>
                <a:ea typeface="微软雅黑" pitchFamily="34" charset="-122"/>
              </a:rPr>
              <a:t>“嫦娥四号”月球探测器着陆月球背面</a:t>
            </a:r>
            <a:r>
              <a:rPr lang="en-US" altLang="zh-CN" sz="2000">
                <a:latin typeface="微软雅黑" pitchFamily="34" charset="-122"/>
                <a:ea typeface="微软雅黑" pitchFamily="34" charset="-122"/>
              </a:rPr>
              <a:t>,</a:t>
            </a:r>
            <a:r>
              <a:rPr lang="zh-CN" altLang="en-US" sz="2000">
                <a:latin typeface="微软雅黑" pitchFamily="34" charset="-122"/>
                <a:ea typeface="微软雅黑" pitchFamily="34" charset="-122"/>
              </a:rPr>
              <a:t>展开人类首次对月球背面的探测</a:t>
            </a:r>
            <a:r>
              <a:rPr lang="en-US" altLang="zh-CN" sz="2000">
                <a:latin typeface="微软雅黑" pitchFamily="34" charset="-122"/>
                <a:ea typeface="微软雅黑" pitchFamily="34" charset="-122"/>
              </a:rPr>
              <a:t>.</a:t>
            </a:r>
            <a:r>
              <a:rPr lang="zh-CN" altLang="en-US" sz="2000">
                <a:latin typeface="微软雅黑" pitchFamily="34" charset="-122"/>
                <a:ea typeface="微软雅黑" pitchFamily="34" charset="-122"/>
              </a:rPr>
              <a:t>探测器靠近月面时会向下喷出气体</a:t>
            </a:r>
            <a:r>
              <a:rPr lang="en-US" altLang="zh-CN" sz="2000">
                <a:latin typeface="微软雅黑" pitchFamily="34" charset="-122"/>
                <a:ea typeface="微软雅黑" pitchFamily="34" charset="-122"/>
              </a:rPr>
              <a:t>,</a:t>
            </a:r>
            <a:r>
              <a:rPr lang="zh-CN" altLang="en-US" sz="2000">
                <a:latin typeface="微软雅黑" pitchFamily="34" charset="-122"/>
                <a:ea typeface="微软雅黑" pitchFamily="34" charset="-122"/>
              </a:rPr>
              <a:t>悬停在空中</a:t>
            </a:r>
            <a:r>
              <a:rPr lang="en-US" altLang="zh-CN" sz="2000">
                <a:latin typeface="微软雅黑" pitchFamily="34" charset="-122"/>
                <a:ea typeface="微软雅黑" pitchFamily="34" charset="-122"/>
              </a:rPr>
              <a:t>,</a:t>
            </a:r>
            <a:r>
              <a:rPr lang="zh-CN" altLang="en-US" sz="2000">
                <a:latin typeface="微软雅黑" pitchFamily="34" charset="-122"/>
                <a:ea typeface="微软雅黑" pitchFamily="34" charset="-122"/>
              </a:rPr>
              <a:t>对障碍物和坡度进行识别</a:t>
            </a:r>
            <a:r>
              <a:rPr lang="en-US" altLang="zh-CN" sz="2000">
                <a:latin typeface="微软雅黑" pitchFamily="34" charset="-122"/>
                <a:ea typeface="微软雅黑" pitchFamily="34" charset="-122"/>
              </a:rPr>
              <a:t>,</a:t>
            </a:r>
            <a:r>
              <a:rPr lang="zh-CN" altLang="en-US" sz="2000">
                <a:latin typeface="微软雅黑" pitchFamily="34" charset="-122"/>
                <a:ea typeface="微软雅黑" pitchFamily="34" charset="-122"/>
              </a:rPr>
              <a:t>选定相对平坦的区域后</a:t>
            </a:r>
            <a:r>
              <a:rPr lang="en-US" altLang="zh-CN" sz="2000">
                <a:latin typeface="微软雅黑" pitchFamily="34" charset="-122"/>
                <a:ea typeface="微软雅黑" pitchFamily="34" charset="-122"/>
              </a:rPr>
              <a:t>,</a:t>
            </a:r>
            <a:r>
              <a:rPr lang="zh-CN" altLang="en-US" sz="2000">
                <a:latin typeface="微软雅黑" pitchFamily="34" charset="-122"/>
                <a:ea typeface="微软雅黑" pitchFamily="34" charset="-122"/>
              </a:rPr>
              <a:t>开始缓速下降</a:t>
            </a:r>
            <a:r>
              <a:rPr lang="en-US" altLang="zh-CN" sz="2000">
                <a:latin typeface="微软雅黑" pitchFamily="34" charset="-122"/>
                <a:ea typeface="微软雅黑" pitchFamily="34" charset="-122"/>
              </a:rPr>
              <a:t>,</a:t>
            </a:r>
            <a:r>
              <a:rPr lang="zh-CN" altLang="en-US" sz="2000">
                <a:latin typeface="微软雅黑" pitchFamily="34" charset="-122"/>
                <a:ea typeface="微软雅黑" pitchFamily="34" charset="-122"/>
              </a:rPr>
              <a:t>安全着陆</a:t>
            </a:r>
            <a:r>
              <a:rPr lang="en-US" altLang="zh-CN" sz="2000">
                <a:latin typeface="微软雅黑" pitchFamily="34" charset="-122"/>
                <a:ea typeface="微软雅黑" pitchFamily="34" charset="-122"/>
              </a:rPr>
              <a:t>.</a:t>
            </a:r>
            <a:r>
              <a:rPr lang="zh-CN" altLang="en-US" sz="2000">
                <a:latin typeface="微软雅黑" pitchFamily="34" charset="-122"/>
                <a:ea typeface="微软雅黑" pitchFamily="34" charset="-122"/>
              </a:rPr>
              <a:t>探测器为什么可以悬停在月面上空</a:t>
            </a:r>
            <a:r>
              <a:rPr lang="en-US" altLang="zh-CN" sz="2000">
                <a:latin typeface="微软雅黑" pitchFamily="34" charset="-122"/>
                <a:ea typeface="微软雅黑" pitchFamily="34" charset="-122"/>
              </a:rPr>
              <a:t>?</a:t>
            </a:r>
          </a:p>
        </p:txBody>
      </p:sp>
      <p:pic>
        <p:nvPicPr>
          <p:cNvPr id="11" name="r120.jpg" descr="id:2147506218;FounderCES"/>
          <p:cNvPicPr>
            <a:picLocks noChangeAspect="1" noChangeArrowheads="1"/>
          </p:cNvPicPr>
          <p:nvPr/>
        </p:nvPicPr>
        <p:blipFill>
          <a:blip r:embed="rId3"/>
          <a:srcRect/>
          <a:stretch>
            <a:fillRect/>
          </a:stretch>
        </p:blipFill>
        <p:spPr bwMode="auto">
          <a:xfrm>
            <a:off x="3319463" y="3308350"/>
            <a:ext cx="2232025" cy="1449388"/>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with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slide(fromLeft)">
                                      <p:cBhvr>
                                        <p:cTn id="7" dur="500"/>
                                        <p:tgtEl>
                                          <p:spTgt spid="9"/>
                                        </p:tgtEl>
                                      </p:cBhvr>
                                    </p:animEffect>
                                  </p:childTnLst>
                                </p:cTn>
                              </p:par>
                              <p:par>
                                <p:cTn id="8" presetID="12" presetClass="entr" presetSubtype="1" fill="hold"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slide(fromTop)">
                                      <p:cBhvr>
                                        <p:cTn id="10" dur="500"/>
                                        <p:tgtEl>
                                          <p:spTgt spid="2"/>
                                        </p:tgtEl>
                                      </p:cBhvr>
                                    </p:animEffect>
                                  </p:childTnLst>
                                </p:cTn>
                              </p:par>
                              <p:par>
                                <p:cTn id="11" presetID="12" presetClass="entr" presetSubtype="4" fill="hold" nodeType="withEffect">
                                  <p:stCondLst>
                                    <p:cond delay="0"/>
                                  </p:stCondLst>
                                  <p:childTnLst>
                                    <p:set>
                                      <p:cBhvr>
                                        <p:cTn id="12" dur="1" fill="hold">
                                          <p:stCondLst>
                                            <p:cond delay="0"/>
                                          </p:stCondLst>
                                        </p:cTn>
                                        <p:tgtEl>
                                          <p:spTgt spid="14"/>
                                        </p:tgtEl>
                                        <p:attrNameLst>
                                          <p:attrName>style.visibility</p:attrName>
                                        </p:attrNameLst>
                                      </p:cBhvr>
                                      <p:to>
                                        <p:strVal val="visible"/>
                                      </p:to>
                                    </p:set>
                                    <p:animEffect transition="in" filter="slide(fromBottom)">
                                      <p:cBhvr>
                                        <p:cTn id="13" dur="500"/>
                                        <p:tgtEl>
                                          <p:spTgt spid="14"/>
                                        </p:tgtEl>
                                      </p:cBhvr>
                                    </p:animEffect>
                                  </p:childTnLst>
                                </p:cTn>
                              </p:par>
                            </p:childTnLst>
                          </p:cTn>
                        </p:par>
                        <p:par>
                          <p:cTn id="14" fill="hold">
                            <p:stCondLst>
                              <p:cond delay="500"/>
                            </p:stCondLst>
                            <p:childTnLst>
                              <p:par>
                                <p:cTn id="15" presetID="12" presetClass="entr" presetSubtype="4" fill="hold" grpId="0" nodeType="afterEffect">
                                  <p:stCondLst>
                                    <p:cond delay="0"/>
                                  </p:stCondLst>
                                  <p:childTnLst>
                                    <p:set>
                                      <p:cBhvr>
                                        <p:cTn id="16" dur="1" fill="hold">
                                          <p:stCondLst>
                                            <p:cond delay="0"/>
                                          </p:stCondLst>
                                        </p:cTn>
                                        <p:tgtEl>
                                          <p:spTgt spid="23"/>
                                        </p:tgtEl>
                                        <p:attrNameLst>
                                          <p:attrName>style.visibility</p:attrName>
                                        </p:attrNameLst>
                                      </p:cBhvr>
                                      <p:to>
                                        <p:strVal val="visible"/>
                                      </p:to>
                                    </p:set>
                                    <p:animEffect transition="in" filter="slide(fromBottom)">
                                      <p:cBhvr>
                                        <p:cTn id="17" dur="500"/>
                                        <p:tgtEl>
                                          <p:spTgt spid="23"/>
                                        </p:tgtEl>
                                      </p:cBhvr>
                                    </p:animEffect>
                                  </p:childTnLst>
                                </p:cTn>
                              </p:par>
                              <p:par>
                                <p:cTn id="18" presetID="12" presetClass="entr" presetSubtype="4" fill="hold" nodeType="withEffect">
                                  <p:stCondLst>
                                    <p:cond delay="0"/>
                                  </p:stCondLst>
                                  <p:childTnLst>
                                    <p:set>
                                      <p:cBhvr>
                                        <p:cTn id="19" dur="1" fill="hold">
                                          <p:stCondLst>
                                            <p:cond delay="0"/>
                                          </p:stCondLst>
                                        </p:cTn>
                                        <p:tgtEl>
                                          <p:spTgt spid="11"/>
                                        </p:tgtEl>
                                        <p:attrNameLst>
                                          <p:attrName>style.visibility</p:attrName>
                                        </p:attrNameLst>
                                      </p:cBhvr>
                                      <p:to>
                                        <p:strVal val="visible"/>
                                      </p:to>
                                    </p:set>
                                    <p:animEffect transition="in" filter="slide(fromBottom)">
                                      <p:cBhvr>
                                        <p:cTn id="20"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23"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 name="TextBox 61"/>
          <p:cNvSpPr txBox="1">
            <a:spLocks noChangeArrowheads="1"/>
          </p:cNvSpPr>
          <p:nvPr/>
        </p:nvSpPr>
        <p:spPr bwMode="auto">
          <a:xfrm>
            <a:off x="1611313" y="623888"/>
            <a:ext cx="5707062" cy="900112"/>
          </a:xfrm>
          <a:prstGeom prst="rect">
            <a:avLst/>
          </a:prstGeom>
          <a:noFill/>
          <a:ln w="9525">
            <a:noFill/>
            <a:miter lim="800000"/>
            <a:headEnd/>
            <a:tailEnd/>
          </a:ln>
        </p:spPr>
        <p:txBody>
          <a:bodyPr wrap="none" lIns="68580" tIns="34290" rIns="68580" bIns="34290">
            <a:spAutoFit/>
          </a:bodyPr>
          <a:lstStyle/>
          <a:p>
            <a:r>
              <a:rPr lang="zh-CN" altLang="en-US" sz="5400" b="1">
                <a:solidFill>
                  <a:schemeClr val="accent1"/>
                </a:solidFill>
                <a:latin typeface="隶书"/>
                <a:ea typeface="隶书"/>
                <a:cs typeface="隶书"/>
              </a:rPr>
              <a:t>第八章  运动和力</a:t>
            </a:r>
          </a:p>
        </p:txBody>
      </p:sp>
      <p:sp>
        <p:nvSpPr>
          <p:cNvPr id="64" name="文本框 78"/>
          <p:cNvSpPr txBox="1">
            <a:spLocks noChangeArrowheads="1"/>
          </p:cNvSpPr>
          <p:nvPr/>
        </p:nvSpPr>
        <p:spPr bwMode="auto">
          <a:xfrm>
            <a:off x="2630488" y="1790700"/>
            <a:ext cx="4208462" cy="576263"/>
          </a:xfrm>
          <a:prstGeom prst="rect">
            <a:avLst/>
          </a:prstGeom>
          <a:noFill/>
          <a:ln w="9525">
            <a:noFill/>
            <a:miter lim="800000"/>
            <a:headEnd/>
            <a:tailEnd/>
          </a:ln>
        </p:spPr>
        <p:txBody>
          <a:bodyPr wrap="none" lIns="68580" tIns="34290" rIns="68580" bIns="34290">
            <a:spAutoFit/>
          </a:bodyPr>
          <a:lstStyle/>
          <a:p>
            <a:r>
              <a:rPr lang="zh-CN" altLang="en-US" sz="3300" b="1" dirty="0">
                <a:solidFill>
                  <a:srgbClr val="FF0000"/>
                </a:solidFill>
                <a:latin typeface="微软雅黑" pitchFamily="34" charset="-122"/>
                <a:ea typeface="微软雅黑" pitchFamily="34" charset="-122"/>
              </a:rPr>
              <a:t>第</a:t>
            </a:r>
            <a:r>
              <a:rPr lang="en-US" altLang="zh-CN" sz="3300" b="1" dirty="0">
                <a:solidFill>
                  <a:srgbClr val="FF0000"/>
                </a:solidFill>
                <a:latin typeface="微软雅黑" pitchFamily="34" charset="-122"/>
                <a:ea typeface="微软雅黑" pitchFamily="34" charset="-122"/>
              </a:rPr>
              <a:t>1</a:t>
            </a:r>
            <a:r>
              <a:rPr lang="zh-CN" altLang="en-US" sz="3300" b="1" dirty="0">
                <a:solidFill>
                  <a:srgbClr val="FF0000"/>
                </a:solidFill>
                <a:latin typeface="微软雅黑" pitchFamily="34" charset="-122"/>
                <a:ea typeface="微软雅黑" pitchFamily="34" charset="-122"/>
              </a:rPr>
              <a:t>节　牛顿第一定律</a:t>
            </a:r>
          </a:p>
        </p:txBody>
      </p:sp>
      <p:pic>
        <p:nvPicPr>
          <p:cNvPr id="25" name="Picture 12" descr="clouds1.png"/>
          <p:cNvPicPr>
            <a:picLocks noChangeAspect="1"/>
          </p:cNvPicPr>
          <p:nvPr/>
        </p:nvPicPr>
        <p:blipFill>
          <a:blip r:embed="rId3"/>
          <a:srcRect/>
          <a:stretch>
            <a:fillRect/>
          </a:stretch>
        </p:blipFill>
        <p:spPr bwMode="auto">
          <a:xfrm>
            <a:off x="1822450" y="3101975"/>
            <a:ext cx="4770438" cy="828675"/>
          </a:xfrm>
          <a:prstGeom prst="rect">
            <a:avLst/>
          </a:prstGeom>
          <a:noFill/>
          <a:ln w="9525">
            <a:noFill/>
            <a:miter lim="800000"/>
            <a:headEnd/>
            <a:tailEnd/>
          </a:ln>
        </p:spPr>
      </p:pic>
      <p:pic>
        <p:nvPicPr>
          <p:cNvPr id="26" name="Picture 10" descr="field1.png"/>
          <p:cNvPicPr>
            <a:picLocks noChangeAspect="1"/>
          </p:cNvPicPr>
          <p:nvPr/>
        </p:nvPicPr>
        <p:blipFill>
          <a:blip r:embed="rId4"/>
          <a:srcRect/>
          <a:stretch>
            <a:fillRect/>
          </a:stretch>
        </p:blipFill>
        <p:spPr bwMode="auto">
          <a:xfrm>
            <a:off x="88900" y="3838575"/>
            <a:ext cx="8916988" cy="1354138"/>
          </a:xfrm>
          <a:prstGeom prst="rect">
            <a:avLst/>
          </a:prstGeom>
          <a:noFill/>
          <a:ln w="9525">
            <a:noFill/>
            <a:miter lim="800000"/>
            <a:headEnd/>
            <a:tailEnd/>
          </a:ln>
        </p:spPr>
      </p:pic>
      <p:pic>
        <p:nvPicPr>
          <p:cNvPr id="27" name="Picture 11" descr="server.png"/>
          <p:cNvPicPr>
            <a:picLocks noChangeAspect="1"/>
          </p:cNvPicPr>
          <p:nvPr/>
        </p:nvPicPr>
        <p:blipFill>
          <a:blip r:embed="rId5"/>
          <a:srcRect/>
          <a:stretch>
            <a:fillRect/>
          </a:stretch>
        </p:blipFill>
        <p:spPr bwMode="auto">
          <a:xfrm>
            <a:off x="2759075" y="3294063"/>
            <a:ext cx="3560763" cy="1955800"/>
          </a:xfrm>
          <a:prstGeom prst="rect">
            <a:avLst/>
          </a:prstGeom>
          <a:noFill/>
          <a:ln w="9525">
            <a:noFill/>
            <a:miter lim="800000"/>
            <a:headEnd/>
            <a:tailEnd/>
          </a:ln>
        </p:spPr>
      </p:pic>
    </p:spTree>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afterEffect">
                                  <p:stCondLst>
                                    <p:cond delay="0"/>
                                  </p:stCondLst>
                                  <p:childTnLst>
                                    <p:set>
                                      <p:cBhvr>
                                        <p:cTn id="6" dur="1" fill="hold">
                                          <p:stCondLst>
                                            <p:cond delay="0"/>
                                          </p:stCondLst>
                                        </p:cTn>
                                        <p:tgtEl>
                                          <p:spTgt spid="27"/>
                                        </p:tgtEl>
                                        <p:attrNameLst>
                                          <p:attrName>style.visibility</p:attrName>
                                        </p:attrNameLst>
                                      </p:cBhvr>
                                      <p:to>
                                        <p:strVal val="visible"/>
                                      </p:to>
                                    </p:set>
                                    <p:anim calcmode="lin" valueType="num">
                                      <p:cBhvr additive="base">
                                        <p:cTn id="7" dur="500" fill="hold"/>
                                        <p:tgtEl>
                                          <p:spTgt spid="27"/>
                                        </p:tgtEl>
                                        <p:attrNameLst>
                                          <p:attrName>ppt_x</p:attrName>
                                        </p:attrNameLst>
                                      </p:cBhvr>
                                      <p:tavLst>
                                        <p:tav tm="0">
                                          <p:val>
                                            <p:strVal val="#ppt_x"/>
                                          </p:val>
                                        </p:tav>
                                        <p:tav tm="100000">
                                          <p:val>
                                            <p:strVal val="#ppt_x"/>
                                          </p:val>
                                        </p:tav>
                                      </p:tavLst>
                                    </p:anim>
                                    <p:anim calcmode="lin" valueType="num">
                                      <p:cBhvr additive="base">
                                        <p:cTn id="8" dur="500" fill="hold"/>
                                        <p:tgtEl>
                                          <p:spTgt spid="27"/>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25"/>
                                        </p:tgtEl>
                                        <p:attrNameLst>
                                          <p:attrName>style.visibility</p:attrName>
                                        </p:attrNameLst>
                                      </p:cBhvr>
                                      <p:to>
                                        <p:strVal val="visible"/>
                                      </p:to>
                                    </p:set>
                                    <p:anim calcmode="lin" valueType="num">
                                      <p:cBhvr additive="base">
                                        <p:cTn id="11" dur="500" fill="hold"/>
                                        <p:tgtEl>
                                          <p:spTgt spid="25"/>
                                        </p:tgtEl>
                                        <p:attrNameLst>
                                          <p:attrName>ppt_x</p:attrName>
                                        </p:attrNameLst>
                                      </p:cBhvr>
                                      <p:tavLst>
                                        <p:tav tm="0">
                                          <p:val>
                                            <p:strVal val="#ppt_x"/>
                                          </p:val>
                                        </p:tav>
                                        <p:tav tm="100000">
                                          <p:val>
                                            <p:strVal val="#ppt_x"/>
                                          </p:val>
                                        </p:tav>
                                      </p:tavLst>
                                    </p:anim>
                                    <p:anim calcmode="lin" valueType="num">
                                      <p:cBhvr additive="base">
                                        <p:cTn id="12" dur="500" fill="hold"/>
                                        <p:tgtEl>
                                          <p:spTgt spid="25"/>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26"/>
                                        </p:tgtEl>
                                        <p:attrNameLst>
                                          <p:attrName>style.visibility</p:attrName>
                                        </p:attrNameLst>
                                      </p:cBhvr>
                                      <p:to>
                                        <p:strVal val="visible"/>
                                      </p:to>
                                    </p:set>
                                    <p:anim calcmode="lin" valueType="num">
                                      <p:cBhvr additive="base">
                                        <p:cTn id="15" dur="500" fill="hold"/>
                                        <p:tgtEl>
                                          <p:spTgt spid="26"/>
                                        </p:tgtEl>
                                        <p:attrNameLst>
                                          <p:attrName>ppt_x</p:attrName>
                                        </p:attrNameLst>
                                      </p:cBhvr>
                                      <p:tavLst>
                                        <p:tav tm="0">
                                          <p:val>
                                            <p:strVal val="#ppt_x"/>
                                          </p:val>
                                        </p:tav>
                                        <p:tav tm="100000">
                                          <p:val>
                                            <p:strVal val="#ppt_x"/>
                                          </p:val>
                                        </p:tav>
                                      </p:tavLst>
                                    </p:anim>
                                    <p:anim calcmode="lin" valueType="num">
                                      <p:cBhvr additive="base">
                                        <p:cTn id="16" dur="500" fill="hold"/>
                                        <p:tgtEl>
                                          <p:spTgt spid="26"/>
                                        </p:tgtEl>
                                        <p:attrNameLst>
                                          <p:attrName>ppt_y</p:attrName>
                                        </p:attrNameLst>
                                      </p:cBhvr>
                                      <p:tavLst>
                                        <p:tav tm="0">
                                          <p:val>
                                            <p:strVal val="1+#ppt_h/2"/>
                                          </p:val>
                                        </p:tav>
                                        <p:tav tm="100000">
                                          <p:val>
                                            <p:strVal val="#ppt_y"/>
                                          </p:val>
                                        </p:tav>
                                      </p:tavLst>
                                    </p:anim>
                                  </p:childTnLst>
                                </p:cTn>
                              </p:par>
                            </p:childTnLst>
                          </p:cTn>
                        </p:par>
                        <p:par>
                          <p:cTn id="17" fill="hold">
                            <p:stCondLst>
                              <p:cond delay="500"/>
                            </p:stCondLst>
                            <p:childTnLst>
                              <p:par>
                                <p:cTn id="18" presetID="29" presetClass="entr" presetSubtype="0" fill="hold" grpId="0" nodeType="afterEffect">
                                  <p:stCondLst>
                                    <p:cond delay="0"/>
                                  </p:stCondLst>
                                  <p:iterate type="lt">
                                    <p:tmPct val="0"/>
                                  </p:iterate>
                                  <p:childTnLst>
                                    <p:set>
                                      <p:cBhvr>
                                        <p:cTn id="19" dur="1" fill="hold">
                                          <p:stCondLst>
                                            <p:cond delay="0"/>
                                          </p:stCondLst>
                                        </p:cTn>
                                        <p:tgtEl>
                                          <p:spTgt spid="62"/>
                                        </p:tgtEl>
                                        <p:attrNameLst>
                                          <p:attrName>style.visibility</p:attrName>
                                        </p:attrNameLst>
                                      </p:cBhvr>
                                      <p:to>
                                        <p:strVal val="visible"/>
                                      </p:to>
                                    </p:set>
                                    <p:anim calcmode="lin" valueType="num">
                                      <p:cBhvr>
                                        <p:cTn id="20" dur="1000" fill="hold"/>
                                        <p:tgtEl>
                                          <p:spTgt spid="62"/>
                                        </p:tgtEl>
                                        <p:attrNameLst>
                                          <p:attrName>ppt_x</p:attrName>
                                        </p:attrNameLst>
                                      </p:cBhvr>
                                      <p:tavLst>
                                        <p:tav tm="0">
                                          <p:val>
                                            <p:strVal val="#ppt_x-.2"/>
                                          </p:val>
                                        </p:tav>
                                        <p:tav tm="100000">
                                          <p:val>
                                            <p:strVal val="#ppt_x"/>
                                          </p:val>
                                        </p:tav>
                                      </p:tavLst>
                                    </p:anim>
                                    <p:anim calcmode="lin" valueType="num">
                                      <p:cBhvr>
                                        <p:cTn id="21" dur="1000" fill="hold"/>
                                        <p:tgtEl>
                                          <p:spTgt spid="62"/>
                                        </p:tgtEl>
                                        <p:attrNameLst>
                                          <p:attrName>ppt_y</p:attrName>
                                        </p:attrNameLst>
                                      </p:cBhvr>
                                      <p:tavLst>
                                        <p:tav tm="0">
                                          <p:val>
                                            <p:strVal val="#ppt_y"/>
                                          </p:val>
                                        </p:tav>
                                        <p:tav tm="100000">
                                          <p:val>
                                            <p:strVal val="#ppt_y"/>
                                          </p:val>
                                        </p:tav>
                                      </p:tavLst>
                                    </p:anim>
                                    <p:animEffect transition="in" filter="wipe(right)" prLst="gradientSize: 0.1">
                                      <p:cBhvr>
                                        <p:cTn id="22" dur="1000"/>
                                        <p:tgtEl>
                                          <p:spTgt spid="62"/>
                                        </p:tgtEl>
                                      </p:cBhvr>
                                    </p:animEffect>
                                  </p:childTnLst>
                                </p:cTn>
                              </p:par>
                              <p:par>
                                <p:cTn id="23" presetID="29" presetClass="entr" presetSubtype="0" fill="hold" grpId="0" nodeType="withEffect">
                                  <p:stCondLst>
                                    <p:cond delay="0"/>
                                  </p:stCondLst>
                                  <p:iterate type="lt">
                                    <p:tmPct val="0"/>
                                  </p:iterate>
                                  <p:childTnLst>
                                    <p:set>
                                      <p:cBhvr>
                                        <p:cTn id="24" dur="1" fill="hold">
                                          <p:stCondLst>
                                            <p:cond delay="0"/>
                                          </p:stCondLst>
                                        </p:cTn>
                                        <p:tgtEl>
                                          <p:spTgt spid="64"/>
                                        </p:tgtEl>
                                        <p:attrNameLst>
                                          <p:attrName>style.visibility</p:attrName>
                                        </p:attrNameLst>
                                      </p:cBhvr>
                                      <p:to>
                                        <p:strVal val="visible"/>
                                      </p:to>
                                    </p:set>
                                    <p:anim calcmode="lin" valueType="num">
                                      <p:cBhvr>
                                        <p:cTn id="25" dur="1000" fill="hold"/>
                                        <p:tgtEl>
                                          <p:spTgt spid="64"/>
                                        </p:tgtEl>
                                        <p:attrNameLst>
                                          <p:attrName>ppt_x</p:attrName>
                                        </p:attrNameLst>
                                      </p:cBhvr>
                                      <p:tavLst>
                                        <p:tav tm="0">
                                          <p:val>
                                            <p:strVal val="#ppt_x-.2"/>
                                          </p:val>
                                        </p:tav>
                                        <p:tav tm="100000">
                                          <p:val>
                                            <p:strVal val="#ppt_x"/>
                                          </p:val>
                                        </p:tav>
                                      </p:tavLst>
                                    </p:anim>
                                    <p:anim calcmode="lin" valueType="num">
                                      <p:cBhvr>
                                        <p:cTn id="26" dur="1000" fill="hold"/>
                                        <p:tgtEl>
                                          <p:spTgt spid="64"/>
                                        </p:tgtEl>
                                        <p:attrNameLst>
                                          <p:attrName>ppt_y</p:attrName>
                                        </p:attrNameLst>
                                      </p:cBhvr>
                                      <p:tavLst>
                                        <p:tav tm="0">
                                          <p:val>
                                            <p:strVal val="#ppt_y"/>
                                          </p:val>
                                        </p:tav>
                                        <p:tav tm="100000">
                                          <p:val>
                                            <p:strVal val="#ppt_y"/>
                                          </p:val>
                                        </p:tav>
                                      </p:tavLst>
                                    </p:anim>
                                    <p:animEffect transition="in" filter="wipe(right)" prLst="gradientSize: 0.1">
                                      <p:cBhvr>
                                        <p:cTn id="27" dur="1000"/>
                                        <p:tgtEl>
                                          <p:spTgt spid="6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2" grpId="0"/>
      <p:bldP spid="64"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9"/>
          <p:cNvGrpSpPr/>
          <p:nvPr/>
        </p:nvGrpSpPr>
        <p:grpSpPr>
          <a:xfrm>
            <a:off x="171453" y="0"/>
            <a:ext cx="4596490" cy="818555"/>
            <a:chOff x="444500" y="496094"/>
            <a:chExt cx="2362200" cy="1091406"/>
          </a:xfrm>
          <a:solidFill>
            <a:schemeClr val="accent4">
              <a:lumMod val="20000"/>
              <a:lumOff val="80000"/>
            </a:schemeClr>
          </a:solidFill>
        </p:grpSpPr>
        <p:sp>
          <p:nvSpPr>
            <p:cNvPr id="15" name="圆角矩形 14"/>
            <p:cNvSpPr/>
            <p:nvPr/>
          </p:nvSpPr>
          <p:spPr>
            <a:xfrm>
              <a:off x="444500" y="901700"/>
              <a:ext cx="2362200" cy="685800"/>
            </a:xfrm>
            <a:prstGeom prst="roundRect">
              <a:avLst/>
            </a:prstGeom>
            <a:grp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p>
          </p:txBody>
        </p:sp>
        <p:cxnSp>
          <p:nvCxnSpPr>
            <p:cNvPr id="16" name="直接连接符 15"/>
            <p:cNvCxnSpPr/>
            <p:nvPr/>
          </p:nvCxnSpPr>
          <p:spPr>
            <a:xfrm rot="5400000">
              <a:off x="7810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cxnSp>
          <p:nvCxnSpPr>
            <p:cNvPr id="17" name="直接连接符 16"/>
            <p:cNvCxnSpPr/>
            <p:nvPr/>
          </p:nvCxnSpPr>
          <p:spPr>
            <a:xfrm rot="5400000">
              <a:off x="18859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grpSp>
      <p:pic>
        <p:nvPicPr>
          <p:cNvPr id="14" name="图片 13" descr="图片6.png"/>
          <p:cNvPicPr>
            <a:picLocks noChangeAspect="1"/>
          </p:cNvPicPr>
          <p:nvPr/>
        </p:nvPicPr>
        <p:blipFill>
          <a:blip r:embed="rId2"/>
          <a:srcRect/>
          <a:stretch>
            <a:fillRect/>
          </a:stretch>
        </p:blipFill>
        <p:spPr bwMode="auto">
          <a:xfrm>
            <a:off x="625475" y="1125538"/>
            <a:ext cx="993775" cy="508000"/>
          </a:xfrm>
          <a:prstGeom prst="rect">
            <a:avLst/>
          </a:prstGeom>
          <a:noFill/>
          <a:ln w="9525">
            <a:noFill/>
            <a:miter lim="800000"/>
            <a:headEnd/>
            <a:tailEnd/>
          </a:ln>
        </p:spPr>
      </p:pic>
      <p:sp>
        <p:nvSpPr>
          <p:cNvPr id="9" name="矩形 8"/>
          <p:cNvSpPr>
            <a:spLocks noChangeArrowheads="1"/>
          </p:cNvSpPr>
          <p:nvPr/>
        </p:nvSpPr>
        <p:spPr bwMode="auto">
          <a:xfrm>
            <a:off x="306388" y="349250"/>
            <a:ext cx="4498975" cy="484188"/>
          </a:xfrm>
          <a:prstGeom prst="rect">
            <a:avLst/>
          </a:prstGeom>
          <a:noFill/>
          <a:ln w="9525">
            <a:noFill/>
            <a:miter lim="800000"/>
            <a:headEnd/>
            <a:tailEnd/>
          </a:ln>
        </p:spPr>
        <p:txBody>
          <a:bodyPr wrap="none" lIns="68580" tIns="34290" rIns="68580" bIns="34290">
            <a:spAutoFit/>
          </a:bodyPr>
          <a:lstStyle/>
          <a:p>
            <a:r>
              <a:rPr lang="zh-CN" altLang="en-US" sz="2700">
                <a:latin typeface="微软雅黑" pitchFamily="34" charset="-122"/>
                <a:ea typeface="微软雅黑" pitchFamily="34" charset="-122"/>
              </a:rPr>
              <a:t>知识点  二力平衡条件的应用</a:t>
            </a:r>
          </a:p>
        </p:txBody>
      </p:sp>
      <p:sp>
        <p:nvSpPr>
          <p:cNvPr id="23" name="矩形 22"/>
          <p:cNvSpPr>
            <a:spLocks noChangeArrowheads="1"/>
          </p:cNvSpPr>
          <p:nvPr/>
        </p:nvSpPr>
        <p:spPr bwMode="auto">
          <a:xfrm>
            <a:off x="731838" y="1692275"/>
            <a:ext cx="7954962" cy="1400175"/>
          </a:xfrm>
          <a:prstGeom prst="rect">
            <a:avLst/>
          </a:prstGeom>
          <a:noFill/>
          <a:ln w="9525">
            <a:noFill/>
            <a:miter lim="800000"/>
            <a:headEnd/>
            <a:tailEnd/>
          </a:ln>
        </p:spPr>
        <p:txBody>
          <a:bodyPr lIns="68580" tIns="34290" rIns="68580" bIns="34290">
            <a:spAutoFit/>
          </a:bodyPr>
          <a:lstStyle/>
          <a:p>
            <a:pPr>
              <a:lnSpc>
                <a:spcPct val="150000"/>
              </a:lnSpc>
            </a:pPr>
            <a:r>
              <a:rPr lang="zh-CN" altLang="en-US" sz="2000" b="1" dirty="0">
                <a:latin typeface="微软雅黑" pitchFamily="34" charset="-122"/>
                <a:ea typeface="微软雅黑" pitchFamily="34" charset="-122"/>
              </a:rPr>
              <a:t>探测器喷气时对气体产生一个向下的力</a:t>
            </a:r>
            <a:r>
              <a:rPr lang="en-US" altLang="zh-CN" sz="2000" b="1" dirty="0">
                <a:latin typeface="微软雅黑" pitchFamily="34" charset="-122"/>
                <a:ea typeface="微软雅黑" pitchFamily="34" charset="-122"/>
              </a:rPr>
              <a:t>,</a:t>
            </a:r>
            <a:r>
              <a:rPr lang="zh-CN" altLang="en-US" sz="2000" b="1" dirty="0">
                <a:latin typeface="微软雅黑" pitchFamily="34" charset="-122"/>
                <a:ea typeface="微软雅黑" pitchFamily="34" charset="-122"/>
              </a:rPr>
              <a:t>由于物体间力的作用是相互的</a:t>
            </a:r>
            <a:r>
              <a:rPr lang="en-US" altLang="zh-CN" sz="2000" b="1" dirty="0">
                <a:latin typeface="微软雅黑" pitchFamily="34" charset="-122"/>
                <a:ea typeface="微软雅黑" pitchFamily="34" charset="-122"/>
              </a:rPr>
              <a:t>,</a:t>
            </a:r>
            <a:r>
              <a:rPr lang="zh-CN" altLang="en-US" sz="2000" b="1" dirty="0">
                <a:latin typeface="微软雅黑" pitchFamily="34" charset="-122"/>
                <a:ea typeface="微软雅黑" pitchFamily="34" charset="-122"/>
              </a:rPr>
              <a:t>气体对探测器产生一个向上的力</a:t>
            </a:r>
            <a:r>
              <a:rPr lang="en-US" altLang="zh-CN" sz="2000" b="1" dirty="0">
                <a:latin typeface="微软雅黑" pitchFamily="34" charset="-122"/>
                <a:ea typeface="微软雅黑" pitchFamily="34" charset="-122"/>
              </a:rPr>
              <a:t>,</a:t>
            </a:r>
            <a:r>
              <a:rPr lang="zh-CN" altLang="en-US" sz="2000" b="1" dirty="0">
                <a:latin typeface="微软雅黑" pitchFamily="34" charset="-122"/>
                <a:ea typeface="微软雅黑" pitchFamily="34" charset="-122"/>
              </a:rPr>
              <a:t>该力与重力平衡</a:t>
            </a:r>
            <a:r>
              <a:rPr lang="en-US" altLang="zh-CN" sz="2000" b="1" dirty="0">
                <a:latin typeface="微软雅黑" pitchFamily="34" charset="-122"/>
                <a:ea typeface="微软雅黑" pitchFamily="34" charset="-122"/>
              </a:rPr>
              <a:t>,</a:t>
            </a:r>
            <a:r>
              <a:rPr lang="zh-CN" altLang="en-US" sz="2000" b="1" dirty="0">
                <a:latin typeface="微软雅黑" pitchFamily="34" charset="-122"/>
                <a:ea typeface="微软雅黑" pitchFamily="34" charset="-122"/>
              </a:rPr>
              <a:t>故探测器可以悬停在月面上空</a:t>
            </a:r>
            <a:r>
              <a:rPr lang="en-US" altLang="zh-CN" sz="2000" b="1" dirty="0">
                <a:latin typeface="微软雅黑" pitchFamily="34" charset="-122"/>
                <a:ea typeface="微软雅黑" pitchFamily="34" charset="-122"/>
              </a:rPr>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with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slide(fromLeft)">
                                      <p:cBhvr>
                                        <p:cTn id="7" dur="500"/>
                                        <p:tgtEl>
                                          <p:spTgt spid="9"/>
                                        </p:tgtEl>
                                      </p:cBhvr>
                                    </p:animEffect>
                                  </p:childTnLst>
                                </p:cTn>
                              </p:par>
                              <p:par>
                                <p:cTn id="8" presetID="12" presetClass="entr" presetSubtype="1" fill="hold"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slide(fromTop)">
                                      <p:cBhvr>
                                        <p:cTn id="10" dur="500"/>
                                        <p:tgtEl>
                                          <p:spTgt spid="2"/>
                                        </p:tgtEl>
                                      </p:cBhvr>
                                    </p:animEffect>
                                  </p:childTnLst>
                                </p:cTn>
                              </p:par>
                              <p:par>
                                <p:cTn id="11" presetID="12" presetClass="entr" presetSubtype="4" fill="hold" nodeType="withEffect">
                                  <p:stCondLst>
                                    <p:cond delay="0"/>
                                  </p:stCondLst>
                                  <p:childTnLst>
                                    <p:set>
                                      <p:cBhvr>
                                        <p:cTn id="12" dur="1" fill="hold">
                                          <p:stCondLst>
                                            <p:cond delay="0"/>
                                          </p:stCondLst>
                                        </p:cTn>
                                        <p:tgtEl>
                                          <p:spTgt spid="14"/>
                                        </p:tgtEl>
                                        <p:attrNameLst>
                                          <p:attrName>style.visibility</p:attrName>
                                        </p:attrNameLst>
                                      </p:cBhvr>
                                      <p:to>
                                        <p:strVal val="visible"/>
                                      </p:to>
                                    </p:set>
                                    <p:animEffect transition="in" filter="slide(fromBottom)">
                                      <p:cBhvr>
                                        <p:cTn id="13" dur="500"/>
                                        <p:tgtEl>
                                          <p:spTgt spid="14"/>
                                        </p:tgtEl>
                                      </p:cBhvr>
                                    </p:animEffect>
                                  </p:childTnLst>
                                </p:cTn>
                              </p:par>
                            </p:childTnLst>
                          </p:cTn>
                        </p:par>
                        <p:par>
                          <p:cTn id="14" fill="hold">
                            <p:stCondLst>
                              <p:cond delay="500"/>
                            </p:stCondLst>
                            <p:childTnLst>
                              <p:par>
                                <p:cTn id="15" presetID="12" presetClass="entr" presetSubtype="4" fill="hold" grpId="0" nodeType="afterEffect">
                                  <p:stCondLst>
                                    <p:cond delay="0"/>
                                  </p:stCondLst>
                                  <p:childTnLst>
                                    <p:set>
                                      <p:cBhvr>
                                        <p:cTn id="16" dur="1" fill="hold">
                                          <p:stCondLst>
                                            <p:cond delay="0"/>
                                          </p:stCondLst>
                                        </p:cTn>
                                        <p:tgtEl>
                                          <p:spTgt spid="23"/>
                                        </p:tgtEl>
                                        <p:attrNameLst>
                                          <p:attrName>style.visibility</p:attrName>
                                        </p:attrNameLst>
                                      </p:cBhvr>
                                      <p:to>
                                        <p:strVal val="visible"/>
                                      </p:to>
                                    </p:set>
                                    <p:animEffect transition="in" filter="slide(fromBottom)">
                                      <p:cBhvr>
                                        <p:cTn id="17" dur="500"/>
                                        <p:tgtEl>
                                          <p:spTgt spid="2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23"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 name="TextBox 61"/>
          <p:cNvSpPr txBox="1">
            <a:spLocks noChangeArrowheads="1"/>
          </p:cNvSpPr>
          <p:nvPr/>
        </p:nvSpPr>
        <p:spPr bwMode="auto">
          <a:xfrm>
            <a:off x="1611313" y="623888"/>
            <a:ext cx="5707062" cy="900112"/>
          </a:xfrm>
          <a:prstGeom prst="rect">
            <a:avLst/>
          </a:prstGeom>
          <a:noFill/>
          <a:ln w="9525">
            <a:noFill/>
            <a:miter lim="800000"/>
            <a:headEnd/>
            <a:tailEnd/>
          </a:ln>
        </p:spPr>
        <p:txBody>
          <a:bodyPr wrap="none" lIns="68580" tIns="34290" rIns="68580" bIns="34290">
            <a:spAutoFit/>
          </a:bodyPr>
          <a:lstStyle/>
          <a:p>
            <a:r>
              <a:rPr lang="zh-CN" altLang="en-US" sz="5400" b="1">
                <a:solidFill>
                  <a:schemeClr val="accent1"/>
                </a:solidFill>
                <a:latin typeface="隶书"/>
                <a:ea typeface="隶书"/>
                <a:cs typeface="隶书"/>
              </a:rPr>
              <a:t>第八章  运动和力</a:t>
            </a:r>
          </a:p>
        </p:txBody>
      </p:sp>
      <p:sp>
        <p:nvSpPr>
          <p:cNvPr id="64" name="文本框 78"/>
          <p:cNvSpPr txBox="1">
            <a:spLocks noChangeArrowheads="1"/>
          </p:cNvSpPr>
          <p:nvPr/>
        </p:nvSpPr>
        <p:spPr bwMode="auto">
          <a:xfrm>
            <a:off x="2630488" y="1790700"/>
            <a:ext cx="2938462" cy="576263"/>
          </a:xfrm>
          <a:prstGeom prst="rect">
            <a:avLst/>
          </a:prstGeom>
          <a:noFill/>
          <a:ln w="9525">
            <a:noFill/>
            <a:miter lim="800000"/>
            <a:headEnd/>
            <a:tailEnd/>
          </a:ln>
        </p:spPr>
        <p:txBody>
          <a:bodyPr wrap="none" lIns="68580" tIns="34290" rIns="68580" bIns="34290">
            <a:spAutoFit/>
          </a:bodyPr>
          <a:lstStyle/>
          <a:p>
            <a:r>
              <a:rPr lang="zh-CN" altLang="en-US" sz="3300" b="1">
                <a:solidFill>
                  <a:schemeClr val="accent1"/>
                </a:solidFill>
                <a:latin typeface="微软雅黑" pitchFamily="34" charset="-122"/>
                <a:ea typeface="微软雅黑" pitchFamily="34" charset="-122"/>
              </a:rPr>
              <a:t>第</a:t>
            </a:r>
            <a:r>
              <a:rPr lang="en-US" altLang="zh-CN" sz="3300" b="1">
                <a:solidFill>
                  <a:schemeClr val="accent1"/>
                </a:solidFill>
                <a:latin typeface="微软雅黑" pitchFamily="34" charset="-122"/>
                <a:ea typeface="微软雅黑" pitchFamily="34" charset="-122"/>
              </a:rPr>
              <a:t>3</a:t>
            </a:r>
            <a:r>
              <a:rPr lang="zh-CN" altLang="en-US" sz="3300" b="1">
                <a:solidFill>
                  <a:schemeClr val="accent1"/>
                </a:solidFill>
                <a:latin typeface="微软雅黑" pitchFamily="34" charset="-122"/>
                <a:ea typeface="微软雅黑" pitchFamily="34" charset="-122"/>
              </a:rPr>
              <a:t>节　摩擦力</a:t>
            </a:r>
          </a:p>
        </p:txBody>
      </p:sp>
      <p:pic>
        <p:nvPicPr>
          <p:cNvPr id="25" name="Picture 12" descr="clouds1.png"/>
          <p:cNvPicPr>
            <a:picLocks noChangeAspect="1"/>
          </p:cNvPicPr>
          <p:nvPr/>
        </p:nvPicPr>
        <p:blipFill>
          <a:blip r:embed="rId3"/>
          <a:srcRect/>
          <a:stretch>
            <a:fillRect/>
          </a:stretch>
        </p:blipFill>
        <p:spPr bwMode="auto">
          <a:xfrm>
            <a:off x="1822450" y="3101975"/>
            <a:ext cx="4770438" cy="828675"/>
          </a:xfrm>
          <a:prstGeom prst="rect">
            <a:avLst/>
          </a:prstGeom>
          <a:noFill/>
          <a:ln w="9525">
            <a:noFill/>
            <a:miter lim="800000"/>
            <a:headEnd/>
            <a:tailEnd/>
          </a:ln>
        </p:spPr>
      </p:pic>
      <p:pic>
        <p:nvPicPr>
          <p:cNvPr id="26" name="Picture 10" descr="field1.png"/>
          <p:cNvPicPr>
            <a:picLocks noChangeAspect="1"/>
          </p:cNvPicPr>
          <p:nvPr/>
        </p:nvPicPr>
        <p:blipFill>
          <a:blip r:embed="rId4"/>
          <a:srcRect/>
          <a:stretch>
            <a:fillRect/>
          </a:stretch>
        </p:blipFill>
        <p:spPr bwMode="auto">
          <a:xfrm>
            <a:off x="88900" y="3838575"/>
            <a:ext cx="8916988" cy="1354138"/>
          </a:xfrm>
          <a:prstGeom prst="rect">
            <a:avLst/>
          </a:prstGeom>
          <a:noFill/>
          <a:ln w="9525">
            <a:noFill/>
            <a:miter lim="800000"/>
            <a:headEnd/>
            <a:tailEnd/>
          </a:ln>
        </p:spPr>
      </p:pic>
      <p:pic>
        <p:nvPicPr>
          <p:cNvPr id="27" name="Picture 11" descr="server.png"/>
          <p:cNvPicPr>
            <a:picLocks noChangeAspect="1"/>
          </p:cNvPicPr>
          <p:nvPr/>
        </p:nvPicPr>
        <p:blipFill>
          <a:blip r:embed="rId5"/>
          <a:srcRect/>
          <a:stretch>
            <a:fillRect/>
          </a:stretch>
        </p:blipFill>
        <p:spPr bwMode="auto">
          <a:xfrm>
            <a:off x="2759075" y="3294063"/>
            <a:ext cx="3560763" cy="1955800"/>
          </a:xfrm>
          <a:prstGeom prst="rect">
            <a:avLst/>
          </a:prstGeom>
          <a:noFill/>
          <a:ln w="9525">
            <a:noFill/>
            <a:miter lim="800000"/>
            <a:headEnd/>
            <a:tailEnd/>
          </a:ln>
        </p:spPr>
      </p:pic>
    </p:spTree>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afterEffect">
                                  <p:stCondLst>
                                    <p:cond delay="0"/>
                                  </p:stCondLst>
                                  <p:childTnLst>
                                    <p:set>
                                      <p:cBhvr>
                                        <p:cTn id="6" dur="1" fill="hold">
                                          <p:stCondLst>
                                            <p:cond delay="0"/>
                                          </p:stCondLst>
                                        </p:cTn>
                                        <p:tgtEl>
                                          <p:spTgt spid="27"/>
                                        </p:tgtEl>
                                        <p:attrNameLst>
                                          <p:attrName>style.visibility</p:attrName>
                                        </p:attrNameLst>
                                      </p:cBhvr>
                                      <p:to>
                                        <p:strVal val="visible"/>
                                      </p:to>
                                    </p:set>
                                    <p:anim calcmode="lin" valueType="num">
                                      <p:cBhvr additive="base">
                                        <p:cTn id="7" dur="500" fill="hold"/>
                                        <p:tgtEl>
                                          <p:spTgt spid="27"/>
                                        </p:tgtEl>
                                        <p:attrNameLst>
                                          <p:attrName>ppt_x</p:attrName>
                                        </p:attrNameLst>
                                      </p:cBhvr>
                                      <p:tavLst>
                                        <p:tav tm="0">
                                          <p:val>
                                            <p:strVal val="#ppt_x"/>
                                          </p:val>
                                        </p:tav>
                                        <p:tav tm="100000">
                                          <p:val>
                                            <p:strVal val="#ppt_x"/>
                                          </p:val>
                                        </p:tav>
                                      </p:tavLst>
                                    </p:anim>
                                    <p:anim calcmode="lin" valueType="num">
                                      <p:cBhvr additive="base">
                                        <p:cTn id="8" dur="500" fill="hold"/>
                                        <p:tgtEl>
                                          <p:spTgt spid="27"/>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25"/>
                                        </p:tgtEl>
                                        <p:attrNameLst>
                                          <p:attrName>style.visibility</p:attrName>
                                        </p:attrNameLst>
                                      </p:cBhvr>
                                      <p:to>
                                        <p:strVal val="visible"/>
                                      </p:to>
                                    </p:set>
                                    <p:anim calcmode="lin" valueType="num">
                                      <p:cBhvr additive="base">
                                        <p:cTn id="11" dur="500" fill="hold"/>
                                        <p:tgtEl>
                                          <p:spTgt spid="25"/>
                                        </p:tgtEl>
                                        <p:attrNameLst>
                                          <p:attrName>ppt_x</p:attrName>
                                        </p:attrNameLst>
                                      </p:cBhvr>
                                      <p:tavLst>
                                        <p:tav tm="0">
                                          <p:val>
                                            <p:strVal val="#ppt_x"/>
                                          </p:val>
                                        </p:tav>
                                        <p:tav tm="100000">
                                          <p:val>
                                            <p:strVal val="#ppt_x"/>
                                          </p:val>
                                        </p:tav>
                                      </p:tavLst>
                                    </p:anim>
                                    <p:anim calcmode="lin" valueType="num">
                                      <p:cBhvr additive="base">
                                        <p:cTn id="12" dur="500" fill="hold"/>
                                        <p:tgtEl>
                                          <p:spTgt spid="25"/>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26"/>
                                        </p:tgtEl>
                                        <p:attrNameLst>
                                          <p:attrName>style.visibility</p:attrName>
                                        </p:attrNameLst>
                                      </p:cBhvr>
                                      <p:to>
                                        <p:strVal val="visible"/>
                                      </p:to>
                                    </p:set>
                                    <p:anim calcmode="lin" valueType="num">
                                      <p:cBhvr additive="base">
                                        <p:cTn id="15" dur="500" fill="hold"/>
                                        <p:tgtEl>
                                          <p:spTgt spid="26"/>
                                        </p:tgtEl>
                                        <p:attrNameLst>
                                          <p:attrName>ppt_x</p:attrName>
                                        </p:attrNameLst>
                                      </p:cBhvr>
                                      <p:tavLst>
                                        <p:tav tm="0">
                                          <p:val>
                                            <p:strVal val="#ppt_x"/>
                                          </p:val>
                                        </p:tav>
                                        <p:tav tm="100000">
                                          <p:val>
                                            <p:strVal val="#ppt_x"/>
                                          </p:val>
                                        </p:tav>
                                      </p:tavLst>
                                    </p:anim>
                                    <p:anim calcmode="lin" valueType="num">
                                      <p:cBhvr additive="base">
                                        <p:cTn id="16" dur="500" fill="hold"/>
                                        <p:tgtEl>
                                          <p:spTgt spid="26"/>
                                        </p:tgtEl>
                                        <p:attrNameLst>
                                          <p:attrName>ppt_y</p:attrName>
                                        </p:attrNameLst>
                                      </p:cBhvr>
                                      <p:tavLst>
                                        <p:tav tm="0">
                                          <p:val>
                                            <p:strVal val="1+#ppt_h/2"/>
                                          </p:val>
                                        </p:tav>
                                        <p:tav tm="100000">
                                          <p:val>
                                            <p:strVal val="#ppt_y"/>
                                          </p:val>
                                        </p:tav>
                                      </p:tavLst>
                                    </p:anim>
                                  </p:childTnLst>
                                </p:cTn>
                              </p:par>
                            </p:childTnLst>
                          </p:cTn>
                        </p:par>
                        <p:par>
                          <p:cTn id="17" fill="hold">
                            <p:stCondLst>
                              <p:cond delay="500"/>
                            </p:stCondLst>
                            <p:childTnLst>
                              <p:par>
                                <p:cTn id="18" presetID="29" presetClass="entr" presetSubtype="0" fill="hold" grpId="0" nodeType="afterEffect">
                                  <p:stCondLst>
                                    <p:cond delay="0"/>
                                  </p:stCondLst>
                                  <p:iterate type="lt">
                                    <p:tmPct val="0"/>
                                  </p:iterate>
                                  <p:childTnLst>
                                    <p:set>
                                      <p:cBhvr>
                                        <p:cTn id="19" dur="1" fill="hold">
                                          <p:stCondLst>
                                            <p:cond delay="0"/>
                                          </p:stCondLst>
                                        </p:cTn>
                                        <p:tgtEl>
                                          <p:spTgt spid="62"/>
                                        </p:tgtEl>
                                        <p:attrNameLst>
                                          <p:attrName>style.visibility</p:attrName>
                                        </p:attrNameLst>
                                      </p:cBhvr>
                                      <p:to>
                                        <p:strVal val="visible"/>
                                      </p:to>
                                    </p:set>
                                    <p:anim calcmode="lin" valueType="num">
                                      <p:cBhvr>
                                        <p:cTn id="20" dur="1000" fill="hold"/>
                                        <p:tgtEl>
                                          <p:spTgt spid="62"/>
                                        </p:tgtEl>
                                        <p:attrNameLst>
                                          <p:attrName>ppt_x</p:attrName>
                                        </p:attrNameLst>
                                      </p:cBhvr>
                                      <p:tavLst>
                                        <p:tav tm="0">
                                          <p:val>
                                            <p:strVal val="#ppt_x-.2"/>
                                          </p:val>
                                        </p:tav>
                                        <p:tav tm="100000">
                                          <p:val>
                                            <p:strVal val="#ppt_x"/>
                                          </p:val>
                                        </p:tav>
                                      </p:tavLst>
                                    </p:anim>
                                    <p:anim calcmode="lin" valueType="num">
                                      <p:cBhvr>
                                        <p:cTn id="21" dur="1000" fill="hold"/>
                                        <p:tgtEl>
                                          <p:spTgt spid="62"/>
                                        </p:tgtEl>
                                        <p:attrNameLst>
                                          <p:attrName>ppt_y</p:attrName>
                                        </p:attrNameLst>
                                      </p:cBhvr>
                                      <p:tavLst>
                                        <p:tav tm="0">
                                          <p:val>
                                            <p:strVal val="#ppt_y"/>
                                          </p:val>
                                        </p:tav>
                                        <p:tav tm="100000">
                                          <p:val>
                                            <p:strVal val="#ppt_y"/>
                                          </p:val>
                                        </p:tav>
                                      </p:tavLst>
                                    </p:anim>
                                    <p:animEffect transition="in" filter="wipe(right)" prLst="gradientSize: 0.1">
                                      <p:cBhvr>
                                        <p:cTn id="22" dur="1000"/>
                                        <p:tgtEl>
                                          <p:spTgt spid="62"/>
                                        </p:tgtEl>
                                      </p:cBhvr>
                                    </p:animEffect>
                                  </p:childTnLst>
                                </p:cTn>
                              </p:par>
                              <p:par>
                                <p:cTn id="23" presetID="29" presetClass="entr" presetSubtype="0" fill="hold" grpId="0" nodeType="withEffect">
                                  <p:stCondLst>
                                    <p:cond delay="0"/>
                                  </p:stCondLst>
                                  <p:iterate type="lt">
                                    <p:tmPct val="0"/>
                                  </p:iterate>
                                  <p:childTnLst>
                                    <p:set>
                                      <p:cBhvr>
                                        <p:cTn id="24" dur="1" fill="hold">
                                          <p:stCondLst>
                                            <p:cond delay="0"/>
                                          </p:stCondLst>
                                        </p:cTn>
                                        <p:tgtEl>
                                          <p:spTgt spid="64"/>
                                        </p:tgtEl>
                                        <p:attrNameLst>
                                          <p:attrName>style.visibility</p:attrName>
                                        </p:attrNameLst>
                                      </p:cBhvr>
                                      <p:to>
                                        <p:strVal val="visible"/>
                                      </p:to>
                                    </p:set>
                                    <p:anim calcmode="lin" valueType="num">
                                      <p:cBhvr>
                                        <p:cTn id="25" dur="1000" fill="hold"/>
                                        <p:tgtEl>
                                          <p:spTgt spid="64"/>
                                        </p:tgtEl>
                                        <p:attrNameLst>
                                          <p:attrName>ppt_x</p:attrName>
                                        </p:attrNameLst>
                                      </p:cBhvr>
                                      <p:tavLst>
                                        <p:tav tm="0">
                                          <p:val>
                                            <p:strVal val="#ppt_x-.2"/>
                                          </p:val>
                                        </p:tav>
                                        <p:tav tm="100000">
                                          <p:val>
                                            <p:strVal val="#ppt_x"/>
                                          </p:val>
                                        </p:tav>
                                      </p:tavLst>
                                    </p:anim>
                                    <p:anim calcmode="lin" valueType="num">
                                      <p:cBhvr>
                                        <p:cTn id="26" dur="1000" fill="hold"/>
                                        <p:tgtEl>
                                          <p:spTgt spid="64"/>
                                        </p:tgtEl>
                                        <p:attrNameLst>
                                          <p:attrName>ppt_y</p:attrName>
                                        </p:attrNameLst>
                                      </p:cBhvr>
                                      <p:tavLst>
                                        <p:tav tm="0">
                                          <p:val>
                                            <p:strVal val="#ppt_y"/>
                                          </p:val>
                                        </p:tav>
                                        <p:tav tm="100000">
                                          <p:val>
                                            <p:strVal val="#ppt_y"/>
                                          </p:val>
                                        </p:tav>
                                      </p:tavLst>
                                    </p:anim>
                                    <p:animEffect transition="in" filter="wipe(right)" prLst="gradientSize: 0.1">
                                      <p:cBhvr>
                                        <p:cTn id="27" dur="1000"/>
                                        <p:tgtEl>
                                          <p:spTgt spid="6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2" grpId="0"/>
      <p:bldP spid="64"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9"/>
          <p:cNvGrpSpPr/>
          <p:nvPr/>
        </p:nvGrpSpPr>
        <p:grpSpPr>
          <a:xfrm>
            <a:off x="171454" y="0"/>
            <a:ext cx="2473776" cy="818555"/>
            <a:chOff x="444500" y="496094"/>
            <a:chExt cx="2362200" cy="1091406"/>
          </a:xfrm>
          <a:solidFill>
            <a:schemeClr val="accent4">
              <a:lumMod val="20000"/>
              <a:lumOff val="80000"/>
            </a:schemeClr>
          </a:solidFill>
        </p:grpSpPr>
        <p:sp>
          <p:nvSpPr>
            <p:cNvPr id="15" name="圆角矩形 14"/>
            <p:cNvSpPr/>
            <p:nvPr/>
          </p:nvSpPr>
          <p:spPr>
            <a:xfrm>
              <a:off x="444500" y="901700"/>
              <a:ext cx="2362200" cy="685800"/>
            </a:xfrm>
            <a:prstGeom prst="roundRect">
              <a:avLst/>
            </a:prstGeom>
            <a:grp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p>
          </p:txBody>
        </p:sp>
        <p:cxnSp>
          <p:nvCxnSpPr>
            <p:cNvPr id="16" name="直接连接符 15"/>
            <p:cNvCxnSpPr/>
            <p:nvPr/>
          </p:nvCxnSpPr>
          <p:spPr>
            <a:xfrm rot="5400000">
              <a:off x="7810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cxnSp>
          <p:nvCxnSpPr>
            <p:cNvPr id="17" name="直接连接符 16"/>
            <p:cNvCxnSpPr/>
            <p:nvPr/>
          </p:nvCxnSpPr>
          <p:spPr>
            <a:xfrm rot="5400000">
              <a:off x="18859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grpSp>
      <p:pic>
        <p:nvPicPr>
          <p:cNvPr id="14" name="图片 13" descr="图片6.png"/>
          <p:cNvPicPr>
            <a:picLocks noChangeAspect="1"/>
          </p:cNvPicPr>
          <p:nvPr/>
        </p:nvPicPr>
        <p:blipFill>
          <a:blip r:embed="rId2"/>
          <a:srcRect/>
          <a:stretch>
            <a:fillRect/>
          </a:stretch>
        </p:blipFill>
        <p:spPr bwMode="auto">
          <a:xfrm>
            <a:off x="603250" y="1158875"/>
            <a:ext cx="1039813" cy="441325"/>
          </a:xfrm>
          <a:prstGeom prst="rect">
            <a:avLst/>
          </a:prstGeom>
          <a:noFill/>
          <a:ln w="9525">
            <a:noFill/>
            <a:miter lim="800000"/>
            <a:headEnd/>
            <a:tailEnd/>
          </a:ln>
        </p:spPr>
      </p:pic>
      <p:sp>
        <p:nvSpPr>
          <p:cNvPr id="9" name="矩形 8"/>
          <p:cNvSpPr>
            <a:spLocks noChangeArrowheads="1"/>
          </p:cNvSpPr>
          <p:nvPr/>
        </p:nvSpPr>
        <p:spPr bwMode="auto">
          <a:xfrm>
            <a:off x="306388" y="349250"/>
            <a:ext cx="2422525" cy="484188"/>
          </a:xfrm>
          <a:prstGeom prst="rect">
            <a:avLst/>
          </a:prstGeom>
          <a:noFill/>
          <a:ln w="9525">
            <a:noFill/>
            <a:miter lim="800000"/>
            <a:headEnd/>
            <a:tailEnd/>
          </a:ln>
        </p:spPr>
        <p:txBody>
          <a:bodyPr wrap="none" lIns="68580" tIns="34290" rIns="68580" bIns="34290">
            <a:spAutoFit/>
          </a:bodyPr>
          <a:lstStyle/>
          <a:p>
            <a:r>
              <a:rPr lang="zh-CN" altLang="en-US" sz="2700">
                <a:latin typeface="微软雅黑" pitchFamily="34" charset="-122"/>
                <a:ea typeface="微软雅黑" pitchFamily="34" charset="-122"/>
              </a:rPr>
              <a:t>知识点  摩擦力</a:t>
            </a:r>
          </a:p>
        </p:txBody>
      </p:sp>
      <p:sp>
        <p:nvSpPr>
          <p:cNvPr id="23" name="矩形 22"/>
          <p:cNvSpPr>
            <a:spLocks noChangeArrowheads="1"/>
          </p:cNvSpPr>
          <p:nvPr/>
        </p:nvSpPr>
        <p:spPr bwMode="auto">
          <a:xfrm>
            <a:off x="731838" y="1692275"/>
            <a:ext cx="7954962" cy="939800"/>
          </a:xfrm>
          <a:prstGeom prst="rect">
            <a:avLst/>
          </a:prstGeom>
          <a:noFill/>
          <a:ln w="9525">
            <a:noFill/>
            <a:miter lim="800000"/>
            <a:headEnd/>
            <a:tailEnd/>
          </a:ln>
        </p:spPr>
        <p:txBody>
          <a:bodyPr lIns="68580" tIns="34290" rIns="68580" bIns="34290">
            <a:spAutoFit/>
          </a:bodyPr>
          <a:lstStyle/>
          <a:p>
            <a:pPr>
              <a:lnSpc>
                <a:spcPct val="150000"/>
              </a:lnSpc>
            </a:pPr>
            <a:r>
              <a:rPr lang="zh-CN" altLang="en-US" sz="2000" b="1" dirty="0">
                <a:latin typeface="微软雅黑" pitchFamily="34" charset="-122"/>
                <a:ea typeface="微软雅黑" pitchFamily="34" charset="-122"/>
              </a:rPr>
              <a:t>上海磁悬浮列车</a:t>
            </a:r>
            <a:r>
              <a:rPr lang="en-US" altLang="zh-CN" sz="2000" b="1" dirty="0">
                <a:latin typeface="微软雅黑" pitchFamily="34" charset="-122"/>
                <a:ea typeface="微软雅黑" pitchFamily="34" charset="-122"/>
              </a:rPr>
              <a:t>,</a:t>
            </a:r>
            <a:r>
              <a:rPr lang="zh-CN" altLang="en-US" sz="2000" b="1" dirty="0">
                <a:latin typeface="微软雅黑" pitchFamily="34" charset="-122"/>
                <a:ea typeface="微软雅黑" pitchFamily="34" charset="-122"/>
              </a:rPr>
              <a:t>不仅在中国是绝无仅有的</a:t>
            </a:r>
            <a:r>
              <a:rPr lang="en-US" altLang="zh-CN" sz="2000" b="1" dirty="0">
                <a:latin typeface="微软雅黑" pitchFamily="34" charset="-122"/>
                <a:ea typeface="微软雅黑" pitchFamily="34" charset="-122"/>
              </a:rPr>
              <a:t>,</a:t>
            </a:r>
            <a:r>
              <a:rPr lang="zh-CN" altLang="en-US" sz="2000" b="1" dirty="0">
                <a:latin typeface="微软雅黑" pitchFamily="34" charset="-122"/>
                <a:ea typeface="微软雅黑" pitchFamily="34" charset="-122"/>
              </a:rPr>
              <a:t>在世界也是独此一条</a:t>
            </a:r>
            <a:r>
              <a:rPr lang="en-US" altLang="zh-CN" sz="2000" b="1" dirty="0">
                <a:latin typeface="微软雅黑" pitchFamily="34" charset="-122"/>
                <a:ea typeface="微软雅黑" pitchFamily="34" charset="-122"/>
              </a:rPr>
              <a:t>.</a:t>
            </a:r>
            <a:r>
              <a:rPr lang="zh-CN" altLang="en-US" sz="2000" b="1" dirty="0">
                <a:latin typeface="微软雅黑" pitchFamily="34" charset="-122"/>
                <a:ea typeface="微软雅黑" pitchFamily="34" charset="-122"/>
              </a:rPr>
              <a:t>由于摩擦力很小</a:t>
            </a:r>
            <a:r>
              <a:rPr lang="en-US" altLang="zh-CN" sz="2000" b="1" dirty="0">
                <a:latin typeface="微软雅黑" pitchFamily="34" charset="-122"/>
                <a:ea typeface="微软雅黑" pitchFamily="34" charset="-122"/>
              </a:rPr>
              <a:t>,</a:t>
            </a:r>
            <a:r>
              <a:rPr lang="zh-CN" altLang="en-US" sz="2000" b="1" dirty="0">
                <a:latin typeface="微软雅黑" pitchFamily="34" charset="-122"/>
                <a:ea typeface="微软雅黑" pitchFamily="34" charset="-122"/>
              </a:rPr>
              <a:t>设计时速可以达到每小时</a:t>
            </a:r>
            <a:r>
              <a:rPr lang="en-US" altLang="zh-CN" sz="2000" b="1" dirty="0">
                <a:latin typeface="微软雅黑" pitchFamily="34" charset="-122"/>
                <a:ea typeface="微软雅黑" pitchFamily="34" charset="-122"/>
              </a:rPr>
              <a:t>860</a:t>
            </a:r>
            <a:r>
              <a:rPr lang="zh-CN" altLang="en-US" sz="2000" b="1" dirty="0">
                <a:latin typeface="微软雅黑" pitchFamily="34" charset="-122"/>
                <a:ea typeface="微软雅黑" pitchFamily="34" charset="-122"/>
              </a:rPr>
              <a:t>千米</a:t>
            </a:r>
            <a:r>
              <a:rPr lang="en-US" altLang="zh-CN" sz="2000" b="1" dirty="0">
                <a:latin typeface="微软雅黑" pitchFamily="34" charset="-122"/>
                <a:ea typeface="微软雅黑" pitchFamily="34" charset="-122"/>
              </a:rPr>
              <a:t>.</a:t>
            </a:r>
          </a:p>
        </p:txBody>
      </p:sp>
      <p:pic>
        <p:nvPicPr>
          <p:cNvPr id="10" name="r135.jpg" descr="id:2147506590;FounderCES"/>
          <p:cNvPicPr>
            <a:picLocks noChangeAspect="1" noChangeArrowheads="1"/>
          </p:cNvPicPr>
          <p:nvPr/>
        </p:nvPicPr>
        <p:blipFill>
          <a:blip r:embed="rId3"/>
          <a:srcRect/>
          <a:stretch>
            <a:fillRect/>
          </a:stretch>
        </p:blipFill>
        <p:spPr bwMode="auto">
          <a:xfrm>
            <a:off x="3417888" y="2757488"/>
            <a:ext cx="2187575" cy="139065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with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slide(fromLeft)">
                                      <p:cBhvr>
                                        <p:cTn id="7" dur="500"/>
                                        <p:tgtEl>
                                          <p:spTgt spid="9"/>
                                        </p:tgtEl>
                                      </p:cBhvr>
                                    </p:animEffect>
                                  </p:childTnLst>
                                </p:cTn>
                              </p:par>
                              <p:par>
                                <p:cTn id="8" presetID="12" presetClass="entr" presetSubtype="1" fill="hold"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slide(fromTop)">
                                      <p:cBhvr>
                                        <p:cTn id="10" dur="500"/>
                                        <p:tgtEl>
                                          <p:spTgt spid="2"/>
                                        </p:tgtEl>
                                      </p:cBhvr>
                                    </p:animEffect>
                                  </p:childTnLst>
                                </p:cTn>
                              </p:par>
                              <p:par>
                                <p:cTn id="11" presetID="12" presetClass="entr" presetSubtype="4" fill="hold" nodeType="withEffect">
                                  <p:stCondLst>
                                    <p:cond delay="0"/>
                                  </p:stCondLst>
                                  <p:childTnLst>
                                    <p:set>
                                      <p:cBhvr>
                                        <p:cTn id="12" dur="1" fill="hold">
                                          <p:stCondLst>
                                            <p:cond delay="0"/>
                                          </p:stCondLst>
                                        </p:cTn>
                                        <p:tgtEl>
                                          <p:spTgt spid="14"/>
                                        </p:tgtEl>
                                        <p:attrNameLst>
                                          <p:attrName>style.visibility</p:attrName>
                                        </p:attrNameLst>
                                      </p:cBhvr>
                                      <p:to>
                                        <p:strVal val="visible"/>
                                      </p:to>
                                    </p:set>
                                    <p:animEffect transition="in" filter="slide(fromBottom)">
                                      <p:cBhvr>
                                        <p:cTn id="13" dur="500"/>
                                        <p:tgtEl>
                                          <p:spTgt spid="14"/>
                                        </p:tgtEl>
                                      </p:cBhvr>
                                    </p:animEffect>
                                  </p:childTnLst>
                                </p:cTn>
                              </p:par>
                            </p:childTnLst>
                          </p:cTn>
                        </p:par>
                        <p:par>
                          <p:cTn id="14" fill="hold">
                            <p:stCondLst>
                              <p:cond delay="500"/>
                            </p:stCondLst>
                            <p:childTnLst>
                              <p:par>
                                <p:cTn id="15" presetID="12" presetClass="entr" presetSubtype="4" fill="hold" grpId="0" nodeType="afterEffect">
                                  <p:stCondLst>
                                    <p:cond delay="0"/>
                                  </p:stCondLst>
                                  <p:childTnLst>
                                    <p:set>
                                      <p:cBhvr>
                                        <p:cTn id="16" dur="1" fill="hold">
                                          <p:stCondLst>
                                            <p:cond delay="0"/>
                                          </p:stCondLst>
                                        </p:cTn>
                                        <p:tgtEl>
                                          <p:spTgt spid="23"/>
                                        </p:tgtEl>
                                        <p:attrNameLst>
                                          <p:attrName>style.visibility</p:attrName>
                                        </p:attrNameLst>
                                      </p:cBhvr>
                                      <p:to>
                                        <p:strVal val="visible"/>
                                      </p:to>
                                    </p:set>
                                    <p:animEffect transition="in" filter="slide(fromBottom)">
                                      <p:cBhvr>
                                        <p:cTn id="17" dur="500"/>
                                        <p:tgtEl>
                                          <p:spTgt spid="23"/>
                                        </p:tgtEl>
                                      </p:cBhvr>
                                    </p:animEffect>
                                  </p:childTnLst>
                                </p:cTn>
                              </p:par>
                              <p:par>
                                <p:cTn id="18" presetID="12" presetClass="entr" presetSubtype="4" fill="hold" nodeType="withEffect">
                                  <p:stCondLst>
                                    <p:cond delay="0"/>
                                  </p:stCondLst>
                                  <p:childTnLst>
                                    <p:set>
                                      <p:cBhvr>
                                        <p:cTn id="19" dur="1" fill="hold">
                                          <p:stCondLst>
                                            <p:cond delay="0"/>
                                          </p:stCondLst>
                                        </p:cTn>
                                        <p:tgtEl>
                                          <p:spTgt spid="10"/>
                                        </p:tgtEl>
                                        <p:attrNameLst>
                                          <p:attrName>style.visibility</p:attrName>
                                        </p:attrNameLst>
                                      </p:cBhvr>
                                      <p:to>
                                        <p:strVal val="visible"/>
                                      </p:to>
                                    </p:set>
                                    <p:animEffect transition="in" filter="slide(fromBottom)">
                                      <p:cBhvr>
                                        <p:cTn id="20"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23"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9"/>
          <p:cNvGrpSpPr/>
          <p:nvPr/>
        </p:nvGrpSpPr>
        <p:grpSpPr>
          <a:xfrm>
            <a:off x="171454" y="0"/>
            <a:ext cx="2473776" cy="818555"/>
            <a:chOff x="444500" y="496094"/>
            <a:chExt cx="2362200" cy="1091406"/>
          </a:xfrm>
          <a:solidFill>
            <a:schemeClr val="accent4">
              <a:lumMod val="20000"/>
              <a:lumOff val="80000"/>
            </a:schemeClr>
          </a:solidFill>
        </p:grpSpPr>
        <p:sp>
          <p:nvSpPr>
            <p:cNvPr id="15" name="圆角矩形 14"/>
            <p:cNvSpPr/>
            <p:nvPr/>
          </p:nvSpPr>
          <p:spPr>
            <a:xfrm>
              <a:off x="444500" y="901700"/>
              <a:ext cx="2362200" cy="685800"/>
            </a:xfrm>
            <a:prstGeom prst="roundRect">
              <a:avLst/>
            </a:prstGeom>
            <a:grp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p>
          </p:txBody>
        </p:sp>
        <p:cxnSp>
          <p:nvCxnSpPr>
            <p:cNvPr id="16" name="直接连接符 15"/>
            <p:cNvCxnSpPr/>
            <p:nvPr/>
          </p:nvCxnSpPr>
          <p:spPr>
            <a:xfrm rot="5400000">
              <a:off x="7810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cxnSp>
          <p:nvCxnSpPr>
            <p:cNvPr id="17" name="直接连接符 16"/>
            <p:cNvCxnSpPr/>
            <p:nvPr/>
          </p:nvCxnSpPr>
          <p:spPr>
            <a:xfrm rot="5400000">
              <a:off x="18859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grpSp>
      <p:pic>
        <p:nvPicPr>
          <p:cNvPr id="14" name="图片 13" descr="图片6.png"/>
          <p:cNvPicPr>
            <a:picLocks noChangeAspect="1"/>
          </p:cNvPicPr>
          <p:nvPr/>
        </p:nvPicPr>
        <p:blipFill>
          <a:blip r:embed="rId2"/>
          <a:srcRect/>
          <a:stretch>
            <a:fillRect/>
          </a:stretch>
        </p:blipFill>
        <p:spPr bwMode="auto">
          <a:xfrm>
            <a:off x="603250" y="1158875"/>
            <a:ext cx="1039813" cy="441325"/>
          </a:xfrm>
          <a:prstGeom prst="rect">
            <a:avLst/>
          </a:prstGeom>
          <a:noFill/>
          <a:ln w="9525">
            <a:noFill/>
            <a:miter lim="800000"/>
            <a:headEnd/>
            <a:tailEnd/>
          </a:ln>
        </p:spPr>
      </p:pic>
      <p:sp>
        <p:nvSpPr>
          <p:cNvPr id="9" name="矩形 8"/>
          <p:cNvSpPr>
            <a:spLocks noChangeArrowheads="1"/>
          </p:cNvSpPr>
          <p:nvPr/>
        </p:nvSpPr>
        <p:spPr bwMode="auto">
          <a:xfrm>
            <a:off x="306388" y="349250"/>
            <a:ext cx="2422525" cy="484188"/>
          </a:xfrm>
          <a:prstGeom prst="rect">
            <a:avLst/>
          </a:prstGeom>
          <a:noFill/>
          <a:ln w="9525">
            <a:noFill/>
            <a:miter lim="800000"/>
            <a:headEnd/>
            <a:tailEnd/>
          </a:ln>
        </p:spPr>
        <p:txBody>
          <a:bodyPr wrap="none" lIns="68580" tIns="34290" rIns="68580" bIns="34290">
            <a:spAutoFit/>
          </a:bodyPr>
          <a:lstStyle/>
          <a:p>
            <a:r>
              <a:rPr lang="zh-CN" altLang="en-US" sz="2700">
                <a:latin typeface="微软雅黑" pitchFamily="34" charset="-122"/>
                <a:ea typeface="微软雅黑" pitchFamily="34" charset="-122"/>
              </a:rPr>
              <a:t>知识点  摩擦力</a:t>
            </a:r>
          </a:p>
        </p:txBody>
      </p:sp>
      <p:sp>
        <p:nvSpPr>
          <p:cNvPr id="23" name="矩形 22"/>
          <p:cNvSpPr>
            <a:spLocks noChangeArrowheads="1"/>
          </p:cNvSpPr>
          <p:nvPr/>
        </p:nvSpPr>
        <p:spPr bwMode="auto">
          <a:xfrm>
            <a:off x="731838" y="1692275"/>
            <a:ext cx="7954962" cy="1400175"/>
          </a:xfrm>
          <a:prstGeom prst="rect">
            <a:avLst/>
          </a:prstGeom>
          <a:noFill/>
          <a:ln w="9525">
            <a:noFill/>
            <a:miter lim="800000"/>
            <a:headEnd/>
            <a:tailEnd/>
          </a:ln>
        </p:spPr>
        <p:txBody>
          <a:bodyPr lIns="68580" tIns="34290" rIns="68580" bIns="34290">
            <a:spAutoFit/>
          </a:bodyPr>
          <a:lstStyle/>
          <a:p>
            <a:pPr>
              <a:lnSpc>
                <a:spcPct val="150000"/>
              </a:lnSpc>
            </a:pPr>
            <a:r>
              <a:rPr lang="en-US" altLang="zh-CN" sz="2000" b="1" dirty="0">
                <a:latin typeface="微软雅黑" pitchFamily="34" charset="-122"/>
                <a:ea typeface="微软雅黑" pitchFamily="34" charset="-122"/>
              </a:rPr>
              <a:t>(1)</a:t>
            </a:r>
            <a:r>
              <a:rPr lang="zh-CN" altLang="en-US" sz="2000" b="1" dirty="0">
                <a:latin typeface="微软雅黑" pitchFamily="34" charset="-122"/>
                <a:ea typeface="微软雅黑" pitchFamily="34" charset="-122"/>
              </a:rPr>
              <a:t>摩擦力的方向一定与物体相对运动</a:t>
            </a:r>
            <a:r>
              <a:rPr lang="en-US" altLang="zh-CN" sz="2000" b="1" dirty="0">
                <a:latin typeface="微软雅黑" pitchFamily="34" charset="-122"/>
                <a:ea typeface="微软雅黑" pitchFamily="34" charset="-122"/>
              </a:rPr>
              <a:t>(</a:t>
            </a:r>
            <a:r>
              <a:rPr lang="zh-CN" altLang="en-US" sz="2000" b="1" dirty="0">
                <a:latin typeface="微软雅黑" pitchFamily="34" charset="-122"/>
                <a:ea typeface="微软雅黑" pitchFamily="34" charset="-122"/>
              </a:rPr>
              <a:t>或相对运动趋势</a:t>
            </a:r>
            <a:r>
              <a:rPr lang="en-US" altLang="zh-CN" sz="2000" b="1" dirty="0">
                <a:latin typeface="微软雅黑" pitchFamily="34" charset="-122"/>
                <a:ea typeface="微软雅黑" pitchFamily="34" charset="-122"/>
              </a:rPr>
              <a:t>)</a:t>
            </a:r>
            <a:r>
              <a:rPr lang="zh-CN" altLang="en-US" sz="2000" b="1" dirty="0">
                <a:latin typeface="微软雅黑" pitchFamily="34" charset="-122"/>
                <a:ea typeface="微软雅黑" pitchFamily="34" charset="-122"/>
              </a:rPr>
              <a:t>方向相反</a:t>
            </a:r>
            <a:r>
              <a:rPr lang="en-US" altLang="zh-CN" sz="2000" b="1" dirty="0">
                <a:latin typeface="微软雅黑" pitchFamily="34" charset="-122"/>
                <a:ea typeface="微软雅黑" pitchFamily="34" charset="-122"/>
              </a:rPr>
              <a:t>,</a:t>
            </a:r>
            <a:r>
              <a:rPr lang="zh-CN" altLang="en-US" sz="2000" b="1" dirty="0">
                <a:latin typeface="微软雅黑" pitchFamily="34" charset="-122"/>
                <a:ea typeface="微软雅黑" pitchFamily="34" charset="-122"/>
              </a:rPr>
              <a:t>而不是与运动方向相反</a:t>
            </a:r>
            <a:r>
              <a:rPr lang="en-US" altLang="zh-CN" sz="2000" b="1" dirty="0">
                <a:latin typeface="微软雅黑" pitchFamily="34" charset="-122"/>
                <a:ea typeface="微软雅黑" pitchFamily="34" charset="-122"/>
              </a:rPr>
              <a:t>,</a:t>
            </a:r>
            <a:r>
              <a:rPr lang="zh-CN" altLang="en-US" sz="2000" b="1" dirty="0">
                <a:latin typeface="微软雅黑" pitchFamily="34" charset="-122"/>
                <a:ea typeface="微软雅黑" pitchFamily="34" charset="-122"/>
              </a:rPr>
              <a:t>有时与运动方向相同</a:t>
            </a:r>
            <a:r>
              <a:rPr lang="en-US" altLang="zh-CN" sz="2000" b="1" dirty="0">
                <a:latin typeface="微软雅黑" pitchFamily="34" charset="-122"/>
                <a:ea typeface="微软雅黑" pitchFamily="34" charset="-122"/>
              </a:rPr>
              <a:t>.</a:t>
            </a:r>
          </a:p>
          <a:p>
            <a:pPr>
              <a:lnSpc>
                <a:spcPct val="150000"/>
              </a:lnSpc>
            </a:pPr>
            <a:r>
              <a:rPr lang="en-US" altLang="zh-CN" sz="2000" b="1" dirty="0">
                <a:latin typeface="微软雅黑" pitchFamily="34" charset="-122"/>
                <a:ea typeface="微软雅黑" pitchFamily="34" charset="-122"/>
              </a:rPr>
              <a:t>(2)</a:t>
            </a:r>
            <a:r>
              <a:rPr lang="zh-CN" altLang="en-US" sz="2000" b="1" dirty="0">
                <a:latin typeface="微软雅黑" pitchFamily="34" charset="-122"/>
                <a:ea typeface="微软雅黑" pitchFamily="34" charset="-122"/>
              </a:rPr>
              <a:t>摩擦力不一定都是阻力</a:t>
            </a:r>
            <a:r>
              <a:rPr lang="en-US" altLang="zh-CN" sz="2000" b="1" dirty="0">
                <a:latin typeface="微软雅黑" pitchFamily="34" charset="-122"/>
                <a:ea typeface="微软雅黑" pitchFamily="34" charset="-122"/>
              </a:rPr>
              <a:t>,</a:t>
            </a:r>
            <a:r>
              <a:rPr lang="zh-CN" altLang="en-US" sz="2000" b="1" dirty="0">
                <a:latin typeface="微软雅黑" pitchFamily="34" charset="-122"/>
                <a:ea typeface="微软雅黑" pitchFamily="34" charset="-122"/>
              </a:rPr>
              <a:t>有时也可以是动力</a:t>
            </a:r>
            <a:r>
              <a:rPr lang="en-US" altLang="zh-CN" sz="2000" b="1" dirty="0">
                <a:latin typeface="微软雅黑" pitchFamily="34" charset="-122"/>
                <a:ea typeface="微软雅黑" pitchFamily="34" charset="-122"/>
              </a:rPr>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with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slide(fromLeft)">
                                      <p:cBhvr>
                                        <p:cTn id="7" dur="500"/>
                                        <p:tgtEl>
                                          <p:spTgt spid="9"/>
                                        </p:tgtEl>
                                      </p:cBhvr>
                                    </p:animEffect>
                                  </p:childTnLst>
                                </p:cTn>
                              </p:par>
                              <p:par>
                                <p:cTn id="8" presetID="12" presetClass="entr" presetSubtype="1" fill="hold"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slide(fromTop)">
                                      <p:cBhvr>
                                        <p:cTn id="10" dur="500"/>
                                        <p:tgtEl>
                                          <p:spTgt spid="2"/>
                                        </p:tgtEl>
                                      </p:cBhvr>
                                    </p:animEffect>
                                  </p:childTnLst>
                                </p:cTn>
                              </p:par>
                              <p:par>
                                <p:cTn id="11" presetID="12" presetClass="entr" presetSubtype="4" fill="hold" nodeType="withEffect">
                                  <p:stCondLst>
                                    <p:cond delay="0"/>
                                  </p:stCondLst>
                                  <p:childTnLst>
                                    <p:set>
                                      <p:cBhvr>
                                        <p:cTn id="12" dur="1" fill="hold">
                                          <p:stCondLst>
                                            <p:cond delay="0"/>
                                          </p:stCondLst>
                                        </p:cTn>
                                        <p:tgtEl>
                                          <p:spTgt spid="14"/>
                                        </p:tgtEl>
                                        <p:attrNameLst>
                                          <p:attrName>style.visibility</p:attrName>
                                        </p:attrNameLst>
                                      </p:cBhvr>
                                      <p:to>
                                        <p:strVal val="visible"/>
                                      </p:to>
                                    </p:set>
                                    <p:animEffect transition="in" filter="slide(fromBottom)">
                                      <p:cBhvr>
                                        <p:cTn id="13" dur="500"/>
                                        <p:tgtEl>
                                          <p:spTgt spid="14"/>
                                        </p:tgtEl>
                                      </p:cBhvr>
                                    </p:animEffect>
                                  </p:childTnLst>
                                </p:cTn>
                              </p:par>
                            </p:childTnLst>
                          </p:cTn>
                        </p:par>
                        <p:par>
                          <p:cTn id="14" fill="hold">
                            <p:stCondLst>
                              <p:cond delay="500"/>
                            </p:stCondLst>
                            <p:childTnLst>
                              <p:par>
                                <p:cTn id="15" presetID="12" presetClass="entr" presetSubtype="4" fill="hold" grpId="0" nodeType="afterEffect">
                                  <p:stCondLst>
                                    <p:cond delay="0"/>
                                  </p:stCondLst>
                                  <p:childTnLst>
                                    <p:set>
                                      <p:cBhvr>
                                        <p:cTn id="16" dur="1" fill="hold">
                                          <p:stCondLst>
                                            <p:cond delay="0"/>
                                          </p:stCondLst>
                                        </p:cTn>
                                        <p:tgtEl>
                                          <p:spTgt spid="23"/>
                                        </p:tgtEl>
                                        <p:attrNameLst>
                                          <p:attrName>style.visibility</p:attrName>
                                        </p:attrNameLst>
                                      </p:cBhvr>
                                      <p:to>
                                        <p:strVal val="visible"/>
                                      </p:to>
                                    </p:set>
                                    <p:animEffect transition="in" filter="slide(fromBottom)">
                                      <p:cBhvr>
                                        <p:cTn id="17" dur="500"/>
                                        <p:tgtEl>
                                          <p:spTgt spid="2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23"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9"/>
          <p:cNvGrpSpPr/>
          <p:nvPr/>
        </p:nvGrpSpPr>
        <p:grpSpPr>
          <a:xfrm>
            <a:off x="171454" y="0"/>
            <a:ext cx="2473776" cy="818555"/>
            <a:chOff x="444500" y="496094"/>
            <a:chExt cx="2362200" cy="1091406"/>
          </a:xfrm>
          <a:solidFill>
            <a:schemeClr val="accent4">
              <a:lumMod val="20000"/>
              <a:lumOff val="80000"/>
            </a:schemeClr>
          </a:solidFill>
        </p:grpSpPr>
        <p:sp>
          <p:nvSpPr>
            <p:cNvPr id="15" name="圆角矩形 14"/>
            <p:cNvSpPr/>
            <p:nvPr/>
          </p:nvSpPr>
          <p:spPr>
            <a:xfrm>
              <a:off x="444500" y="901700"/>
              <a:ext cx="2362200" cy="685800"/>
            </a:xfrm>
            <a:prstGeom prst="roundRect">
              <a:avLst/>
            </a:prstGeom>
            <a:grp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p>
          </p:txBody>
        </p:sp>
        <p:cxnSp>
          <p:nvCxnSpPr>
            <p:cNvPr id="16" name="直接连接符 15"/>
            <p:cNvCxnSpPr/>
            <p:nvPr/>
          </p:nvCxnSpPr>
          <p:spPr>
            <a:xfrm rot="5400000">
              <a:off x="7810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cxnSp>
          <p:nvCxnSpPr>
            <p:cNvPr id="17" name="直接连接符 16"/>
            <p:cNvCxnSpPr/>
            <p:nvPr/>
          </p:nvCxnSpPr>
          <p:spPr>
            <a:xfrm rot="5400000">
              <a:off x="18859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grpSp>
      <p:pic>
        <p:nvPicPr>
          <p:cNvPr id="14" name="图片 13" descr="图片6.png"/>
          <p:cNvPicPr>
            <a:picLocks noChangeAspect="1"/>
          </p:cNvPicPr>
          <p:nvPr/>
        </p:nvPicPr>
        <p:blipFill>
          <a:blip r:embed="rId2"/>
          <a:srcRect/>
          <a:stretch>
            <a:fillRect/>
          </a:stretch>
        </p:blipFill>
        <p:spPr bwMode="auto">
          <a:xfrm>
            <a:off x="619125" y="1158875"/>
            <a:ext cx="1008063" cy="441325"/>
          </a:xfrm>
          <a:prstGeom prst="rect">
            <a:avLst/>
          </a:prstGeom>
          <a:noFill/>
          <a:ln w="9525">
            <a:noFill/>
            <a:miter lim="800000"/>
            <a:headEnd/>
            <a:tailEnd/>
          </a:ln>
        </p:spPr>
      </p:pic>
      <p:sp>
        <p:nvSpPr>
          <p:cNvPr id="9" name="矩形 8"/>
          <p:cNvSpPr>
            <a:spLocks noChangeArrowheads="1"/>
          </p:cNvSpPr>
          <p:nvPr/>
        </p:nvSpPr>
        <p:spPr bwMode="auto">
          <a:xfrm>
            <a:off x="306388" y="349250"/>
            <a:ext cx="2422525" cy="484188"/>
          </a:xfrm>
          <a:prstGeom prst="rect">
            <a:avLst/>
          </a:prstGeom>
          <a:noFill/>
          <a:ln w="9525">
            <a:noFill/>
            <a:miter lim="800000"/>
            <a:headEnd/>
            <a:tailEnd/>
          </a:ln>
        </p:spPr>
        <p:txBody>
          <a:bodyPr wrap="none" lIns="68580" tIns="34290" rIns="68580" bIns="34290">
            <a:spAutoFit/>
          </a:bodyPr>
          <a:lstStyle/>
          <a:p>
            <a:r>
              <a:rPr lang="zh-CN" altLang="en-US" sz="2700">
                <a:latin typeface="微软雅黑" pitchFamily="34" charset="-122"/>
                <a:ea typeface="微软雅黑" pitchFamily="34" charset="-122"/>
              </a:rPr>
              <a:t>知识点  摩擦力</a:t>
            </a:r>
          </a:p>
        </p:txBody>
      </p:sp>
      <p:sp>
        <p:nvSpPr>
          <p:cNvPr id="23" name="矩形 22"/>
          <p:cNvSpPr>
            <a:spLocks noChangeArrowheads="1"/>
          </p:cNvSpPr>
          <p:nvPr/>
        </p:nvSpPr>
        <p:spPr bwMode="auto">
          <a:xfrm>
            <a:off x="731838" y="1692275"/>
            <a:ext cx="7954962" cy="1860550"/>
          </a:xfrm>
          <a:prstGeom prst="rect">
            <a:avLst/>
          </a:prstGeom>
          <a:noFill/>
          <a:ln w="9525">
            <a:noFill/>
            <a:miter lim="800000"/>
            <a:headEnd/>
            <a:tailEnd/>
          </a:ln>
        </p:spPr>
        <p:txBody>
          <a:bodyPr lIns="68580" tIns="34290" rIns="68580" bIns="34290">
            <a:spAutoFit/>
          </a:bodyPr>
          <a:lstStyle/>
          <a:p>
            <a:pPr>
              <a:lnSpc>
                <a:spcPct val="150000"/>
              </a:lnSpc>
            </a:pPr>
            <a:r>
              <a:rPr lang="zh-CN" altLang="en-US" sz="2000">
                <a:latin typeface="Times New Roman" pitchFamily="18" charset="0"/>
                <a:ea typeface="微软雅黑" pitchFamily="34" charset="-122"/>
                <a:cs typeface="Times New Roman" pitchFamily="18" charset="0"/>
              </a:rPr>
              <a:t>由于初中阶段不涉及摩擦力的计算公式</a:t>
            </a:r>
            <a:r>
              <a:rPr lang="en-US" altLang="zh-CN" sz="2000">
                <a:latin typeface="Times New Roman" pitchFamily="18" charset="0"/>
                <a:ea typeface="微软雅黑" pitchFamily="34" charset="-122"/>
                <a:cs typeface="Times New Roman" pitchFamily="18" charset="0"/>
              </a:rPr>
              <a:t>,</a:t>
            </a:r>
            <a:r>
              <a:rPr lang="zh-CN" altLang="en-US" sz="2000">
                <a:latin typeface="Times New Roman" pitchFamily="18" charset="0"/>
                <a:ea typeface="微软雅黑" pitchFamily="34" charset="-122"/>
                <a:cs typeface="Times New Roman" pitchFamily="18" charset="0"/>
              </a:rPr>
              <a:t>因此摩擦力的大小只能从二力平衡角度求出</a:t>
            </a:r>
            <a:r>
              <a:rPr lang="en-US" altLang="zh-CN" sz="2000">
                <a:latin typeface="Times New Roman" pitchFamily="18" charset="0"/>
                <a:ea typeface="微软雅黑" pitchFamily="34" charset="-122"/>
                <a:cs typeface="Times New Roman" pitchFamily="18" charset="0"/>
              </a:rPr>
              <a:t>.</a:t>
            </a:r>
            <a:r>
              <a:rPr lang="zh-CN" altLang="en-US" sz="2000">
                <a:latin typeface="Times New Roman" pitchFamily="18" charset="0"/>
                <a:ea typeface="微软雅黑" pitchFamily="34" charset="-122"/>
                <a:cs typeface="Times New Roman" pitchFamily="18" charset="0"/>
              </a:rPr>
              <a:t>如用</a:t>
            </a:r>
            <a:r>
              <a:rPr lang="en-US" altLang="zh-CN" sz="2000">
                <a:latin typeface="Times New Roman" pitchFamily="18" charset="0"/>
                <a:ea typeface="微软雅黑" pitchFamily="34" charset="-122"/>
                <a:cs typeface="Times New Roman" pitchFamily="18" charset="0"/>
              </a:rPr>
              <a:t>5 N</a:t>
            </a:r>
            <a:r>
              <a:rPr lang="zh-CN" altLang="en-US" sz="2000">
                <a:latin typeface="Times New Roman" pitchFamily="18" charset="0"/>
                <a:ea typeface="微软雅黑" pitchFamily="34" charset="-122"/>
                <a:cs typeface="Times New Roman" pitchFamily="18" charset="0"/>
              </a:rPr>
              <a:t>的水平拉力使物体沿水平方向做匀速直线运动</a:t>
            </a:r>
            <a:r>
              <a:rPr lang="en-US" altLang="zh-CN" sz="2000">
                <a:latin typeface="Times New Roman" pitchFamily="18" charset="0"/>
                <a:ea typeface="微软雅黑" pitchFamily="34" charset="-122"/>
                <a:cs typeface="Times New Roman" pitchFamily="18" charset="0"/>
              </a:rPr>
              <a:t>,</a:t>
            </a:r>
            <a:r>
              <a:rPr lang="zh-CN" altLang="en-US" sz="2000">
                <a:latin typeface="Times New Roman" pitchFamily="18" charset="0"/>
                <a:ea typeface="微软雅黑" pitchFamily="34" charset="-122"/>
                <a:cs typeface="Times New Roman" pitchFamily="18" charset="0"/>
              </a:rPr>
              <a:t>此时摩擦力</a:t>
            </a:r>
            <a:r>
              <a:rPr lang="en-US" altLang="zh-CN" sz="2000" i="1">
                <a:latin typeface="Times New Roman" pitchFamily="18" charset="0"/>
                <a:ea typeface="微软雅黑" pitchFamily="34" charset="-122"/>
                <a:cs typeface="Times New Roman" pitchFamily="18" charset="0"/>
              </a:rPr>
              <a:t>f</a:t>
            </a:r>
            <a:r>
              <a:rPr lang="zh-CN" altLang="en-US" sz="2000">
                <a:latin typeface="Times New Roman" pitchFamily="18" charset="0"/>
                <a:ea typeface="微软雅黑" pitchFamily="34" charset="-122"/>
                <a:cs typeface="Times New Roman" pitchFamily="18" charset="0"/>
              </a:rPr>
              <a:t>与拉力</a:t>
            </a:r>
            <a:r>
              <a:rPr lang="en-US" altLang="zh-CN" sz="2000" i="1">
                <a:latin typeface="Times New Roman" pitchFamily="18" charset="0"/>
                <a:ea typeface="微软雅黑" pitchFamily="34" charset="-122"/>
                <a:cs typeface="Times New Roman" pitchFamily="18" charset="0"/>
              </a:rPr>
              <a:t>F</a:t>
            </a:r>
            <a:r>
              <a:rPr lang="zh-CN" altLang="en-US" sz="2000">
                <a:latin typeface="Times New Roman" pitchFamily="18" charset="0"/>
                <a:ea typeface="微软雅黑" pitchFamily="34" charset="-122"/>
                <a:cs typeface="Times New Roman" pitchFamily="18" charset="0"/>
              </a:rPr>
              <a:t>是作用在物体上的一对平衡力</a:t>
            </a:r>
            <a:r>
              <a:rPr lang="en-US" altLang="zh-CN" sz="2000">
                <a:latin typeface="Times New Roman" pitchFamily="18" charset="0"/>
                <a:ea typeface="微软雅黑" pitchFamily="34" charset="-122"/>
                <a:cs typeface="Times New Roman" pitchFamily="18" charset="0"/>
              </a:rPr>
              <a:t>(</a:t>
            </a:r>
            <a:r>
              <a:rPr lang="zh-CN" altLang="en-US" sz="2000">
                <a:latin typeface="Times New Roman" pitchFamily="18" charset="0"/>
                <a:ea typeface="微软雅黑" pitchFamily="34" charset="-122"/>
                <a:cs typeface="Times New Roman" pitchFamily="18" charset="0"/>
              </a:rPr>
              <a:t>因为物体做匀速直线运动</a:t>
            </a:r>
            <a:r>
              <a:rPr lang="en-US" altLang="zh-CN" sz="2000">
                <a:latin typeface="Times New Roman" pitchFamily="18" charset="0"/>
                <a:ea typeface="微软雅黑" pitchFamily="34" charset="-122"/>
                <a:cs typeface="Times New Roman" pitchFamily="18" charset="0"/>
              </a:rPr>
              <a:t>),</a:t>
            </a:r>
            <a:r>
              <a:rPr lang="zh-CN" altLang="en-US" sz="2000">
                <a:latin typeface="Times New Roman" pitchFamily="18" charset="0"/>
                <a:ea typeface="微软雅黑" pitchFamily="34" charset="-122"/>
                <a:cs typeface="Times New Roman" pitchFamily="18" charset="0"/>
              </a:rPr>
              <a:t>因此</a:t>
            </a:r>
            <a:r>
              <a:rPr lang="en-US" altLang="zh-CN" sz="2000" i="1">
                <a:latin typeface="Times New Roman" pitchFamily="18" charset="0"/>
                <a:ea typeface="微软雅黑" pitchFamily="34" charset="-122"/>
                <a:cs typeface="Times New Roman" pitchFamily="18" charset="0"/>
              </a:rPr>
              <a:t>f=F</a:t>
            </a:r>
            <a:r>
              <a:rPr lang="en-US" altLang="zh-CN" sz="2000">
                <a:latin typeface="Times New Roman" pitchFamily="18" charset="0"/>
                <a:ea typeface="微软雅黑" pitchFamily="34" charset="-122"/>
                <a:cs typeface="Times New Roman" pitchFamily="18" charset="0"/>
              </a:rPr>
              <a:t>,</a:t>
            </a:r>
            <a:r>
              <a:rPr lang="zh-CN" altLang="en-US" sz="2000">
                <a:latin typeface="Times New Roman" pitchFamily="18" charset="0"/>
                <a:ea typeface="微软雅黑" pitchFamily="34" charset="-122"/>
                <a:cs typeface="Times New Roman" pitchFamily="18" charset="0"/>
              </a:rPr>
              <a:t>这一点在解题中经常用到</a:t>
            </a:r>
            <a:r>
              <a:rPr lang="en-US" altLang="zh-CN" sz="2000">
                <a:latin typeface="Times New Roman" pitchFamily="18" charset="0"/>
                <a:ea typeface="微软雅黑" pitchFamily="34" charset="-122"/>
                <a:cs typeface="Times New Roman" pitchFamily="18" charset="0"/>
              </a:rPr>
              <a:t>,</a:t>
            </a:r>
            <a:r>
              <a:rPr lang="zh-CN" altLang="en-US" sz="2000">
                <a:latin typeface="Times New Roman" pitchFamily="18" charset="0"/>
                <a:ea typeface="微软雅黑" pitchFamily="34" charset="-122"/>
                <a:cs typeface="Times New Roman" pitchFamily="18" charset="0"/>
              </a:rPr>
              <a:t>尤其要注意</a:t>
            </a:r>
            <a:r>
              <a:rPr lang="en-US" altLang="zh-CN" sz="2000">
                <a:latin typeface="Times New Roman" pitchFamily="18" charset="0"/>
                <a:ea typeface="微软雅黑" pitchFamily="34" charset="-122"/>
                <a:cs typeface="Times New Roman" pitchFamily="18" charset="0"/>
              </a:rPr>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with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slide(fromLeft)">
                                      <p:cBhvr>
                                        <p:cTn id="7" dur="500"/>
                                        <p:tgtEl>
                                          <p:spTgt spid="9"/>
                                        </p:tgtEl>
                                      </p:cBhvr>
                                    </p:animEffect>
                                  </p:childTnLst>
                                </p:cTn>
                              </p:par>
                              <p:par>
                                <p:cTn id="8" presetID="12" presetClass="entr" presetSubtype="1" fill="hold"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slide(fromTop)">
                                      <p:cBhvr>
                                        <p:cTn id="10" dur="500"/>
                                        <p:tgtEl>
                                          <p:spTgt spid="2"/>
                                        </p:tgtEl>
                                      </p:cBhvr>
                                    </p:animEffect>
                                  </p:childTnLst>
                                </p:cTn>
                              </p:par>
                              <p:par>
                                <p:cTn id="11" presetID="12" presetClass="entr" presetSubtype="4" fill="hold" nodeType="withEffect">
                                  <p:stCondLst>
                                    <p:cond delay="0"/>
                                  </p:stCondLst>
                                  <p:childTnLst>
                                    <p:set>
                                      <p:cBhvr>
                                        <p:cTn id="12" dur="1" fill="hold">
                                          <p:stCondLst>
                                            <p:cond delay="0"/>
                                          </p:stCondLst>
                                        </p:cTn>
                                        <p:tgtEl>
                                          <p:spTgt spid="14"/>
                                        </p:tgtEl>
                                        <p:attrNameLst>
                                          <p:attrName>style.visibility</p:attrName>
                                        </p:attrNameLst>
                                      </p:cBhvr>
                                      <p:to>
                                        <p:strVal val="visible"/>
                                      </p:to>
                                    </p:set>
                                    <p:animEffect transition="in" filter="slide(fromBottom)">
                                      <p:cBhvr>
                                        <p:cTn id="13" dur="500"/>
                                        <p:tgtEl>
                                          <p:spTgt spid="14"/>
                                        </p:tgtEl>
                                      </p:cBhvr>
                                    </p:animEffect>
                                  </p:childTnLst>
                                </p:cTn>
                              </p:par>
                            </p:childTnLst>
                          </p:cTn>
                        </p:par>
                        <p:par>
                          <p:cTn id="14" fill="hold">
                            <p:stCondLst>
                              <p:cond delay="500"/>
                            </p:stCondLst>
                            <p:childTnLst>
                              <p:par>
                                <p:cTn id="15" presetID="12" presetClass="entr" presetSubtype="4" fill="hold" grpId="0" nodeType="afterEffect">
                                  <p:stCondLst>
                                    <p:cond delay="0"/>
                                  </p:stCondLst>
                                  <p:childTnLst>
                                    <p:set>
                                      <p:cBhvr>
                                        <p:cTn id="16" dur="1" fill="hold">
                                          <p:stCondLst>
                                            <p:cond delay="0"/>
                                          </p:stCondLst>
                                        </p:cTn>
                                        <p:tgtEl>
                                          <p:spTgt spid="23"/>
                                        </p:tgtEl>
                                        <p:attrNameLst>
                                          <p:attrName>style.visibility</p:attrName>
                                        </p:attrNameLst>
                                      </p:cBhvr>
                                      <p:to>
                                        <p:strVal val="visible"/>
                                      </p:to>
                                    </p:set>
                                    <p:animEffect transition="in" filter="slide(fromBottom)">
                                      <p:cBhvr>
                                        <p:cTn id="17" dur="500"/>
                                        <p:tgtEl>
                                          <p:spTgt spid="2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23" grpId="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9"/>
          <p:cNvGrpSpPr/>
          <p:nvPr/>
        </p:nvGrpSpPr>
        <p:grpSpPr>
          <a:xfrm>
            <a:off x="171453" y="0"/>
            <a:ext cx="6229347" cy="818555"/>
            <a:chOff x="444500" y="496094"/>
            <a:chExt cx="2362200" cy="1091406"/>
          </a:xfrm>
          <a:solidFill>
            <a:schemeClr val="accent4">
              <a:lumMod val="20000"/>
              <a:lumOff val="80000"/>
            </a:schemeClr>
          </a:solidFill>
        </p:grpSpPr>
        <p:sp>
          <p:nvSpPr>
            <p:cNvPr id="15" name="圆角矩形 14"/>
            <p:cNvSpPr/>
            <p:nvPr/>
          </p:nvSpPr>
          <p:spPr>
            <a:xfrm>
              <a:off x="444500" y="901700"/>
              <a:ext cx="2362200" cy="685800"/>
            </a:xfrm>
            <a:prstGeom prst="roundRect">
              <a:avLst/>
            </a:prstGeom>
            <a:grp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p>
          </p:txBody>
        </p:sp>
        <p:cxnSp>
          <p:nvCxnSpPr>
            <p:cNvPr id="16" name="直接连接符 15"/>
            <p:cNvCxnSpPr/>
            <p:nvPr/>
          </p:nvCxnSpPr>
          <p:spPr>
            <a:xfrm rot="5400000">
              <a:off x="7810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cxnSp>
          <p:nvCxnSpPr>
            <p:cNvPr id="17" name="直接连接符 16"/>
            <p:cNvCxnSpPr/>
            <p:nvPr/>
          </p:nvCxnSpPr>
          <p:spPr>
            <a:xfrm rot="5400000">
              <a:off x="18859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grpSp>
      <p:pic>
        <p:nvPicPr>
          <p:cNvPr id="14" name="图片 13" descr="图片6.png"/>
          <p:cNvPicPr>
            <a:picLocks noChangeAspect="1"/>
          </p:cNvPicPr>
          <p:nvPr/>
        </p:nvPicPr>
        <p:blipFill>
          <a:blip r:embed="rId2"/>
          <a:srcRect/>
          <a:stretch>
            <a:fillRect/>
          </a:stretch>
        </p:blipFill>
        <p:spPr bwMode="auto">
          <a:xfrm>
            <a:off x="615950" y="1157288"/>
            <a:ext cx="1012825" cy="444500"/>
          </a:xfrm>
          <a:prstGeom prst="rect">
            <a:avLst/>
          </a:prstGeom>
          <a:noFill/>
          <a:ln w="9525">
            <a:noFill/>
            <a:miter lim="800000"/>
            <a:headEnd/>
            <a:tailEnd/>
          </a:ln>
        </p:spPr>
      </p:pic>
      <p:sp>
        <p:nvSpPr>
          <p:cNvPr id="9" name="矩形 8"/>
          <p:cNvSpPr>
            <a:spLocks noChangeArrowheads="1"/>
          </p:cNvSpPr>
          <p:nvPr/>
        </p:nvSpPr>
        <p:spPr bwMode="auto">
          <a:xfrm>
            <a:off x="306388" y="349250"/>
            <a:ext cx="6230937" cy="484188"/>
          </a:xfrm>
          <a:prstGeom prst="rect">
            <a:avLst/>
          </a:prstGeom>
          <a:noFill/>
          <a:ln w="9525">
            <a:noFill/>
            <a:miter lim="800000"/>
            <a:headEnd/>
            <a:tailEnd/>
          </a:ln>
        </p:spPr>
        <p:txBody>
          <a:bodyPr wrap="none" lIns="68580" tIns="34290" rIns="68580" bIns="34290">
            <a:spAutoFit/>
          </a:bodyPr>
          <a:lstStyle/>
          <a:p>
            <a:r>
              <a:rPr lang="zh-CN" altLang="en-US" sz="2700">
                <a:latin typeface="微软雅黑" pitchFamily="34" charset="-122"/>
                <a:ea typeface="微软雅黑" pitchFamily="34" charset="-122"/>
              </a:rPr>
              <a:t>知识点  探究影响滑动摩擦力大小的因素</a:t>
            </a:r>
          </a:p>
        </p:txBody>
      </p:sp>
      <p:sp>
        <p:nvSpPr>
          <p:cNvPr id="23" name="矩形 22"/>
          <p:cNvSpPr>
            <a:spLocks noChangeArrowheads="1"/>
          </p:cNvSpPr>
          <p:nvPr/>
        </p:nvSpPr>
        <p:spPr bwMode="auto">
          <a:xfrm>
            <a:off x="720725" y="1517650"/>
            <a:ext cx="7954963" cy="2784475"/>
          </a:xfrm>
          <a:prstGeom prst="rect">
            <a:avLst/>
          </a:prstGeom>
          <a:noFill/>
          <a:ln w="9525">
            <a:noFill/>
            <a:miter lim="800000"/>
            <a:headEnd/>
            <a:tailEnd/>
          </a:ln>
        </p:spPr>
        <p:txBody>
          <a:bodyPr lIns="68580" tIns="34290" rIns="68580" bIns="34290">
            <a:spAutoFit/>
          </a:bodyPr>
          <a:lstStyle/>
          <a:p>
            <a:pPr>
              <a:lnSpc>
                <a:spcPct val="150000"/>
              </a:lnSpc>
            </a:pPr>
            <a:r>
              <a:rPr lang="en-US" altLang="zh-CN" sz="2000" dirty="0">
                <a:latin typeface="微软雅黑" pitchFamily="34" charset="-122"/>
                <a:ea typeface="微软雅黑" pitchFamily="34" charset="-122"/>
              </a:rPr>
              <a:t>(1)</a:t>
            </a:r>
            <a:r>
              <a:rPr lang="zh-CN" altLang="en-US" sz="2000" dirty="0">
                <a:latin typeface="微软雅黑" pitchFamily="34" charset="-122"/>
                <a:ea typeface="微软雅黑" pitchFamily="34" charset="-122"/>
              </a:rPr>
              <a:t>该实验的原理是二力平衡</a:t>
            </a:r>
            <a:r>
              <a:rPr lang="en-US" altLang="zh-CN" sz="2000" dirty="0">
                <a:latin typeface="微软雅黑" pitchFamily="34" charset="-122"/>
                <a:ea typeface="微软雅黑" pitchFamily="34" charset="-122"/>
              </a:rPr>
              <a:t>,</a:t>
            </a:r>
            <a:r>
              <a:rPr lang="zh-CN" altLang="en-US" sz="2000" dirty="0">
                <a:latin typeface="微软雅黑" pitchFamily="34" charset="-122"/>
                <a:ea typeface="微软雅黑" pitchFamily="34" charset="-122"/>
              </a:rPr>
              <a:t>实验时应用弹簧测力计水平拉木块做匀速直线运动</a:t>
            </a:r>
            <a:r>
              <a:rPr lang="en-US" altLang="zh-CN" sz="2000" dirty="0">
                <a:latin typeface="微软雅黑" pitchFamily="34" charset="-122"/>
                <a:ea typeface="微软雅黑" pitchFamily="34" charset="-122"/>
              </a:rPr>
              <a:t>,</a:t>
            </a:r>
            <a:r>
              <a:rPr lang="zh-CN" altLang="en-US" sz="2000" dirty="0">
                <a:latin typeface="微软雅黑" pitchFamily="34" charset="-122"/>
                <a:ea typeface="微软雅黑" pitchFamily="34" charset="-122"/>
              </a:rPr>
              <a:t>只有这样</a:t>
            </a:r>
            <a:r>
              <a:rPr lang="en-US" altLang="zh-CN" sz="2000" dirty="0">
                <a:latin typeface="微软雅黑" pitchFamily="34" charset="-122"/>
                <a:ea typeface="微软雅黑" pitchFamily="34" charset="-122"/>
              </a:rPr>
              <a:t>,</a:t>
            </a:r>
            <a:r>
              <a:rPr lang="zh-CN" altLang="en-US" sz="2000" dirty="0">
                <a:latin typeface="微软雅黑" pitchFamily="34" charset="-122"/>
                <a:ea typeface="微软雅黑" pitchFamily="34" charset="-122"/>
              </a:rPr>
              <a:t>拉力的大小才等于摩擦力的大小</a:t>
            </a:r>
            <a:r>
              <a:rPr lang="en-US" altLang="zh-CN" sz="2000" dirty="0">
                <a:latin typeface="微软雅黑" pitchFamily="34" charset="-122"/>
                <a:ea typeface="微软雅黑" pitchFamily="34" charset="-122"/>
              </a:rPr>
              <a:t>,</a:t>
            </a:r>
            <a:r>
              <a:rPr lang="zh-CN" altLang="en-US" sz="2000" dirty="0">
                <a:latin typeface="微软雅黑" pitchFamily="34" charset="-122"/>
                <a:ea typeface="微软雅黑" pitchFamily="34" charset="-122"/>
              </a:rPr>
              <a:t>从而只要知道了拉力的大小也就知道了摩擦力的大小</a:t>
            </a:r>
            <a:r>
              <a:rPr lang="en-US" altLang="zh-CN" sz="2000" dirty="0">
                <a:latin typeface="微软雅黑" pitchFamily="34" charset="-122"/>
                <a:ea typeface="微软雅黑" pitchFamily="34" charset="-122"/>
              </a:rPr>
              <a:t>,</a:t>
            </a:r>
            <a:r>
              <a:rPr lang="zh-CN" altLang="en-US" sz="2000" dirty="0">
                <a:latin typeface="微软雅黑" pitchFamily="34" charset="-122"/>
                <a:ea typeface="微软雅黑" pitchFamily="34" charset="-122"/>
              </a:rPr>
              <a:t>这是运用了转换法</a:t>
            </a:r>
            <a:r>
              <a:rPr lang="en-US" altLang="zh-CN" sz="2000" dirty="0">
                <a:latin typeface="微软雅黑" pitchFamily="34" charset="-122"/>
                <a:ea typeface="微软雅黑" pitchFamily="34" charset="-122"/>
              </a:rPr>
              <a:t>.</a:t>
            </a:r>
            <a:r>
              <a:rPr lang="zh-CN" altLang="en-US" sz="2000" dirty="0">
                <a:latin typeface="微软雅黑" pitchFamily="34" charset="-122"/>
                <a:ea typeface="微软雅黑" pitchFamily="34" charset="-122"/>
              </a:rPr>
              <a:t>此外</a:t>
            </a:r>
            <a:r>
              <a:rPr lang="en-US" altLang="zh-CN" sz="2000" dirty="0">
                <a:latin typeface="微软雅黑" pitchFamily="34" charset="-122"/>
                <a:ea typeface="微软雅黑" pitchFamily="34" charset="-122"/>
              </a:rPr>
              <a:t>,</a:t>
            </a:r>
            <a:r>
              <a:rPr lang="zh-CN" altLang="en-US" sz="2000" dirty="0">
                <a:latin typeface="微软雅黑" pitchFamily="34" charset="-122"/>
                <a:ea typeface="微软雅黑" pitchFamily="34" charset="-122"/>
              </a:rPr>
              <a:t>该实验在探究过程中还应用了控制变量法</a:t>
            </a:r>
            <a:r>
              <a:rPr lang="en-US" altLang="zh-CN" sz="2000" dirty="0">
                <a:latin typeface="微软雅黑" pitchFamily="34" charset="-122"/>
                <a:ea typeface="微软雅黑" pitchFamily="34" charset="-122"/>
              </a:rPr>
              <a:t>.</a:t>
            </a:r>
          </a:p>
          <a:p>
            <a:pPr>
              <a:lnSpc>
                <a:spcPct val="150000"/>
              </a:lnSpc>
            </a:pPr>
            <a:r>
              <a:rPr lang="en-US" altLang="zh-CN" sz="2000" dirty="0">
                <a:latin typeface="微软雅黑" pitchFamily="34" charset="-122"/>
                <a:ea typeface="微软雅黑" pitchFamily="34" charset="-122"/>
              </a:rPr>
              <a:t>(2)</a:t>
            </a:r>
            <a:r>
              <a:rPr lang="zh-CN" altLang="en-US" sz="2000" dirty="0">
                <a:latin typeface="微软雅黑" pitchFamily="34" charset="-122"/>
                <a:ea typeface="微软雅黑" pitchFamily="34" charset="-122"/>
              </a:rPr>
              <a:t>滑动摩擦力的大小与接触面的面积无关</a:t>
            </a:r>
            <a:r>
              <a:rPr lang="en-US" altLang="zh-CN" sz="2000" dirty="0">
                <a:latin typeface="微软雅黑" pitchFamily="34" charset="-122"/>
                <a:ea typeface="微软雅黑" pitchFamily="34" charset="-122"/>
              </a:rPr>
              <a:t>,</a:t>
            </a:r>
            <a:r>
              <a:rPr lang="zh-CN" altLang="en-US" sz="2000" dirty="0">
                <a:latin typeface="微软雅黑" pitchFamily="34" charset="-122"/>
                <a:ea typeface="微软雅黑" pitchFamily="34" charset="-122"/>
              </a:rPr>
              <a:t>与物体运动的快慢无关</a:t>
            </a:r>
            <a:r>
              <a:rPr lang="en-US" altLang="zh-CN" sz="2000" dirty="0">
                <a:latin typeface="微软雅黑" pitchFamily="34" charset="-122"/>
                <a:ea typeface="微软雅黑" pitchFamily="34" charset="-122"/>
              </a:rPr>
              <a:t>,</a:t>
            </a:r>
            <a:r>
              <a:rPr lang="zh-CN" altLang="en-US" sz="2000" dirty="0">
                <a:latin typeface="微软雅黑" pitchFamily="34" charset="-122"/>
                <a:ea typeface="微软雅黑" pitchFamily="34" charset="-122"/>
              </a:rPr>
              <a:t>它只与接触面的粗糙程度和压力大小有关</a:t>
            </a:r>
            <a:r>
              <a:rPr lang="en-US" altLang="zh-CN" sz="2000" dirty="0">
                <a:latin typeface="微软雅黑" pitchFamily="34" charset="-122"/>
                <a:ea typeface="微软雅黑" pitchFamily="34" charset="-122"/>
              </a:rPr>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with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slide(fromLeft)">
                                      <p:cBhvr>
                                        <p:cTn id="7" dur="500"/>
                                        <p:tgtEl>
                                          <p:spTgt spid="9"/>
                                        </p:tgtEl>
                                      </p:cBhvr>
                                    </p:animEffect>
                                  </p:childTnLst>
                                </p:cTn>
                              </p:par>
                              <p:par>
                                <p:cTn id="8" presetID="12" presetClass="entr" presetSubtype="1" fill="hold"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slide(fromTop)">
                                      <p:cBhvr>
                                        <p:cTn id="10" dur="500"/>
                                        <p:tgtEl>
                                          <p:spTgt spid="2"/>
                                        </p:tgtEl>
                                      </p:cBhvr>
                                    </p:animEffect>
                                  </p:childTnLst>
                                </p:cTn>
                              </p:par>
                              <p:par>
                                <p:cTn id="11" presetID="12" presetClass="entr" presetSubtype="4" fill="hold" nodeType="withEffect">
                                  <p:stCondLst>
                                    <p:cond delay="0"/>
                                  </p:stCondLst>
                                  <p:childTnLst>
                                    <p:set>
                                      <p:cBhvr>
                                        <p:cTn id="12" dur="1" fill="hold">
                                          <p:stCondLst>
                                            <p:cond delay="0"/>
                                          </p:stCondLst>
                                        </p:cTn>
                                        <p:tgtEl>
                                          <p:spTgt spid="14"/>
                                        </p:tgtEl>
                                        <p:attrNameLst>
                                          <p:attrName>style.visibility</p:attrName>
                                        </p:attrNameLst>
                                      </p:cBhvr>
                                      <p:to>
                                        <p:strVal val="visible"/>
                                      </p:to>
                                    </p:set>
                                    <p:animEffect transition="in" filter="slide(fromBottom)">
                                      <p:cBhvr>
                                        <p:cTn id="13" dur="500"/>
                                        <p:tgtEl>
                                          <p:spTgt spid="14"/>
                                        </p:tgtEl>
                                      </p:cBhvr>
                                    </p:animEffect>
                                  </p:childTnLst>
                                </p:cTn>
                              </p:par>
                            </p:childTnLst>
                          </p:cTn>
                        </p:par>
                        <p:par>
                          <p:cTn id="14" fill="hold">
                            <p:stCondLst>
                              <p:cond delay="500"/>
                            </p:stCondLst>
                            <p:childTnLst>
                              <p:par>
                                <p:cTn id="15" presetID="12" presetClass="entr" presetSubtype="4" fill="hold" grpId="0" nodeType="afterEffect">
                                  <p:stCondLst>
                                    <p:cond delay="0"/>
                                  </p:stCondLst>
                                  <p:childTnLst>
                                    <p:set>
                                      <p:cBhvr>
                                        <p:cTn id="16" dur="1" fill="hold">
                                          <p:stCondLst>
                                            <p:cond delay="0"/>
                                          </p:stCondLst>
                                        </p:cTn>
                                        <p:tgtEl>
                                          <p:spTgt spid="23"/>
                                        </p:tgtEl>
                                        <p:attrNameLst>
                                          <p:attrName>style.visibility</p:attrName>
                                        </p:attrNameLst>
                                      </p:cBhvr>
                                      <p:to>
                                        <p:strVal val="visible"/>
                                      </p:to>
                                    </p:set>
                                    <p:animEffect transition="in" filter="slide(fromBottom)">
                                      <p:cBhvr>
                                        <p:cTn id="17" dur="500"/>
                                        <p:tgtEl>
                                          <p:spTgt spid="2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23" grpId="0"/>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9"/>
          <p:cNvGrpSpPr/>
          <p:nvPr/>
        </p:nvGrpSpPr>
        <p:grpSpPr>
          <a:xfrm>
            <a:off x="171453" y="0"/>
            <a:ext cx="6229347" cy="818555"/>
            <a:chOff x="444500" y="496094"/>
            <a:chExt cx="2362200" cy="1091406"/>
          </a:xfrm>
          <a:solidFill>
            <a:schemeClr val="accent4">
              <a:lumMod val="20000"/>
              <a:lumOff val="80000"/>
            </a:schemeClr>
          </a:solidFill>
        </p:grpSpPr>
        <p:sp>
          <p:nvSpPr>
            <p:cNvPr id="15" name="圆角矩形 14"/>
            <p:cNvSpPr/>
            <p:nvPr/>
          </p:nvSpPr>
          <p:spPr>
            <a:xfrm>
              <a:off x="444500" y="901700"/>
              <a:ext cx="2362200" cy="685800"/>
            </a:xfrm>
            <a:prstGeom prst="roundRect">
              <a:avLst/>
            </a:prstGeom>
            <a:grp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p>
          </p:txBody>
        </p:sp>
        <p:cxnSp>
          <p:nvCxnSpPr>
            <p:cNvPr id="16" name="直接连接符 15"/>
            <p:cNvCxnSpPr/>
            <p:nvPr/>
          </p:nvCxnSpPr>
          <p:spPr>
            <a:xfrm rot="5400000">
              <a:off x="7810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cxnSp>
          <p:nvCxnSpPr>
            <p:cNvPr id="17" name="直接连接符 16"/>
            <p:cNvCxnSpPr/>
            <p:nvPr/>
          </p:nvCxnSpPr>
          <p:spPr>
            <a:xfrm rot="5400000">
              <a:off x="18859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grpSp>
      <p:pic>
        <p:nvPicPr>
          <p:cNvPr id="14" name="图片 13" descr="图片6.png"/>
          <p:cNvPicPr>
            <a:picLocks noChangeAspect="1"/>
          </p:cNvPicPr>
          <p:nvPr/>
        </p:nvPicPr>
        <p:blipFill>
          <a:blip r:embed="rId2"/>
          <a:srcRect/>
          <a:stretch>
            <a:fillRect/>
          </a:stretch>
        </p:blipFill>
        <p:spPr bwMode="auto">
          <a:xfrm>
            <a:off x="615950" y="1165225"/>
            <a:ext cx="1012825" cy="428625"/>
          </a:xfrm>
          <a:prstGeom prst="rect">
            <a:avLst/>
          </a:prstGeom>
          <a:noFill/>
          <a:ln w="9525">
            <a:noFill/>
            <a:miter lim="800000"/>
            <a:headEnd/>
            <a:tailEnd/>
          </a:ln>
        </p:spPr>
      </p:pic>
      <p:sp>
        <p:nvSpPr>
          <p:cNvPr id="9" name="矩形 8"/>
          <p:cNvSpPr>
            <a:spLocks noChangeArrowheads="1"/>
          </p:cNvSpPr>
          <p:nvPr/>
        </p:nvSpPr>
        <p:spPr bwMode="auto">
          <a:xfrm>
            <a:off x="306388" y="349250"/>
            <a:ext cx="6230937" cy="484188"/>
          </a:xfrm>
          <a:prstGeom prst="rect">
            <a:avLst/>
          </a:prstGeom>
          <a:noFill/>
          <a:ln w="9525">
            <a:noFill/>
            <a:miter lim="800000"/>
            <a:headEnd/>
            <a:tailEnd/>
          </a:ln>
        </p:spPr>
        <p:txBody>
          <a:bodyPr wrap="none" lIns="68580" tIns="34290" rIns="68580" bIns="34290">
            <a:spAutoFit/>
          </a:bodyPr>
          <a:lstStyle/>
          <a:p>
            <a:r>
              <a:rPr lang="zh-CN" altLang="en-US" sz="2700">
                <a:latin typeface="微软雅黑" pitchFamily="34" charset="-122"/>
                <a:ea typeface="微软雅黑" pitchFamily="34" charset="-122"/>
              </a:rPr>
              <a:t>知识点  探究影响滑动摩擦力大小的因素</a:t>
            </a:r>
          </a:p>
        </p:txBody>
      </p:sp>
      <p:sp>
        <p:nvSpPr>
          <p:cNvPr id="23" name="矩形 22"/>
          <p:cNvSpPr>
            <a:spLocks noChangeArrowheads="1"/>
          </p:cNvSpPr>
          <p:nvPr/>
        </p:nvSpPr>
        <p:spPr bwMode="auto">
          <a:xfrm>
            <a:off x="720725" y="1517650"/>
            <a:ext cx="7954963" cy="938213"/>
          </a:xfrm>
          <a:prstGeom prst="rect">
            <a:avLst/>
          </a:prstGeom>
          <a:noFill/>
          <a:ln w="9525">
            <a:noFill/>
            <a:miter lim="800000"/>
            <a:headEnd/>
            <a:tailEnd/>
          </a:ln>
        </p:spPr>
        <p:txBody>
          <a:bodyPr lIns="68580" tIns="34290" rIns="68580" bIns="34290">
            <a:spAutoFit/>
          </a:bodyPr>
          <a:lstStyle/>
          <a:p>
            <a:pPr>
              <a:lnSpc>
                <a:spcPct val="150000"/>
              </a:lnSpc>
            </a:pPr>
            <a:r>
              <a:rPr lang="zh-CN" altLang="en-US" sz="2000">
                <a:latin typeface="微软雅黑" pitchFamily="34" charset="-122"/>
                <a:ea typeface="微软雅黑" pitchFamily="34" charset="-122"/>
              </a:rPr>
              <a:t>干燥的毛巾擦脸</a:t>
            </a:r>
            <a:r>
              <a:rPr lang="en-US" altLang="zh-CN" sz="2000">
                <a:latin typeface="微软雅黑" pitchFamily="34" charset="-122"/>
                <a:ea typeface="微软雅黑" pitchFamily="34" charset="-122"/>
              </a:rPr>
              <a:t>,</a:t>
            </a:r>
            <a:r>
              <a:rPr lang="zh-CN" altLang="en-US" sz="2000">
                <a:latin typeface="微软雅黑" pitchFamily="34" charset="-122"/>
                <a:ea typeface="微软雅黑" pitchFamily="34" charset="-122"/>
              </a:rPr>
              <a:t>脸上的皮肤会有轻微疼痛的感觉</a:t>
            </a:r>
            <a:r>
              <a:rPr lang="en-US" altLang="zh-CN" sz="2000">
                <a:latin typeface="微软雅黑" pitchFamily="34" charset="-122"/>
                <a:ea typeface="微软雅黑" pitchFamily="34" charset="-122"/>
              </a:rPr>
              <a:t>.</a:t>
            </a:r>
            <a:r>
              <a:rPr lang="zh-CN" altLang="en-US" sz="2000">
                <a:latin typeface="微软雅黑" pitchFamily="34" charset="-122"/>
                <a:ea typeface="微软雅黑" pitchFamily="34" charset="-122"/>
              </a:rPr>
              <a:t>而用湿毛巾擦脸</a:t>
            </a:r>
            <a:r>
              <a:rPr lang="en-US" altLang="zh-CN" sz="2000">
                <a:latin typeface="微软雅黑" pitchFamily="34" charset="-122"/>
                <a:ea typeface="微软雅黑" pitchFamily="34" charset="-122"/>
              </a:rPr>
              <a:t>,</a:t>
            </a:r>
            <a:r>
              <a:rPr lang="zh-CN" altLang="en-US" sz="2000">
                <a:latin typeface="微软雅黑" pitchFamily="34" charset="-122"/>
                <a:ea typeface="微软雅黑" pitchFamily="34" charset="-122"/>
              </a:rPr>
              <a:t>感觉舒服很多</a:t>
            </a:r>
            <a:r>
              <a:rPr lang="en-US" altLang="zh-CN" sz="2000">
                <a:latin typeface="微软雅黑" pitchFamily="34" charset="-122"/>
                <a:ea typeface="微软雅黑" pitchFamily="34" charset="-122"/>
              </a:rPr>
              <a:t>.</a:t>
            </a:r>
            <a:r>
              <a:rPr lang="zh-CN" altLang="en-US" sz="2000">
                <a:latin typeface="微软雅黑" pitchFamily="34" charset="-122"/>
                <a:ea typeface="微软雅黑" pitchFamily="34" charset="-122"/>
              </a:rPr>
              <a:t>为什么</a:t>
            </a:r>
            <a:r>
              <a:rPr lang="en-US" altLang="zh-CN" sz="2000">
                <a:latin typeface="微软雅黑" pitchFamily="34" charset="-122"/>
                <a:ea typeface="微软雅黑" pitchFamily="34" charset="-122"/>
              </a:rPr>
              <a:t>?</a:t>
            </a:r>
          </a:p>
        </p:txBody>
      </p:sp>
      <p:pic>
        <p:nvPicPr>
          <p:cNvPr id="10" name="r144.jpg" descr="id:2147506683;FounderCES"/>
          <p:cNvPicPr>
            <a:picLocks noChangeAspect="1" noChangeArrowheads="1"/>
          </p:cNvPicPr>
          <p:nvPr/>
        </p:nvPicPr>
        <p:blipFill>
          <a:blip r:embed="rId3"/>
          <a:srcRect/>
          <a:stretch>
            <a:fillRect/>
          </a:stretch>
        </p:blipFill>
        <p:spPr bwMode="auto">
          <a:xfrm>
            <a:off x="3063875" y="2625725"/>
            <a:ext cx="2041525" cy="1531938"/>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with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slide(fromLeft)">
                                      <p:cBhvr>
                                        <p:cTn id="7" dur="500"/>
                                        <p:tgtEl>
                                          <p:spTgt spid="9"/>
                                        </p:tgtEl>
                                      </p:cBhvr>
                                    </p:animEffect>
                                  </p:childTnLst>
                                </p:cTn>
                              </p:par>
                              <p:par>
                                <p:cTn id="8" presetID="12" presetClass="entr" presetSubtype="1" fill="hold"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slide(fromTop)">
                                      <p:cBhvr>
                                        <p:cTn id="10" dur="500"/>
                                        <p:tgtEl>
                                          <p:spTgt spid="2"/>
                                        </p:tgtEl>
                                      </p:cBhvr>
                                    </p:animEffect>
                                  </p:childTnLst>
                                </p:cTn>
                              </p:par>
                              <p:par>
                                <p:cTn id="11" presetID="12" presetClass="entr" presetSubtype="4" fill="hold" nodeType="withEffect">
                                  <p:stCondLst>
                                    <p:cond delay="0"/>
                                  </p:stCondLst>
                                  <p:childTnLst>
                                    <p:set>
                                      <p:cBhvr>
                                        <p:cTn id="12" dur="1" fill="hold">
                                          <p:stCondLst>
                                            <p:cond delay="0"/>
                                          </p:stCondLst>
                                        </p:cTn>
                                        <p:tgtEl>
                                          <p:spTgt spid="14"/>
                                        </p:tgtEl>
                                        <p:attrNameLst>
                                          <p:attrName>style.visibility</p:attrName>
                                        </p:attrNameLst>
                                      </p:cBhvr>
                                      <p:to>
                                        <p:strVal val="visible"/>
                                      </p:to>
                                    </p:set>
                                    <p:animEffect transition="in" filter="slide(fromBottom)">
                                      <p:cBhvr>
                                        <p:cTn id="13" dur="500"/>
                                        <p:tgtEl>
                                          <p:spTgt spid="14"/>
                                        </p:tgtEl>
                                      </p:cBhvr>
                                    </p:animEffect>
                                  </p:childTnLst>
                                </p:cTn>
                              </p:par>
                            </p:childTnLst>
                          </p:cTn>
                        </p:par>
                        <p:par>
                          <p:cTn id="14" fill="hold">
                            <p:stCondLst>
                              <p:cond delay="500"/>
                            </p:stCondLst>
                            <p:childTnLst>
                              <p:par>
                                <p:cTn id="15" presetID="12" presetClass="entr" presetSubtype="4" fill="hold" grpId="0" nodeType="afterEffect">
                                  <p:stCondLst>
                                    <p:cond delay="0"/>
                                  </p:stCondLst>
                                  <p:childTnLst>
                                    <p:set>
                                      <p:cBhvr>
                                        <p:cTn id="16" dur="1" fill="hold">
                                          <p:stCondLst>
                                            <p:cond delay="0"/>
                                          </p:stCondLst>
                                        </p:cTn>
                                        <p:tgtEl>
                                          <p:spTgt spid="23"/>
                                        </p:tgtEl>
                                        <p:attrNameLst>
                                          <p:attrName>style.visibility</p:attrName>
                                        </p:attrNameLst>
                                      </p:cBhvr>
                                      <p:to>
                                        <p:strVal val="visible"/>
                                      </p:to>
                                    </p:set>
                                    <p:animEffect transition="in" filter="slide(fromBottom)">
                                      <p:cBhvr>
                                        <p:cTn id="17" dur="500"/>
                                        <p:tgtEl>
                                          <p:spTgt spid="23"/>
                                        </p:tgtEl>
                                      </p:cBhvr>
                                    </p:animEffect>
                                  </p:childTnLst>
                                </p:cTn>
                              </p:par>
                              <p:par>
                                <p:cTn id="18" presetID="12" presetClass="entr" presetSubtype="4" fill="hold" nodeType="withEffect">
                                  <p:stCondLst>
                                    <p:cond delay="0"/>
                                  </p:stCondLst>
                                  <p:childTnLst>
                                    <p:set>
                                      <p:cBhvr>
                                        <p:cTn id="19" dur="1" fill="hold">
                                          <p:stCondLst>
                                            <p:cond delay="0"/>
                                          </p:stCondLst>
                                        </p:cTn>
                                        <p:tgtEl>
                                          <p:spTgt spid="10"/>
                                        </p:tgtEl>
                                        <p:attrNameLst>
                                          <p:attrName>style.visibility</p:attrName>
                                        </p:attrNameLst>
                                      </p:cBhvr>
                                      <p:to>
                                        <p:strVal val="visible"/>
                                      </p:to>
                                    </p:set>
                                    <p:animEffect transition="in" filter="slide(fromBottom)">
                                      <p:cBhvr>
                                        <p:cTn id="20"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23" grpId="0"/>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9"/>
          <p:cNvGrpSpPr/>
          <p:nvPr/>
        </p:nvGrpSpPr>
        <p:grpSpPr>
          <a:xfrm>
            <a:off x="171453" y="0"/>
            <a:ext cx="6240233" cy="818555"/>
            <a:chOff x="444500" y="496094"/>
            <a:chExt cx="2362200" cy="1091406"/>
          </a:xfrm>
          <a:solidFill>
            <a:schemeClr val="accent4">
              <a:lumMod val="20000"/>
              <a:lumOff val="80000"/>
            </a:schemeClr>
          </a:solidFill>
        </p:grpSpPr>
        <p:sp>
          <p:nvSpPr>
            <p:cNvPr id="15" name="圆角矩形 14"/>
            <p:cNvSpPr/>
            <p:nvPr/>
          </p:nvSpPr>
          <p:spPr>
            <a:xfrm>
              <a:off x="444500" y="901700"/>
              <a:ext cx="2362200" cy="685800"/>
            </a:xfrm>
            <a:prstGeom prst="roundRect">
              <a:avLst/>
            </a:prstGeom>
            <a:grp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p>
          </p:txBody>
        </p:sp>
        <p:cxnSp>
          <p:nvCxnSpPr>
            <p:cNvPr id="16" name="直接连接符 15"/>
            <p:cNvCxnSpPr/>
            <p:nvPr/>
          </p:nvCxnSpPr>
          <p:spPr>
            <a:xfrm rot="5400000">
              <a:off x="7810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cxnSp>
          <p:nvCxnSpPr>
            <p:cNvPr id="17" name="直接连接符 16"/>
            <p:cNvCxnSpPr/>
            <p:nvPr/>
          </p:nvCxnSpPr>
          <p:spPr>
            <a:xfrm rot="5400000">
              <a:off x="18859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grpSp>
      <p:pic>
        <p:nvPicPr>
          <p:cNvPr id="14" name="图片 13" descr="图片6.png"/>
          <p:cNvPicPr>
            <a:picLocks noChangeAspect="1"/>
          </p:cNvPicPr>
          <p:nvPr/>
        </p:nvPicPr>
        <p:blipFill>
          <a:blip r:embed="rId2"/>
          <a:srcRect/>
          <a:stretch>
            <a:fillRect/>
          </a:stretch>
        </p:blipFill>
        <p:spPr bwMode="auto">
          <a:xfrm>
            <a:off x="701675" y="1165225"/>
            <a:ext cx="841375" cy="428625"/>
          </a:xfrm>
          <a:prstGeom prst="rect">
            <a:avLst/>
          </a:prstGeom>
          <a:noFill/>
          <a:ln w="9525">
            <a:noFill/>
            <a:miter lim="800000"/>
            <a:headEnd/>
            <a:tailEnd/>
          </a:ln>
        </p:spPr>
      </p:pic>
      <p:sp>
        <p:nvSpPr>
          <p:cNvPr id="9" name="矩形 8"/>
          <p:cNvSpPr>
            <a:spLocks noChangeArrowheads="1"/>
          </p:cNvSpPr>
          <p:nvPr/>
        </p:nvSpPr>
        <p:spPr bwMode="auto">
          <a:xfrm>
            <a:off x="306388" y="349250"/>
            <a:ext cx="6230937" cy="484188"/>
          </a:xfrm>
          <a:prstGeom prst="rect">
            <a:avLst/>
          </a:prstGeom>
          <a:noFill/>
          <a:ln w="9525">
            <a:noFill/>
            <a:miter lim="800000"/>
            <a:headEnd/>
            <a:tailEnd/>
          </a:ln>
        </p:spPr>
        <p:txBody>
          <a:bodyPr wrap="none" lIns="68580" tIns="34290" rIns="68580" bIns="34290">
            <a:spAutoFit/>
          </a:bodyPr>
          <a:lstStyle/>
          <a:p>
            <a:r>
              <a:rPr lang="zh-CN" altLang="en-US" sz="2700">
                <a:latin typeface="微软雅黑" pitchFamily="34" charset="-122"/>
                <a:ea typeface="微软雅黑" pitchFamily="34" charset="-122"/>
              </a:rPr>
              <a:t>知识点  探究影响滑动摩擦力大小的因素</a:t>
            </a:r>
          </a:p>
        </p:txBody>
      </p:sp>
      <p:sp>
        <p:nvSpPr>
          <p:cNvPr id="23" name="矩形 22"/>
          <p:cNvSpPr>
            <a:spLocks noChangeArrowheads="1"/>
          </p:cNvSpPr>
          <p:nvPr/>
        </p:nvSpPr>
        <p:spPr bwMode="auto">
          <a:xfrm>
            <a:off x="720725" y="1517650"/>
            <a:ext cx="7954963" cy="1862138"/>
          </a:xfrm>
          <a:prstGeom prst="rect">
            <a:avLst/>
          </a:prstGeom>
          <a:noFill/>
          <a:ln w="9525">
            <a:noFill/>
            <a:miter lim="800000"/>
            <a:headEnd/>
            <a:tailEnd/>
          </a:ln>
        </p:spPr>
        <p:txBody>
          <a:bodyPr lIns="68580" tIns="34290" rIns="68580" bIns="34290">
            <a:spAutoFit/>
          </a:bodyPr>
          <a:lstStyle/>
          <a:p>
            <a:pPr>
              <a:lnSpc>
                <a:spcPct val="150000"/>
              </a:lnSpc>
            </a:pPr>
            <a:r>
              <a:rPr lang="zh-CN" altLang="en-US" sz="2000">
                <a:latin typeface="微软雅黑" pitchFamily="34" charset="-122"/>
                <a:ea typeface="微软雅黑" pitchFamily="34" charset="-122"/>
              </a:rPr>
              <a:t>用干燥的毛巾擦脸时</a:t>
            </a:r>
            <a:r>
              <a:rPr lang="en-US" altLang="zh-CN" sz="2000">
                <a:latin typeface="微软雅黑" pitchFamily="34" charset="-122"/>
                <a:ea typeface="微软雅黑" pitchFamily="34" charset="-122"/>
              </a:rPr>
              <a:t>,</a:t>
            </a:r>
            <a:r>
              <a:rPr lang="zh-CN" altLang="en-US" sz="2000">
                <a:latin typeface="微软雅黑" pitchFamily="34" charset="-122"/>
                <a:ea typeface="微软雅黑" pitchFamily="34" charset="-122"/>
              </a:rPr>
              <a:t>毛巾的接触面粗糙</a:t>
            </a:r>
            <a:r>
              <a:rPr lang="en-US" altLang="zh-CN" sz="2000">
                <a:latin typeface="微软雅黑" pitchFamily="34" charset="-122"/>
                <a:ea typeface="微软雅黑" pitchFamily="34" charset="-122"/>
              </a:rPr>
              <a:t>,</a:t>
            </a:r>
            <a:r>
              <a:rPr lang="zh-CN" altLang="en-US" sz="2000">
                <a:latin typeface="微软雅黑" pitchFamily="34" charset="-122"/>
                <a:ea typeface="微软雅黑" pitchFamily="34" charset="-122"/>
              </a:rPr>
              <a:t>脸受到的摩擦力较大</a:t>
            </a:r>
            <a:r>
              <a:rPr lang="en-US" altLang="zh-CN" sz="2000">
                <a:latin typeface="微软雅黑" pitchFamily="34" charset="-122"/>
                <a:ea typeface="微软雅黑" pitchFamily="34" charset="-122"/>
              </a:rPr>
              <a:t>,</a:t>
            </a:r>
            <a:r>
              <a:rPr lang="zh-CN" altLang="en-US" sz="2000">
                <a:latin typeface="微软雅黑" pitchFamily="34" charset="-122"/>
                <a:ea typeface="微软雅黑" pitchFamily="34" charset="-122"/>
              </a:rPr>
              <a:t>所以脸的皮肤会有轻微疼痛的感觉</a:t>
            </a:r>
            <a:r>
              <a:rPr lang="en-US" altLang="zh-CN" sz="2000">
                <a:latin typeface="微软雅黑" pitchFamily="34" charset="-122"/>
                <a:ea typeface="微软雅黑" pitchFamily="34" charset="-122"/>
              </a:rPr>
              <a:t>;</a:t>
            </a:r>
            <a:r>
              <a:rPr lang="zh-CN" altLang="en-US" sz="2000">
                <a:latin typeface="微软雅黑" pitchFamily="34" charset="-122"/>
                <a:ea typeface="微软雅黑" pitchFamily="34" charset="-122"/>
              </a:rPr>
              <a:t>而用湿毛巾擦脸时</a:t>
            </a:r>
            <a:r>
              <a:rPr lang="en-US" altLang="zh-CN" sz="2000">
                <a:latin typeface="微软雅黑" pitchFamily="34" charset="-122"/>
                <a:ea typeface="微软雅黑" pitchFamily="34" charset="-122"/>
              </a:rPr>
              <a:t>,</a:t>
            </a:r>
            <a:r>
              <a:rPr lang="zh-CN" altLang="en-US" sz="2000">
                <a:latin typeface="微软雅黑" pitchFamily="34" charset="-122"/>
                <a:ea typeface="微软雅黑" pitchFamily="34" charset="-122"/>
              </a:rPr>
              <a:t>毛巾的接触面顺滑</a:t>
            </a:r>
            <a:r>
              <a:rPr lang="en-US" altLang="zh-CN" sz="2000">
                <a:latin typeface="微软雅黑" pitchFamily="34" charset="-122"/>
                <a:ea typeface="微软雅黑" pitchFamily="34" charset="-122"/>
              </a:rPr>
              <a:t>,</a:t>
            </a:r>
            <a:r>
              <a:rPr lang="zh-CN" altLang="en-US" sz="2000">
                <a:latin typeface="微软雅黑" pitchFamily="34" charset="-122"/>
                <a:ea typeface="微软雅黑" pitchFamily="34" charset="-122"/>
              </a:rPr>
              <a:t>脸受到的摩擦力较小</a:t>
            </a:r>
            <a:r>
              <a:rPr lang="en-US" altLang="zh-CN" sz="2000">
                <a:latin typeface="微软雅黑" pitchFamily="34" charset="-122"/>
                <a:ea typeface="微软雅黑" pitchFamily="34" charset="-122"/>
              </a:rPr>
              <a:t>,</a:t>
            </a:r>
            <a:r>
              <a:rPr lang="zh-CN" altLang="en-US" sz="2000">
                <a:latin typeface="微软雅黑" pitchFamily="34" charset="-122"/>
                <a:ea typeface="微软雅黑" pitchFamily="34" charset="-122"/>
              </a:rPr>
              <a:t>所以感觉舒服很多</a:t>
            </a:r>
            <a:r>
              <a:rPr lang="en-US" altLang="zh-CN" sz="2000">
                <a:latin typeface="微软雅黑" pitchFamily="34" charset="-122"/>
                <a:ea typeface="微软雅黑" pitchFamily="34" charset="-122"/>
              </a:rPr>
              <a:t>.</a:t>
            </a:r>
          </a:p>
          <a:p>
            <a:pPr>
              <a:lnSpc>
                <a:spcPct val="150000"/>
              </a:lnSpc>
            </a:pPr>
            <a:r>
              <a:rPr lang="en-US" altLang="zh-CN" sz="2000">
                <a:latin typeface="微软雅黑" pitchFamily="34" charset="-122"/>
                <a:ea typeface="微软雅黑" pitchFamily="34" charset="-122"/>
              </a:rPr>
              <a:t>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with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slide(fromLeft)">
                                      <p:cBhvr>
                                        <p:cTn id="7" dur="500"/>
                                        <p:tgtEl>
                                          <p:spTgt spid="9"/>
                                        </p:tgtEl>
                                      </p:cBhvr>
                                    </p:animEffect>
                                  </p:childTnLst>
                                </p:cTn>
                              </p:par>
                              <p:par>
                                <p:cTn id="8" presetID="12" presetClass="entr" presetSubtype="1" fill="hold"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slide(fromTop)">
                                      <p:cBhvr>
                                        <p:cTn id="10" dur="500"/>
                                        <p:tgtEl>
                                          <p:spTgt spid="2"/>
                                        </p:tgtEl>
                                      </p:cBhvr>
                                    </p:animEffect>
                                  </p:childTnLst>
                                </p:cTn>
                              </p:par>
                              <p:par>
                                <p:cTn id="11" presetID="12" presetClass="entr" presetSubtype="4" fill="hold" nodeType="withEffect">
                                  <p:stCondLst>
                                    <p:cond delay="0"/>
                                  </p:stCondLst>
                                  <p:childTnLst>
                                    <p:set>
                                      <p:cBhvr>
                                        <p:cTn id="12" dur="1" fill="hold">
                                          <p:stCondLst>
                                            <p:cond delay="0"/>
                                          </p:stCondLst>
                                        </p:cTn>
                                        <p:tgtEl>
                                          <p:spTgt spid="14"/>
                                        </p:tgtEl>
                                        <p:attrNameLst>
                                          <p:attrName>style.visibility</p:attrName>
                                        </p:attrNameLst>
                                      </p:cBhvr>
                                      <p:to>
                                        <p:strVal val="visible"/>
                                      </p:to>
                                    </p:set>
                                    <p:animEffect transition="in" filter="slide(fromBottom)">
                                      <p:cBhvr>
                                        <p:cTn id="13" dur="500"/>
                                        <p:tgtEl>
                                          <p:spTgt spid="14"/>
                                        </p:tgtEl>
                                      </p:cBhvr>
                                    </p:animEffect>
                                  </p:childTnLst>
                                </p:cTn>
                              </p:par>
                            </p:childTnLst>
                          </p:cTn>
                        </p:par>
                        <p:par>
                          <p:cTn id="14" fill="hold">
                            <p:stCondLst>
                              <p:cond delay="500"/>
                            </p:stCondLst>
                            <p:childTnLst>
                              <p:par>
                                <p:cTn id="15" presetID="12" presetClass="entr" presetSubtype="4" fill="hold" grpId="0" nodeType="afterEffect">
                                  <p:stCondLst>
                                    <p:cond delay="0"/>
                                  </p:stCondLst>
                                  <p:childTnLst>
                                    <p:set>
                                      <p:cBhvr>
                                        <p:cTn id="16" dur="1" fill="hold">
                                          <p:stCondLst>
                                            <p:cond delay="0"/>
                                          </p:stCondLst>
                                        </p:cTn>
                                        <p:tgtEl>
                                          <p:spTgt spid="23"/>
                                        </p:tgtEl>
                                        <p:attrNameLst>
                                          <p:attrName>style.visibility</p:attrName>
                                        </p:attrNameLst>
                                      </p:cBhvr>
                                      <p:to>
                                        <p:strVal val="visible"/>
                                      </p:to>
                                    </p:set>
                                    <p:animEffect transition="in" filter="slide(fromBottom)">
                                      <p:cBhvr>
                                        <p:cTn id="17" dur="500"/>
                                        <p:tgtEl>
                                          <p:spTgt spid="2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23" grpId="0"/>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9"/>
          <p:cNvGrpSpPr/>
          <p:nvPr/>
        </p:nvGrpSpPr>
        <p:grpSpPr>
          <a:xfrm>
            <a:off x="171453" y="0"/>
            <a:ext cx="6240233" cy="818555"/>
            <a:chOff x="444500" y="496094"/>
            <a:chExt cx="2362200" cy="1091406"/>
          </a:xfrm>
          <a:solidFill>
            <a:schemeClr val="accent4">
              <a:lumMod val="20000"/>
              <a:lumOff val="80000"/>
            </a:schemeClr>
          </a:solidFill>
        </p:grpSpPr>
        <p:sp>
          <p:nvSpPr>
            <p:cNvPr id="15" name="圆角矩形 14"/>
            <p:cNvSpPr/>
            <p:nvPr/>
          </p:nvSpPr>
          <p:spPr>
            <a:xfrm>
              <a:off x="444500" y="901700"/>
              <a:ext cx="2362200" cy="685800"/>
            </a:xfrm>
            <a:prstGeom prst="roundRect">
              <a:avLst/>
            </a:prstGeom>
            <a:grp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p>
          </p:txBody>
        </p:sp>
        <p:cxnSp>
          <p:nvCxnSpPr>
            <p:cNvPr id="16" name="直接连接符 15"/>
            <p:cNvCxnSpPr/>
            <p:nvPr/>
          </p:nvCxnSpPr>
          <p:spPr>
            <a:xfrm rot="5400000">
              <a:off x="7810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cxnSp>
          <p:nvCxnSpPr>
            <p:cNvPr id="17" name="直接连接符 16"/>
            <p:cNvCxnSpPr/>
            <p:nvPr/>
          </p:nvCxnSpPr>
          <p:spPr>
            <a:xfrm rot="5400000">
              <a:off x="18859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grpSp>
      <p:pic>
        <p:nvPicPr>
          <p:cNvPr id="14" name="图片 13" descr="图片6.png"/>
          <p:cNvPicPr>
            <a:picLocks noChangeAspect="1"/>
          </p:cNvPicPr>
          <p:nvPr/>
        </p:nvPicPr>
        <p:blipFill>
          <a:blip r:embed="rId2"/>
          <a:srcRect/>
          <a:stretch>
            <a:fillRect/>
          </a:stretch>
        </p:blipFill>
        <p:spPr bwMode="auto">
          <a:xfrm>
            <a:off x="701675" y="1201738"/>
            <a:ext cx="841375" cy="355600"/>
          </a:xfrm>
          <a:prstGeom prst="rect">
            <a:avLst/>
          </a:prstGeom>
          <a:noFill/>
          <a:ln w="9525">
            <a:noFill/>
            <a:miter lim="800000"/>
            <a:headEnd/>
            <a:tailEnd/>
          </a:ln>
        </p:spPr>
      </p:pic>
      <p:sp>
        <p:nvSpPr>
          <p:cNvPr id="9" name="矩形 8"/>
          <p:cNvSpPr>
            <a:spLocks noChangeArrowheads="1"/>
          </p:cNvSpPr>
          <p:nvPr/>
        </p:nvSpPr>
        <p:spPr bwMode="auto">
          <a:xfrm>
            <a:off x="306388" y="349250"/>
            <a:ext cx="6230937" cy="484188"/>
          </a:xfrm>
          <a:prstGeom prst="rect">
            <a:avLst/>
          </a:prstGeom>
          <a:noFill/>
          <a:ln w="9525">
            <a:noFill/>
            <a:miter lim="800000"/>
            <a:headEnd/>
            <a:tailEnd/>
          </a:ln>
        </p:spPr>
        <p:txBody>
          <a:bodyPr wrap="none" lIns="68580" tIns="34290" rIns="68580" bIns="34290">
            <a:spAutoFit/>
          </a:bodyPr>
          <a:lstStyle/>
          <a:p>
            <a:r>
              <a:rPr lang="zh-CN" altLang="en-US" sz="2700">
                <a:latin typeface="微软雅黑" pitchFamily="34" charset="-122"/>
                <a:ea typeface="微软雅黑" pitchFamily="34" charset="-122"/>
              </a:rPr>
              <a:t>知识点  探究影响滑动摩擦力大小的因素</a:t>
            </a:r>
          </a:p>
        </p:txBody>
      </p:sp>
      <p:sp>
        <p:nvSpPr>
          <p:cNvPr id="23" name="矩形 22"/>
          <p:cNvSpPr>
            <a:spLocks noChangeArrowheads="1"/>
          </p:cNvSpPr>
          <p:nvPr/>
        </p:nvSpPr>
        <p:spPr bwMode="auto">
          <a:xfrm>
            <a:off x="720725" y="1517650"/>
            <a:ext cx="7954963" cy="938213"/>
          </a:xfrm>
          <a:prstGeom prst="rect">
            <a:avLst/>
          </a:prstGeom>
          <a:noFill/>
          <a:ln w="9525">
            <a:noFill/>
            <a:miter lim="800000"/>
            <a:headEnd/>
            <a:tailEnd/>
          </a:ln>
        </p:spPr>
        <p:txBody>
          <a:bodyPr lIns="68580" tIns="34290" rIns="68580" bIns="34290">
            <a:spAutoFit/>
          </a:bodyPr>
          <a:lstStyle/>
          <a:p>
            <a:pPr>
              <a:lnSpc>
                <a:spcPct val="150000"/>
              </a:lnSpc>
            </a:pPr>
            <a:r>
              <a:rPr lang="zh-CN" altLang="en-US" sz="2000">
                <a:latin typeface="微软雅黑" pitchFamily="34" charset="-122"/>
                <a:ea typeface="微软雅黑" pitchFamily="34" charset="-122"/>
              </a:rPr>
              <a:t>东北的冬季路面由于有冰雪</a:t>
            </a:r>
            <a:r>
              <a:rPr lang="en-US" altLang="zh-CN" sz="2000">
                <a:latin typeface="微软雅黑" pitchFamily="34" charset="-122"/>
                <a:ea typeface="微软雅黑" pitchFamily="34" charset="-122"/>
              </a:rPr>
              <a:t>,</a:t>
            </a:r>
            <a:r>
              <a:rPr lang="zh-CN" altLang="en-US" sz="2000">
                <a:latin typeface="微软雅黑" pitchFamily="34" charset="-122"/>
                <a:ea typeface="微软雅黑" pitchFamily="34" charset="-122"/>
              </a:rPr>
              <a:t>汽车一般都会换上雪地胎</a:t>
            </a:r>
            <a:r>
              <a:rPr lang="en-US" altLang="zh-CN" sz="2000">
                <a:latin typeface="微软雅黑" pitchFamily="34" charset="-122"/>
                <a:ea typeface="微软雅黑" pitchFamily="34" charset="-122"/>
              </a:rPr>
              <a:t>,</a:t>
            </a:r>
            <a:r>
              <a:rPr lang="zh-CN" altLang="en-US" sz="2000">
                <a:latin typeface="微软雅黑" pitchFamily="34" charset="-122"/>
                <a:ea typeface="微软雅黑" pitchFamily="34" charset="-122"/>
              </a:rPr>
              <a:t>这是因为雪地胎花纹较深</a:t>
            </a:r>
            <a:r>
              <a:rPr lang="en-US" altLang="zh-CN" sz="2000">
                <a:latin typeface="微软雅黑" pitchFamily="34" charset="-122"/>
                <a:ea typeface="微软雅黑" pitchFamily="34" charset="-122"/>
              </a:rPr>
              <a:t>,</a:t>
            </a:r>
            <a:r>
              <a:rPr lang="zh-CN" altLang="en-US" sz="2000">
                <a:latin typeface="微软雅黑" pitchFamily="34" charset="-122"/>
                <a:ea typeface="微软雅黑" pitchFamily="34" charset="-122"/>
              </a:rPr>
              <a:t>可以增大有益摩擦</a:t>
            </a:r>
            <a:r>
              <a:rPr lang="en-US" altLang="zh-CN" sz="2000">
                <a:latin typeface="微软雅黑" pitchFamily="34" charset="-122"/>
                <a:ea typeface="微软雅黑" pitchFamily="34" charset="-122"/>
              </a:rPr>
              <a:t>.</a:t>
            </a:r>
          </a:p>
        </p:txBody>
      </p:sp>
      <p:pic>
        <p:nvPicPr>
          <p:cNvPr id="10" name="r146.jpg" descr="id:2147506704;FounderCES"/>
          <p:cNvPicPr>
            <a:picLocks noChangeAspect="1" noChangeArrowheads="1"/>
          </p:cNvPicPr>
          <p:nvPr/>
        </p:nvPicPr>
        <p:blipFill>
          <a:blip r:embed="rId3"/>
          <a:srcRect/>
          <a:stretch>
            <a:fillRect/>
          </a:stretch>
        </p:blipFill>
        <p:spPr bwMode="auto">
          <a:xfrm>
            <a:off x="3584575" y="2681288"/>
            <a:ext cx="2184400" cy="154305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with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slide(fromLeft)">
                                      <p:cBhvr>
                                        <p:cTn id="7" dur="500"/>
                                        <p:tgtEl>
                                          <p:spTgt spid="9"/>
                                        </p:tgtEl>
                                      </p:cBhvr>
                                    </p:animEffect>
                                  </p:childTnLst>
                                </p:cTn>
                              </p:par>
                              <p:par>
                                <p:cTn id="8" presetID="12" presetClass="entr" presetSubtype="1" fill="hold"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slide(fromTop)">
                                      <p:cBhvr>
                                        <p:cTn id="10" dur="500"/>
                                        <p:tgtEl>
                                          <p:spTgt spid="2"/>
                                        </p:tgtEl>
                                      </p:cBhvr>
                                    </p:animEffect>
                                  </p:childTnLst>
                                </p:cTn>
                              </p:par>
                              <p:par>
                                <p:cTn id="11" presetID="12" presetClass="entr" presetSubtype="4" fill="hold" nodeType="withEffect">
                                  <p:stCondLst>
                                    <p:cond delay="0"/>
                                  </p:stCondLst>
                                  <p:childTnLst>
                                    <p:set>
                                      <p:cBhvr>
                                        <p:cTn id="12" dur="1" fill="hold">
                                          <p:stCondLst>
                                            <p:cond delay="0"/>
                                          </p:stCondLst>
                                        </p:cTn>
                                        <p:tgtEl>
                                          <p:spTgt spid="14"/>
                                        </p:tgtEl>
                                        <p:attrNameLst>
                                          <p:attrName>style.visibility</p:attrName>
                                        </p:attrNameLst>
                                      </p:cBhvr>
                                      <p:to>
                                        <p:strVal val="visible"/>
                                      </p:to>
                                    </p:set>
                                    <p:animEffect transition="in" filter="slide(fromBottom)">
                                      <p:cBhvr>
                                        <p:cTn id="13" dur="500"/>
                                        <p:tgtEl>
                                          <p:spTgt spid="14"/>
                                        </p:tgtEl>
                                      </p:cBhvr>
                                    </p:animEffect>
                                  </p:childTnLst>
                                </p:cTn>
                              </p:par>
                            </p:childTnLst>
                          </p:cTn>
                        </p:par>
                        <p:par>
                          <p:cTn id="14" fill="hold">
                            <p:stCondLst>
                              <p:cond delay="500"/>
                            </p:stCondLst>
                            <p:childTnLst>
                              <p:par>
                                <p:cTn id="15" presetID="12" presetClass="entr" presetSubtype="4" fill="hold" grpId="0" nodeType="afterEffect">
                                  <p:stCondLst>
                                    <p:cond delay="0"/>
                                  </p:stCondLst>
                                  <p:childTnLst>
                                    <p:set>
                                      <p:cBhvr>
                                        <p:cTn id="16" dur="1" fill="hold">
                                          <p:stCondLst>
                                            <p:cond delay="0"/>
                                          </p:stCondLst>
                                        </p:cTn>
                                        <p:tgtEl>
                                          <p:spTgt spid="23"/>
                                        </p:tgtEl>
                                        <p:attrNameLst>
                                          <p:attrName>style.visibility</p:attrName>
                                        </p:attrNameLst>
                                      </p:cBhvr>
                                      <p:to>
                                        <p:strVal val="visible"/>
                                      </p:to>
                                    </p:set>
                                    <p:animEffect transition="in" filter="slide(fromBottom)">
                                      <p:cBhvr>
                                        <p:cTn id="17" dur="500"/>
                                        <p:tgtEl>
                                          <p:spTgt spid="23"/>
                                        </p:tgtEl>
                                      </p:cBhvr>
                                    </p:animEffect>
                                  </p:childTnLst>
                                </p:cTn>
                              </p:par>
                              <p:par>
                                <p:cTn id="18" presetID="12" presetClass="entr" presetSubtype="4" fill="hold" nodeType="withEffect">
                                  <p:stCondLst>
                                    <p:cond delay="0"/>
                                  </p:stCondLst>
                                  <p:childTnLst>
                                    <p:set>
                                      <p:cBhvr>
                                        <p:cTn id="19" dur="1" fill="hold">
                                          <p:stCondLst>
                                            <p:cond delay="0"/>
                                          </p:stCondLst>
                                        </p:cTn>
                                        <p:tgtEl>
                                          <p:spTgt spid="10"/>
                                        </p:tgtEl>
                                        <p:attrNameLst>
                                          <p:attrName>style.visibility</p:attrName>
                                        </p:attrNameLst>
                                      </p:cBhvr>
                                      <p:to>
                                        <p:strVal val="visible"/>
                                      </p:to>
                                    </p:set>
                                    <p:animEffect transition="in" filter="slide(fromBottom)">
                                      <p:cBhvr>
                                        <p:cTn id="20"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23" grpId="0"/>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9"/>
          <p:cNvGrpSpPr/>
          <p:nvPr/>
        </p:nvGrpSpPr>
        <p:grpSpPr>
          <a:xfrm>
            <a:off x="171454" y="0"/>
            <a:ext cx="4291690" cy="818555"/>
            <a:chOff x="444500" y="496094"/>
            <a:chExt cx="2362200" cy="1091406"/>
          </a:xfrm>
          <a:solidFill>
            <a:schemeClr val="accent4">
              <a:lumMod val="20000"/>
              <a:lumOff val="80000"/>
            </a:schemeClr>
          </a:solidFill>
        </p:grpSpPr>
        <p:sp>
          <p:nvSpPr>
            <p:cNvPr id="15" name="圆角矩形 14"/>
            <p:cNvSpPr/>
            <p:nvPr/>
          </p:nvSpPr>
          <p:spPr>
            <a:xfrm>
              <a:off x="444500" y="901700"/>
              <a:ext cx="2362200" cy="685800"/>
            </a:xfrm>
            <a:prstGeom prst="roundRect">
              <a:avLst/>
            </a:prstGeom>
            <a:grp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p>
          </p:txBody>
        </p:sp>
        <p:cxnSp>
          <p:nvCxnSpPr>
            <p:cNvPr id="16" name="直接连接符 15"/>
            <p:cNvCxnSpPr/>
            <p:nvPr/>
          </p:nvCxnSpPr>
          <p:spPr>
            <a:xfrm rot="5400000">
              <a:off x="7810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cxnSp>
          <p:nvCxnSpPr>
            <p:cNvPr id="17" name="直接连接符 16"/>
            <p:cNvCxnSpPr/>
            <p:nvPr/>
          </p:nvCxnSpPr>
          <p:spPr>
            <a:xfrm rot="5400000">
              <a:off x="18859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grpSp>
      <p:pic>
        <p:nvPicPr>
          <p:cNvPr id="14" name="图片 13" descr="图片6.png"/>
          <p:cNvPicPr>
            <a:picLocks noChangeAspect="1"/>
          </p:cNvPicPr>
          <p:nvPr/>
        </p:nvPicPr>
        <p:blipFill>
          <a:blip r:embed="rId2"/>
          <a:srcRect/>
          <a:stretch>
            <a:fillRect/>
          </a:stretch>
        </p:blipFill>
        <p:spPr bwMode="auto">
          <a:xfrm>
            <a:off x="615950" y="1165225"/>
            <a:ext cx="1012825" cy="428625"/>
          </a:xfrm>
          <a:prstGeom prst="rect">
            <a:avLst/>
          </a:prstGeom>
          <a:noFill/>
          <a:ln w="9525">
            <a:noFill/>
            <a:miter lim="800000"/>
            <a:headEnd/>
            <a:tailEnd/>
          </a:ln>
        </p:spPr>
      </p:pic>
      <p:sp>
        <p:nvSpPr>
          <p:cNvPr id="9" name="矩形 8"/>
          <p:cNvSpPr>
            <a:spLocks noChangeArrowheads="1"/>
          </p:cNvSpPr>
          <p:nvPr/>
        </p:nvSpPr>
        <p:spPr bwMode="auto">
          <a:xfrm>
            <a:off x="306388" y="349250"/>
            <a:ext cx="4152900" cy="484188"/>
          </a:xfrm>
          <a:prstGeom prst="rect">
            <a:avLst/>
          </a:prstGeom>
          <a:noFill/>
          <a:ln w="9525">
            <a:noFill/>
            <a:miter lim="800000"/>
            <a:headEnd/>
            <a:tailEnd/>
          </a:ln>
        </p:spPr>
        <p:txBody>
          <a:bodyPr wrap="none" lIns="68580" tIns="34290" rIns="68580" bIns="34290">
            <a:spAutoFit/>
          </a:bodyPr>
          <a:lstStyle/>
          <a:p>
            <a:r>
              <a:rPr lang="zh-CN" altLang="en-US" sz="2700">
                <a:latin typeface="微软雅黑" pitchFamily="34" charset="-122"/>
                <a:ea typeface="微软雅黑" pitchFamily="34" charset="-122"/>
              </a:rPr>
              <a:t>知识点  摩擦的利用和防止</a:t>
            </a:r>
          </a:p>
        </p:txBody>
      </p:sp>
      <p:sp>
        <p:nvSpPr>
          <p:cNvPr id="23" name="矩形 22"/>
          <p:cNvSpPr>
            <a:spLocks noChangeArrowheads="1"/>
          </p:cNvSpPr>
          <p:nvPr/>
        </p:nvSpPr>
        <p:spPr bwMode="auto">
          <a:xfrm>
            <a:off x="731838" y="1692275"/>
            <a:ext cx="7954962" cy="476250"/>
          </a:xfrm>
          <a:prstGeom prst="rect">
            <a:avLst/>
          </a:prstGeom>
          <a:noFill/>
          <a:ln w="9525">
            <a:noFill/>
            <a:miter lim="800000"/>
            <a:headEnd/>
            <a:tailEnd/>
          </a:ln>
        </p:spPr>
        <p:txBody>
          <a:bodyPr lIns="68580" tIns="34290" rIns="68580" bIns="34290">
            <a:spAutoFit/>
          </a:bodyPr>
          <a:lstStyle/>
          <a:p>
            <a:pPr>
              <a:lnSpc>
                <a:spcPct val="150000"/>
              </a:lnSpc>
            </a:pPr>
            <a:r>
              <a:rPr lang="zh-CN" altLang="en-US" sz="2000">
                <a:latin typeface="微软雅黑" pitchFamily="34" charset="-122"/>
                <a:ea typeface="微软雅黑" pitchFamily="34" charset="-122"/>
              </a:rPr>
              <a:t>旱冰鞋下装有滑轮</a:t>
            </a:r>
            <a:r>
              <a:rPr lang="en-US" altLang="zh-CN" sz="2000">
                <a:latin typeface="微软雅黑" pitchFamily="34" charset="-122"/>
                <a:ea typeface="微软雅黑" pitchFamily="34" charset="-122"/>
              </a:rPr>
              <a:t>,</a:t>
            </a:r>
            <a:r>
              <a:rPr lang="zh-CN" altLang="en-US" sz="2000">
                <a:latin typeface="微软雅黑" pitchFamily="34" charset="-122"/>
                <a:ea typeface="微软雅黑" pitchFamily="34" charset="-122"/>
              </a:rPr>
              <a:t>是用滚动代替滑动来减小摩擦</a:t>
            </a:r>
            <a:r>
              <a:rPr lang="en-US" altLang="zh-CN" sz="2000">
                <a:latin typeface="微软雅黑" pitchFamily="34" charset="-122"/>
                <a:ea typeface="微软雅黑" pitchFamily="34" charset="-122"/>
              </a:rPr>
              <a:t>.</a:t>
            </a:r>
          </a:p>
        </p:txBody>
      </p:sp>
      <p:pic>
        <p:nvPicPr>
          <p:cNvPr id="10" name="r148.jpg" descr="id:2147506769;FounderCES"/>
          <p:cNvPicPr>
            <a:picLocks noChangeAspect="1" noChangeArrowheads="1"/>
          </p:cNvPicPr>
          <p:nvPr/>
        </p:nvPicPr>
        <p:blipFill>
          <a:blip r:embed="rId3"/>
          <a:srcRect/>
          <a:stretch>
            <a:fillRect/>
          </a:stretch>
        </p:blipFill>
        <p:spPr bwMode="auto">
          <a:xfrm>
            <a:off x="3418807" y="2211710"/>
            <a:ext cx="3210594" cy="2456388"/>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with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slide(fromLeft)">
                                      <p:cBhvr>
                                        <p:cTn id="7" dur="500"/>
                                        <p:tgtEl>
                                          <p:spTgt spid="9"/>
                                        </p:tgtEl>
                                      </p:cBhvr>
                                    </p:animEffect>
                                  </p:childTnLst>
                                </p:cTn>
                              </p:par>
                              <p:par>
                                <p:cTn id="8" presetID="12" presetClass="entr" presetSubtype="1" fill="hold"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slide(fromTop)">
                                      <p:cBhvr>
                                        <p:cTn id="10" dur="500"/>
                                        <p:tgtEl>
                                          <p:spTgt spid="2"/>
                                        </p:tgtEl>
                                      </p:cBhvr>
                                    </p:animEffect>
                                  </p:childTnLst>
                                </p:cTn>
                              </p:par>
                              <p:par>
                                <p:cTn id="11" presetID="12" presetClass="entr" presetSubtype="4" fill="hold" nodeType="withEffect">
                                  <p:stCondLst>
                                    <p:cond delay="0"/>
                                  </p:stCondLst>
                                  <p:childTnLst>
                                    <p:set>
                                      <p:cBhvr>
                                        <p:cTn id="12" dur="1" fill="hold">
                                          <p:stCondLst>
                                            <p:cond delay="0"/>
                                          </p:stCondLst>
                                        </p:cTn>
                                        <p:tgtEl>
                                          <p:spTgt spid="14"/>
                                        </p:tgtEl>
                                        <p:attrNameLst>
                                          <p:attrName>style.visibility</p:attrName>
                                        </p:attrNameLst>
                                      </p:cBhvr>
                                      <p:to>
                                        <p:strVal val="visible"/>
                                      </p:to>
                                    </p:set>
                                    <p:animEffect transition="in" filter="slide(fromBottom)">
                                      <p:cBhvr>
                                        <p:cTn id="13" dur="500"/>
                                        <p:tgtEl>
                                          <p:spTgt spid="14"/>
                                        </p:tgtEl>
                                      </p:cBhvr>
                                    </p:animEffect>
                                  </p:childTnLst>
                                </p:cTn>
                              </p:par>
                            </p:childTnLst>
                          </p:cTn>
                        </p:par>
                        <p:par>
                          <p:cTn id="14" fill="hold">
                            <p:stCondLst>
                              <p:cond delay="500"/>
                            </p:stCondLst>
                            <p:childTnLst>
                              <p:par>
                                <p:cTn id="15" presetID="12" presetClass="entr" presetSubtype="4" fill="hold" grpId="0" nodeType="afterEffect">
                                  <p:stCondLst>
                                    <p:cond delay="0"/>
                                  </p:stCondLst>
                                  <p:childTnLst>
                                    <p:set>
                                      <p:cBhvr>
                                        <p:cTn id="16" dur="1" fill="hold">
                                          <p:stCondLst>
                                            <p:cond delay="0"/>
                                          </p:stCondLst>
                                        </p:cTn>
                                        <p:tgtEl>
                                          <p:spTgt spid="23"/>
                                        </p:tgtEl>
                                        <p:attrNameLst>
                                          <p:attrName>style.visibility</p:attrName>
                                        </p:attrNameLst>
                                      </p:cBhvr>
                                      <p:to>
                                        <p:strVal val="visible"/>
                                      </p:to>
                                    </p:set>
                                    <p:animEffect transition="in" filter="slide(fromBottom)">
                                      <p:cBhvr>
                                        <p:cTn id="17" dur="500"/>
                                        <p:tgtEl>
                                          <p:spTgt spid="23"/>
                                        </p:tgtEl>
                                      </p:cBhvr>
                                    </p:animEffect>
                                  </p:childTnLst>
                                </p:cTn>
                              </p:par>
                              <p:par>
                                <p:cTn id="18" presetID="12" presetClass="entr" presetSubtype="4" fill="hold" nodeType="withEffect">
                                  <p:stCondLst>
                                    <p:cond delay="0"/>
                                  </p:stCondLst>
                                  <p:childTnLst>
                                    <p:set>
                                      <p:cBhvr>
                                        <p:cTn id="19" dur="1" fill="hold">
                                          <p:stCondLst>
                                            <p:cond delay="0"/>
                                          </p:stCondLst>
                                        </p:cTn>
                                        <p:tgtEl>
                                          <p:spTgt spid="10"/>
                                        </p:tgtEl>
                                        <p:attrNameLst>
                                          <p:attrName>style.visibility</p:attrName>
                                        </p:attrNameLst>
                                      </p:cBhvr>
                                      <p:to>
                                        <p:strVal val="visible"/>
                                      </p:to>
                                    </p:set>
                                    <p:animEffect transition="in" filter="slide(fromBottom)">
                                      <p:cBhvr>
                                        <p:cTn id="20"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23"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9"/>
          <p:cNvGrpSpPr/>
          <p:nvPr/>
        </p:nvGrpSpPr>
        <p:grpSpPr>
          <a:xfrm>
            <a:off x="171453" y="0"/>
            <a:ext cx="4890404" cy="818555"/>
            <a:chOff x="444500" y="496094"/>
            <a:chExt cx="2362200" cy="1091406"/>
          </a:xfrm>
          <a:solidFill>
            <a:schemeClr val="accent4">
              <a:lumMod val="20000"/>
              <a:lumOff val="80000"/>
            </a:schemeClr>
          </a:solidFill>
        </p:grpSpPr>
        <p:sp>
          <p:nvSpPr>
            <p:cNvPr id="15" name="圆角矩形 14"/>
            <p:cNvSpPr/>
            <p:nvPr/>
          </p:nvSpPr>
          <p:spPr>
            <a:xfrm>
              <a:off x="444500" y="901700"/>
              <a:ext cx="2362200" cy="685800"/>
            </a:xfrm>
            <a:prstGeom prst="roundRect">
              <a:avLst/>
            </a:prstGeom>
            <a:grp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p>
          </p:txBody>
        </p:sp>
        <p:cxnSp>
          <p:nvCxnSpPr>
            <p:cNvPr id="16" name="直接连接符 15"/>
            <p:cNvCxnSpPr/>
            <p:nvPr/>
          </p:nvCxnSpPr>
          <p:spPr>
            <a:xfrm rot="5400000">
              <a:off x="7810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cxnSp>
          <p:nvCxnSpPr>
            <p:cNvPr id="17" name="直接连接符 16"/>
            <p:cNvCxnSpPr/>
            <p:nvPr/>
          </p:nvCxnSpPr>
          <p:spPr>
            <a:xfrm rot="5400000">
              <a:off x="18859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grpSp>
      <p:pic>
        <p:nvPicPr>
          <p:cNvPr id="14" name="图片 13" descr="图片6.png"/>
          <p:cNvPicPr>
            <a:picLocks noChangeAspect="1"/>
          </p:cNvPicPr>
          <p:nvPr/>
        </p:nvPicPr>
        <p:blipFill>
          <a:blip r:embed="rId2"/>
          <a:srcRect/>
          <a:stretch>
            <a:fillRect/>
          </a:stretch>
        </p:blipFill>
        <p:spPr bwMode="auto">
          <a:xfrm>
            <a:off x="500063" y="1114425"/>
            <a:ext cx="1244600" cy="530225"/>
          </a:xfrm>
          <a:prstGeom prst="rect">
            <a:avLst/>
          </a:prstGeom>
          <a:noFill/>
          <a:ln w="9525">
            <a:noFill/>
            <a:miter lim="800000"/>
            <a:headEnd/>
            <a:tailEnd/>
          </a:ln>
        </p:spPr>
      </p:pic>
      <p:sp>
        <p:nvSpPr>
          <p:cNvPr id="9" name="矩形 8"/>
          <p:cNvSpPr>
            <a:spLocks noChangeArrowheads="1"/>
          </p:cNvSpPr>
          <p:nvPr/>
        </p:nvSpPr>
        <p:spPr bwMode="auto">
          <a:xfrm>
            <a:off x="306388" y="349250"/>
            <a:ext cx="4845050" cy="484188"/>
          </a:xfrm>
          <a:prstGeom prst="rect">
            <a:avLst/>
          </a:prstGeom>
          <a:noFill/>
          <a:ln w="9525">
            <a:noFill/>
            <a:miter lim="800000"/>
            <a:headEnd/>
            <a:tailEnd/>
          </a:ln>
        </p:spPr>
        <p:txBody>
          <a:bodyPr wrap="none" lIns="68580" tIns="34290" rIns="68580" bIns="34290">
            <a:spAutoFit/>
          </a:bodyPr>
          <a:lstStyle/>
          <a:p>
            <a:r>
              <a:rPr lang="zh-CN" altLang="en-US" sz="2700">
                <a:latin typeface="微软雅黑" pitchFamily="34" charset="-122"/>
                <a:ea typeface="微软雅黑" pitchFamily="34" charset="-122"/>
              </a:rPr>
              <a:t>知识点  阻力对物体运动的影响</a:t>
            </a:r>
          </a:p>
        </p:txBody>
      </p:sp>
      <p:sp>
        <p:nvSpPr>
          <p:cNvPr id="23" name="矩形 22"/>
          <p:cNvSpPr>
            <a:spLocks noChangeArrowheads="1"/>
          </p:cNvSpPr>
          <p:nvPr/>
        </p:nvSpPr>
        <p:spPr bwMode="auto">
          <a:xfrm>
            <a:off x="611560" y="1644650"/>
            <a:ext cx="7954963" cy="2322513"/>
          </a:xfrm>
          <a:prstGeom prst="rect">
            <a:avLst/>
          </a:prstGeom>
          <a:noFill/>
          <a:ln w="9525">
            <a:noFill/>
            <a:miter lim="800000"/>
            <a:headEnd/>
            <a:tailEnd/>
          </a:ln>
        </p:spPr>
        <p:txBody>
          <a:bodyPr lIns="68580" tIns="34290" rIns="68580" bIns="34290">
            <a:spAutoFit/>
          </a:bodyPr>
          <a:lstStyle/>
          <a:p>
            <a:pPr>
              <a:lnSpc>
                <a:spcPct val="150000"/>
              </a:lnSpc>
            </a:pPr>
            <a:r>
              <a:rPr lang="en-US" altLang="zh-CN" sz="2000" b="1" dirty="0">
                <a:latin typeface="微软雅黑" pitchFamily="34" charset="-122"/>
                <a:ea typeface="微软雅黑" pitchFamily="34" charset="-122"/>
              </a:rPr>
              <a:t>1.</a:t>
            </a:r>
            <a:r>
              <a:rPr lang="zh-CN" altLang="en-US" sz="2000" b="1" dirty="0">
                <a:latin typeface="微软雅黑" pitchFamily="34" charset="-122"/>
                <a:ea typeface="微软雅黑" pitchFamily="34" charset="-122"/>
              </a:rPr>
              <a:t>转换法</a:t>
            </a:r>
            <a:r>
              <a:rPr lang="en-US" altLang="zh-CN" sz="2000" b="1" dirty="0">
                <a:latin typeface="微软雅黑" pitchFamily="34" charset="-122"/>
                <a:ea typeface="微软雅黑" pitchFamily="34" charset="-122"/>
              </a:rPr>
              <a:t>:</a:t>
            </a:r>
            <a:r>
              <a:rPr lang="zh-CN" altLang="en-US" sz="2000" b="1" dirty="0">
                <a:latin typeface="微软雅黑" pitchFamily="34" charset="-122"/>
                <a:ea typeface="微软雅黑" pitchFamily="34" charset="-122"/>
              </a:rPr>
              <a:t>把无法直接测量的阻力对运动的影响转化为可直接比较的小车的运动距离</a:t>
            </a:r>
            <a:r>
              <a:rPr lang="en-US" altLang="zh-CN" sz="2000" b="1" dirty="0">
                <a:latin typeface="微软雅黑" pitchFamily="34" charset="-122"/>
                <a:ea typeface="微软雅黑" pitchFamily="34" charset="-122"/>
              </a:rPr>
              <a:t>,</a:t>
            </a:r>
            <a:r>
              <a:rPr lang="zh-CN" altLang="en-US" sz="2000" b="1" dirty="0">
                <a:latin typeface="微软雅黑" pitchFamily="34" charset="-122"/>
                <a:ea typeface="微软雅黑" pitchFamily="34" charset="-122"/>
              </a:rPr>
              <a:t>运用了转换法</a:t>
            </a:r>
            <a:r>
              <a:rPr lang="en-US" altLang="zh-CN" sz="2000" b="1" dirty="0">
                <a:latin typeface="微软雅黑" pitchFamily="34" charset="-122"/>
                <a:ea typeface="微软雅黑" pitchFamily="34" charset="-122"/>
              </a:rPr>
              <a:t>.</a:t>
            </a:r>
          </a:p>
          <a:p>
            <a:pPr>
              <a:lnSpc>
                <a:spcPct val="150000"/>
              </a:lnSpc>
            </a:pPr>
            <a:r>
              <a:rPr lang="en-US" altLang="zh-CN" sz="2000" b="1" dirty="0">
                <a:latin typeface="微软雅黑" pitchFamily="34" charset="-122"/>
                <a:ea typeface="微软雅黑" pitchFamily="34" charset="-122"/>
              </a:rPr>
              <a:t>2.</a:t>
            </a:r>
            <a:r>
              <a:rPr lang="zh-CN" altLang="en-US" sz="2000" b="1" dirty="0">
                <a:latin typeface="微软雅黑" pitchFamily="34" charset="-122"/>
                <a:ea typeface="微软雅黑" pitchFamily="34" charset="-122"/>
              </a:rPr>
              <a:t>控制变量法</a:t>
            </a:r>
            <a:r>
              <a:rPr lang="en-US" altLang="zh-CN" sz="2000" b="1" dirty="0">
                <a:latin typeface="微软雅黑" pitchFamily="34" charset="-122"/>
                <a:ea typeface="微软雅黑" pitchFamily="34" charset="-122"/>
              </a:rPr>
              <a:t>:</a:t>
            </a:r>
            <a:r>
              <a:rPr lang="zh-CN" altLang="en-US" sz="2000" b="1" dirty="0">
                <a:latin typeface="微软雅黑" pitchFamily="34" charset="-122"/>
                <a:ea typeface="微软雅黑" pitchFamily="34" charset="-122"/>
              </a:rPr>
              <a:t>实验中每次都让小车从斜面的同一位置由静止滑下</a:t>
            </a:r>
            <a:r>
              <a:rPr lang="en-US" altLang="zh-CN" sz="2000" b="1" dirty="0">
                <a:latin typeface="微软雅黑" pitchFamily="34" charset="-122"/>
                <a:ea typeface="微软雅黑" pitchFamily="34" charset="-122"/>
              </a:rPr>
              <a:t>,</a:t>
            </a:r>
            <a:r>
              <a:rPr lang="zh-CN" altLang="en-US" sz="2000" b="1" dirty="0">
                <a:latin typeface="微软雅黑" pitchFamily="34" charset="-122"/>
                <a:ea typeface="微软雅黑" pitchFamily="34" charset="-122"/>
              </a:rPr>
              <a:t>分别在粗糙程度不同的水平面上运动</a:t>
            </a:r>
            <a:r>
              <a:rPr lang="en-US" altLang="zh-CN" sz="2000" b="1" dirty="0">
                <a:latin typeface="微软雅黑" pitchFamily="34" charset="-122"/>
                <a:ea typeface="微软雅黑" pitchFamily="34" charset="-122"/>
              </a:rPr>
              <a:t>,</a:t>
            </a:r>
            <a:r>
              <a:rPr lang="zh-CN" altLang="en-US" sz="2000" b="1" dirty="0">
                <a:latin typeface="微软雅黑" pitchFamily="34" charset="-122"/>
                <a:ea typeface="微软雅黑" pitchFamily="34" charset="-122"/>
              </a:rPr>
              <a:t>只改变水平面的粗糙程度</a:t>
            </a:r>
            <a:r>
              <a:rPr lang="en-US" altLang="zh-CN" sz="2000" b="1" dirty="0">
                <a:latin typeface="微软雅黑" pitchFamily="34" charset="-122"/>
                <a:ea typeface="微软雅黑" pitchFamily="34" charset="-122"/>
              </a:rPr>
              <a:t>,</a:t>
            </a:r>
            <a:r>
              <a:rPr lang="zh-CN" altLang="en-US" sz="2000" b="1" dirty="0">
                <a:latin typeface="微软雅黑" pitchFamily="34" charset="-122"/>
                <a:ea typeface="微软雅黑" pitchFamily="34" charset="-122"/>
              </a:rPr>
              <a:t>运用了控制变量法</a:t>
            </a:r>
            <a:r>
              <a:rPr lang="en-US" altLang="zh-CN" sz="2000" b="1" dirty="0">
                <a:latin typeface="微软雅黑" pitchFamily="34" charset="-122"/>
                <a:ea typeface="微软雅黑" pitchFamily="34" charset="-122"/>
              </a:rPr>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with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slide(fromLeft)">
                                      <p:cBhvr>
                                        <p:cTn id="7" dur="500"/>
                                        <p:tgtEl>
                                          <p:spTgt spid="9"/>
                                        </p:tgtEl>
                                      </p:cBhvr>
                                    </p:animEffect>
                                  </p:childTnLst>
                                </p:cTn>
                              </p:par>
                              <p:par>
                                <p:cTn id="8" presetID="12" presetClass="entr" presetSubtype="1" fill="hold"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slide(fromTop)">
                                      <p:cBhvr>
                                        <p:cTn id="10" dur="500"/>
                                        <p:tgtEl>
                                          <p:spTgt spid="2"/>
                                        </p:tgtEl>
                                      </p:cBhvr>
                                    </p:animEffect>
                                  </p:childTnLst>
                                </p:cTn>
                              </p:par>
                              <p:par>
                                <p:cTn id="11" presetID="12" presetClass="entr" presetSubtype="4" fill="hold" nodeType="withEffect">
                                  <p:stCondLst>
                                    <p:cond delay="0"/>
                                  </p:stCondLst>
                                  <p:childTnLst>
                                    <p:set>
                                      <p:cBhvr>
                                        <p:cTn id="12" dur="1" fill="hold">
                                          <p:stCondLst>
                                            <p:cond delay="0"/>
                                          </p:stCondLst>
                                        </p:cTn>
                                        <p:tgtEl>
                                          <p:spTgt spid="14"/>
                                        </p:tgtEl>
                                        <p:attrNameLst>
                                          <p:attrName>style.visibility</p:attrName>
                                        </p:attrNameLst>
                                      </p:cBhvr>
                                      <p:to>
                                        <p:strVal val="visible"/>
                                      </p:to>
                                    </p:set>
                                    <p:animEffect transition="in" filter="slide(fromBottom)">
                                      <p:cBhvr>
                                        <p:cTn id="13" dur="500"/>
                                        <p:tgtEl>
                                          <p:spTgt spid="14"/>
                                        </p:tgtEl>
                                      </p:cBhvr>
                                    </p:animEffect>
                                  </p:childTnLst>
                                </p:cTn>
                              </p:par>
                            </p:childTnLst>
                          </p:cTn>
                        </p:par>
                        <p:par>
                          <p:cTn id="14" fill="hold">
                            <p:stCondLst>
                              <p:cond delay="500"/>
                            </p:stCondLst>
                            <p:childTnLst>
                              <p:par>
                                <p:cTn id="15" presetID="12" presetClass="entr" presetSubtype="4" fill="hold" grpId="0" nodeType="afterEffect">
                                  <p:stCondLst>
                                    <p:cond delay="0"/>
                                  </p:stCondLst>
                                  <p:childTnLst>
                                    <p:set>
                                      <p:cBhvr>
                                        <p:cTn id="16" dur="1" fill="hold">
                                          <p:stCondLst>
                                            <p:cond delay="0"/>
                                          </p:stCondLst>
                                        </p:cTn>
                                        <p:tgtEl>
                                          <p:spTgt spid="23"/>
                                        </p:tgtEl>
                                        <p:attrNameLst>
                                          <p:attrName>style.visibility</p:attrName>
                                        </p:attrNameLst>
                                      </p:cBhvr>
                                      <p:to>
                                        <p:strVal val="visible"/>
                                      </p:to>
                                    </p:set>
                                    <p:animEffect transition="in" filter="slide(fromBottom)">
                                      <p:cBhvr>
                                        <p:cTn id="17" dur="500"/>
                                        <p:tgtEl>
                                          <p:spTgt spid="2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23" grpId="0"/>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9"/>
          <p:cNvGrpSpPr/>
          <p:nvPr/>
        </p:nvGrpSpPr>
        <p:grpSpPr>
          <a:xfrm>
            <a:off x="171454" y="0"/>
            <a:ext cx="4291690" cy="818555"/>
            <a:chOff x="444500" y="496094"/>
            <a:chExt cx="2362200" cy="1091406"/>
          </a:xfrm>
          <a:solidFill>
            <a:schemeClr val="accent4">
              <a:lumMod val="20000"/>
              <a:lumOff val="80000"/>
            </a:schemeClr>
          </a:solidFill>
        </p:grpSpPr>
        <p:sp>
          <p:nvSpPr>
            <p:cNvPr id="15" name="圆角矩形 14"/>
            <p:cNvSpPr/>
            <p:nvPr/>
          </p:nvSpPr>
          <p:spPr>
            <a:xfrm>
              <a:off x="444500" y="901700"/>
              <a:ext cx="2362200" cy="685800"/>
            </a:xfrm>
            <a:prstGeom prst="roundRect">
              <a:avLst/>
            </a:prstGeom>
            <a:grp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p>
          </p:txBody>
        </p:sp>
        <p:cxnSp>
          <p:nvCxnSpPr>
            <p:cNvPr id="16" name="直接连接符 15"/>
            <p:cNvCxnSpPr/>
            <p:nvPr/>
          </p:nvCxnSpPr>
          <p:spPr>
            <a:xfrm rot="5400000">
              <a:off x="7810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cxnSp>
          <p:nvCxnSpPr>
            <p:cNvPr id="17" name="直接连接符 16"/>
            <p:cNvCxnSpPr/>
            <p:nvPr/>
          </p:nvCxnSpPr>
          <p:spPr>
            <a:xfrm rot="5400000">
              <a:off x="18859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grpSp>
      <p:pic>
        <p:nvPicPr>
          <p:cNvPr id="14" name="图片 13" descr="图片6.png"/>
          <p:cNvPicPr>
            <a:picLocks noChangeAspect="1"/>
          </p:cNvPicPr>
          <p:nvPr/>
        </p:nvPicPr>
        <p:blipFill>
          <a:blip r:embed="rId2"/>
          <a:srcRect/>
          <a:stretch>
            <a:fillRect/>
          </a:stretch>
        </p:blipFill>
        <p:spPr bwMode="auto">
          <a:xfrm>
            <a:off x="615950" y="1168400"/>
            <a:ext cx="1012825" cy="422275"/>
          </a:xfrm>
          <a:prstGeom prst="rect">
            <a:avLst/>
          </a:prstGeom>
          <a:noFill/>
          <a:ln w="9525">
            <a:noFill/>
            <a:miter lim="800000"/>
            <a:headEnd/>
            <a:tailEnd/>
          </a:ln>
        </p:spPr>
      </p:pic>
      <p:sp>
        <p:nvSpPr>
          <p:cNvPr id="9" name="矩形 8"/>
          <p:cNvSpPr>
            <a:spLocks noChangeArrowheads="1"/>
          </p:cNvSpPr>
          <p:nvPr/>
        </p:nvSpPr>
        <p:spPr bwMode="auto">
          <a:xfrm>
            <a:off x="306388" y="349250"/>
            <a:ext cx="4152900" cy="484188"/>
          </a:xfrm>
          <a:prstGeom prst="rect">
            <a:avLst/>
          </a:prstGeom>
          <a:noFill/>
          <a:ln w="9525">
            <a:noFill/>
            <a:miter lim="800000"/>
            <a:headEnd/>
            <a:tailEnd/>
          </a:ln>
        </p:spPr>
        <p:txBody>
          <a:bodyPr wrap="none" lIns="68580" tIns="34290" rIns="68580" bIns="34290">
            <a:spAutoFit/>
          </a:bodyPr>
          <a:lstStyle/>
          <a:p>
            <a:r>
              <a:rPr lang="zh-CN" altLang="en-US" sz="2700">
                <a:latin typeface="微软雅黑" pitchFamily="34" charset="-122"/>
                <a:ea typeface="微软雅黑" pitchFamily="34" charset="-122"/>
              </a:rPr>
              <a:t>知识点  摩擦的利用和防止</a:t>
            </a:r>
          </a:p>
        </p:txBody>
      </p:sp>
      <p:sp>
        <p:nvSpPr>
          <p:cNvPr id="23" name="矩形 22"/>
          <p:cNvSpPr>
            <a:spLocks noChangeArrowheads="1"/>
          </p:cNvSpPr>
          <p:nvPr/>
        </p:nvSpPr>
        <p:spPr bwMode="auto">
          <a:xfrm>
            <a:off x="731838" y="1692275"/>
            <a:ext cx="7954962" cy="2322513"/>
          </a:xfrm>
          <a:prstGeom prst="rect">
            <a:avLst/>
          </a:prstGeom>
          <a:noFill/>
          <a:ln w="9525">
            <a:noFill/>
            <a:miter lim="800000"/>
            <a:headEnd/>
            <a:tailEnd/>
          </a:ln>
        </p:spPr>
        <p:txBody>
          <a:bodyPr lIns="68580" tIns="34290" rIns="68580" bIns="34290">
            <a:spAutoFit/>
          </a:bodyPr>
          <a:lstStyle/>
          <a:p>
            <a:pPr>
              <a:lnSpc>
                <a:spcPct val="150000"/>
              </a:lnSpc>
            </a:pPr>
            <a:r>
              <a:rPr lang="zh-CN" altLang="en-US" sz="2000" b="1" dirty="0">
                <a:latin typeface="微软雅黑" pitchFamily="34" charset="-122"/>
                <a:ea typeface="微软雅黑" pitchFamily="34" charset="-122"/>
              </a:rPr>
              <a:t>增大、减小摩擦的方法</a:t>
            </a:r>
            <a:r>
              <a:rPr lang="en-US" altLang="zh-CN" sz="2000" b="1" dirty="0">
                <a:latin typeface="微软雅黑" pitchFamily="34" charset="-122"/>
                <a:ea typeface="微软雅黑" pitchFamily="34" charset="-122"/>
              </a:rPr>
              <a:t>:</a:t>
            </a:r>
          </a:p>
          <a:p>
            <a:pPr>
              <a:lnSpc>
                <a:spcPct val="150000"/>
              </a:lnSpc>
            </a:pPr>
            <a:r>
              <a:rPr lang="zh-CN" altLang="en-US" sz="2000" b="1" dirty="0">
                <a:latin typeface="微软雅黑" pitchFamily="34" charset="-122"/>
                <a:ea typeface="微软雅黑" pitchFamily="34" charset="-122"/>
              </a:rPr>
              <a:t>表面粗糙、压力大</a:t>
            </a:r>
            <a:r>
              <a:rPr lang="en-US" altLang="zh-CN" sz="2000" b="1" dirty="0">
                <a:latin typeface="微软雅黑" pitchFamily="34" charset="-122"/>
                <a:ea typeface="微软雅黑" pitchFamily="34" charset="-122"/>
              </a:rPr>
              <a:t>,</a:t>
            </a:r>
          </a:p>
          <a:p>
            <a:pPr>
              <a:lnSpc>
                <a:spcPct val="150000"/>
              </a:lnSpc>
            </a:pPr>
            <a:r>
              <a:rPr lang="zh-CN" altLang="en-US" sz="2000" b="1" dirty="0">
                <a:latin typeface="微软雅黑" pitchFamily="34" charset="-122"/>
                <a:ea typeface="微软雅黑" pitchFamily="34" charset="-122"/>
              </a:rPr>
              <a:t>有益摩擦都增大</a:t>
            </a:r>
            <a:r>
              <a:rPr lang="en-US" altLang="zh-CN" sz="2000" b="1" dirty="0">
                <a:latin typeface="微软雅黑" pitchFamily="34" charset="-122"/>
                <a:ea typeface="微软雅黑" pitchFamily="34" charset="-122"/>
              </a:rPr>
              <a:t>;</a:t>
            </a:r>
          </a:p>
          <a:p>
            <a:pPr>
              <a:lnSpc>
                <a:spcPct val="150000"/>
              </a:lnSpc>
            </a:pPr>
            <a:r>
              <a:rPr lang="zh-CN" altLang="en-US" sz="2000" b="1" dirty="0">
                <a:latin typeface="微软雅黑" pitchFamily="34" charset="-122"/>
                <a:ea typeface="微软雅黑" pitchFamily="34" charset="-122"/>
              </a:rPr>
              <a:t>润滑、减压、滚代滑</a:t>
            </a:r>
            <a:r>
              <a:rPr lang="en-US" altLang="zh-CN" sz="2000" b="1" dirty="0">
                <a:latin typeface="微软雅黑" pitchFamily="34" charset="-122"/>
                <a:ea typeface="微软雅黑" pitchFamily="34" charset="-122"/>
              </a:rPr>
              <a:t>,</a:t>
            </a:r>
          </a:p>
          <a:p>
            <a:pPr>
              <a:lnSpc>
                <a:spcPct val="150000"/>
              </a:lnSpc>
            </a:pPr>
            <a:r>
              <a:rPr lang="zh-CN" altLang="en-US" sz="2000" b="1" dirty="0">
                <a:latin typeface="微软雅黑" pitchFamily="34" charset="-122"/>
                <a:ea typeface="微软雅黑" pitchFamily="34" charset="-122"/>
              </a:rPr>
              <a:t>有害摩擦都减小</a:t>
            </a:r>
            <a:r>
              <a:rPr lang="en-US" altLang="zh-CN" sz="2000" b="1" dirty="0">
                <a:latin typeface="微软雅黑" pitchFamily="34" charset="-122"/>
                <a:ea typeface="微软雅黑" pitchFamily="34" charset="-122"/>
              </a:rPr>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with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slide(fromLeft)">
                                      <p:cBhvr>
                                        <p:cTn id="7" dur="500"/>
                                        <p:tgtEl>
                                          <p:spTgt spid="9"/>
                                        </p:tgtEl>
                                      </p:cBhvr>
                                    </p:animEffect>
                                  </p:childTnLst>
                                </p:cTn>
                              </p:par>
                              <p:par>
                                <p:cTn id="8" presetID="12" presetClass="entr" presetSubtype="1" fill="hold"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slide(fromTop)">
                                      <p:cBhvr>
                                        <p:cTn id="10" dur="500"/>
                                        <p:tgtEl>
                                          <p:spTgt spid="2"/>
                                        </p:tgtEl>
                                      </p:cBhvr>
                                    </p:animEffect>
                                  </p:childTnLst>
                                </p:cTn>
                              </p:par>
                              <p:par>
                                <p:cTn id="11" presetID="12" presetClass="entr" presetSubtype="4" fill="hold" nodeType="withEffect">
                                  <p:stCondLst>
                                    <p:cond delay="0"/>
                                  </p:stCondLst>
                                  <p:childTnLst>
                                    <p:set>
                                      <p:cBhvr>
                                        <p:cTn id="12" dur="1" fill="hold">
                                          <p:stCondLst>
                                            <p:cond delay="0"/>
                                          </p:stCondLst>
                                        </p:cTn>
                                        <p:tgtEl>
                                          <p:spTgt spid="14"/>
                                        </p:tgtEl>
                                        <p:attrNameLst>
                                          <p:attrName>style.visibility</p:attrName>
                                        </p:attrNameLst>
                                      </p:cBhvr>
                                      <p:to>
                                        <p:strVal val="visible"/>
                                      </p:to>
                                    </p:set>
                                    <p:animEffect transition="in" filter="slide(fromBottom)">
                                      <p:cBhvr>
                                        <p:cTn id="13" dur="500"/>
                                        <p:tgtEl>
                                          <p:spTgt spid="14"/>
                                        </p:tgtEl>
                                      </p:cBhvr>
                                    </p:animEffect>
                                  </p:childTnLst>
                                </p:cTn>
                              </p:par>
                            </p:childTnLst>
                          </p:cTn>
                        </p:par>
                        <p:par>
                          <p:cTn id="14" fill="hold">
                            <p:stCondLst>
                              <p:cond delay="500"/>
                            </p:stCondLst>
                            <p:childTnLst>
                              <p:par>
                                <p:cTn id="15" presetID="12" presetClass="entr" presetSubtype="4" fill="hold" grpId="0" nodeType="afterEffect">
                                  <p:stCondLst>
                                    <p:cond delay="0"/>
                                  </p:stCondLst>
                                  <p:childTnLst>
                                    <p:set>
                                      <p:cBhvr>
                                        <p:cTn id="16" dur="1" fill="hold">
                                          <p:stCondLst>
                                            <p:cond delay="0"/>
                                          </p:stCondLst>
                                        </p:cTn>
                                        <p:tgtEl>
                                          <p:spTgt spid="23"/>
                                        </p:tgtEl>
                                        <p:attrNameLst>
                                          <p:attrName>style.visibility</p:attrName>
                                        </p:attrNameLst>
                                      </p:cBhvr>
                                      <p:to>
                                        <p:strVal val="visible"/>
                                      </p:to>
                                    </p:set>
                                    <p:animEffect transition="in" filter="slide(fromBottom)">
                                      <p:cBhvr>
                                        <p:cTn id="17" dur="500"/>
                                        <p:tgtEl>
                                          <p:spTgt spid="2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23" grpId="0"/>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 name="文本框 78"/>
          <p:cNvSpPr txBox="1"/>
          <p:nvPr/>
        </p:nvSpPr>
        <p:spPr>
          <a:xfrm>
            <a:off x="3711968" y="2078424"/>
            <a:ext cx="2123477" cy="655252"/>
          </a:xfrm>
          <a:prstGeom prst="rect">
            <a:avLst/>
          </a:prstGeom>
          <a:noFill/>
        </p:spPr>
        <p:txBody>
          <a:bodyPr spcFirstLastPara="1" wrap="none" lIns="68580" tIns="34290" rIns="68580" bIns="34290">
            <a:prstTxWarp prst="textArchUp">
              <a:avLst/>
            </a:prstTxWarp>
            <a:spAutoFit/>
          </a:bodyPr>
          <a:lstStyle>
            <a:defPPr>
              <a:defRPr lang="zh-CN"/>
            </a:defPPr>
            <a:lvl1pPr>
              <a:defRPr sz="3200" b="1">
                <a:solidFill>
                  <a:srgbClr val="F5841C"/>
                </a:solidFill>
                <a:latin typeface="微软雅黑" panose="020B0503020204020204" pitchFamily="34" charset="-122"/>
                <a:ea typeface="微软雅黑" panose="020B0503020204020204" pitchFamily="34" charset="-122"/>
              </a:defRPr>
            </a:lvl1pPr>
          </a:lstStyle>
          <a:p>
            <a:pPr fontAlgn="auto">
              <a:spcBef>
                <a:spcPts val="0"/>
              </a:spcBef>
              <a:spcAft>
                <a:spcPts val="0"/>
              </a:spcAft>
              <a:defRPr/>
            </a:pPr>
            <a:r>
              <a:rPr lang="zh-CN" altLang="en-US" sz="5400" dirty="0" smtClean="0">
                <a:solidFill>
                  <a:schemeClr val="accent5"/>
                </a:solidFill>
              </a:rPr>
              <a:t>谢    谢</a:t>
            </a:r>
            <a:endParaRPr lang="zh-CN" altLang="en-US" sz="5400" dirty="0">
              <a:solidFill>
                <a:schemeClr val="accent5"/>
              </a:solidFill>
            </a:endParaRPr>
          </a:p>
        </p:txBody>
      </p:sp>
      <p:pic>
        <p:nvPicPr>
          <p:cNvPr id="44" name="Picture 4" descr="clouds.png"/>
          <p:cNvPicPr>
            <a:picLocks noChangeAspect="1"/>
          </p:cNvPicPr>
          <p:nvPr/>
        </p:nvPicPr>
        <p:blipFill>
          <a:blip r:embed="rId3"/>
          <a:srcRect/>
          <a:stretch>
            <a:fillRect/>
          </a:stretch>
        </p:blipFill>
        <p:spPr bwMode="auto">
          <a:xfrm>
            <a:off x="5705475" y="123825"/>
            <a:ext cx="3228975" cy="611188"/>
          </a:xfrm>
          <a:prstGeom prst="rect">
            <a:avLst/>
          </a:prstGeom>
          <a:noFill/>
          <a:ln w="9525">
            <a:noFill/>
            <a:miter lim="800000"/>
            <a:headEnd/>
            <a:tailEnd/>
          </a:ln>
        </p:spPr>
      </p:pic>
      <p:pic>
        <p:nvPicPr>
          <p:cNvPr id="45" name="Picture 3" descr="field.png"/>
          <p:cNvPicPr>
            <a:picLocks noChangeAspect="1"/>
          </p:cNvPicPr>
          <p:nvPr/>
        </p:nvPicPr>
        <p:blipFill>
          <a:blip r:embed="rId4"/>
          <a:srcRect/>
          <a:stretch>
            <a:fillRect/>
          </a:stretch>
        </p:blipFill>
        <p:spPr bwMode="auto">
          <a:xfrm>
            <a:off x="0" y="4076700"/>
            <a:ext cx="9183688" cy="1066800"/>
          </a:xfrm>
          <a:prstGeom prst="rect">
            <a:avLst/>
          </a:prstGeom>
          <a:noFill/>
          <a:ln w="9525">
            <a:noFill/>
            <a:miter lim="800000"/>
            <a:headEnd/>
            <a:tailEnd/>
          </a:ln>
        </p:spPr>
      </p:pic>
      <p:pic>
        <p:nvPicPr>
          <p:cNvPr id="47" name="Picture 4" descr="cloud_ballon.png"/>
          <p:cNvPicPr>
            <a:picLocks noChangeAspect="1"/>
          </p:cNvPicPr>
          <p:nvPr/>
        </p:nvPicPr>
        <p:blipFill>
          <a:blip r:embed="rId5"/>
          <a:srcRect/>
          <a:stretch>
            <a:fillRect/>
          </a:stretch>
        </p:blipFill>
        <p:spPr bwMode="auto">
          <a:xfrm>
            <a:off x="7796213" y="5143500"/>
            <a:ext cx="842962" cy="690563"/>
          </a:xfrm>
          <a:prstGeom prst="rect">
            <a:avLst/>
          </a:prstGeom>
          <a:noFill/>
          <a:ln w="9525">
            <a:noFill/>
            <a:miter lim="800000"/>
            <a:headEnd/>
            <a:tailEnd/>
          </a:ln>
        </p:spPr>
      </p:pic>
      <p:pic>
        <p:nvPicPr>
          <p:cNvPr id="48" name="Picture 4" descr="clouds.png"/>
          <p:cNvPicPr>
            <a:picLocks noChangeAspect="1"/>
          </p:cNvPicPr>
          <p:nvPr/>
        </p:nvPicPr>
        <p:blipFill>
          <a:blip r:embed="rId3"/>
          <a:srcRect/>
          <a:stretch>
            <a:fillRect/>
          </a:stretch>
        </p:blipFill>
        <p:spPr bwMode="auto">
          <a:xfrm>
            <a:off x="323850" y="514350"/>
            <a:ext cx="5133975" cy="971550"/>
          </a:xfrm>
          <a:prstGeom prst="rect">
            <a:avLst/>
          </a:prstGeom>
          <a:noFill/>
          <a:ln w="9525">
            <a:noFill/>
            <a:miter lim="800000"/>
            <a:headEnd/>
            <a:tailEnd/>
          </a:ln>
        </p:spPr>
      </p:pic>
      <p:pic>
        <p:nvPicPr>
          <p:cNvPr id="49" name="Picture 10" descr="together.png"/>
          <p:cNvPicPr>
            <a:picLocks noChangeAspect="1"/>
          </p:cNvPicPr>
          <p:nvPr/>
        </p:nvPicPr>
        <p:blipFill>
          <a:blip r:embed="rId6"/>
          <a:srcRect/>
          <a:stretch>
            <a:fillRect/>
          </a:stretch>
        </p:blipFill>
        <p:spPr bwMode="auto">
          <a:xfrm>
            <a:off x="2654300" y="3448050"/>
            <a:ext cx="4251325" cy="1200150"/>
          </a:xfrm>
          <a:prstGeom prst="rect">
            <a:avLst/>
          </a:prstGeom>
          <a:noFill/>
          <a:ln w="9525">
            <a:noFill/>
            <a:miter lim="800000"/>
            <a:headEnd/>
            <a:tailEnd/>
          </a:ln>
        </p:spPr>
      </p:pic>
      <p:pic>
        <p:nvPicPr>
          <p:cNvPr id="50" name="Picture 2" descr="C:\Users\Administrator\Desktop\兔子.png"/>
          <p:cNvPicPr>
            <a:picLocks noChangeAspect="1" noChangeArrowheads="1"/>
          </p:cNvPicPr>
          <p:nvPr/>
        </p:nvPicPr>
        <p:blipFill>
          <a:blip r:embed="rId7"/>
          <a:srcRect/>
          <a:stretch>
            <a:fillRect/>
          </a:stretch>
        </p:blipFill>
        <p:spPr bwMode="auto">
          <a:xfrm>
            <a:off x="5876925" y="4352925"/>
            <a:ext cx="800100" cy="790575"/>
          </a:xfrm>
          <a:prstGeom prst="rect">
            <a:avLst/>
          </a:prstGeom>
          <a:noFill/>
          <a:ln w="9525">
            <a:noFill/>
            <a:miter lim="800000"/>
            <a:headEnd/>
            <a:tailEnd/>
          </a:ln>
        </p:spPr>
      </p:pic>
    </p:spTree>
  </p:cSld>
  <p:clrMapOvr>
    <a:masterClrMapping/>
  </p:clrMapOvr>
  <p:transition spd="slow">
    <p:split orient="vert" dir="in"/>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afterEffect">
                                  <p:stCondLst>
                                    <p:cond delay="0"/>
                                  </p:stCondLst>
                                  <p:childTnLst>
                                    <p:set>
                                      <p:cBhvr>
                                        <p:cTn id="6" dur="1" fill="hold">
                                          <p:stCondLst>
                                            <p:cond delay="0"/>
                                          </p:stCondLst>
                                        </p:cTn>
                                        <p:tgtEl>
                                          <p:spTgt spid="45"/>
                                        </p:tgtEl>
                                        <p:attrNameLst>
                                          <p:attrName>style.visibility</p:attrName>
                                        </p:attrNameLst>
                                      </p:cBhvr>
                                      <p:to>
                                        <p:strVal val="visible"/>
                                      </p:to>
                                    </p:set>
                                    <p:animEffect transition="in" filter="fade">
                                      <p:cBhvr>
                                        <p:cTn id="7" dur="1000"/>
                                        <p:tgtEl>
                                          <p:spTgt spid="45"/>
                                        </p:tgtEl>
                                      </p:cBhvr>
                                    </p:animEffect>
                                    <p:anim calcmode="lin" valueType="num">
                                      <p:cBhvr>
                                        <p:cTn id="8" dur="1000" fill="hold"/>
                                        <p:tgtEl>
                                          <p:spTgt spid="45"/>
                                        </p:tgtEl>
                                        <p:attrNameLst>
                                          <p:attrName>ppt_x</p:attrName>
                                        </p:attrNameLst>
                                      </p:cBhvr>
                                      <p:tavLst>
                                        <p:tav tm="0">
                                          <p:val>
                                            <p:strVal val="#ppt_x"/>
                                          </p:val>
                                        </p:tav>
                                        <p:tav tm="100000">
                                          <p:val>
                                            <p:strVal val="#ppt_x"/>
                                          </p:val>
                                        </p:tav>
                                      </p:tavLst>
                                    </p:anim>
                                    <p:anim calcmode="lin" valueType="num">
                                      <p:cBhvr>
                                        <p:cTn id="9" dur="1000" fill="hold"/>
                                        <p:tgtEl>
                                          <p:spTgt spid="45"/>
                                        </p:tgtEl>
                                        <p:attrNameLst>
                                          <p:attrName>ppt_y</p:attrName>
                                        </p:attrNameLst>
                                      </p:cBhvr>
                                      <p:tavLst>
                                        <p:tav tm="0">
                                          <p:val>
                                            <p:strVal val="#ppt_y+.1"/>
                                          </p:val>
                                        </p:tav>
                                        <p:tav tm="100000">
                                          <p:val>
                                            <p:strVal val="#ppt_y"/>
                                          </p:val>
                                        </p:tav>
                                      </p:tavLst>
                                    </p:anim>
                                  </p:childTnLst>
                                </p:cTn>
                              </p:par>
                            </p:childTnLst>
                          </p:cTn>
                        </p:par>
                        <p:par>
                          <p:cTn id="10" fill="hold">
                            <p:stCondLst>
                              <p:cond delay="1000"/>
                            </p:stCondLst>
                            <p:childTnLst>
                              <p:par>
                                <p:cTn id="11" presetID="29" presetClass="entr" presetSubtype="0" fill="hold" nodeType="afterEffect">
                                  <p:stCondLst>
                                    <p:cond delay="0"/>
                                  </p:stCondLst>
                                  <p:childTnLst>
                                    <p:set>
                                      <p:cBhvr>
                                        <p:cTn id="12" dur="1" fill="hold">
                                          <p:stCondLst>
                                            <p:cond delay="0"/>
                                          </p:stCondLst>
                                        </p:cTn>
                                        <p:tgtEl>
                                          <p:spTgt spid="44"/>
                                        </p:tgtEl>
                                        <p:attrNameLst>
                                          <p:attrName>style.visibility</p:attrName>
                                        </p:attrNameLst>
                                      </p:cBhvr>
                                      <p:to>
                                        <p:strVal val="visible"/>
                                      </p:to>
                                    </p:set>
                                    <p:anim calcmode="lin" valueType="num">
                                      <p:cBhvr>
                                        <p:cTn id="13" dur="1000" fill="hold"/>
                                        <p:tgtEl>
                                          <p:spTgt spid="44"/>
                                        </p:tgtEl>
                                        <p:attrNameLst>
                                          <p:attrName>ppt_x</p:attrName>
                                        </p:attrNameLst>
                                      </p:cBhvr>
                                      <p:tavLst>
                                        <p:tav tm="0">
                                          <p:val>
                                            <p:strVal val="#ppt_x-.2"/>
                                          </p:val>
                                        </p:tav>
                                        <p:tav tm="100000">
                                          <p:val>
                                            <p:strVal val="#ppt_x"/>
                                          </p:val>
                                        </p:tav>
                                      </p:tavLst>
                                    </p:anim>
                                    <p:anim calcmode="lin" valueType="num">
                                      <p:cBhvr>
                                        <p:cTn id="14" dur="1000" fill="hold"/>
                                        <p:tgtEl>
                                          <p:spTgt spid="44"/>
                                        </p:tgtEl>
                                        <p:attrNameLst>
                                          <p:attrName>ppt_y</p:attrName>
                                        </p:attrNameLst>
                                      </p:cBhvr>
                                      <p:tavLst>
                                        <p:tav tm="0">
                                          <p:val>
                                            <p:strVal val="#ppt_y"/>
                                          </p:val>
                                        </p:tav>
                                        <p:tav tm="100000">
                                          <p:val>
                                            <p:strVal val="#ppt_y"/>
                                          </p:val>
                                        </p:tav>
                                      </p:tavLst>
                                    </p:anim>
                                    <p:animEffect transition="in" filter="wipe(right)" prLst="gradientSize: 0.1">
                                      <p:cBhvr>
                                        <p:cTn id="15" dur="1000"/>
                                        <p:tgtEl>
                                          <p:spTgt spid="44"/>
                                        </p:tgtEl>
                                      </p:cBhvr>
                                    </p:animEffect>
                                  </p:childTnLst>
                                </p:cTn>
                              </p:par>
                            </p:childTnLst>
                          </p:cTn>
                        </p:par>
                        <p:par>
                          <p:cTn id="16" fill="hold">
                            <p:stCondLst>
                              <p:cond delay="2000"/>
                            </p:stCondLst>
                            <p:childTnLst>
                              <p:par>
                                <p:cTn id="17" presetID="29" presetClass="entr" presetSubtype="0" fill="hold" nodeType="afterEffect">
                                  <p:stCondLst>
                                    <p:cond delay="0"/>
                                  </p:stCondLst>
                                  <p:childTnLst>
                                    <p:set>
                                      <p:cBhvr>
                                        <p:cTn id="18" dur="1" fill="hold">
                                          <p:stCondLst>
                                            <p:cond delay="0"/>
                                          </p:stCondLst>
                                        </p:cTn>
                                        <p:tgtEl>
                                          <p:spTgt spid="48"/>
                                        </p:tgtEl>
                                        <p:attrNameLst>
                                          <p:attrName>style.visibility</p:attrName>
                                        </p:attrNameLst>
                                      </p:cBhvr>
                                      <p:to>
                                        <p:strVal val="visible"/>
                                      </p:to>
                                    </p:set>
                                    <p:anim calcmode="lin" valueType="num">
                                      <p:cBhvr>
                                        <p:cTn id="19" dur="1000" fill="hold"/>
                                        <p:tgtEl>
                                          <p:spTgt spid="48"/>
                                        </p:tgtEl>
                                        <p:attrNameLst>
                                          <p:attrName>ppt_x</p:attrName>
                                        </p:attrNameLst>
                                      </p:cBhvr>
                                      <p:tavLst>
                                        <p:tav tm="0">
                                          <p:val>
                                            <p:strVal val="#ppt_x-.2"/>
                                          </p:val>
                                        </p:tav>
                                        <p:tav tm="100000">
                                          <p:val>
                                            <p:strVal val="#ppt_x"/>
                                          </p:val>
                                        </p:tav>
                                      </p:tavLst>
                                    </p:anim>
                                    <p:anim calcmode="lin" valueType="num">
                                      <p:cBhvr>
                                        <p:cTn id="20" dur="1000" fill="hold"/>
                                        <p:tgtEl>
                                          <p:spTgt spid="48"/>
                                        </p:tgtEl>
                                        <p:attrNameLst>
                                          <p:attrName>ppt_y</p:attrName>
                                        </p:attrNameLst>
                                      </p:cBhvr>
                                      <p:tavLst>
                                        <p:tav tm="0">
                                          <p:val>
                                            <p:strVal val="#ppt_y"/>
                                          </p:val>
                                        </p:tav>
                                        <p:tav tm="100000">
                                          <p:val>
                                            <p:strVal val="#ppt_y"/>
                                          </p:val>
                                        </p:tav>
                                      </p:tavLst>
                                    </p:anim>
                                    <p:animEffect transition="in" filter="wipe(right)" prLst="gradientSize: 0.1">
                                      <p:cBhvr>
                                        <p:cTn id="21" dur="1000"/>
                                        <p:tgtEl>
                                          <p:spTgt spid="48"/>
                                        </p:tgtEl>
                                      </p:cBhvr>
                                    </p:animEffect>
                                  </p:childTnLst>
                                </p:cTn>
                              </p:par>
                            </p:childTnLst>
                          </p:cTn>
                        </p:par>
                        <p:par>
                          <p:cTn id="22" fill="hold">
                            <p:stCondLst>
                              <p:cond delay="3000"/>
                            </p:stCondLst>
                            <p:childTnLst>
                              <p:par>
                                <p:cTn id="23" presetID="0" presetClass="path" presetSubtype="0" accel="50000" decel="50000" fill="hold" nodeType="afterEffect">
                                  <p:stCondLst>
                                    <p:cond delay="0"/>
                                  </p:stCondLst>
                                  <p:childTnLst>
                                    <p:animMotion origin="layout" path="M 0.03984 -0.24838 C 0.03346 -0.25232 0.02799 -0.25787 0.02213 -0.2625 C 0.01888 -0.26505 0.01549 -0.26597 0.01237 -0.26783 C 0.0112 -0.26852 0.01041 -0.27084 0.00937 -0.27153 C 0.0082 -0.27222 -0.00065 -0.27477 -0.00143 -0.275 C -0.00834 -0.27732 -0.01393 -0.28079 -0.0211 -0.28195 C -0.02539 -0.28403 -0.02956 -0.28634 -0.03386 -0.28912 C -0.03711 -0.29097 -0.03867 -0.29005 -0.04167 -0.29259 C -0.04714 -0.29746 -0.05222 -0.30232 -0.05834 -0.30486 C -0.05925 -0.30602 -0.06016 -0.30764 -0.0612 -0.30857 C -0.06224 -0.30949 -0.06328 -0.30949 -0.06419 -0.31019 C -0.07031 -0.31644 -0.07513 -0.32384 -0.0819 -0.32801 C -0.08477 -0.3331 -0.08776 -0.33843 -0.09076 -0.34375 C -0.09232 -0.34676 -0.09479 -0.34699 -0.09662 -0.34908 C -0.09948 -0.35695 -0.10456 -0.36343 -0.10834 -0.37037 C -0.11406 -0.38056 -0.11979 -0.39074 -0.125 -0.40209 C -0.13268 -0.41829 -0.13607 -0.44236 -0.13972 -0.46204 C -0.14063 -0.47315 -0.14219 -0.4831 -0.14362 -0.49375 C -0.14388 -0.51945 -0.14102 -0.57824 -0.14753 -0.61389 C -0.15026 -0.65695 -0.14948 -0.69468 -0.16029 -0.7338 C -0.16224 -0.74028 -0.1638 -0.74954 -0.16628 -0.75509 C -0.17318 -0.7713 -0.16966 -0.76088 -0.175 -0.76921 C -0.17865 -0.77431 -0.18229 -0.78241 -0.18685 -0.78496 C -0.19935 -0.79259 -0.21068 -0.79584 -0.22409 -0.79746 C -0.25052 -0.8132 -0.28073 -0.79977 -0.30847 -0.7956 C -0.32891 -0.78334 -0.34271 -0.79769 -0.35847 -0.8132 C -0.36107 -0.81574 -0.36432 -0.81644 -0.36641 -0.82037 C -0.36979 -0.82639 -0.3724 -0.82871 -0.37709 -0.83079 C -0.38099 -0.83773 -0.38568 -0.83889 -0.38985 -0.84491 C -0.39375 -0.85093 -0.39714 -0.85371 -0.40169 -0.85903 C -0.40365 -0.86158 -0.40638 -0.86065 -0.40847 -0.86273 C -0.41472 -0.86875 -0.41745 -0.87199 -0.42422 -0.875 C -0.4293 -0.88102 -0.43594 -0.88287 -0.44193 -0.88565 C -0.45143 -0.89699 -0.48125 -0.89236 -0.48503 -0.89259 C -0.49518 -0.89884 -0.48386 -0.89259 -0.50951 -0.89259 C -0.55573 -0.89259 -0.60182 -0.89375 -0.64792 -0.89445 C -0.65742 -0.90023 -0.66589 -0.91088 -0.67539 -0.91736 C -0.67852 -0.91968 -0.68073 -0.92431 -0.68412 -0.92431 " pathEditMode="relative" rAng="0" ptsTypes="fffffffffffffffffffffffffffffffffffffA">
                                      <p:cBhvr>
                                        <p:cTn id="24" dur="2000" fill="hold"/>
                                        <p:tgtEl>
                                          <p:spTgt spid="47"/>
                                        </p:tgtEl>
                                        <p:attrNameLst>
                                          <p:attrName>ppt_x</p:attrName>
                                          <p:attrName>ppt_y</p:attrName>
                                        </p:attrNameLst>
                                      </p:cBhvr>
                                      <p:rCtr x="-36200" y="-33800"/>
                                    </p:animMotion>
                                  </p:childTnLst>
                                </p:cTn>
                              </p:par>
                            </p:childTnLst>
                          </p:cTn>
                        </p:par>
                        <p:par>
                          <p:cTn id="25" fill="hold">
                            <p:stCondLst>
                              <p:cond delay="5000"/>
                            </p:stCondLst>
                            <p:childTnLst>
                              <p:par>
                                <p:cTn id="26" presetID="23" presetClass="entr" presetSubtype="16" fill="hold" nodeType="afterEffect">
                                  <p:stCondLst>
                                    <p:cond delay="0"/>
                                  </p:stCondLst>
                                  <p:childTnLst>
                                    <p:set>
                                      <p:cBhvr>
                                        <p:cTn id="27" dur="1" fill="hold">
                                          <p:stCondLst>
                                            <p:cond delay="0"/>
                                          </p:stCondLst>
                                        </p:cTn>
                                        <p:tgtEl>
                                          <p:spTgt spid="49"/>
                                        </p:tgtEl>
                                        <p:attrNameLst>
                                          <p:attrName>style.visibility</p:attrName>
                                        </p:attrNameLst>
                                      </p:cBhvr>
                                      <p:to>
                                        <p:strVal val="visible"/>
                                      </p:to>
                                    </p:set>
                                    <p:anim calcmode="lin" valueType="num">
                                      <p:cBhvr>
                                        <p:cTn id="28" dur="500" fill="hold"/>
                                        <p:tgtEl>
                                          <p:spTgt spid="49"/>
                                        </p:tgtEl>
                                        <p:attrNameLst>
                                          <p:attrName>ppt_w</p:attrName>
                                        </p:attrNameLst>
                                      </p:cBhvr>
                                      <p:tavLst>
                                        <p:tav tm="0">
                                          <p:val>
                                            <p:fltVal val="0"/>
                                          </p:val>
                                        </p:tav>
                                        <p:tav tm="100000">
                                          <p:val>
                                            <p:strVal val="#ppt_w"/>
                                          </p:val>
                                        </p:tav>
                                      </p:tavLst>
                                    </p:anim>
                                    <p:anim calcmode="lin" valueType="num">
                                      <p:cBhvr>
                                        <p:cTn id="29" dur="500" fill="hold"/>
                                        <p:tgtEl>
                                          <p:spTgt spid="49"/>
                                        </p:tgtEl>
                                        <p:attrNameLst>
                                          <p:attrName>ppt_h</p:attrName>
                                        </p:attrNameLst>
                                      </p:cBhvr>
                                      <p:tavLst>
                                        <p:tav tm="0">
                                          <p:val>
                                            <p:fltVal val="0"/>
                                          </p:val>
                                        </p:tav>
                                        <p:tav tm="100000">
                                          <p:val>
                                            <p:strVal val="#ppt_h"/>
                                          </p:val>
                                        </p:tav>
                                      </p:tavLst>
                                    </p:anim>
                                  </p:childTnLst>
                                </p:cTn>
                              </p:par>
                              <p:par>
                                <p:cTn id="30" presetID="1" presetClass="entr" presetSubtype="0" fill="hold" nodeType="withEffect">
                                  <p:stCondLst>
                                    <p:cond delay="0"/>
                                  </p:stCondLst>
                                  <p:childTnLst>
                                    <p:set>
                                      <p:cBhvr>
                                        <p:cTn id="31" dur="1" fill="hold">
                                          <p:stCondLst>
                                            <p:cond delay="0"/>
                                          </p:stCondLst>
                                        </p:cTn>
                                        <p:tgtEl>
                                          <p:spTgt spid="50"/>
                                        </p:tgtEl>
                                        <p:attrNameLst>
                                          <p:attrName>style.visibility</p:attrName>
                                        </p:attrNameLst>
                                      </p:cBhvr>
                                      <p:to>
                                        <p:strVal val="visible"/>
                                      </p:to>
                                    </p:set>
                                  </p:childTnLst>
                                </p:cTn>
                              </p:par>
                              <p:par>
                                <p:cTn id="32" presetID="0" presetClass="path" presetSubtype="0" accel="50000" decel="50000" fill="hold" nodeType="withEffect">
                                  <p:stCondLst>
                                    <p:cond delay="0"/>
                                  </p:stCondLst>
                                  <p:childTnLst>
                                    <p:animMotion origin="layout" path="M -0.05104 0.01759 C -0.05638 0.01134 -0.05586 0.00416 -0.05938 -0.00463 C -0.06029 -0.00671 -0.06159 -0.0081 -0.0625 -0.01019 C -0.06706 -0.0206 -0.06836 -0.03033 -0.075 -0.03611 C -0.08464 -0.03033 -0.09271 -0.02685 -0.1 -0.01389 C -0.10195 -0.00324 -0.10039 0.00926 -0.10313 0.01944 C -0.10404 0.02291 -0.10938 0.02315 -0.10938 0.02338 C -0.11498 0.02199 -0.1207 0.02222 -0.12604 0.01944 C -0.12722 0.01875 -0.12761 0.01597 -0.12813 0.01389 C -0.13307 -0.00671 -0.12266 0.02407 -0.13333 -0.00463 C -0.13477 -0.00857 -0.13503 -0.01366 -0.13646 -0.01759 C -0.13867 -0.02338 -0.14154 -0.02847 -0.14375 -0.03426 C -0.1444 -0.03611 -0.14466 -0.03912 -0.14583 -0.03982 C -0.15013 -0.04236 -0.14805 -0.04051 -0.15208 -0.04537 C -0.16315 -0.04468 -0.17435 -0.04584 -0.18542 -0.04352 C -0.18672 -0.04329 -0.18724 -0.04005 -0.1875 -0.03796 C -0.18841 -0.02871 -0.18737 -0.01921 -0.18854 -0.01019 C -0.18906 -0.00579 -0.19128 -0.00278 -0.19271 0.00092 C -0.1957 0.00879 -0.19623 0.01643 -0.2 0.02315 C -0.20169 0.03241 -0.20534 0.0368 -0.21042 0.03981 C -0.21862 0.03773 -0.22214 0.03704 -0.22917 0.0287 C -0.23125 0.02616 -0.23542 0.02129 -0.23542 0.02153 C -0.23685 0.01759 -0.23815 0.01389 -0.23958 0.01018 C -0.24505 -0.00417 -0.24219 -0.02477 -0.25104 -0.03611 C -0.25404 -0.03982 -0.25599 -0.04028 -0.25938 -0.04167 C -0.26914 -0.04097 -0.27891 -0.04213 -0.28854 -0.03982 C -0.29219 -0.03889 -0.2918 -0.03056 -0.29271 -0.02685 C -0.29518 -0.0169 -0.29857 -0.01412 -0.30208 -0.00463 C -0.30352 -0.00093 -0.3043 0.0037 -0.30625 0.00648 C -0.31133 0.01342 -0.31693 0.01597 -0.32292 0.01944 C -0.32852 0.02268 -0.33281 0.03079 -0.33854 0.03426 C -0.34037 0.03403 -0.34974 0.0331 -0.35313 0.03055 C -0.35625 0.02824 -0.35768 0.025 -0.36146 0.025 " pathEditMode="relative" rAng="0" ptsTypes="ffffffffffffffffffffffffffffffffA">
                                      <p:cBhvr>
                                        <p:cTn id="33" dur="2000" fill="hold"/>
                                        <p:tgtEl>
                                          <p:spTgt spid="50"/>
                                        </p:tgtEl>
                                        <p:attrNameLst>
                                          <p:attrName>ppt_x</p:attrName>
                                          <p:attrName>ppt_y</p:attrName>
                                        </p:attrNameLst>
                                      </p:cBhvr>
                                      <p:rCtr x="-15500" y="-2100"/>
                                    </p:animMotion>
                                  </p:childTnLst>
                                </p:cTn>
                              </p:par>
                            </p:childTnLst>
                          </p:cTn>
                        </p:par>
                        <p:par>
                          <p:cTn id="34" fill="hold">
                            <p:stCondLst>
                              <p:cond delay="7000"/>
                            </p:stCondLst>
                            <p:childTnLst>
                              <p:par>
                                <p:cTn id="35" presetID="26" presetClass="entr" presetSubtype="0" fill="hold" nodeType="afterEffect">
                                  <p:stCondLst>
                                    <p:cond delay="0"/>
                                  </p:stCondLst>
                                  <p:childTnLst>
                                    <p:set>
                                      <p:cBhvr>
                                        <p:cTn id="36" dur="1" fill="hold">
                                          <p:stCondLst>
                                            <p:cond delay="0"/>
                                          </p:stCondLst>
                                        </p:cTn>
                                        <p:tgtEl>
                                          <p:spTgt spid="64"/>
                                        </p:tgtEl>
                                        <p:attrNameLst>
                                          <p:attrName>style.visibility</p:attrName>
                                        </p:attrNameLst>
                                      </p:cBhvr>
                                      <p:to>
                                        <p:strVal val="visible"/>
                                      </p:to>
                                    </p:set>
                                    <p:animEffect transition="in" filter="wipe(down)">
                                      <p:cBhvr>
                                        <p:cTn id="37" dur="580">
                                          <p:stCondLst>
                                            <p:cond delay="0"/>
                                          </p:stCondLst>
                                        </p:cTn>
                                        <p:tgtEl>
                                          <p:spTgt spid="64"/>
                                        </p:tgtEl>
                                      </p:cBhvr>
                                    </p:animEffect>
                                    <p:anim calcmode="lin" valueType="num">
                                      <p:cBhvr>
                                        <p:cTn id="38" dur="1822" tmFilter="0,0; 0.14,0.36; 0.43,0.73; 0.71,0.91; 1.0,1.0">
                                          <p:stCondLst>
                                            <p:cond delay="0"/>
                                          </p:stCondLst>
                                        </p:cTn>
                                        <p:tgtEl>
                                          <p:spTgt spid="64"/>
                                        </p:tgtEl>
                                        <p:attrNameLst>
                                          <p:attrName>ppt_x</p:attrName>
                                        </p:attrNameLst>
                                      </p:cBhvr>
                                      <p:tavLst>
                                        <p:tav tm="0">
                                          <p:val>
                                            <p:strVal val="#ppt_x-0.25"/>
                                          </p:val>
                                        </p:tav>
                                        <p:tav tm="100000">
                                          <p:val>
                                            <p:strVal val="#ppt_x"/>
                                          </p:val>
                                        </p:tav>
                                      </p:tavLst>
                                    </p:anim>
                                    <p:anim calcmode="lin" valueType="num">
                                      <p:cBhvr>
                                        <p:cTn id="39" dur="664" tmFilter="0.0,0.0; 0.25,0.07; 0.50,0.2; 0.75,0.467; 1.0,1.0">
                                          <p:stCondLst>
                                            <p:cond delay="0"/>
                                          </p:stCondLst>
                                        </p:cTn>
                                        <p:tgtEl>
                                          <p:spTgt spid="64"/>
                                        </p:tgtEl>
                                        <p:attrNameLst>
                                          <p:attrName>ppt_y</p:attrName>
                                        </p:attrNameLst>
                                      </p:cBhvr>
                                      <p:tavLst>
                                        <p:tav tm="0" fmla="#ppt_y-sin(pi*$)/3">
                                          <p:val>
                                            <p:fltVal val="0.5"/>
                                          </p:val>
                                        </p:tav>
                                        <p:tav tm="100000">
                                          <p:val>
                                            <p:fltVal val="1"/>
                                          </p:val>
                                        </p:tav>
                                      </p:tavLst>
                                    </p:anim>
                                    <p:anim calcmode="lin" valueType="num">
                                      <p:cBhvr>
                                        <p:cTn id="40" dur="664" tmFilter="0, 0; 0.125,0.2665; 0.25,0.4; 0.375,0.465; 0.5,0.5;  0.625,0.535; 0.75,0.6; 0.875,0.7335; 1,1">
                                          <p:stCondLst>
                                            <p:cond delay="664"/>
                                          </p:stCondLst>
                                        </p:cTn>
                                        <p:tgtEl>
                                          <p:spTgt spid="64"/>
                                        </p:tgtEl>
                                        <p:attrNameLst>
                                          <p:attrName>ppt_y</p:attrName>
                                        </p:attrNameLst>
                                      </p:cBhvr>
                                      <p:tavLst>
                                        <p:tav tm="0" fmla="#ppt_y-sin(pi*$)/9">
                                          <p:val>
                                            <p:fltVal val="0"/>
                                          </p:val>
                                        </p:tav>
                                        <p:tav tm="100000">
                                          <p:val>
                                            <p:fltVal val="1"/>
                                          </p:val>
                                        </p:tav>
                                      </p:tavLst>
                                    </p:anim>
                                    <p:anim calcmode="lin" valueType="num">
                                      <p:cBhvr>
                                        <p:cTn id="41" dur="332" tmFilter="0, 0; 0.125,0.2665; 0.25,0.4; 0.375,0.465; 0.5,0.5;  0.625,0.535; 0.75,0.6; 0.875,0.7335; 1,1">
                                          <p:stCondLst>
                                            <p:cond delay="1324"/>
                                          </p:stCondLst>
                                        </p:cTn>
                                        <p:tgtEl>
                                          <p:spTgt spid="64"/>
                                        </p:tgtEl>
                                        <p:attrNameLst>
                                          <p:attrName>ppt_y</p:attrName>
                                        </p:attrNameLst>
                                      </p:cBhvr>
                                      <p:tavLst>
                                        <p:tav tm="0" fmla="#ppt_y-sin(pi*$)/27">
                                          <p:val>
                                            <p:fltVal val="0"/>
                                          </p:val>
                                        </p:tav>
                                        <p:tav tm="100000">
                                          <p:val>
                                            <p:fltVal val="1"/>
                                          </p:val>
                                        </p:tav>
                                      </p:tavLst>
                                    </p:anim>
                                    <p:anim calcmode="lin" valueType="num">
                                      <p:cBhvr>
                                        <p:cTn id="42" dur="164" tmFilter="0, 0; 0.125,0.2665; 0.25,0.4; 0.375,0.465; 0.5,0.5;  0.625,0.535; 0.75,0.6; 0.875,0.7335; 1,1">
                                          <p:stCondLst>
                                            <p:cond delay="1656"/>
                                          </p:stCondLst>
                                        </p:cTn>
                                        <p:tgtEl>
                                          <p:spTgt spid="64"/>
                                        </p:tgtEl>
                                        <p:attrNameLst>
                                          <p:attrName>ppt_y</p:attrName>
                                        </p:attrNameLst>
                                      </p:cBhvr>
                                      <p:tavLst>
                                        <p:tav tm="0" fmla="#ppt_y-sin(pi*$)/81">
                                          <p:val>
                                            <p:fltVal val="0"/>
                                          </p:val>
                                        </p:tav>
                                        <p:tav tm="100000">
                                          <p:val>
                                            <p:fltVal val="1"/>
                                          </p:val>
                                        </p:tav>
                                      </p:tavLst>
                                    </p:anim>
                                    <p:animScale>
                                      <p:cBhvr>
                                        <p:cTn id="43" dur="26">
                                          <p:stCondLst>
                                            <p:cond delay="650"/>
                                          </p:stCondLst>
                                        </p:cTn>
                                        <p:tgtEl>
                                          <p:spTgt spid="64"/>
                                        </p:tgtEl>
                                      </p:cBhvr>
                                      <p:to x="100000" y="60000"/>
                                    </p:animScale>
                                    <p:animScale>
                                      <p:cBhvr>
                                        <p:cTn id="44" dur="166" decel="50000">
                                          <p:stCondLst>
                                            <p:cond delay="676"/>
                                          </p:stCondLst>
                                        </p:cTn>
                                        <p:tgtEl>
                                          <p:spTgt spid="64"/>
                                        </p:tgtEl>
                                      </p:cBhvr>
                                      <p:to x="100000" y="100000"/>
                                    </p:animScale>
                                    <p:animScale>
                                      <p:cBhvr>
                                        <p:cTn id="45" dur="26">
                                          <p:stCondLst>
                                            <p:cond delay="1312"/>
                                          </p:stCondLst>
                                        </p:cTn>
                                        <p:tgtEl>
                                          <p:spTgt spid="64"/>
                                        </p:tgtEl>
                                      </p:cBhvr>
                                      <p:to x="100000" y="80000"/>
                                    </p:animScale>
                                    <p:animScale>
                                      <p:cBhvr>
                                        <p:cTn id="46" dur="166" decel="50000">
                                          <p:stCondLst>
                                            <p:cond delay="1338"/>
                                          </p:stCondLst>
                                        </p:cTn>
                                        <p:tgtEl>
                                          <p:spTgt spid="64"/>
                                        </p:tgtEl>
                                      </p:cBhvr>
                                      <p:to x="100000" y="100000"/>
                                    </p:animScale>
                                    <p:animScale>
                                      <p:cBhvr>
                                        <p:cTn id="47" dur="26">
                                          <p:stCondLst>
                                            <p:cond delay="1642"/>
                                          </p:stCondLst>
                                        </p:cTn>
                                        <p:tgtEl>
                                          <p:spTgt spid="64"/>
                                        </p:tgtEl>
                                      </p:cBhvr>
                                      <p:to x="100000" y="90000"/>
                                    </p:animScale>
                                    <p:animScale>
                                      <p:cBhvr>
                                        <p:cTn id="48" dur="166" decel="50000">
                                          <p:stCondLst>
                                            <p:cond delay="1668"/>
                                          </p:stCondLst>
                                        </p:cTn>
                                        <p:tgtEl>
                                          <p:spTgt spid="64"/>
                                        </p:tgtEl>
                                      </p:cBhvr>
                                      <p:to x="100000" y="100000"/>
                                    </p:animScale>
                                    <p:animScale>
                                      <p:cBhvr>
                                        <p:cTn id="49" dur="26">
                                          <p:stCondLst>
                                            <p:cond delay="1808"/>
                                          </p:stCondLst>
                                        </p:cTn>
                                        <p:tgtEl>
                                          <p:spTgt spid="64"/>
                                        </p:tgtEl>
                                      </p:cBhvr>
                                      <p:to x="100000" y="95000"/>
                                    </p:animScale>
                                    <p:animScale>
                                      <p:cBhvr>
                                        <p:cTn id="50" dur="166" decel="50000">
                                          <p:stCondLst>
                                            <p:cond delay="1834"/>
                                          </p:stCondLst>
                                        </p:cTn>
                                        <p:tgtEl>
                                          <p:spTgt spid="64"/>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9"/>
          <p:cNvGrpSpPr/>
          <p:nvPr/>
        </p:nvGrpSpPr>
        <p:grpSpPr>
          <a:xfrm>
            <a:off x="171453" y="0"/>
            <a:ext cx="4890404" cy="818555"/>
            <a:chOff x="444500" y="496094"/>
            <a:chExt cx="2362200" cy="1091406"/>
          </a:xfrm>
          <a:solidFill>
            <a:schemeClr val="accent4">
              <a:lumMod val="20000"/>
              <a:lumOff val="80000"/>
            </a:schemeClr>
          </a:solidFill>
        </p:grpSpPr>
        <p:sp>
          <p:nvSpPr>
            <p:cNvPr id="15" name="圆角矩形 14"/>
            <p:cNvSpPr/>
            <p:nvPr/>
          </p:nvSpPr>
          <p:spPr>
            <a:xfrm>
              <a:off x="444500" y="901700"/>
              <a:ext cx="2362200" cy="685800"/>
            </a:xfrm>
            <a:prstGeom prst="roundRect">
              <a:avLst/>
            </a:prstGeom>
            <a:grp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p>
          </p:txBody>
        </p:sp>
        <p:cxnSp>
          <p:nvCxnSpPr>
            <p:cNvPr id="16" name="直接连接符 15"/>
            <p:cNvCxnSpPr/>
            <p:nvPr/>
          </p:nvCxnSpPr>
          <p:spPr>
            <a:xfrm rot="5400000">
              <a:off x="7810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cxnSp>
          <p:nvCxnSpPr>
            <p:cNvPr id="17" name="直接连接符 16"/>
            <p:cNvCxnSpPr/>
            <p:nvPr/>
          </p:nvCxnSpPr>
          <p:spPr>
            <a:xfrm rot="5400000">
              <a:off x="18859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grpSp>
      <p:pic>
        <p:nvPicPr>
          <p:cNvPr id="14" name="图片 13" descr="图片6.png"/>
          <p:cNvPicPr>
            <a:picLocks noChangeAspect="1"/>
          </p:cNvPicPr>
          <p:nvPr/>
        </p:nvPicPr>
        <p:blipFill>
          <a:blip r:embed="rId2"/>
          <a:srcRect/>
          <a:stretch>
            <a:fillRect/>
          </a:stretch>
        </p:blipFill>
        <p:spPr bwMode="auto">
          <a:xfrm>
            <a:off x="500063" y="1114425"/>
            <a:ext cx="1244600" cy="530225"/>
          </a:xfrm>
          <a:prstGeom prst="rect">
            <a:avLst/>
          </a:prstGeom>
          <a:noFill/>
          <a:ln w="9525">
            <a:noFill/>
            <a:miter lim="800000"/>
            <a:headEnd/>
            <a:tailEnd/>
          </a:ln>
        </p:spPr>
      </p:pic>
      <p:sp>
        <p:nvSpPr>
          <p:cNvPr id="9" name="矩形 8"/>
          <p:cNvSpPr>
            <a:spLocks noChangeArrowheads="1"/>
          </p:cNvSpPr>
          <p:nvPr/>
        </p:nvSpPr>
        <p:spPr bwMode="auto">
          <a:xfrm>
            <a:off x="306388" y="349250"/>
            <a:ext cx="4845050" cy="484188"/>
          </a:xfrm>
          <a:prstGeom prst="rect">
            <a:avLst/>
          </a:prstGeom>
          <a:noFill/>
          <a:ln w="9525">
            <a:noFill/>
            <a:miter lim="800000"/>
            <a:headEnd/>
            <a:tailEnd/>
          </a:ln>
        </p:spPr>
        <p:txBody>
          <a:bodyPr wrap="none" lIns="68580" tIns="34290" rIns="68580" bIns="34290">
            <a:spAutoFit/>
          </a:bodyPr>
          <a:lstStyle/>
          <a:p>
            <a:r>
              <a:rPr lang="zh-CN" altLang="en-US" sz="2700" dirty="0">
                <a:latin typeface="微软雅黑" pitchFamily="34" charset="-122"/>
                <a:ea typeface="微软雅黑" pitchFamily="34" charset="-122"/>
              </a:rPr>
              <a:t>知识点  阻力对物体运动的影响</a:t>
            </a:r>
          </a:p>
        </p:txBody>
      </p:sp>
      <p:sp>
        <p:nvSpPr>
          <p:cNvPr id="23" name="矩形 22"/>
          <p:cNvSpPr>
            <a:spLocks noChangeArrowheads="1"/>
          </p:cNvSpPr>
          <p:nvPr/>
        </p:nvSpPr>
        <p:spPr bwMode="auto">
          <a:xfrm>
            <a:off x="742950" y="1593850"/>
            <a:ext cx="7954963" cy="1400175"/>
          </a:xfrm>
          <a:prstGeom prst="rect">
            <a:avLst/>
          </a:prstGeom>
          <a:noFill/>
          <a:ln w="9525">
            <a:noFill/>
            <a:miter lim="800000"/>
            <a:headEnd/>
            <a:tailEnd/>
          </a:ln>
        </p:spPr>
        <p:txBody>
          <a:bodyPr lIns="68580" tIns="34290" rIns="68580" bIns="34290">
            <a:spAutoFit/>
          </a:bodyPr>
          <a:lstStyle/>
          <a:p>
            <a:pPr>
              <a:lnSpc>
                <a:spcPct val="150000"/>
              </a:lnSpc>
            </a:pPr>
            <a:r>
              <a:rPr lang="en-US" altLang="zh-CN" sz="2000" b="1" dirty="0">
                <a:latin typeface="微软雅黑" pitchFamily="34" charset="-122"/>
                <a:ea typeface="微软雅黑" pitchFamily="34" charset="-122"/>
              </a:rPr>
              <a:t>3.</a:t>
            </a:r>
            <a:r>
              <a:rPr lang="zh-CN" altLang="en-US" sz="2000" b="1" dirty="0">
                <a:latin typeface="微软雅黑" pitchFamily="34" charset="-122"/>
                <a:ea typeface="微软雅黑" pitchFamily="34" charset="-122"/>
              </a:rPr>
              <a:t>实验推理法</a:t>
            </a:r>
            <a:r>
              <a:rPr lang="en-US" altLang="zh-CN" sz="2000" b="1" dirty="0">
                <a:latin typeface="微软雅黑" pitchFamily="34" charset="-122"/>
                <a:ea typeface="微软雅黑" pitchFamily="34" charset="-122"/>
              </a:rPr>
              <a:t>:</a:t>
            </a:r>
            <a:r>
              <a:rPr lang="zh-CN" altLang="en-US" sz="2000" b="1" dirty="0">
                <a:latin typeface="微软雅黑" pitchFamily="34" charset="-122"/>
                <a:ea typeface="微软雅黑" pitchFamily="34" charset="-122"/>
              </a:rPr>
              <a:t>由于我们周围的物体表面没有绝对光滑的</a:t>
            </a:r>
            <a:r>
              <a:rPr lang="en-US" altLang="zh-CN" sz="2000" b="1" dirty="0">
                <a:latin typeface="微软雅黑" pitchFamily="34" charset="-122"/>
                <a:ea typeface="微软雅黑" pitchFamily="34" charset="-122"/>
              </a:rPr>
              <a:t>,</a:t>
            </a:r>
            <a:r>
              <a:rPr lang="zh-CN" altLang="en-US" sz="2000" b="1" dirty="0">
                <a:latin typeface="微软雅黑" pitchFamily="34" charset="-122"/>
                <a:ea typeface="微软雅黑" pitchFamily="34" charset="-122"/>
              </a:rPr>
              <a:t>物体都要受到力的作用</a:t>
            </a:r>
            <a:r>
              <a:rPr lang="en-US" altLang="zh-CN" sz="2000" b="1" dirty="0">
                <a:latin typeface="微软雅黑" pitchFamily="34" charset="-122"/>
                <a:ea typeface="微软雅黑" pitchFamily="34" charset="-122"/>
              </a:rPr>
              <a:t>,</a:t>
            </a:r>
            <a:r>
              <a:rPr lang="zh-CN" altLang="en-US" sz="2000" b="1" dirty="0">
                <a:latin typeface="微软雅黑" pitchFamily="34" charset="-122"/>
                <a:ea typeface="微软雅黑" pitchFamily="34" charset="-122"/>
              </a:rPr>
              <a:t>所以物体受到阻力为零时的运动状态就不能用实验直接验证</a:t>
            </a:r>
            <a:r>
              <a:rPr lang="en-US" altLang="zh-CN" sz="2000" b="1" dirty="0">
                <a:latin typeface="微软雅黑" pitchFamily="34" charset="-122"/>
                <a:ea typeface="微软雅黑" pitchFamily="34" charset="-122"/>
              </a:rPr>
              <a:t>,</a:t>
            </a:r>
            <a:r>
              <a:rPr lang="zh-CN" altLang="en-US" sz="2000" b="1" dirty="0">
                <a:latin typeface="微软雅黑" pitchFamily="34" charset="-122"/>
                <a:ea typeface="微软雅黑" pitchFamily="34" charset="-122"/>
              </a:rPr>
              <a:t>只能根据实验现象</a:t>
            </a:r>
            <a:r>
              <a:rPr lang="en-US" altLang="zh-CN" sz="2000" b="1" dirty="0">
                <a:latin typeface="微软雅黑" pitchFamily="34" charset="-122"/>
                <a:ea typeface="微软雅黑" pitchFamily="34" charset="-122"/>
              </a:rPr>
              <a:t>,</a:t>
            </a:r>
            <a:r>
              <a:rPr lang="zh-CN" altLang="en-US" sz="2000" b="1" dirty="0">
                <a:latin typeface="微软雅黑" pitchFamily="34" charset="-122"/>
                <a:ea typeface="微软雅黑" pitchFamily="34" charset="-122"/>
              </a:rPr>
              <a:t>通过分析事实做进一步推测</a:t>
            </a:r>
            <a:r>
              <a:rPr lang="en-US" altLang="zh-CN" sz="2000" b="1" dirty="0">
                <a:latin typeface="微软雅黑" pitchFamily="34" charset="-122"/>
                <a:ea typeface="微软雅黑" pitchFamily="34" charset="-122"/>
              </a:rPr>
              <a:t>,</a:t>
            </a:r>
            <a:r>
              <a:rPr lang="zh-CN" altLang="en-US" sz="2000" b="1" dirty="0">
                <a:latin typeface="微软雅黑" pitchFamily="34" charset="-122"/>
                <a:ea typeface="微软雅黑" pitchFamily="34" charset="-122"/>
              </a:rPr>
              <a:t>这应用了实验推理法</a:t>
            </a:r>
            <a:r>
              <a:rPr lang="en-US" altLang="zh-CN" sz="2000" b="1" dirty="0">
                <a:latin typeface="微软雅黑" pitchFamily="34" charset="-122"/>
                <a:ea typeface="微软雅黑" pitchFamily="34" charset="-122"/>
              </a:rPr>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with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slide(fromLeft)">
                                      <p:cBhvr>
                                        <p:cTn id="7" dur="500"/>
                                        <p:tgtEl>
                                          <p:spTgt spid="9"/>
                                        </p:tgtEl>
                                      </p:cBhvr>
                                    </p:animEffect>
                                  </p:childTnLst>
                                </p:cTn>
                              </p:par>
                              <p:par>
                                <p:cTn id="8" presetID="12" presetClass="entr" presetSubtype="1" fill="hold"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slide(fromTop)">
                                      <p:cBhvr>
                                        <p:cTn id="10" dur="500"/>
                                        <p:tgtEl>
                                          <p:spTgt spid="2"/>
                                        </p:tgtEl>
                                      </p:cBhvr>
                                    </p:animEffect>
                                  </p:childTnLst>
                                </p:cTn>
                              </p:par>
                              <p:par>
                                <p:cTn id="11" presetID="12" presetClass="entr" presetSubtype="4" fill="hold" nodeType="withEffect">
                                  <p:stCondLst>
                                    <p:cond delay="0"/>
                                  </p:stCondLst>
                                  <p:childTnLst>
                                    <p:set>
                                      <p:cBhvr>
                                        <p:cTn id="12" dur="1" fill="hold">
                                          <p:stCondLst>
                                            <p:cond delay="0"/>
                                          </p:stCondLst>
                                        </p:cTn>
                                        <p:tgtEl>
                                          <p:spTgt spid="14"/>
                                        </p:tgtEl>
                                        <p:attrNameLst>
                                          <p:attrName>style.visibility</p:attrName>
                                        </p:attrNameLst>
                                      </p:cBhvr>
                                      <p:to>
                                        <p:strVal val="visible"/>
                                      </p:to>
                                    </p:set>
                                    <p:animEffect transition="in" filter="slide(fromBottom)">
                                      <p:cBhvr>
                                        <p:cTn id="13" dur="500"/>
                                        <p:tgtEl>
                                          <p:spTgt spid="14"/>
                                        </p:tgtEl>
                                      </p:cBhvr>
                                    </p:animEffect>
                                  </p:childTnLst>
                                </p:cTn>
                              </p:par>
                            </p:childTnLst>
                          </p:cTn>
                        </p:par>
                        <p:par>
                          <p:cTn id="14" fill="hold">
                            <p:stCondLst>
                              <p:cond delay="500"/>
                            </p:stCondLst>
                            <p:childTnLst>
                              <p:par>
                                <p:cTn id="15" presetID="12" presetClass="entr" presetSubtype="4" fill="hold" grpId="0" nodeType="afterEffect">
                                  <p:stCondLst>
                                    <p:cond delay="0"/>
                                  </p:stCondLst>
                                  <p:childTnLst>
                                    <p:set>
                                      <p:cBhvr>
                                        <p:cTn id="16" dur="1" fill="hold">
                                          <p:stCondLst>
                                            <p:cond delay="0"/>
                                          </p:stCondLst>
                                        </p:cTn>
                                        <p:tgtEl>
                                          <p:spTgt spid="23"/>
                                        </p:tgtEl>
                                        <p:attrNameLst>
                                          <p:attrName>style.visibility</p:attrName>
                                        </p:attrNameLst>
                                      </p:cBhvr>
                                      <p:to>
                                        <p:strVal val="visible"/>
                                      </p:to>
                                    </p:set>
                                    <p:animEffect transition="in" filter="slide(fromBottom)">
                                      <p:cBhvr>
                                        <p:cTn id="17" dur="500"/>
                                        <p:tgtEl>
                                          <p:spTgt spid="2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23"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9"/>
          <p:cNvGrpSpPr/>
          <p:nvPr/>
        </p:nvGrpSpPr>
        <p:grpSpPr>
          <a:xfrm>
            <a:off x="171453" y="0"/>
            <a:ext cx="4890404" cy="818555"/>
            <a:chOff x="444500" y="496094"/>
            <a:chExt cx="2362200" cy="1091406"/>
          </a:xfrm>
          <a:solidFill>
            <a:schemeClr val="accent4">
              <a:lumMod val="20000"/>
              <a:lumOff val="80000"/>
            </a:schemeClr>
          </a:solidFill>
        </p:grpSpPr>
        <p:sp>
          <p:nvSpPr>
            <p:cNvPr id="15" name="圆角矩形 14"/>
            <p:cNvSpPr/>
            <p:nvPr/>
          </p:nvSpPr>
          <p:spPr>
            <a:xfrm>
              <a:off x="444500" y="901700"/>
              <a:ext cx="2362200" cy="685800"/>
            </a:xfrm>
            <a:prstGeom prst="roundRect">
              <a:avLst/>
            </a:prstGeom>
            <a:grp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p>
          </p:txBody>
        </p:sp>
        <p:cxnSp>
          <p:nvCxnSpPr>
            <p:cNvPr id="16" name="直接连接符 15"/>
            <p:cNvCxnSpPr/>
            <p:nvPr/>
          </p:nvCxnSpPr>
          <p:spPr>
            <a:xfrm rot="5400000">
              <a:off x="7810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cxnSp>
          <p:nvCxnSpPr>
            <p:cNvPr id="17" name="直接连接符 16"/>
            <p:cNvCxnSpPr/>
            <p:nvPr/>
          </p:nvCxnSpPr>
          <p:spPr>
            <a:xfrm rot="5400000">
              <a:off x="18859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grpSp>
      <p:pic>
        <p:nvPicPr>
          <p:cNvPr id="14" name="图片 13" descr="图片6.png"/>
          <p:cNvPicPr>
            <a:picLocks noChangeAspect="1"/>
          </p:cNvPicPr>
          <p:nvPr/>
        </p:nvPicPr>
        <p:blipFill>
          <a:blip r:embed="rId2"/>
          <a:srcRect/>
          <a:stretch>
            <a:fillRect/>
          </a:stretch>
        </p:blipFill>
        <p:spPr bwMode="auto">
          <a:xfrm>
            <a:off x="500063" y="1116013"/>
            <a:ext cx="1244600" cy="527050"/>
          </a:xfrm>
          <a:prstGeom prst="rect">
            <a:avLst/>
          </a:prstGeom>
          <a:noFill/>
          <a:ln w="9525">
            <a:noFill/>
            <a:miter lim="800000"/>
            <a:headEnd/>
            <a:tailEnd/>
          </a:ln>
        </p:spPr>
      </p:pic>
      <p:sp>
        <p:nvSpPr>
          <p:cNvPr id="9" name="矩形 8"/>
          <p:cNvSpPr>
            <a:spLocks noChangeArrowheads="1"/>
          </p:cNvSpPr>
          <p:nvPr/>
        </p:nvSpPr>
        <p:spPr bwMode="auto">
          <a:xfrm>
            <a:off x="306388" y="349250"/>
            <a:ext cx="4845050" cy="484188"/>
          </a:xfrm>
          <a:prstGeom prst="rect">
            <a:avLst/>
          </a:prstGeom>
          <a:noFill/>
          <a:ln w="9525">
            <a:noFill/>
            <a:miter lim="800000"/>
            <a:headEnd/>
            <a:tailEnd/>
          </a:ln>
        </p:spPr>
        <p:txBody>
          <a:bodyPr wrap="none" lIns="68580" tIns="34290" rIns="68580" bIns="34290">
            <a:spAutoFit/>
          </a:bodyPr>
          <a:lstStyle/>
          <a:p>
            <a:r>
              <a:rPr lang="zh-CN" altLang="en-US" sz="2700">
                <a:latin typeface="微软雅黑" pitchFamily="34" charset="-122"/>
                <a:ea typeface="微软雅黑" pitchFamily="34" charset="-122"/>
              </a:rPr>
              <a:t>知识点  阻力对物体运动的影响</a:t>
            </a:r>
          </a:p>
        </p:txBody>
      </p:sp>
      <p:sp>
        <p:nvSpPr>
          <p:cNvPr id="23" name="矩形 22"/>
          <p:cNvSpPr>
            <a:spLocks noChangeArrowheads="1"/>
          </p:cNvSpPr>
          <p:nvPr/>
        </p:nvSpPr>
        <p:spPr bwMode="auto">
          <a:xfrm>
            <a:off x="742950" y="3867894"/>
            <a:ext cx="7954963" cy="476250"/>
          </a:xfrm>
          <a:prstGeom prst="rect">
            <a:avLst/>
          </a:prstGeom>
          <a:noFill/>
          <a:ln w="9525">
            <a:noFill/>
            <a:miter lim="800000"/>
            <a:headEnd/>
            <a:tailEnd/>
          </a:ln>
        </p:spPr>
        <p:txBody>
          <a:bodyPr lIns="68580" tIns="34290" rIns="68580" bIns="34290">
            <a:spAutoFit/>
          </a:bodyPr>
          <a:lstStyle/>
          <a:p>
            <a:pPr>
              <a:lnSpc>
                <a:spcPct val="150000"/>
              </a:lnSpc>
            </a:pPr>
            <a:r>
              <a:rPr lang="zh-CN" altLang="en-US" sz="2000" b="1" dirty="0">
                <a:latin typeface="微软雅黑" pitchFamily="34" charset="-122"/>
                <a:ea typeface="微软雅黑" pitchFamily="34" charset="-122"/>
              </a:rPr>
              <a:t>人停止蹬地后</a:t>
            </a:r>
            <a:r>
              <a:rPr lang="en-US" altLang="zh-CN" sz="2000" b="1" dirty="0">
                <a:latin typeface="微软雅黑" pitchFamily="34" charset="-122"/>
                <a:ea typeface="微软雅黑" pitchFamily="34" charset="-122"/>
              </a:rPr>
              <a:t>,</a:t>
            </a:r>
            <a:r>
              <a:rPr lang="zh-CN" altLang="en-US" sz="2000" b="1" dirty="0">
                <a:latin typeface="微软雅黑" pitchFamily="34" charset="-122"/>
                <a:ea typeface="微软雅黑" pitchFamily="34" charset="-122"/>
              </a:rPr>
              <a:t>滑板车在阻力的作用下速度越来越小</a:t>
            </a:r>
            <a:r>
              <a:rPr lang="en-US" altLang="zh-CN" sz="2000" b="1" dirty="0">
                <a:latin typeface="微软雅黑" pitchFamily="34" charset="-122"/>
                <a:ea typeface="微软雅黑" pitchFamily="34" charset="-122"/>
              </a:rPr>
              <a:t>,</a:t>
            </a:r>
            <a:r>
              <a:rPr lang="zh-CN" altLang="en-US" sz="2000" b="1" dirty="0">
                <a:latin typeface="微软雅黑" pitchFamily="34" charset="-122"/>
                <a:ea typeface="微软雅黑" pitchFamily="34" charset="-122"/>
              </a:rPr>
              <a:t>最终停下来</a:t>
            </a:r>
            <a:r>
              <a:rPr lang="en-US" altLang="zh-CN" sz="2000" b="1" dirty="0">
                <a:latin typeface="微软雅黑" pitchFamily="34" charset="-122"/>
                <a:ea typeface="微软雅黑" pitchFamily="34" charset="-122"/>
              </a:rPr>
              <a:t>.</a:t>
            </a:r>
          </a:p>
        </p:txBody>
      </p:sp>
      <p:pic>
        <p:nvPicPr>
          <p:cNvPr id="10" name="r94.jpg" descr="id:2147505560;FounderCES"/>
          <p:cNvPicPr>
            <a:picLocks noChangeAspect="1" noChangeArrowheads="1"/>
          </p:cNvPicPr>
          <p:nvPr/>
        </p:nvPicPr>
        <p:blipFill>
          <a:blip r:embed="rId3"/>
          <a:srcRect/>
          <a:stretch>
            <a:fillRect/>
          </a:stretch>
        </p:blipFill>
        <p:spPr bwMode="auto">
          <a:xfrm>
            <a:off x="3117641" y="987574"/>
            <a:ext cx="3888432" cy="2737859"/>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with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slide(fromLeft)">
                                      <p:cBhvr>
                                        <p:cTn id="7" dur="500"/>
                                        <p:tgtEl>
                                          <p:spTgt spid="9"/>
                                        </p:tgtEl>
                                      </p:cBhvr>
                                    </p:animEffect>
                                  </p:childTnLst>
                                </p:cTn>
                              </p:par>
                              <p:par>
                                <p:cTn id="8" presetID="12" presetClass="entr" presetSubtype="1" fill="hold"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slide(fromTop)">
                                      <p:cBhvr>
                                        <p:cTn id="10" dur="500"/>
                                        <p:tgtEl>
                                          <p:spTgt spid="2"/>
                                        </p:tgtEl>
                                      </p:cBhvr>
                                    </p:animEffect>
                                  </p:childTnLst>
                                </p:cTn>
                              </p:par>
                              <p:par>
                                <p:cTn id="11" presetID="12" presetClass="entr" presetSubtype="4" fill="hold" nodeType="withEffect">
                                  <p:stCondLst>
                                    <p:cond delay="0"/>
                                  </p:stCondLst>
                                  <p:childTnLst>
                                    <p:set>
                                      <p:cBhvr>
                                        <p:cTn id="12" dur="1" fill="hold">
                                          <p:stCondLst>
                                            <p:cond delay="0"/>
                                          </p:stCondLst>
                                        </p:cTn>
                                        <p:tgtEl>
                                          <p:spTgt spid="14"/>
                                        </p:tgtEl>
                                        <p:attrNameLst>
                                          <p:attrName>style.visibility</p:attrName>
                                        </p:attrNameLst>
                                      </p:cBhvr>
                                      <p:to>
                                        <p:strVal val="visible"/>
                                      </p:to>
                                    </p:set>
                                    <p:animEffect transition="in" filter="slide(fromBottom)">
                                      <p:cBhvr>
                                        <p:cTn id="13" dur="500"/>
                                        <p:tgtEl>
                                          <p:spTgt spid="14"/>
                                        </p:tgtEl>
                                      </p:cBhvr>
                                    </p:animEffect>
                                  </p:childTnLst>
                                </p:cTn>
                              </p:par>
                            </p:childTnLst>
                          </p:cTn>
                        </p:par>
                        <p:par>
                          <p:cTn id="14" fill="hold">
                            <p:stCondLst>
                              <p:cond delay="500"/>
                            </p:stCondLst>
                            <p:childTnLst>
                              <p:par>
                                <p:cTn id="15" presetID="12" presetClass="entr" presetSubtype="4" fill="hold" grpId="0" nodeType="afterEffect">
                                  <p:stCondLst>
                                    <p:cond delay="0"/>
                                  </p:stCondLst>
                                  <p:childTnLst>
                                    <p:set>
                                      <p:cBhvr>
                                        <p:cTn id="16" dur="1" fill="hold">
                                          <p:stCondLst>
                                            <p:cond delay="0"/>
                                          </p:stCondLst>
                                        </p:cTn>
                                        <p:tgtEl>
                                          <p:spTgt spid="23"/>
                                        </p:tgtEl>
                                        <p:attrNameLst>
                                          <p:attrName>style.visibility</p:attrName>
                                        </p:attrNameLst>
                                      </p:cBhvr>
                                      <p:to>
                                        <p:strVal val="visible"/>
                                      </p:to>
                                    </p:set>
                                    <p:animEffect transition="in" filter="slide(fromBottom)">
                                      <p:cBhvr>
                                        <p:cTn id="17" dur="500"/>
                                        <p:tgtEl>
                                          <p:spTgt spid="23"/>
                                        </p:tgtEl>
                                      </p:cBhvr>
                                    </p:animEffect>
                                  </p:childTnLst>
                                </p:cTn>
                              </p:par>
                              <p:par>
                                <p:cTn id="18" presetID="12" presetClass="entr" presetSubtype="4" fill="hold" nodeType="withEffect">
                                  <p:stCondLst>
                                    <p:cond delay="0"/>
                                  </p:stCondLst>
                                  <p:childTnLst>
                                    <p:set>
                                      <p:cBhvr>
                                        <p:cTn id="19" dur="1" fill="hold">
                                          <p:stCondLst>
                                            <p:cond delay="0"/>
                                          </p:stCondLst>
                                        </p:cTn>
                                        <p:tgtEl>
                                          <p:spTgt spid="10"/>
                                        </p:tgtEl>
                                        <p:attrNameLst>
                                          <p:attrName>style.visibility</p:attrName>
                                        </p:attrNameLst>
                                      </p:cBhvr>
                                      <p:to>
                                        <p:strVal val="visible"/>
                                      </p:to>
                                    </p:set>
                                    <p:animEffect transition="in" filter="slide(fromBottom)">
                                      <p:cBhvr>
                                        <p:cTn id="20"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23"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9"/>
          <p:cNvGrpSpPr/>
          <p:nvPr/>
        </p:nvGrpSpPr>
        <p:grpSpPr>
          <a:xfrm>
            <a:off x="171453" y="0"/>
            <a:ext cx="3529690" cy="818555"/>
            <a:chOff x="444500" y="496094"/>
            <a:chExt cx="2362200" cy="1091406"/>
          </a:xfrm>
          <a:solidFill>
            <a:schemeClr val="accent4">
              <a:lumMod val="20000"/>
              <a:lumOff val="80000"/>
            </a:schemeClr>
          </a:solidFill>
        </p:grpSpPr>
        <p:sp>
          <p:nvSpPr>
            <p:cNvPr id="15" name="圆角矩形 14"/>
            <p:cNvSpPr/>
            <p:nvPr/>
          </p:nvSpPr>
          <p:spPr>
            <a:xfrm>
              <a:off x="444500" y="901700"/>
              <a:ext cx="2362200" cy="685800"/>
            </a:xfrm>
            <a:prstGeom prst="roundRect">
              <a:avLst/>
            </a:prstGeom>
            <a:grp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p>
          </p:txBody>
        </p:sp>
        <p:cxnSp>
          <p:nvCxnSpPr>
            <p:cNvPr id="16" name="直接连接符 15"/>
            <p:cNvCxnSpPr/>
            <p:nvPr/>
          </p:nvCxnSpPr>
          <p:spPr>
            <a:xfrm rot="5400000">
              <a:off x="7810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cxnSp>
          <p:nvCxnSpPr>
            <p:cNvPr id="17" name="直接连接符 16"/>
            <p:cNvCxnSpPr/>
            <p:nvPr/>
          </p:nvCxnSpPr>
          <p:spPr>
            <a:xfrm rot="5400000">
              <a:off x="18859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grpSp>
      <p:pic>
        <p:nvPicPr>
          <p:cNvPr id="14" name="图片 13" descr="图片6.png"/>
          <p:cNvPicPr>
            <a:picLocks noChangeAspect="1"/>
          </p:cNvPicPr>
          <p:nvPr/>
        </p:nvPicPr>
        <p:blipFill>
          <a:blip r:embed="rId2"/>
          <a:srcRect/>
          <a:stretch>
            <a:fillRect/>
          </a:stretch>
        </p:blipFill>
        <p:spPr bwMode="auto">
          <a:xfrm>
            <a:off x="515938" y="1114425"/>
            <a:ext cx="1212850" cy="530225"/>
          </a:xfrm>
          <a:prstGeom prst="rect">
            <a:avLst/>
          </a:prstGeom>
          <a:noFill/>
          <a:ln w="9525">
            <a:noFill/>
            <a:miter lim="800000"/>
            <a:headEnd/>
            <a:tailEnd/>
          </a:ln>
        </p:spPr>
      </p:pic>
      <p:sp>
        <p:nvSpPr>
          <p:cNvPr id="9" name="矩形 8"/>
          <p:cNvSpPr>
            <a:spLocks noChangeArrowheads="1"/>
          </p:cNvSpPr>
          <p:nvPr/>
        </p:nvSpPr>
        <p:spPr bwMode="auto">
          <a:xfrm>
            <a:off x="306388" y="349250"/>
            <a:ext cx="3460750" cy="484188"/>
          </a:xfrm>
          <a:prstGeom prst="rect">
            <a:avLst/>
          </a:prstGeom>
          <a:noFill/>
          <a:ln w="9525">
            <a:noFill/>
            <a:miter lim="800000"/>
            <a:headEnd/>
            <a:tailEnd/>
          </a:ln>
        </p:spPr>
        <p:txBody>
          <a:bodyPr wrap="none" lIns="68580" tIns="34290" rIns="68580" bIns="34290">
            <a:spAutoFit/>
          </a:bodyPr>
          <a:lstStyle/>
          <a:p>
            <a:r>
              <a:rPr lang="zh-CN" altLang="en-US" sz="2700">
                <a:latin typeface="微软雅黑" pitchFamily="34" charset="-122"/>
                <a:ea typeface="微软雅黑" pitchFamily="34" charset="-122"/>
              </a:rPr>
              <a:t>知识点  牛顿第一定律</a:t>
            </a:r>
          </a:p>
        </p:txBody>
      </p:sp>
      <p:sp>
        <p:nvSpPr>
          <p:cNvPr id="23" name="矩形 22"/>
          <p:cNvSpPr>
            <a:spLocks noChangeArrowheads="1"/>
          </p:cNvSpPr>
          <p:nvPr/>
        </p:nvSpPr>
        <p:spPr bwMode="auto">
          <a:xfrm>
            <a:off x="731838" y="1692275"/>
            <a:ext cx="7954962" cy="1665969"/>
          </a:xfrm>
          <a:prstGeom prst="rect">
            <a:avLst/>
          </a:prstGeom>
          <a:noFill/>
          <a:ln w="9525">
            <a:noFill/>
            <a:miter lim="800000"/>
            <a:headEnd/>
            <a:tailEnd/>
          </a:ln>
        </p:spPr>
        <p:txBody>
          <a:bodyPr lIns="68580" tIns="34290" rIns="68580" bIns="34290">
            <a:spAutoFit/>
          </a:bodyPr>
          <a:lstStyle/>
          <a:p>
            <a:pPr>
              <a:lnSpc>
                <a:spcPct val="150000"/>
              </a:lnSpc>
            </a:pPr>
            <a:r>
              <a:rPr lang="zh-CN" altLang="en-US" sz="2400" b="1" dirty="0">
                <a:latin typeface="微软雅黑" pitchFamily="34" charset="-122"/>
                <a:ea typeface="微软雅黑" pitchFamily="34" charset="-122"/>
              </a:rPr>
              <a:t>牛顿第一定律是在大量实验基础上</a:t>
            </a:r>
            <a:r>
              <a:rPr lang="en-US" altLang="zh-CN" sz="2400" b="1" dirty="0">
                <a:latin typeface="微软雅黑" pitchFamily="34" charset="-122"/>
                <a:ea typeface="微软雅黑" pitchFamily="34" charset="-122"/>
              </a:rPr>
              <a:t>,</a:t>
            </a:r>
            <a:r>
              <a:rPr lang="zh-CN" altLang="en-US" sz="2400" b="1" dirty="0">
                <a:latin typeface="微软雅黑" pitchFamily="34" charset="-122"/>
                <a:ea typeface="微软雅黑" pitchFamily="34" charset="-122"/>
              </a:rPr>
              <a:t>进一步推理而概括出来的</a:t>
            </a:r>
            <a:r>
              <a:rPr lang="en-US" altLang="zh-CN" sz="2400" b="1" dirty="0">
                <a:latin typeface="微软雅黑" pitchFamily="34" charset="-122"/>
                <a:ea typeface="微软雅黑" pitchFamily="34" charset="-122"/>
              </a:rPr>
              <a:t>,</a:t>
            </a:r>
            <a:r>
              <a:rPr lang="zh-CN" altLang="en-US" sz="2400" b="1" dirty="0">
                <a:latin typeface="微软雅黑" pitchFamily="34" charset="-122"/>
                <a:ea typeface="微软雅黑" pitchFamily="34" charset="-122"/>
              </a:rPr>
              <a:t>因此不可能用实验来直接验证</a:t>
            </a:r>
            <a:r>
              <a:rPr lang="en-US" altLang="zh-CN" sz="2400" b="1" dirty="0">
                <a:latin typeface="微软雅黑" pitchFamily="34" charset="-122"/>
                <a:ea typeface="微软雅黑" pitchFamily="34" charset="-122"/>
              </a:rPr>
              <a:t>,</a:t>
            </a:r>
            <a:r>
              <a:rPr lang="zh-CN" altLang="en-US" sz="2400" b="1" dirty="0">
                <a:latin typeface="微软雅黑" pitchFamily="34" charset="-122"/>
                <a:ea typeface="微软雅黑" pitchFamily="34" charset="-122"/>
              </a:rPr>
              <a:t>但是此定律得出的一切推论</a:t>
            </a:r>
            <a:r>
              <a:rPr lang="en-US" altLang="zh-CN" sz="2400" b="1" dirty="0">
                <a:latin typeface="微软雅黑" pitchFamily="34" charset="-122"/>
                <a:ea typeface="微软雅黑" pitchFamily="34" charset="-122"/>
              </a:rPr>
              <a:t>,</a:t>
            </a:r>
            <a:r>
              <a:rPr lang="zh-CN" altLang="en-US" sz="2400" b="1" dirty="0">
                <a:latin typeface="微软雅黑" pitchFamily="34" charset="-122"/>
                <a:ea typeface="微软雅黑" pitchFamily="34" charset="-122"/>
              </a:rPr>
              <a:t>都经受住了实践的检验</a:t>
            </a:r>
            <a:r>
              <a:rPr lang="en-US" altLang="zh-CN" sz="2400" b="1" dirty="0">
                <a:latin typeface="微软雅黑" pitchFamily="34" charset="-122"/>
                <a:ea typeface="微软雅黑" pitchFamily="34" charset="-122"/>
              </a:rPr>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with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slide(fromLeft)">
                                      <p:cBhvr>
                                        <p:cTn id="7" dur="500"/>
                                        <p:tgtEl>
                                          <p:spTgt spid="9"/>
                                        </p:tgtEl>
                                      </p:cBhvr>
                                    </p:animEffect>
                                  </p:childTnLst>
                                </p:cTn>
                              </p:par>
                              <p:par>
                                <p:cTn id="8" presetID="12" presetClass="entr" presetSubtype="1" fill="hold"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slide(fromTop)">
                                      <p:cBhvr>
                                        <p:cTn id="10" dur="500"/>
                                        <p:tgtEl>
                                          <p:spTgt spid="2"/>
                                        </p:tgtEl>
                                      </p:cBhvr>
                                    </p:animEffect>
                                  </p:childTnLst>
                                </p:cTn>
                              </p:par>
                              <p:par>
                                <p:cTn id="11" presetID="12" presetClass="entr" presetSubtype="4" fill="hold" nodeType="withEffect">
                                  <p:stCondLst>
                                    <p:cond delay="0"/>
                                  </p:stCondLst>
                                  <p:childTnLst>
                                    <p:set>
                                      <p:cBhvr>
                                        <p:cTn id="12" dur="1" fill="hold">
                                          <p:stCondLst>
                                            <p:cond delay="0"/>
                                          </p:stCondLst>
                                        </p:cTn>
                                        <p:tgtEl>
                                          <p:spTgt spid="14"/>
                                        </p:tgtEl>
                                        <p:attrNameLst>
                                          <p:attrName>style.visibility</p:attrName>
                                        </p:attrNameLst>
                                      </p:cBhvr>
                                      <p:to>
                                        <p:strVal val="visible"/>
                                      </p:to>
                                    </p:set>
                                    <p:animEffect transition="in" filter="slide(fromBottom)">
                                      <p:cBhvr>
                                        <p:cTn id="13" dur="500"/>
                                        <p:tgtEl>
                                          <p:spTgt spid="14"/>
                                        </p:tgtEl>
                                      </p:cBhvr>
                                    </p:animEffect>
                                  </p:childTnLst>
                                </p:cTn>
                              </p:par>
                            </p:childTnLst>
                          </p:cTn>
                        </p:par>
                        <p:par>
                          <p:cTn id="14" fill="hold">
                            <p:stCondLst>
                              <p:cond delay="500"/>
                            </p:stCondLst>
                            <p:childTnLst>
                              <p:par>
                                <p:cTn id="15" presetID="12" presetClass="entr" presetSubtype="4" fill="hold" grpId="0" nodeType="afterEffect">
                                  <p:stCondLst>
                                    <p:cond delay="0"/>
                                  </p:stCondLst>
                                  <p:childTnLst>
                                    <p:set>
                                      <p:cBhvr>
                                        <p:cTn id="16" dur="1" fill="hold">
                                          <p:stCondLst>
                                            <p:cond delay="0"/>
                                          </p:stCondLst>
                                        </p:cTn>
                                        <p:tgtEl>
                                          <p:spTgt spid="23"/>
                                        </p:tgtEl>
                                        <p:attrNameLst>
                                          <p:attrName>style.visibility</p:attrName>
                                        </p:attrNameLst>
                                      </p:cBhvr>
                                      <p:to>
                                        <p:strVal val="visible"/>
                                      </p:to>
                                    </p:set>
                                    <p:animEffect transition="in" filter="slide(fromBottom)">
                                      <p:cBhvr>
                                        <p:cTn id="17" dur="500"/>
                                        <p:tgtEl>
                                          <p:spTgt spid="2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23"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9"/>
          <p:cNvGrpSpPr/>
          <p:nvPr/>
        </p:nvGrpSpPr>
        <p:grpSpPr>
          <a:xfrm>
            <a:off x="171454" y="0"/>
            <a:ext cx="2223404" cy="818555"/>
            <a:chOff x="444500" y="496094"/>
            <a:chExt cx="2362200" cy="1091406"/>
          </a:xfrm>
          <a:solidFill>
            <a:schemeClr val="accent4">
              <a:lumMod val="20000"/>
              <a:lumOff val="80000"/>
            </a:schemeClr>
          </a:solidFill>
        </p:grpSpPr>
        <p:sp>
          <p:nvSpPr>
            <p:cNvPr id="15" name="圆角矩形 14"/>
            <p:cNvSpPr/>
            <p:nvPr/>
          </p:nvSpPr>
          <p:spPr>
            <a:xfrm>
              <a:off x="444500" y="901700"/>
              <a:ext cx="2362200" cy="685800"/>
            </a:xfrm>
            <a:prstGeom prst="roundRect">
              <a:avLst/>
            </a:prstGeom>
            <a:grp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p>
          </p:txBody>
        </p:sp>
        <p:cxnSp>
          <p:nvCxnSpPr>
            <p:cNvPr id="16" name="直接连接符 15"/>
            <p:cNvCxnSpPr/>
            <p:nvPr/>
          </p:nvCxnSpPr>
          <p:spPr>
            <a:xfrm rot="5400000">
              <a:off x="7810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cxnSp>
          <p:nvCxnSpPr>
            <p:cNvPr id="17" name="直接连接符 16"/>
            <p:cNvCxnSpPr/>
            <p:nvPr/>
          </p:nvCxnSpPr>
          <p:spPr>
            <a:xfrm rot="5400000">
              <a:off x="18859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grpSp>
      <p:pic>
        <p:nvPicPr>
          <p:cNvPr id="14" name="图片 13" descr="图片6.png"/>
          <p:cNvPicPr>
            <a:picLocks noChangeAspect="1"/>
          </p:cNvPicPr>
          <p:nvPr/>
        </p:nvPicPr>
        <p:blipFill>
          <a:blip r:embed="rId2"/>
          <a:srcRect/>
          <a:stretch>
            <a:fillRect/>
          </a:stretch>
        </p:blipFill>
        <p:spPr bwMode="auto">
          <a:xfrm>
            <a:off x="569913" y="1114425"/>
            <a:ext cx="1039812" cy="530225"/>
          </a:xfrm>
          <a:prstGeom prst="rect">
            <a:avLst/>
          </a:prstGeom>
          <a:noFill/>
          <a:ln w="9525">
            <a:noFill/>
            <a:miter lim="800000"/>
            <a:headEnd/>
            <a:tailEnd/>
          </a:ln>
        </p:spPr>
      </p:pic>
      <p:sp>
        <p:nvSpPr>
          <p:cNvPr id="9" name="矩形 8"/>
          <p:cNvSpPr>
            <a:spLocks noChangeArrowheads="1"/>
          </p:cNvSpPr>
          <p:nvPr/>
        </p:nvSpPr>
        <p:spPr bwMode="auto">
          <a:xfrm>
            <a:off x="306388" y="349250"/>
            <a:ext cx="2074862" cy="484188"/>
          </a:xfrm>
          <a:prstGeom prst="rect">
            <a:avLst/>
          </a:prstGeom>
          <a:noFill/>
          <a:ln w="9525">
            <a:noFill/>
            <a:miter lim="800000"/>
            <a:headEnd/>
            <a:tailEnd/>
          </a:ln>
        </p:spPr>
        <p:txBody>
          <a:bodyPr wrap="none" lIns="68580" tIns="34290" rIns="68580" bIns="34290">
            <a:spAutoFit/>
          </a:bodyPr>
          <a:lstStyle/>
          <a:p>
            <a:r>
              <a:rPr lang="zh-CN" altLang="en-US" sz="2700">
                <a:latin typeface="微软雅黑" pitchFamily="34" charset="-122"/>
                <a:ea typeface="微软雅黑" pitchFamily="34" charset="-122"/>
              </a:rPr>
              <a:t>知识点  惯性</a:t>
            </a:r>
          </a:p>
        </p:txBody>
      </p:sp>
      <p:sp>
        <p:nvSpPr>
          <p:cNvPr id="23" name="矩形 22"/>
          <p:cNvSpPr>
            <a:spLocks noChangeArrowheads="1"/>
          </p:cNvSpPr>
          <p:nvPr/>
        </p:nvSpPr>
        <p:spPr bwMode="auto">
          <a:xfrm>
            <a:off x="731838" y="1692275"/>
            <a:ext cx="7954962" cy="2784475"/>
          </a:xfrm>
          <a:prstGeom prst="rect">
            <a:avLst/>
          </a:prstGeom>
          <a:noFill/>
          <a:ln w="9525">
            <a:noFill/>
            <a:miter lim="800000"/>
            <a:headEnd/>
            <a:tailEnd/>
          </a:ln>
        </p:spPr>
        <p:txBody>
          <a:bodyPr lIns="68580" tIns="34290" rIns="68580" bIns="34290">
            <a:spAutoFit/>
          </a:bodyPr>
          <a:lstStyle/>
          <a:p>
            <a:pPr>
              <a:lnSpc>
                <a:spcPct val="150000"/>
              </a:lnSpc>
            </a:pPr>
            <a:r>
              <a:rPr lang="en-US" altLang="zh-CN" sz="2000" b="1" dirty="0">
                <a:latin typeface="微软雅黑" pitchFamily="34" charset="-122"/>
                <a:ea typeface="微软雅黑" pitchFamily="34" charset="-122"/>
              </a:rPr>
              <a:t>1.</a:t>
            </a:r>
            <a:r>
              <a:rPr lang="zh-CN" altLang="en-US" sz="2000" b="1" dirty="0">
                <a:latin typeface="微软雅黑" pitchFamily="34" charset="-122"/>
                <a:ea typeface="微软雅黑" pitchFamily="34" charset="-122"/>
              </a:rPr>
              <a:t>金属片被弹出时</a:t>
            </a:r>
            <a:r>
              <a:rPr lang="en-US" altLang="zh-CN" sz="2000" b="1" dirty="0">
                <a:latin typeface="微软雅黑" pitchFamily="34" charset="-122"/>
                <a:ea typeface="微软雅黑" pitchFamily="34" charset="-122"/>
              </a:rPr>
              <a:t>,</a:t>
            </a:r>
            <a:r>
              <a:rPr lang="zh-CN" altLang="en-US" sz="2000" b="1" dirty="0">
                <a:latin typeface="微软雅黑" pitchFamily="34" charset="-122"/>
                <a:ea typeface="微软雅黑" pitchFamily="34" charset="-122"/>
              </a:rPr>
              <a:t>上面的小球由于惯性要保持原来的静止状态</a:t>
            </a:r>
            <a:r>
              <a:rPr lang="en-US" altLang="zh-CN" sz="2000" b="1" dirty="0">
                <a:latin typeface="微软雅黑" pitchFamily="34" charset="-122"/>
                <a:ea typeface="微软雅黑" pitchFamily="34" charset="-122"/>
              </a:rPr>
              <a:t>,</a:t>
            </a:r>
            <a:r>
              <a:rPr lang="zh-CN" altLang="en-US" sz="2000" b="1" dirty="0">
                <a:latin typeface="微软雅黑" pitchFamily="34" charset="-122"/>
                <a:ea typeface="微软雅黑" pitchFamily="34" charset="-122"/>
              </a:rPr>
              <a:t>所以不会随金属片飞出</a:t>
            </a:r>
            <a:r>
              <a:rPr lang="en-US" altLang="zh-CN" sz="2000" b="1" dirty="0">
                <a:latin typeface="微软雅黑" pitchFamily="34" charset="-122"/>
                <a:ea typeface="微软雅黑" pitchFamily="34" charset="-122"/>
              </a:rPr>
              <a:t>.</a:t>
            </a:r>
          </a:p>
          <a:p>
            <a:pPr>
              <a:lnSpc>
                <a:spcPct val="150000"/>
              </a:lnSpc>
            </a:pPr>
            <a:r>
              <a:rPr lang="en-US" altLang="zh-CN" sz="2000" b="1" dirty="0">
                <a:latin typeface="微软雅黑" pitchFamily="34" charset="-122"/>
                <a:ea typeface="微软雅黑" pitchFamily="34" charset="-122"/>
              </a:rPr>
              <a:t>2.</a:t>
            </a:r>
            <a:r>
              <a:rPr lang="zh-CN" altLang="en-US" sz="2000" b="1" dirty="0">
                <a:latin typeface="微软雅黑" pitchFamily="34" charset="-122"/>
                <a:ea typeface="微软雅黑" pitchFamily="34" charset="-122"/>
              </a:rPr>
              <a:t>汽车突然刹车时</a:t>
            </a:r>
            <a:r>
              <a:rPr lang="en-US" altLang="zh-CN" sz="2000" b="1" dirty="0">
                <a:latin typeface="微软雅黑" pitchFamily="34" charset="-122"/>
                <a:ea typeface="微软雅黑" pitchFamily="34" charset="-122"/>
              </a:rPr>
              <a:t>,</a:t>
            </a:r>
            <a:r>
              <a:rPr lang="zh-CN" altLang="en-US" sz="2000" b="1" dirty="0">
                <a:latin typeface="微软雅黑" pitchFamily="34" charset="-122"/>
                <a:ea typeface="微软雅黑" pitchFamily="34" charset="-122"/>
              </a:rPr>
              <a:t>乘客的脚已随车停止运动</a:t>
            </a:r>
            <a:r>
              <a:rPr lang="en-US" altLang="zh-CN" sz="2000" b="1" dirty="0">
                <a:latin typeface="微软雅黑" pitchFamily="34" charset="-122"/>
                <a:ea typeface="微软雅黑" pitchFamily="34" charset="-122"/>
              </a:rPr>
              <a:t>,</a:t>
            </a:r>
            <a:r>
              <a:rPr lang="zh-CN" altLang="en-US" sz="2000" b="1" dirty="0">
                <a:latin typeface="微软雅黑" pitchFamily="34" charset="-122"/>
                <a:ea typeface="微软雅黑" pitchFamily="34" charset="-122"/>
              </a:rPr>
              <a:t>而上半身由于惯性保持原来的运动状态</a:t>
            </a:r>
            <a:r>
              <a:rPr lang="en-US" altLang="zh-CN" sz="2000" b="1" dirty="0">
                <a:latin typeface="微软雅黑" pitchFamily="34" charset="-122"/>
                <a:ea typeface="微软雅黑" pitchFamily="34" charset="-122"/>
              </a:rPr>
              <a:t>,</a:t>
            </a:r>
            <a:r>
              <a:rPr lang="zh-CN" altLang="en-US" sz="2000" b="1" dirty="0">
                <a:latin typeface="微软雅黑" pitchFamily="34" charset="-122"/>
                <a:ea typeface="微软雅黑" pitchFamily="34" charset="-122"/>
              </a:rPr>
              <a:t>因此身体会前倾</a:t>
            </a:r>
            <a:r>
              <a:rPr lang="en-US" altLang="zh-CN" sz="2000" b="1" dirty="0">
                <a:latin typeface="微软雅黑" pitchFamily="34" charset="-122"/>
                <a:ea typeface="微软雅黑" pitchFamily="34" charset="-122"/>
              </a:rPr>
              <a:t>;</a:t>
            </a:r>
            <a:r>
              <a:rPr lang="zh-CN" altLang="en-US" sz="2000" b="1" dirty="0">
                <a:latin typeface="微软雅黑" pitchFamily="34" charset="-122"/>
                <a:ea typeface="微软雅黑" pitchFamily="34" charset="-122"/>
              </a:rPr>
              <a:t>同样的道理</a:t>
            </a:r>
            <a:r>
              <a:rPr lang="en-US" altLang="zh-CN" sz="2000" b="1" dirty="0">
                <a:latin typeface="微软雅黑" pitchFamily="34" charset="-122"/>
                <a:ea typeface="微软雅黑" pitchFamily="34" charset="-122"/>
              </a:rPr>
              <a:t>,</a:t>
            </a:r>
            <a:r>
              <a:rPr lang="zh-CN" altLang="en-US" sz="2000" b="1" dirty="0">
                <a:latin typeface="微软雅黑" pitchFamily="34" charset="-122"/>
                <a:ea typeface="微软雅黑" pitchFamily="34" charset="-122"/>
              </a:rPr>
              <a:t>当汽车突然开动时</a:t>
            </a:r>
            <a:r>
              <a:rPr lang="en-US" altLang="zh-CN" sz="2000" b="1" dirty="0">
                <a:latin typeface="微软雅黑" pitchFamily="34" charset="-122"/>
                <a:ea typeface="微软雅黑" pitchFamily="34" charset="-122"/>
              </a:rPr>
              <a:t>,</a:t>
            </a:r>
            <a:r>
              <a:rPr lang="zh-CN" altLang="en-US" sz="2000" b="1" dirty="0">
                <a:latin typeface="微软雅黑" pitchFamily="34" charset="-122"/>
                <a:ea typeface="微软雅黑" pitchFamily="34" charset="-122"/>
              </a:rPr>
              <a:t>乘客的脚已随车开始运动</a:t>
            </a:r>
            <a:r>
              <a:rPr lang="en-US" altLang="zh-CN" sz="2000" b="1" dirty="0">
                <a:latin typeface="微软雅黑" pitchFamily="34" charset="-122"/>
                <a:ea typeface="微软雅黑" pitchFamily="34" charset="-122"/>
              </a:rPr>
              <a:t>,</a:t>
            </a:r>
            <a:r>
              <a:rPr lang="zh-CN" altLang="en-US" sz="2000" b="1" dirty="0">
                <a:latin typeface="微软雅黑" pitchFamily="34" charset="-122"/>
                <a:ea typeface="微软雅黑" pitchFamily="34" charset="-122"/>
              </a:rPr>
              <a:t>而上半身由于惯性还保持原来的静止状态</a:t>
            </a:r>
            <a:r>
              <a:rPr lang="en-US" altLang="zh-CN" sz="2000" b="1" dirty="0">
                <a:latin typeface="微软雅黑" pitchFamily="34" charset="-122"/>
                <a:ea typeface="微软雅黑" pitchFamily="34" charset="-122"/>
              </a:rPr>
              <a:t>,</a:t>
            </a:r>
            <a:r>
              <a:rPr lang="zh-CN" altLang="en-US" sz="2000" b="1" dirty="0">
                <a:latin typeface="微软雅黑" pitchFamily="34" charset="-122"/>
                <a:ea typeface="微软雅黑" pitchFamily="34" charset="-122"/>
              </a:rPr>
              <a:t>因此身体会向后仰</a:t>
            </a:r>
            <a:r>
              <a:rPr lang="en-US" altLang="zh-CN" sz="2000" b="1" dirty="0">
                <a:latin typeface="微软雅黑" pitchFamily="34" charset="-122"/>
                <a:ea typeface="微软雅黑" pitchFamily="34" charset="-122"/>
              </a:rPr>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with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slide(fromLeft)">
                                      <p:cBhvr>
                                        <p:cTn id="7" dur="500"/>
                                        <p:tgtEl>
                                          <p:spTgt spid="9"/>
                                        </p:tgtEl>
                                      </p:cBhvr>
                                    </p:animEffect>
                                  </p:childTnLst>
                                </p:cTn>
                              </p:par>
                              <p:par>
                                <p:cTn id="8" presetID="12" presetClass="entr" presetSubtype="1" fill="hold"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slide(fromTop)">
                                      <p:cBhvr>
                                        <p:cTn id="10" dur="500"/>
                                        <p:tgtEl>
                                          <p:spTgt spid="2"/>
                                        </p:tgtEl>
                                      </p:cBhvr>
                                    </p:animEffect>
                                  </p:childTnLst>
                                </p:cTn>
                              </p:par>
                              <p:par>
                                <p:cTn id="11" presetID="12" presetClass="entr" presetSubtype="4" fill="hold" nodeType="withEffect">
                                  <p:stCondLst>
                                    <p:cond delay="0"/>
                                  </p:stCondLst>
                                  <p:childTnLst>
                                    <p:set>
                                      <p:cBhvr>
                                        <p:cTn id="12" dur="1" fill="hold">
                                          <p:stCondLst>
                                            <p:cond delay="0"/>
                                          </p:stCondLst>
                                        </p:cTn>
                                        <p:tgtEl>
                                          <p:spTgt spid="14"/>
                                        </p:tgtEl>
                                        <p:attrNameLst>
                                          <p:attrName>style.visibility</p:attrName>
                                        </p:attrNameLst>
                                      </p:cBhvr>
                                      <p:to>
                                        <p:strVal val="visible"/>
                                      </p:to>
                                    </p:set>
                                    <p:animEffect transition="in" filter="slide(fromBottom)">
                                      <p:cBhvr>
                                        <p:cTn id="13" dur="500"/>
                                        <p:tgtEl>
                                          <p:spTgt spid="14"/>
                                        </p:tgtEl>
                                      </p:cBhvr>
                                    </p:animEffect>
                                  </p:childTnLst>
                                </p:cTn>
                              </p:par>
                            </p:childTnLst>
                          </p:cTn>
                        </p:par>
                        <p:par>
                          <p:cTn id="14" fill="hold">
                            <p:stCondLst>
                              <p:cond delay="500"/>
                            </p:stCondLst>
                            <p:childTnLst>
                              <p:par>
                                <p:cTn id="15" presetID="12" presetClass="entr" presetSubtype="4" fill="hold" grpId="0" nodeType="afterEffect">
                                  <p:stCondLst>
                                    <p:cond delay="0"/>
                                  </p:stCondLst>
                                  <p:childTnLst>
                                    <p:set>
                                      <p:cBhvr>
                                        <p:cTn id="16" dur="1" fill="hold">
                                          <p:stCondLst>
                                            <p:cond delay="0"/>
                                          </p:stCondLst>
                                        </p:cTn>
                                        <p:tgtEl>
                                          <p:spTgt spid="23"/>
                                        </p:tgtEl>
                                        <p:attrNameLst>
                                          <p:attrName>style.visibility</p:attrName>
                                        </p:attrNameLst>
                                      </p:cBhvr>
                                      <p:to>
                                        <p:strVal val="visible"/>
                                      </p:to>
                                    </p:set>
                                    <p:animEffect transition="in" filter="slide(fromBottom)">
                                      <p:cBhvr>
                                        <p:cTn id="17" dur="500"/>
                                        <p:tgtEl>
                                          <p:spTgt spid="2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23"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9"/>
          <p:cNvGrpSpPr/>
          <p:nvPr/>
        </p:nvGrpSpPr>
        <p:grpSpPr>
          <a:xfrm>
            <a:off x="171454" y="0"/>
            <a:ext cx="2223404" cy="818555"/>
            <a:chOff x="444500" y="496094"/>
            <a:chExt cx="2362200" cy="1091406"/>
          </a:xfrm>
          <a:solidFill>
            <a:schemeClr val="accent4">
              <a:lumMod val="20000"/>
              <a:lumOff val="80000"/>
            </a:schemeClr>
          </a:solidFill>
        </p:grpSpPr>
        <p:sp>
          <p:nvSpPr>
            <p:cNvPr id="15" name="圆角矩形 14"/>
            <p:cNvSpPr/>
            <p:nvPr/>
          </p:nvSpPr>
          <p:spPr>
            <a:xfrm>
              <a:off x="444500" y="901700"/>
              <a:ext cx="2362200" cy="685800"/>
            </a:xfrm>
            <a:prstGeom prst="roundRect">
              <a:avLst/>
            </a:prstGeom>
            <a:grp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p>
          </p:txBody>
        </p:sp>
        <p:cxnSp>
          <p:nvCxnSpPr>
            <p:cNvPr id="16" name="直接连接符 15"/>
            <p:cNvCxnSpPr/>
            <p:nvPr/>
          </p:nvCxnSpPr>
          <p:spPr>
            <a:xfrm rot="5400000">
              <a:off x="7810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cxnSp>
          <p:nvCxnSpPr>
            <p:cNvPr id="17" name="直接连接符 16"/>
            <p:cNvCxnSpPr/>
            <p:nvPr/>
          </p:nvCxnSpPr>
          <p:spPr>
            <a:xfrm rot="5400000">
              <a:off x="18859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grpSp>
      <p:pic>
        <p:nvPicPr>
          <p:cNvPr id="14" name="图片 13" descr="图片6.png"/>
          <p:cNvPicPr>
            <a:picLocks noChangeAspect="1"/>
          </p:cNvPicPr>
          <p:nvPr/>
        </p:nvPicPr>
        <p:blipFill>
          <a:blip r:embed="rId2"/>
          <a:srcRect/>
          <a:stretch>
            <a:fillRect/>
          </a:stretch>
        </p:blipFill>
        <p:spPr bwMode="auto">
          <a:xfrm>
            <a:off x="569913" y="1162050"/>
            <a:ext cx="1039812" cy="434975"/>
          </a:xfrm>
          <a:prstGeom prst="rect">
            <a:avLst/>
          </a:prstGeom>
          <a:noFill/>
          <a:ln w="9525">
            <a:noFill/>
            <a:miter lim="800000"/>
            <a:headEnd/>
            <a:tailEnd/>
          </a:ln>
        </p:spPr>
      </p:pic>
      <p:sp>
        <p:nvSpPr>
          <p:cNvPr id="9" name="矩形 8"/>
          <p:cNvSpPr>
            <a:spLocks noChangeArrowheads="1"/>
          </p:cNvSpPr>
          <p:nvPr/>
        </p:nvSpPr>
        <p:spPr bwMode="auto">
          <a:xfrm>
            <a:off x="306388" y="349250"/>
            <a:ext cx="2074862" cy="484188"/>
          </a:xfrm>
          <a:prstGeom prst="rect">
            <a:avLst/>
          </a:prstGeom>
          <a:noFill/>
          <a:ln w="9525">
            <a:noFill/>
            <a:miter lim="800000"/>
            <a:headEnd/>
            <a:tailEnd/>
          </a:ln>
        </p:spPr>
        <p:txBody>
          <a:bodyPr wrap="none" lIns="68580" tIns="34290" rIns="68580" bIns="34290">
            <a:spAutoFit/>
          </a:bodyPr>
          <a:lstStyle/>
          <a:p>
            <a:r>
              <a:rPr lang="zh-CN" altLang="en-US" sz="2700">
                <a:latin typeface="微软雅黑" pitchFamily="34" charset="-122"/>
                <a:ea typeface="微软雅黑" pitchFamily="34" charset="-122"/>
              </a:rPr>
              <a:t>知识点  惯性</a:t>
            </a:r>
          </a:p>
        </p:txBody>
      </p:sp>
      <p:sp>
        <p:nvSpPr>
          <p:cNvPr id="23" name="矩形 22"/>
          <p:cNvSpPr>
            <a:spLocks noChangeArrowheads="1"/>
          </p:cNvSpPr>
          <p:nvPr/>
        </p:nvSpPr>
        <p:spPr bwMode="auto">
          <a:xfrm>
            <a:off x="731838" y="1692275"/>
            <a:ext cx="7954962" cy="1111971"/>
          </a:xfrm>
          <a:prstGeom prst="rect">
            <a:avLst/>
          </a:prstGeom>
          <a:noFill/>
          <a:ln w="9525">
            <a:noFill/>
            <a:miter lim="800000"/>
            <a:headEnd/>
            <a:tailEnd/>
          </a:ln>
        </p:spPr>
        <p:txBody>
          <a:bodyPr lIns="68580" tIns="34290" rIns="68580" bIns="34290">
            <a:spAutoFit/>
          </a:bodyPr>
          <a:lstStyle/>
          <a:p>
            <a:pPr>
              <a:lnSpc>
                <a:spcPct val="150000"/>
              </a:lnSpc>
            </a:pPr>
            <a:r>
              <a:rPr lang="zh-CN" altLang="en-US" sz="2400" b="1" dirty="0">
                <a:latin typeface="微软雅黑" pitchFamily="34" charset="-122"/>
                <a:ea typeface="微软雅黑" pitchFamily="34" charset="-122"/>
              </a:rPr>
              <a:t>物体有惯性</a:t>
            </a:r>
            <a:r>
              <a:rPr lang="en-US" altLang="zh-CN" sz="2400" b="1" dirty="0">
                <a:latin typeface="微软雅黑" pitchFamily="34" charset="-122"/>
                <a:ea typeface="微软雅黑" pitchFamily="34" charset="-122"/>
              </a:rPr>
              <a:t>,</a:t>
            </a:r>
            <a:r>
              <a:rPr lang="zh-CN" altLang="en-US" sz="2400" b="1" dirty="0">
                <a:latin typeface="微软雅黑" pitchFamily="34" charset="-122"/>
                <a:ea typeface="微软雅黑" pitchFamily="34" charset="-122"/>
              </a:rPr>
              <a:t>惯性物属性</a:t>
            </a:r>
            <a:r>
              <a:rPr lang="en-US" altLang="zh-CN" sz="2400" b="1" dirty="0">
                <a:latin typeface="微软雅黑" pitchFamily="34" charset="-122"/>
                <a:ea typeface="微软雅黑" pitchFamily="34" charset="-122"/>
              </a:rPr>
              <a:t>;</a:t>
            </a:r>
          </a:p>
          <a:p>
            <a:pPr>
              <a:lnSpc>
                <a:spcPct val="150000"/>
              </a:lnSpc>
            </a:pPr>
            <a:r>
              <a:rPr lang="zh-CN" altLang="en-US" sz="2400" b="1" dirty="0">
                <a:latin typeface="微软雅黑" pitchFamily="34" charset="-122"/>
                <a:ea typeface="微软雅黑" pitchFamily="34" charset="-122"/>
              </a:rPr>
              <a:t>无论动与静</a:t>
            </a:r>
            <a:r>
              <a:rPr lang="en-US" altLang="zh-CN" sz="2400" b="1" dirty="0">
                <a:latin typeface="微软雅黑" pitchFamily="34" charset="-122"/>
                <a:ea typeface="微软雅黑" pitchFamily="34" charset="-122"/>
              </a:rPr>
              <a:t>,</a:t>
            </a:r>
            <a:r>
              <a:rPr lang="zh-CN" altLang="en-US" sz="2400" b="1" dirty="0">
                <a:latin typeface="微软雅黑" pitchFamily="34" charset="-122"/>
                <a:ea typeface="微软雅黑" pitchFamily="34" charset="-122"/>
              </a:rPr>
              <a:t>大小质量定</a:t>
            </a:r>
            <a:r>
              <a:rPr lang="en-US" altLang="zh-CN" sz="2400" b="1" dirty="0">
                <a:latin typeface="微软雅黑" pitchFamily="34" charset="-122"/>
                <a:ea typeface="微软雅黑" pitchFamily="34" charset="-122"/>
              </a:rPr>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with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slide(fromLeft)">
                                      <p:cBhvr>
                                        <p:cTn id="7" dur="500"/>
                                        <p:tgtEl>
                                          <p:spTgt spid="9"/>
                                        </p:tgtEl>
                                      </p:cBhvr>
                                    </p:animEffect>
                                  </p:childTnLst>
                                </p:cTn>
                              </p:par>
                              <p:par>
                                <p:cTn id="8" presetID="12" presetClass="entr" presetSubtype="1" fill="hold"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slide(fromTop)">
                                      <p:cBhvr>
                                        <p:cTn id="10" dur="500"/>
                                        <p:tgtEl>
                                          <p:spTgt spid="2"/>
                                        </p:tgtEl>
                                      </p:cBhvr>
                                    </p:animEffect>
                                  </p:childTnLst>
                                </p:cTn>
                              </p:par>
                              <p:par>
                                <p:cTn id="11" presetID="12" presetClass="entr" presetSubtype="4" fill="hold" nodeType="withEffect">
                                  <p:stCondLst>
                                    <p:cond delay="0"/>
                                  </p:stCondLst>
                                  <p:childTnLst>
                                    <p:set>
                                      <p:cBhvr>
                                        <p:cTn id="12" dur="1" fill="hold">
                                          <p:stCondLst>
                                            <p:cond delay="0"/>
                                          </p:stCondLst>
                                        </p:cTn>
                                        <p:tgtEl>
                                          <p:spTgt spid="14"/>
                                        </p:tgtEl>
                                        <p:attrNameLst>
                                          <p:attrName>style.visibility</p:attrName>
                                        </p:attrNameLst>
                                      </p:cBhvr>
                                      <p:to>
                                        <p:strVal val="visible"/>
                                      </p:to>
                                    </p:set>
                                    <p:animEffect transition="in" filter="slide(fromBottom)">
                                      <p:cBhvr>
                                        <p:cTn id="13" dur="500"/>
                                        <p:tgtEl>
                                          <p:spTgt spid="14"/>
                                        </p:tgtEl>
                                      </p:cBhvr>
                                    </p:animEffect>
                                  </p:childTnLst>
                                </p:cTn>
                              </p:par>
                            </p:childTnLst>
                          </p:cTn>
                        </p:par>
                        <p:par>
                          <p:cTn id="14" fill="hold">
                            <p:stCondLst>
                              <p:cond delay="500"/>
                            </p:stCondLst>
                            <p:childTnLst>
                              <p:par>
                                <p:cTn id="15" presetID="12" presetClass="entr" presetSubtype="4" fill="hold" grpId="0" nodeType="afterEffect">
                                  <p:stCondLst>
                                    <p:cond delay="0"/>
                                  </p:stCondLst>
                                  <p:childTnLst>
                                    <p:set>
                                      <p:cBhvr>
                                        <p:cTn id="16" dur="1" fill="hold">
                                          <p:stCondLst>
                                            <p:cond delay="0"/>
                                          </p:stCondLst>
                                        </p:cTn>
                                        <p:tgtEl>
                                          <p:spTgt spid="23"/>
                                        </p:tgtEl>
                                        <p:attrNameLst>
                                          <p:attrName>style.visibility</p:attrName>
                                        </p:attrNameLst>
                                      </p:cBhvr>
                                      <p:to>
                                        <p:strVal val="visible"/>
                                      </p:to>
                                    </p:set>
                                    <p:animEffect transition="in" filter="slide(fromBottom)">
                                      <p:cBhvr>
                                        <p:cTn id="17" dur="500"/>
                                        <p:tgtEl>
                                          <p:spTgt spid="2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23"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9"/>
          <p:cNvGrpSpPr/>
          <p:nvPr/>
        </p:nvGrpSpPr>
        <p:grpSpPr>
          <a:xfrm>
            <a:off x="171454" y="0"/>
            <a:ext cx="2223404" cy="818555"/>
            <a:chOff x="444500" y="496094"/>
            <a:chExt cx="2362200" cy="1091406"/>
          </a:xfrm>
          <a:solidFill>
            <a:schemeClr val="accent4">
              <a:lumMod val="20000"/>
              <a:lumOff val="80000"/>
            </a:schemeClr>
          </a:solidFill>
        </p:grpSpPr>
        <p:sp>
          <p:nvSpPr>
            <p:cNvPr id="15" name="圆角矩形 14"/>
            <p:cNvSpPr/>
            <p:nvPr/>
          </p:nvSpPr>
          <p:spPr>
            <a:xfrm>
              <a:off x="444500" y="901700"/>
              <a:ext cx="2362200" cy="685800"/>
            </a:xfrm>
            <a:prstGeom prst="roundRect">
              <a:avLst/>
            </a:prstGeom>
            <a:grp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p>
          </p:txBody>
        </p:sp>
        <p:cxnSp>
          <p:nvCxnSpPr>
            <p:cNvPr id="16" name="直接连接符 15"/>
            <p:cNvCxnSpPr/>
            <p:nvPr/>
          </p:nvCxnSpPr>
          <p:spPr>
            <a:xfrm rot="5400000">
              <a:off x="7810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cxnSp>
          <p:nvCxnSpPr>
            <p:cNvPr id="17" name="直接连接符 16"/>
            <p:cNvCxnSpPr/>
            <p:nvPr/>
          </p:nvCxnSpPr>
          <p:spPr>
            <a:xfrm rot="5400000">
              <a:off x="18859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grpSp>
      <p:pic>
        <p:nvPicPr>
          <p:cNvPr id="14" name="图片 13" descr="图片6.png"/>
          <p:cNvPicPr>
            <a:picLocks noChangeAspect="1"/>
          </p:cNvPicPr>
          <p:nvPr/>
        </p:nvPicPr>
        <p:blipFill>
          <a:blip r:embed="rId2"/>
          <a:srcRect/>
          <a:stretch>
            <a:fillRect/>
          </a:stretch>
        </p:blipFill>
        <p:spPr bwMode="auto">
          <a:xfrm>
            <a:off x="577850" y="1162050"/>
            <a:ext cx="1023938" cy="434975"/>
          </a:xfrm>
          <a:prstGeom prst="rect">
            <a:avLst/>
          </a:prstGeom>
          <a:noFill/>
          <a:ln w="9525">
            <a:noFill/>
            <a:miter lim="800000"/>
            <a:headEnd/>
            <a:tailEnd/>
          </a:ln>
        </p:spPr>
      </p:pic>
      <p:sp>
        <p:nvSpPr>
          <p:cNvPr id="9" name="矩形 8"/>
          <p:cNvSpPr>
            <a:spLocks noChangeArrowheads="1"/>
          </p:cNvSpPr>
          <p:nvPr/>
        </p:nvSpPr>
        <p:spPr bwMode="auto">
          <a:xfrm>
            <a:off x="306388" y="349250"/>
            <a:ext cx="2074862" cy="484188"/>
          </a:xfrm>
          <a:prstGeom prst="rect">
            <a:avLst/>
          </a:prstGeom>
          <a:noFill/>
          <a:ln w="9525">
            <a:noFill/>
            <a:miter lim="800000"/>
            <a:headEnd/>
            <a:tailEnd/>
          </a:ln>
        </p:spPr>
        <p:txBody>
          <a:bodyPr wrap="none" lIns="68580" tIns="34290" rIns="68580" bIns="34290">
            <a:spAutoFit/>
          </a:bodyPr>
          <a:lstStyle/>
          <a:p>
            <a:r>
              <a:rPr lang="zh-CN" altLang="en-US" sz="2700">
                <a:latin typeface="微软雅黑" pitchFamily="34" charset="-122"/>
                <a:ea typeface="微软雅黑" pitchFamily="34" charset="-122"/>
              </a:rPr>
              <a:t>知识点  惯性</a:t>
            </a:r>
          </a:p>
        </p:txBody>
      </p:sp>
      <p:sp>
        <p:nvSpPr>
          <p:cNvPr id="23" name="矩形 22"/>
          <p:cNvSpPr>
            <a:spLocks noChangeArrowheads="1"/>
          </p:cNvSpPr>
          <p:nvPr/>
        </p:nvSpPr>
        <p:spPr bwMode="auto">
          <a:xfrm>
            <a:off x="593739" y="2931790"/>
            <a:ext cx="7954962" cy="557973"/>
          </a:xfrm>
          <a:prstGeom prst="rect">
            <a:avLst/>
          </a:prstGeom>
          <a:noFill/>
          <a:ln w="9525">
            <a:noFill/>
            <a:miter lim="800000"/>
            <a:headEnd/>
            <a:tailEnd/>
          </a:ln>
        </p:spPr>
        <p:txBody>
          <a:bodyPr lIns="68580" tIns="34290" rIns="68580" bIns="34290">
            <a:spAutoFit/>
          </a:bodyPr>
          <a:lstStyle/>
          <a:p>
            <a:pPr>
              <a:lnSpc>
                <a:spcPct val="150000"/>
              </a:lnSpc>
            </a:pPr>
            <a:r>
              <a:rPr lang="zh-CN" altLang="en-US" sz="2400" b="1" dirty="0">
                <a:latin typeface="微软雅黑" pitchFamily="34" charset="-122"/>
                <a:ea typeface="微软雅黑" pitchFamily="34" charset="-122"/>
              </a:rPr>
              <a:t>在向前奔跑的人</a:t>
            </a:r>
            <a:r>
              <a:rPr lang="en-US" altLang="zh-CN" sz="2400" b="1" dirty="0">
                <a:latin typeface="微软雅黑" pitchFamily="34" charset="-122"/>
                <a:ea typeface="微软雅黑" pitchFamily="34" charset="-122"/>
              </a:rPr>
              <a:t>,</a:t>
            </a:r>
            <a:r>
              <a:rPr lang="zh-CN" altLang="en-US" sz="2400" b="1" dirty="0">
                <a:latin typeface="微软雅黑" pitchFamily="34" charset="-122"/>
                <a:ea typeface="微软雅黑" pitchFamily="34" charset="-122"/>
              </a:rPr>
              <a:t>当脚下被障碍物绊住时为什么会向前倾倒</a:t>
            </a:r>
            <a:r>
              <a:rPr lang="en-US" altLang="zh-CN" sz="2400" b="1" dirty="0">
                <a:latin typeface="微软雅黑" pitchFamily="34" charset="-122"/>
                <a:ea typeface="微软雅黑" pitchFamily="34" charset="-122"/>
              </a:rPr>
              <a:t>?</a:t>
            </a:r>
          </a:p>
        </p:txBody>
      </p:sp>
      <p:pic>
        <p:nvPicPr>
          <p:cNvPr id="10" name="r96.jpg" descr="id:2147505647;FounderCES"/>
          <p:cNvPicPr>
            <a:picLocks noChangeAspect="1" noChangeArrowheads="1"/>
          </p:cNvPicPr>
          <p:nvPr/>
        </p:nvPicPr>
        <p:blipFill>
          <a:blip r:embed="rId3"/>
          <a:srcRect/>
          <a:stretch>
            <a:fillRect/>
          </a:stretch>
        </p:blipFill>
        <p:spPr bwMode="auto">
          <a:xfrm>
            <a:off x="3563888" y="384865"/>
            <a:ext cx="3600400" cy="2238349"/>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with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slide(fromLeft)">
                                      <p:cBhvr>
                                        <p:cTn id="7" dur="500"/>
                                        <p:tgtEl>
                                          <p:spTgt spid="9"/>
                                        </p:tgtEl>
                                      </p:cBhvr>
                                    </p:animEffect>
                                  </p:childTnLst>
                                </p:cTn>
                              </p:par>
                              <p:par>
                                <p:cTn id="8" presetID="12" presetClass="entr" presetSubtype="1" fill="hold"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slide(fromTop)">
                                      <p:cBhvr>
                                        <p:cTn id="10" dur="500"/>
                                        <p:tgtEl>
                                          <p:spTgt spid="2"/>
                                        </p:tgtEl>
                                      </p:cBhvr>
                                    </p:animEffect>
                                  </p:childTnLst>
                                </p:cTn>
                              </p:par>
                              <p:par>
                                <p:cTn id="11" presetID="12" presetClass="entr" presetSubtype="4" fill="hold" nodeType="withEffect">
                                  <p:stCondLst>
                                    <p:cond delay="0"/>
                                  </p:stCondLst>
                                  <p:childTnLst>
                                    <p:set>
                                      <p:cBhvr>
                                        <p:cTn id="12" dur="1" fill="hold">
                                          <p:stCondLst>
                                            <p:cond delay="0"/>
                                          </p:stCondLst>
                                        </p:cTn>
                                        <p:tgtEl>
                                          <p:spTgt spid="14"/>
                                        </p:tgtEl>
                                        <p:attrNameLst>
                                          <p:attrName>style.visibility</p:attrName>
                                        </p:attrNameLst>
                                      </p:cBhvr>
                                      <p:to>
                                        <p:strVal val="visible"/>
                                      </p:to>
                                    </p:set>
                                    <p:animEffect transition="in" filter="slide(fromBottom)">
                                      <p:cBhvr>
                                        <p:cTn id="13" dur="500"/>
                                        <p:tgtEl>
                                          <p:spTgt spid="14"/>
                                        </p:tgtEl>
                                      </p:cBhvr>
                                    </p:animEffect>
                                  </p:childTnLst>
                                </p:cTn>
                              </p:par>
                            </p:childTnLst>
                          </p:cTn>
                        </p:par>
                        <p:par>
                          <p:cTn id="14" fill="hold">
                            <p:stCondLst>
                              <p:cond delay="500"/>
                            </p:stCondLst>
                            <p:childTnLst>
                              <p:par>
                                <p:cTn id="15" presetID="12" presetClass="entr" presetSubtype="4" fill="hold" grpId="0" nodeType="afterEffect">
                                  <p:stCondLst>
                                    <p:cond delay="0"/>
                                  </p:stCondLst>
                                  <p:childTnLst>
                                    <p:set>
                                      <p:cBhvr>
                                        <p:cTn id="16" dur="1" fill="hold">
                                          <p:stCondLst>
                                            <p:cond delay="0"/>
                                          </p:stCondLst>
                                        </p:cTn>
                                        <p:tgtEl>
                                          <p:spTgt spid="23"/>
                                        </p:tgtEl>
                                        <p:attrNameLst>
                                          <p:attrName>style.visibility</p:attrName>
                                        </p:attrNameLst>
                                      </p:cBhvr>
                                      <p:to>
                                        <p:strVal val="visible"/>
                                      </p:to>
                                    </p:set>
                                    <p:animEffect transition="in" filter="slide(fromBottom)">
                                      <p:cBhvr>
                                        <p:cTn id="17" dur="500"/>
                                        <p:tgtEl>
                                          <p:spTgt spid="23"/>
                                        </p:tgtEl>
                                      </p:cBhvr>
                                    </p:animEffect>
                                  </p:childTnLst>
                                </p:cTn>
                              </p:par>
                              <p:par>
                                <p:cTn id="18" presetID="12" presetClass="entr" presetSubtype="4" fill="hold" nodeType="withEffect">
                                  <p:stCondLst>
                                    <p:cond delay="0"/>
                                  </p:stCondLst>
                                  <p:childTnLst>
                                    <p:set>
                                      <p:cBhvr>
                                        <p:cTn id="19" dur="1" fill="hold">
                                          <p:stCondLst>
                                            <p:cond delay="0"/>
                                          </p:stCondLst>
                                        </p:cTn>
                                        <p:tgtEl>
                                          <p:spTgt spid="10"/>
                                        </p:tgtEl>
                                        <p:attrNameLst>
                                          <p:attrName>style.visibility</p:attrName>
                                        </p:attrNameLst>
                                      </p:cBhvr>
                                      <p:to>
                                        <p:strVal val="visible"/>
                                      </p:to>
                                    </p:set>
                                    <p:animEffect transition="in" filter="slide(fromBottom)">
                                      <p:cBhvr>
                                        <p:cTn id="20"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23" grpId="0"/>
    </p:bldLst>
  </p:timing>
</p:sld>
</file>

<file path=ppt/theme/theme1.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TotalTime>
  <Words>1436</Words>
  <Application>Microsoft Office PowerPoint</Application>
  <PresentationFormat>全屏显示(16:9)</PresentationFormat>
  <Paragraphs>86</Paragraphs>
  <Slides>31</Slides>
  <Notes>5</Notes>
  <HiddenSlides>0</HiddenSlides>
  <MMClips>0</MMClips>
  <ScaleCrop>false</ScaleCrop>
  <HeadingPairs>
    <vt:vector size="4" baseType="variant">
      <vt:variant>
        <vt:lpstr>主题</vt:lpstr>
      </vt:variant>
      <vt:variant>
        <vt:i4>1</vt:i4>
      </vt:variant>
      <vt:variant>
        <vt:lpstr>幻灯片标题</vt:lpstr>
      </vt:variant>
      <vt:variant>
        <vt:i4>31</vt:i4>
      </vt:variant>
    </vt:vector>
  </HeadingPairs>
  <TitlesOfParts>
    <vt:vector size="32" baseType="lpstr">
      <vt:lpstr>Office 主题</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cp:lastModifiedBy>User</cp:lastModifiedBy>
  <cp:revision>1</cp:revision>
  <dcterms:created xsi:type="dcterms:W3CDTF">2020-02-27T08:46:42Z</dcterms:created>
  <dcterms:modified xsi:type="dcterms:W3CDTF">2020-03-13T02:16:25Z</dcterms:modified>
</cp:coreProperties>
</file>