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notesSlides/notesSlide14.xml" ContentType="application/vnd.openxmlformats-officedocument.presentationml.notesSlide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6B8F8D-D73D-4CF1-AA77-5AA5A4C953CD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6BF0D0-AA31-4F10-ACFC-48F435C0096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C5D6936-5BD7-46E6-B679-FEEE6620A55A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82415-CB7D-41C1-9E40-48046B75F697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6259879-C540-4E6E-92C8-4F6632ED7131}" type="slidenum">
              <a:rPr lang="zh-CN" altLang="en-US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56D68AF-A4AB-4060-A8A4-20E5D158ABD6}" type="slidenum">
              <a:rPr lang="zh-CN" altLang="en-US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804872E-F9B0-4FCC-BFEA-B2810F1AE349}" type="slidenum">
              <a:rPr lang="zh-CN" altLang="en-US"/>
              <a:pPr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24C9710-93F2-4770-A4CF-BA9FCBC072A2}" type="slidenum">
              <a:rPr lang="zh-CN" altLang="en-US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940860F-BA75-45CB-B795-7469DFED58A1}" type="slidenum">
              <a:rPr lang="zh-CN" altLang="en-US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fld id="{C31BAED6-7E76-4257-9CAD-6AFC15F6F317}" type="slidenum">
              <a:rPr lang="zh-CN" altLang="en-US" smtClean="0"/>
              <a:pPr/>
              <a:t>47</a:t>
            </a:fld>
            <a:endParaRPr lang="zh-CN" altLang="en-US"/>
          </a:p>
        </p:txBody>
      </p:sp>
      <p:sp>
        <p:nvSpPr>
          <p:cNvPr id="36866" name="幻灯片图像占位符 14131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36867" name="文本占位符 141314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/>
              <a:t>涂松香或将弓重一些压弦。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D82415-CB7D-41C1-9E40-48046B75F697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86259879-C540-4E6E-92C8-4F6632ED7131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F56D68AF-A4AB-4060-A8A4-20E5D158ABD6}" type="slidenum">
              <a:rPr lang="zh-CN" altLang="en-US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804872E-F9B0-4FCC-BFEA-B2810F1AE349}" type="slidenum">
              <a:rPr lang="zh-CN" altLang="en-US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24C9710-93F2-4770-A4CF-BA9FCBC072A2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C940860F-BA75-45CB-B795-7469DFED58A1}" type="slidenum">
              <a:rPr lang="zh-CN" altLang="en-US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Ctr="0" compatLnSpc="1"/>
          <a:lstStyle/>
          <a:p>
            <a:fld id="{C31BAED6-7E76-4257-9CAD-6AFC15F6F317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36866" name="幻灯片图像占位符 141313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374650" y="685800"/>
            <a:ext cx="6108700" cy="3429000"/>
          </a:xfrm>
        </p:spPr>
      </p:sp>
      <p:sp>
        <p:nvSpPr>
          <p:cNvPr id="36867" name="文本占位符 141314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r>
              <a:rPr lang="zh-CN" altLang="en-US"/>
              <a:t>涂松香或将弓重一些压弦。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AC5D6936-5BD7-46E6-B679-FEEE6620A55A}" type="slidenum">
              <a:rPr lang="zh-CN" altLang="en-US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1.wav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28378;&#21160;&#36724;&#25215;.mpg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gif"/><Relationship Id="rId3" Type="http://schemas.openxmlformats.org/officeDocument/2006/relationships/audio" Target="../media/audio1.wav"/><Relationship Id="rId7" Type="http://schemas.openxmlformats.org/officeDocument/2006/relationships/image" Target="../media/image18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Relationship Id="rId6" Type="http://schemas.openxmlformats.org/officeDocument/2006/relationships/image" Target="../media/image17.jpeg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&#28378;&#21160;&#36724;&#25215;.mpg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Relationship Id="rId5" Type="http://schemas.openxmlformats.org/officeDocument/2006/relationships/image" Target="../media/image23.gif"/><Relationship Id="rId4" Type="http://schemas.openxmlformats.org/officeDocument/2006/relationships/image" Target="../media/image22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Relationship Id="rId4" Type="http://schemas.openxmlformats.org/officeDocument/2006/relationships/image" Target="../media/image2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27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/>
          <p:nvPr/>
        </p:nvSpPr>
        <p:spPr>
          <a:xfrm>
            <a:off x="3557271" y="1286511"/>
            <a:ext cx="5523865" cy="812266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cene3d>
              <a:camera prst="orthographicFront"/>
              <a:lightRig rig="threePt" dir="t"/>
            </a:scene3d>
          </a:bodyPr>
          <a:lstStyle>
            <a:lvl1pPr marL="0" lvl="0" indent="0" algn="l" defTabSz="683895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None/>
              <a:defRPr sz="2695" b="0" i="0" u="none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细黑" panose="02010600040101010101" pitchFamily="2" charset="-122"/>
                <a:ea typeface="华文细黑" panose="02010600040101010101" pitchFamily="2" charset="-122"/>
              </a:rPr>
              <a:t>人教版物理•八年级下 </a:t>
            </a:r>
          </a:p>
        </p:txBody>
      </p:sp>
      <p:sp>
        <p:nvSpPr>
          <p:cNvPr id="2" name="副标题 2"/>
          <p:cNvSpPr txBox="1"/>
          <p:nvPr/>
        </p:nvSpPr>
        <p:spPr>
          <a:xfrm>
            <a:off x="4927158" y="2427008"/>
            <a:ext cx="3015069" cy="492478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256540" lvl="0" indent="-255905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23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5625" lvl="1" indent="-21336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20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5345" lvl="2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•"/>
              <a:defRPr sz="17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96975" lvl="3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–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39240" lvl="4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1505" lvl="5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3135" lvl="6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65400" lvl="7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07665" lvl="8" indent="-170180" algn="l" defTabSz="683895" eaLnBrk="1" fontAlgn="base" latinLnBrk="0" hangingPunct="1">
              <a:lnSpc>
                <a:spcPct val="100000"/>
              </a:lnSpc>
              <a:spcBef>
                <a:spcPct val="15000"/>
              </a:spcBef>
              <a:spcAft>
                <a:spcPct val="0"/>
              </a:spcAft>
              <a:buChar char="»"/>
              <a:defRPr sz="1495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" indent="0" algn="ctr">
              <a:buNone/>
            </a:pPr>
            <a:r>
              <a:rPr lang="zh-CN" altLang="en-US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第八章 运动和力</a:t>
            </a:r>
          </a:p>
        </p:txBody>
      </p:sp>
      <p:sp>
        <p:nvSpPr>
          <p:cNvPr id="3" name="矩形 2"/>
          <p:cNvSpPr/>
          <p:nvPr/>
        </p:nvSpPr>
        <p:spPr>
          <a:xfrm>
            <a:off x="4572000" y="3071816"/>
            <a:ext cx="4312920" cy="58500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threePt" dir="t"/>
            </a:scene3d>
          </a:bodyPr>
          <a:lstStyle/>
          <a:p>
            <a:pPr algn="l"/>
            <a:r>
              <a:rPr lang="en-US" sz="3200" b="1" kern="1200" dirty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       </a:t>
            </a:r>
            <a:r>
              <a:rPr lang="en-US" altLang="zh-CN" sz="3200" b="1" kern="1200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8.3 </a:t>
            </a:r>
            <a:r>
              <a:rPr lang="zh-CN" altLang="en-US" sz="3200" b="1" dirty="0" smtClean="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charset="0"/>
                <a:ea typeface="微软雅黑" panose="020B0503020204020204" pitchFamily="34" charset="-122"/>
              </a:rPr>
              <a:t>摩擦力</a:t>
            </a:r>
            <a:endParaRPr sz="3200" b="1" kern="1200" dirty="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charset="0"/>
              <a:ea typeface="微软雅黑" panose="020B0503020204020204" pitchFamily="34" charset="-122"/>
            </a:endParaRPr>
          </a:p>
        </p:txBody>
      </p:sp>
      <p:pic>
        <p:nvPicPr>
          <p:cNvPr id="7" name="图片 6" descr="牛顿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96028">
            <a:off x="704092" y="1226035"/>
            <a:ext cx="3037163" cy="30371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58721"/>
          <p:cNvSpPr txBox="1">
            <a:spLocks noChangeArrowheads="1"/>
          </p:cNvSpPr>
          <p:nvPr/>
        </p:nvSpPr>
        <p:spPr bwMode="auto">
          <a:xfrm>
            <a:off x="1538653" y="588316"/>
            <a:ext cx="127182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问题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58723" name="文本框 158722"/>
          <p:cNvSpPr txBox="1">
            <a:spLocks noChangeArrowheads="1"/>
          </p:cNvSpPr>
          <p:nvPr/>
        </p:nvSpPr>
        <p:spPr bwMode="auto">
          <a:xfrm>
            <a:off x="1664547" y="1317555"/>
            <a:ext cx="500682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、怎样改变木块的压力大小？</a:t>
            </a:r>
          </a:p>
        </p:txBody>
      </p:sp>
      <p:sp>
        <p:nvSpPr>
          <p:cNvPr id="158724" name="文本框 158723"/>
          <p:cNvSpPr txBox="1">
            <a:spLocks noChangeArrowheads="1"/>
          </p:cNvSpPr>
          <p:nvPr/>
        </p:nvSpPr>
        <p:spPr bwMode="auto">
          <a:xfrm>
            <a:off x="1664547" y="2410225"/>
            <a:ext cx="572817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、用什么工具测摩擦力？怎样测？</a:t>
            </a:r>
          </a:p>
        </p:txBody>
      </p:sp>
      <p:sp>
        <p:nvSpPr>
          <p:cNvPr id="158725" name="文本框 158724"/>
          <p:cNvSpPr txBox="1">
            <a:spLocks noChangeArrowheads="1"/>
          </p:cNvSpPr>
          <p:nvPr/>
        </p:nvSpPr>
        <p:spPr bwMode="auto">
          <a:xfrm>
            <a:off x="1664547" y="3434010"/>
            <a:ext cx="392479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、用到什么科学方法？</a:t>
            </a:r>
          </a:p>
        </p:txBody>
      </p:sp>
      <p:sp>
        <p:nvSpPr>
          <p:cNvPr id="158726" name="文本框 158725"/>
          <p:cNvSpPr txBox="1">
            <a:spLocks noChangeArrowheads="1"/>
          </p:cNvSpPr>
          <p:nvPr/>
        </p:nvSpPr>
        <p:spPr bwMode="auto">
          <a:xfrm>
            <a:off x="2256014" y="1871017"/>
            <a:ext cx="24775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在木块上放砝码</a:t>
            </a:r>
          </a:p>
        </p:txBody>
      </p:sp>
      <p:sp>
        <p:nvSpPr>
          <p:cNvPr id="158727" name="文本框 158726"/>
          <p:cNvSpPr txBox="1">
            <a:spLocks noChangeArrowheads="1"/>
          </p:cNvSpPr>
          <p:nvPr/>
        </p:nvSpPr>
        <p:spPr bwMode="auto">
          <a:xfrm>
            <a:off x="2230298" y="2911471"/>
            <a:ext cx="14790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弹簧测力计</a:t>
            </a:r>
          </a:p>
        </p:txBody>
      </p:sp>
      <p:sp>
        <p:nvSpPr>
          <p:cNvPr id="158728" name="文本框 158727"/>
          <p:cNvSpPr txBox="1">
            <a:spLocks noChangeArrowheads="1"/>
          </p:cNvSpPr>
          <p:nvPr/>
        </p:nvSpPr>
        <p:spPr bwMode="auto">
          <a:xfrm>
            <a:off x="2256016" y="3918586"/>
            <a:ext cx="14790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控制变量法</a:t>
            </a:r>
          </a:p>
        </p:txBody>
      </p:sp>
      <p:sp>
        <p:nvSpPr>
          <p:cNvPr id="158729" name="文本框 158728"/>
          <p:cNvSpPr txBox="1">
            <a:spLocks noChangeArrowheads="1"/>
          </p:cNvSpPr>
          <p:nvPr/>
        </p:nvSpPr>
        <p:spPr bwMode="auto">
          <a:xfrm>
            <a:off x="3709740" y="2911429"/>
            <a:ext cx="37276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匀速拉动木块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拉力等于摩擦力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0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3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3000"/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30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30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3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30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/>
      <p:bldP spid="158725" grpId="0"/>
      <p:bldP spid="158726" grpId="0"/>
      <p:bldP spid="158727" grpId="0"/>
      <p:bldP spid="158728" grpId="0"/>
      <p:bldP spid="1587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框 160769"/>
          <p:cNvSpPr txBox="1">
            <a:spLocks noChangeArrowheads="1"/>
          </p:cNvSpPr>
          <p:nvPr/>
        </p:nvSpPr>
        <p:spPr bwMode="auto">
          <a:xfrm>
            <a:off x="1228668" y="68111"/>
            <a:ext cx="75245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原理</a:t>
            </a:r>
            <a:r>
              <a:rPr lang="en-US" altLang="zh-CN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:</a:t>
            </a:r>
          </a:p>
        </p:txBody>
      </p:sp>
      <p:sp>
        <p:nvSpPr>
          <p:cNvPr id="160771" name="文本框 160770"/>
          <p:cNvSpPr txBox="1">
            <a:spLocks noChangeArrowheads="1"/>
          </p:cNvSpPr>
          <p:nvPr/>
        </p:nvSpPr>
        <p:spPr bwMode="auto">
          <a:xfrm>
            <a:off x="2177626" y="52671"/>
            <a:ext cx="2447820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二力平衡的条件</a:t>
            </a:r>
          </a:p>
        </p:txBody>
      </p:sp>
      <p:sp>
        <p:nvSpPr>
          <p:cNvPr id="160772" name="文本框 160771"/>
          <p:cNvSpPr txBox="1">
            <a:spLocks noChangeArrowheads="1"/>
          </p:cNvSpPr>
          <p:nvPr/>
        </p:nvSpPr>
        <p:spPr bwMode="auto">
          <a:xfrm>
            <a:off x="1197788" y="498053"/>
            <a:ext cx="75245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步骤</a:t>
            </a:r>
            <a:r>
              <a:rPr lang="en-US" altLang="zh-CN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:</a:t>
            </a:r>
          </a:p>
        </p:txBody>
      </p:sp>
      <p:sp>
        <p:nvSpPr>
          <p:cNvPr id="160773" name="文本框 160772"/>
          <p:cNvSpPr txBox="1">
            <a:spLocks noChangeArrowheads="1"/>
          </p:cNvSpPr>
          <p:nvPr/>
        </p:nvSpPr>
        <p:spPr bwMode="auto">
          <a:xfrm>
            <a:off x="2006601" y="482612"/>
            <a:ext cx="61706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、把木块放在木板上，用弹簧测力计拉木块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</a:p>
        </p:txBody>
      </p:sp>
      <p:sp>
        <p:nvSpPr>
          <p:cNvPr id="160774" name="文本框 160773"/>
          <p:cNvSpPr txBox="1">
            <a:spLocks noChangeArrowheads="1"/>
          </p:cNvSpPr>
          <p:nvPr/>
        </p:nvSpPr>
        <p:spPr bwMode="auto">
          <a:xfrm>
            <a:off x="1949592" y="2053919"/>
            <a:ext cx="58612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、在木块上放砝码，用弹簧测力计拉木块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</a:p>
        </p:txBody>
      </p:sp>
      <p:sp>
        <p:nvSpPr>
          <p:cNvPr id="160775" name="文本框 160774"/>
          <p:cNvSpPr txBox="1">
            <a:spLocks noChangeArrowheads="1"/>
          </p:cNvSpPr>
          <p:nvPr/>
        </p:nvSpPr>
        <p:spPr bwMode="auto">
          <a:xfrm>
            <a:off x="2006601" y="3540901"/>
            <a:ext cx="61706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、在木板上固定好毛巾，放上木块，用弹簧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测力计拉木块匀速运动，读出这时的拉力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</a:p>
        </p:txBody>
      </p:sp>
      <p:grpSp>
        <p:nvGrpSpPr>
          <p:cNvPr id="2" name="组合 160775"/>
          <p:cNvGrpSpPr/>
          <p:nvPr/>
        </p:nvGrpSpPr>
        <p:grpSpPr bwMode="auto">
          <a:xfrm>
            <a:off x="2721586" y="1431573"/>
            <a:ext cx="2052320" cy="342053"/>
            <a:chOff x="1296" y="1113"/>
            <a:chExt cx="1728" cy="288"/>
          </a:xfrm>
        </p:grpSpPr>
        <p:sp>
          <p:nvSpPr>
            <p:cNvPr id="29704" name="矩形 160776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5" name="矩形 160777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6" name="椭圆 160778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7" name="直接连接符 160779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08" name="直接连接符 160780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3" name="组合 160781"/>
          <p:cNvGrpSpPr/>
          <p:nvPr/>
        </p:nvGrpSpPr>
        <p:grpSpPr bwMode="auto">
          <a:xfrm>
            <a:off x="2747716" y="3089582"/>
            <a:ext cx="2052320" cy="342053"/>
            <a:chOff x="1296" y="1113"/>
            <a:chExt cx="1728" cy="288"/>
          </a:xfrm>
        </p:grpSpPr>
        <p:sp>
          <p:nvSpPr>
            <p:cNvPr id="29710" name="矩形 160782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1" name="矩形 160783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2" name="椭圆 160784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3" name="直接连接符 160785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14" name="直接连接符 160786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4" name="组合 160787"/>
          <p:cNvGrpSpPr/>
          <p:nvPr/>
        </p:nvGrpSpPr>
        <p:grpSpPr bwMode="auto">
          <a:xfrm>
            <a:off x="2760781" y="4445918"/>
            <a:ext cx="2052320" cy="342053"/>
            <a:chOff x="1296" y="1113"/>
            <a:chExt cx="1728" cy="288"/>
          </a:xfrm>
        </p:grpSpPr>
        <p:sp>
          <p:nvSpPr>
            <p:cNvPr id="29716" name="矩形 160788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7" name="矩形 160789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8" name="椭圆 160790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9" name="直接连接符 160791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20" name="直接连接符 160792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5" name="组合 160793"/>
          <p:cNvGrpSpPr/>
          <p:nvPr/>
        </p:nvGrpSpPr>
        <p:grpSpPr bwMode="auto">
          <a:xfrm>
            <a:off x="2903302" y="2768907"/>
            <a:ext cx="228036" cy="326614"/>
            <a:chOff x="5171" y="2029"/>
            <a:chExt cx="192" cy="371"/>
          </a:xfrm>
        </p:grpSpPr>
        <p:sp>
          <p:nvSpPr>
            <p:cNvPr id="29722" name="矩形 160794"/>
            <p:cNvSpPr>
              <a:spLocks noChangeArrowheads="1"/>
            </p:cNvSpPr>
            <p:nvPr/>
          </p:nvSpPr>
          <p:spPr bwMode="auto">
            <a:xfrm>
              <a:off x="5171" y="2112"/>
              <a:ext cx="192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23" name="矩形 160795"/>
            <p:cNvSpPr>
              <a:spLocks noChangeArrowheads="1"/>
            </p:cNvSpPr>
            <p:nvPr/>
          </p:nvSpPr>
          <p:spPr bwMode="auto">
            <a:xfrm>
              <a:off x="5219" y="2029"/>
              <a:ext cx="96" cy="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</p:grpSp>
      <p:sp>
        <p:nvSpPr>
          <p:cNvPr id="160797" name="直接连接符 160796"/>
          <p:cNvSpPr>
            <a:spLocks noChangeShapeType="1"/>
          </p:cNvSpPr>
          <p:nvPr/>
        </p:nvSpPr>
        <p:spPr bwMode="auto">
          <a:xfrm>
            <a:off x="1955531" y="1773626"/>
            <a:ext cx="53018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60798" name="文本框 160797"/>
          <p:cNvSpPr txBox="1">
            <a:spLocks noChangeArrowheads="1"/>
          </p:cNvSpPr>
          <p:nvPr/>
        </p:nvSpPr>
        <p:spPr bwMode="auto">
          <a:xfrm>
            <a:off x="7239542" y="1561031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66CC"/>
                </a:solidFill>
                <a:latin typeface="Times New Roman" panose="02020603050405020304" pitchFamily="18" charset="0"/>
              </a:rPr>
              <a:t>木板</a:t>
            </a:r>
          </a:p>
        </p:txBody>
      </p:sp>
      <p:sp>
        <p:nvSpPr>
          <p:cNvPr id="160799" name="直接连接符 160798"/>
          <p:cNvSpPr>
            <a:spLocks noChangeShapeType="1"/>
          </p:cNvSpPr>
          <p:nvPr/>
        </p:nvSpPr>
        <p:spPr bwMode="auto">
          <a:xfrm>
            <a:off x="1872393" y="3437573"/>
            <a:ext cx="53018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60800" name="文本框 160799"/>
          <p:cNvSpPr txBox="1">
            <a:spLocks noChangeArrowheads="1"/>
          </p:cNvSpPr>
          <p:nvPr/>
        </p:nvSpPr>
        <p:spPr bwMode="auto">
          <a:xfrm>
            <a:off x="7222915" y="3084831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66CC"/>
                </a:solidFill>
                <a:latin typeface="Times New Roman" panose="02020603050405020304" pitchFamily="18" charset="0"/>
              </a:rPr>
              <a:t>木板</a:t>
            </a:r>
          </a:p>
        </p:txBody>
      </p:sp>
      <p:grpSp>
        <p:nvGrpSpPr>
          <p:cNvPr id="6" name="组合 160800"/>
          <p:cNvGrpSpPr/>
          <p:nvPr/>
        </p:nvGrpSpPr>
        <p:grpSpPr bwMode="auto">
          <a:xfrm>
            <a:off x="1866454" y="4510053"/>
            <a:ext cx="6033440" cy="369370"/>
            <a:chOff x="720" y="3792"/>
            <a:chExt cx="5080" cy="311"/>
          </a:xfrm>
        </p:grpSpPr>
        <p:sp>
          <p:nvSpPr>
            <p:cNvPr id="29729" name="直接连接符 160801"/>
            <p:cNvSpPr>
              <a:spLocks noChangeShapeType="1"/>
            </p:cNvSpPr>
            <p:nvPr/>
          </p:nvSpPr>
          <p:spPr bwMode="auto">
            <a:xfrm>
              <a:off x="720" y="4032"/>
              <a:ext cx="44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30" name="文本框 160802"/>
            <p:cNvSpPr txBox="1">
              <a:spLocks noChangeArrowheads="1"/>
            </p:cNvSpPr>
            <p:nvPr/>
          </p:nvSpPr>
          <p:spPr bwMode="auto">
            <a:xfrm>
              <a:off x="5256" y="3792"/>
              <a:ext cx="544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66CC"/>
                  </a:solidFill>
                  <a:latin typeface="Times New Roman" panose="02020603050405020304" pitchFamily="18" charset="0"/>
                </a:rPr>
                <a:t>毛巾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60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60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30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/>
      <p:bldP spid="160772" grpId="0"/>
      <p:bldP spid="160774" grpId="0"/>
      <p:bldP spid="160775" grpId="0"/>
      <p:bldP spid="160798" grpId="0"/>
      <p:bldP spid="160800" grpId="0"/>
      <p:bldP spid="16080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>
            <a:spLocks noChangeArrowheads="1"/>
          </p:cNvSpPr>
          <p:nvPr/>
        </p:nvSpPr>
        <p:spPr bwMode="auto">
          <a:xfrm>
            <a:off x="1656232" y="414990"/>
            <a:ext cx="524481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分析数据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35247" name="表格 135246"/>
          <p:cNvGraphicFramePr/>
          <p:nvPr/>
        </p:nvGraphicFramePr>
        <p:xfrm>
          <a:off x="1408007" y="1203538"/>
          <a:ext cx="6342240" cy="3738833"/>
        </p:xfrm>
        <a:graphic>
          <a:graphicData uri="http://schemas.openxmlformats.org/drawingml/2006/table">
            <a:tbl>
              <a:tblPr/>
              <a:tblGrid>
                <a:gridCol w="667479"/>
                <a:gridCol w="850383"/>
                <a:gridCol w="1104547"/>
                <a:gridCol w="716175"/>
                <a:gridCol w="757743"/>
                <a:gridCol w="1165119"/>
                <a:gridCol w="1080794"/>
              </a:tblGrid>
              <a:tr h="106654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次数</a:t>
                      </a:r>
                      <a:endParaRPr lang="zh-CN" altLang="en-US" sz="18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压力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接触面粗糙程度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摩擦力</a:t>
                      </a:r>
                      <a:r>
                        <a:rPr lang="en-US" altLang="zh-CN" sz="1800"/>
                        <a:t>(N 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压力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接触面粗糙程度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摩擦力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69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1 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9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2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7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3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213" name="文本框 135212"/>
          <p:cNvSpPr txBox="1">
            <a:spLocks noChangeArrowheads="1"/>
          </p:cNvSpPr>
          <p:nvPr/>
        </p:nvSpPr>
        <p:spPr bwMode="auto">
          <a:xfrm>
            <a:off x="2201382" y="2356780"/>
            <a:ext cx="293359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35214" name="文本框 135213"/>
          <p:cNvSpPr txBox="1">
            <a:spLocks noChangeArrowheads="1"/>
          </p:cNvSpPr>
          <p:nvPr/>
        </p:nvSpPr>
        <p:spPr bwMode="auto">
          <a:xfrm>
            <a:off x="4079707" y="2319864"/>
            <a:ext cx="628284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1.0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1.2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1.6</a:t>
            </a:r>
          </a:p>
        </p:txBody>
      </p:sp>
      <p:sp>
        <p:nvSpPr>
          <p:cNvPr id="135215" name="文本框 135214"/>
          <p:cNvSpPr txBox="1">
            <a:spLocks noChangeArrowheads="1"/>
          </p:cNvSpPr>
          <p:nvPr/>
        </p:nvSpPr>
        <p:spPr bwMode="auto">
          <a:xfrm>
            <a:off x="2931806" y="2356780"/>
            <a:ext cx="1346835" cy="229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4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光滑的水</a:t>
            </a:r>
          </a:p>
          <a:p>
            <a:pPr>
              <a:spcBef>
                <a:spcPct val="4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平面</a:t>
            </a: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棉布面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毛巾面</a:t>
            </a:r>
          </a:p>
        </p:txBody>
      </p:sp>
      <p:sp>
        <p:nvSpPr>
          <p:cNvPr id="135216" name="文本框 135215"/>
          <p:cNvSpPr txBox="1">
            <a:spLocks noChangeArrowheads="1"/>
          </p:cNvSpPr>
          <p:nvPr/>
        </p:nvSpPr>
        <p:spPr bwMode="auto">
          <a:xfrm>
            <a:off x="4896240" y="2302146"/>
            <a:ext cx="912142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3.8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4.6</a:t>
            </a:r>
          </a:p>
        </p:txBody>
      </p:sp>
      <p:sp>
        <p:nvSpPr>
          <p:cNvPr id="135217" name="文本框 135216"/>
          <p:cNvSpPr txBox="1">
            <a:spLocks noChangeArrowheads="1"/>
          </p:cNvSpPr>
          <p:nvPr/>
        </p:nvSpPr>
        <p:spPr bwMode="auto">
          <a:xfrm>
            <a:off x="6887986" y="2410226"/>
            <a:ext cx="627098" cy="207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3.8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4.6</a:t>
            </a:r>
          </a:p>
        </p:txBody>
      </p:sp>
      <p:sp>
        <p:nvSpPr>
          <p:cNvPr id="135218" name="文本框 135217"/>
          <p:cNvSpPr txBox="1">
            <a:spLocks noChangeArrowheads="1"/>
          </p:cNvSpPr>
          <p:nvPr/>
        </p:nvSpPr>
        <p:spPr bwMode="auto">
          <a:xfrm>
            <a:off x="5542340" y="2302146"/>
            <a:ext cx="969151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213" grpId="0"/>
      <p:bldP spid="135214" grpId="0"/>
      <p:bldP spid="135215" grpId="0"/>
      <p:bldP spid="135216" grpId="0"/>
      <p:bldP spid="135217" grpId="0"/>
      <p:bldP spid="1352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文本框 136193"/>
          <p:cNvSpPr txBox="1">
            <a:spLocks noChangeArrowheads="1"/>
          </p:cNvSpPr>
          <p:nvPr/>
        </p:nvSpPr>
        <p:spPr bwMode="auto">
          <a:xfrm>
            <a:off x="1447202" y="702744"/>
            <a:ext cx="5529862" cy="223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得出结论：</a:t>
            </a: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_____________________________________________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_____________________________________________</a:t>
            </a:r>
          </a:p>
        </p:txBody>
      </p:sp>
      <p:sp>
        <p:nvSpPr>
          <p:cNvPr id="136195" name="文本框 136194"/>
          <p:cNvSpPr txBox="1">
            <a:spLocks noChangeArrowheads="1"/>
          </p:cNvSpPr>
          <p:nvPr/>
        </p:nvSpPr>
        <p:spPr bwMode="auto">
          <a:xfrm>
            <a:off x="1360967" y="1317556"/>
            <a:ext cx="652130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接触面粗糙程度一定时，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压力</a:t>
            </a:r>
            <a:r>
              <a:rPr lang="zh-CN" altLang="en-US" sz="2400" b="1" dirty="0">
                <a:latin typeface="Times New Roman" panose="02020603050405020304" pitchFamily="18" charset="0"/>
              </a:rPr>
              <a:t>越大</a:t>
            </a:r>
            <a:r>
              <a:rPr lang="en-US" altLang="zh-CN" sz="2400" b="1" dirty="0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摩擦力越大。</a:t>
            </a:r>
          </a:p>
        </p:txBody>
      </p:sp>
      <p:sp>
        <p:nvSpPr>
          <p:cNvPr id="136196" name="文本框 136195"/>
          <p:cNvSpPr txBox="1">
            <a:spLocks noChangeArrowheads="1"/>
          </p:cNvSpPr>
          <p:nvPr/>
        </p:nvSpPr>
        <p:spPr bwMode="auto">
          <a:xfrm>
            <a:off x="1447202" y="2215521"/>
            <a:ext cx="541584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压力一定时，接触面越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粗糙</a:t>
            </a:r>
            <a:r>
              <a:rPr lang="zh-CN" altLang="en-US" sz="2400" b="1" dirty="0">
                <a:latin typeface="Times New Roman" panose="02020603050405020304" pitchFamily="18" charset="0"/>
              </a:rPr>
              <a:t>摩擦力越大。</a:t>
            </a:r>
          </a:p>
        </p:txBody>
      </p:sp>
      <p:sp>
        <p:nvSpPr>
          <p:cNvPr id="136197" name="矩形 136196"/>
          <p:cNvSpPr>
            <a:spLocks noChangeArrowheads="1" noChangeShapeType="1" noTextEdit="1"/>
          </p:cNvSpPr>
          <p:nvPr/>
        </p:nvSpPr>
        <p:spPr bwMode="auto">
          <a:xfrm>
            <a:off x="1447202" y="3325932"/>
            <a:ext cx="1368213" cy="5237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i="1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？想想议议</a:t>
            </a:r>
          </a:p>
        </p:txBody>
      </p:sp>
      <p:sp>
        <p:nvSpPr>
          <p:cNvPr id="136198" name="文本框 136197"/>
          <p:cNvSpPr txBox="1">
            <a:spLocks noChangeArrowheads="1"/>
          </p:cNvSpPr>
          <p:nvPr/>
        </p:nvSpPr>
        <p:spPr bwMode="auto">
          <a:xfrm>
            <a:off x="3010195" y="3379376"/>
            <a:ext cx="4417001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/>
              <a:t>生活中哪些地方用到摩擦力？怎样增大和减小它们呢？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5" grpId="0"/>
      <p:bldP spid="136196" grpId="0"/>
      <p:bldP spid="13619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46" name="文本框 162845"/>
          <p:cNvSpPr txBox="1">
            <a:spLocks noChangeArrowheads="1"/>
          </p:cNvSpPr>
          <p:nvPr/>
        </p:nvSpPr>
        <p:spPr bwMode="auto">
          <a:xfrm>
            <a:off x="1436513" y="673036"/>
            <a:ext cx="2568418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分析与论证：</a:t>
            </a:r>
          </a:p>
        </p:txBody>
      </p:sp>
      <p:sp>
        <p:nvSpPr>
          <p:cNvPr id="162847" name="文本框 162846"/>
          <p:cNvSpPr txBox="1">
            <a:spLocks noChangeArrowheads="1"/>
          </p:cNvSpPr>
          <p:nvPr/>
        </p:nvSpPr>
        <p:spPr bwMode="auto">
          <a:xfrm>
            <a:off x="1436513" y="1386441"/>
            <a:ext cx="5519173" cy="2376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滑动摩擦力的大小跟物体的接触面的粗糙程度有关，且跟物体间的压力成正比，而跟两物体相接触的面积大小无关，跟滑动的速度也无关。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0"/>
                                        <p:tgtEl>
                                          <p:spTgt spid="16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46" grpId="0"/>
      <p:bldP spid="1628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 txBox="1"/>
          <p:nvPr/>
        </p:nvSpPr>
        <p:spPr bwMode="auto">
          <a:xfrm>
            <a:off x="1418273" y="821532"/>
            <a:ext cx="2257425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静摩擦力：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1418273" y="1285875"/>
            <a:ext cx="6307455" cy="910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两个相对静止、且具有相对运动趋势的物体间产生的摩擦力称为静摩擦力。</a:t>
            </a:r>
          </a:p>
        </p:txBody>
      </p:sp>
      <p:pic>
        <p:nvPicPr>
          <p:cNvPr id="20484" name="Picture 4" descr="http://img.sucai.redocn.com/attachments/images/201203/20120321/Redocn_2012032101075808.jpg"/>
          <p:cNvPicPr>
            <a:picLocks noChangeAspect="1" noChangeArrowheads="1"/>
          </p:cNvPicPr>
          <p:nvPr/>
        </p:nvPicPr>
        <p:blipFill>
          <a:blip r:embed="rId3"/>
          <a:srcRect l="32249" t="6294" b="8598"/>
          <a:stretch>
            <a:fillRect/>
          </a:stretch>
        </p:blipFill>
        <p:spPr bwMode="auto">
          <a:xfrm>
            <a:off x="4947047" y="2250282"/>
            <a:ext cx="2238375" cy="19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training.teacher.com.cn/information/center/StudyGuide/gaozhong/wuli/kldp/images/34WL411081201_image002.jpg"/>
          <p:cNvPicPr>
            <a:picLocks noChangeAspect="1" noChangeArrowheads="1"/>
          </p:cNvPicPr>
          <p:nvPr/>
        </p:nvPicPr>
        <p:blipFill>
          <a:blip r:embed="rId4"/>
          <a:srcRect r="50368" b="23076"/>
          <a:stretch>
            <a:fillRect/>
          </a:stretch>
        </p:blipFill>
        <p:spPr bwMode="auto">
          <a:xfrm>
            <a:off x="1893094" y="2357438"/>
            <a:ext cx="289322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47047" y="4274344"/>
            <a:ext cx="2250282" cy="761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手握着瓶子时，手与瓶子之间的摩擦就是静摩擦力。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53829" y="4232673"/>
            <a:ext cx="2678907" cy="761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推桌子但没有推动时，桌子与地面之间的摩擦也是静摩擦力。</a:t>
            </a:r>
          </a:p>
        </p:txBody>
      </p:sp>
      <p:sp>
        <p:nvSpPr>
          <p:cNvPr id="9" name="副标题 2"/>
          <p:cNvSpPr txBox="1"/>
          <p:nvPr/>
        </p:nvSpPr>
        <p:spPr bwMode="auto">
          <a:xfrm>
            <a:off x="733902" y="214313"/>
            <a:ext cx="5687854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（三）静摩擦力和滚动摩擦力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 txBox="1"/>
          <p:nvPr/>
        </p:nvSpPr>
        <p:spPr bwMode="auto">
          <a:xfrm>
            <a:off x="1625442" y="750094"/>
            <a:ext cx="2673191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滚动摩擦力：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1785938" y="1178719"/>
            <a:ext cx="4822032" cy="910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一个物体在另一个物体上滚动时所产生的摩擦力。</a:t>
            </a:r>
          </a:p>
        </p:txBody>
      </p:sp>
      <p:pic>
        <p:nvPicPr>
          <p:cNvPr id="78850" name="Picture 2" descr="http://img9.3lian.com/c1/vector2/01/01/03.jpg"/>
          <p:cNvPicPr>
            <a:picLocks noChangeAspect="1" noChangeArrowheads="1"/>
          </p:cNvPicPr>
          <p:nvPr/>
        </p:nvPicPr>
        <p:blipFill>
          <a:blip r:embed="rId3"/>
          <a:srcRect l="14331" t="12245" r="21974"/>
          <a:stretch>
            <a:fillRect/>
          </a:stretch>
        </p:blipFill>
        <p:spPr bwMode="auto">
          <a:xfrm>
            <a:off x="6421932" y="1545054"/>
            <a:ext cx="1500188" cy="250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22183" y="3964781"/>
            <a:ext cx="3085529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旱冰鞋与地面间的摩擦就是滚动摩擦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85938" y="4232673"/>
            <a:ext cx="5304235" cy="71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注意：在其他条件相同的情况下，用滚动代替滑动，可以大大地减小摩擦。</a:t>
            </a:r>
          </a:p>
        </p:txBody>
      </p:sp>
      <p:pic>
        <p:nvPicPr>
          <p:cNvPr id="1946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692" y="1991238"/>
            <a:ext cx="2411016" cy="167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9697" y="3964781"/>
            <a:ext cx="241101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古人利用圆木滚动来搬运巨石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8304" y="1991237"/>
            <a:ext cx="2634032" cy="19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491026" y="524828"/>
            <a:ext cx="1435895" cy="5768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想一想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78781" y="1607344"/>
            <a:ext cx="5378768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日常生活中那些现象存在摩擦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678781" y="2304098"/>
            <a:ext cx="7149465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这些摩擦中哪些是有益的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哪些是有害的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678782" y="3107532"/>
            <a:ext cx="7421404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增大有益摩擦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减小有害摩擦的方法有哪些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56673"/>
          <p:cNvSpPr>
            <a:spLocks noGrp="1" noChangeArrowheads="1"/>
          </p:cNvSpPr>
          <p:nvPr>
            <p:ph type="title"/>
          </p:nvPr>
        </p:nvSpPr>
        <p:spPr>
          <a:xfrm>
            <a:off x="1493521" y="423229"/>
            <a:ext cx="1669885" cy="85513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自由辩论：</a:t>
            </a:r>
          </a:p>
        </p:txBody>
      </p:sp>
      <p:sp>
        <p:nvSpPr>
          <p:cNvPr id="33794" name="文本占位符 156674"/>
          <p:cNvSpPr>
            <a:spLocks noGrp="1" noChangeArrowheads="1"/>
          </p:cNvSpPr>
          <p:nvPr>
            <p:ph type="body" idx="1"/>
          </p:nvPr>
        </p:nvSpPr>
        <p:spPr>
          <a:xfrm>
            <a:off x="1285400" y="1191631"/>
            <a:ext cx="5958617" cy="700734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ea typeface="微软雅黑" panose="020B0503020204020204" pitchFamily="34" charset="-122"/>
              </a:rPr>
              <a:t>你认为摩擦力越大越好？还是越小越好？</a:t>
            </a:r>
            <a:r>
              <a:rPr lang="zh-CN" altLang="en-US">
                <a:solidFill>
                  <a:srgbClr val="66FF33"/>
                </a:solidFill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3795" name="矩形 156675"/>
          <p:cNvSpPr>
            <a:spLocks noChangeArrowheads="1"/>
          </p:cNvSpPr>
          <p:nvPr/>
        </p:nvSpPr>
        <p:spPr bwMode="auto">
          <a:xfrm>
            <a:off x="1151468" y="2625197"/>
            <a:ext cx="6706859" cy="118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zh-CN" b="0" dirty="0"/>
          </a:p>
        </p:txBody>
      </p:sp>
      <p:sp>
        <p:nvSpPr>
          <p:cNvPr id="156677" name="矩形 156676"/>
          <p:cNvSpPr>
            <a:spLocks noChangeArrowheads="1"/>
          </p:cNvSpPr>
          <p:nvPr/>
        </p:nvSpPr>
        <p:spPr bwMode="auto">
          <a:xfrm>
            <a:off x="1151467" y="1771146"/>
            <a:ext cx="609284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400" b="1" dirty="0"/>
              <a:t>认为摩擦力越大越好的是正方，认为摩擦力越小越好的是反方，老师是主持人。正反双方在辩论时，举例证明自己的观点。正反双方，一次一人发言，各举一例，自由辩论。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/>
        </p:nvSpPr>
        <p:spPr bwMode="auto">
          <a:xfrm>
            <a:off x="2579066" y="159"/>
            <a:ext cx="3494170" cy="79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886" tIns="34443" rIns="68886" bIns="34443" anchor="ctr"/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二、增大有益摩擦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447201" y="600893"/>
            <a:ext cx="5757898" cy="45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、增大接触面的粗糙程度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620974" y="3773687"/>
            <a:ext cx="2743200" cy="7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</a:rPr>
              <a:t>你能举出更多的例子吗？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379502" y="2685768"/>
            <a:ext cx="575789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、增大压力</a:t>
            </a:r>
          </a:p>
        </p:txBody>
      </p:sp>
      <p:sp>
        <p:nvSpPr>
          <p:cNvPr id="34824" name="Text Box 12"/>
          <p:cNvSpPr txBox="1">
            <a:spLocks noChangeArrowheads="1"/>
          </p:cNvSpPr>
          <p:nvPr/>
        </p:nvSpPr>
        <p:spPr bwMode="auto">
          <a:xfrm>
            <a:off x="6042356" y="1391192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34826" name="文本框 139278"/>
          <p:cNvSpPr txBox="1">
            <a:spLocks noChangeArrowheads="1"/>
          </p:cNvSpPr>
          <p:nvPr/>
        </p:nvSpPr>
        <p:spPr bwMode="auto">
          <a:xfrm>
            <a:off x="5985347" y="2360343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162" y="3132459"/>
            <a:ext cx="2687216" cy="1990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836" y="1056964"/>
            <a:ext cx="3003269" cy="17166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5156" y="1057275"/>
            <a:ext cx="1524000" cy="152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5162" y="1056964"/>
            <a:ext cx="2687216" cy="1877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836" y="3132459"/>
            <a:ext cx="3003269" cy="1905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11" grpId="0"/>
      <p:bldP spid="471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2921173" y="182699"/>
            <a:ext cx="5222252" cy="5344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269" indent="-245269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36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观察思考</a:t>
            </a:r>
          </a:p>
        </p:txBody>
      </p:sp>
      <p:pic>
        <p:nvPicPr>
          <p:cNvPr id="64514" name="Picture 2" descr="http://www.hlj.xinhuanet.com/news/2012-04/26/131551589_11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9439" y="2946493"/>
            <a:ext cx="1848038" cy="132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://img01.timedg.com/attachement/jpg/site1/2011-02-06/31158569807315409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2676" y="2892426"/>
            <a:ext cx="1848038" cy="133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3833" y="4335919"/>
            <a:ext cx="2939521" cy="691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运动员松手后，在水平冰面上滑行的冰壶，失去动力后为什么会停下来呢？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78893" y="4333088"/>
            <a:ext cx="2511954" cy="483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滑冰车的同学停止撑冰后为什么也会停下来呢？</a:t>
            </a:r>
          </a:p>
        </p:txBody>
      </p:sp>
      <p:pic>
        <p:nvPicPr>
          <p:cNvPr id="10248" name="Picture 8" descr="http://tyj.jl.gov.cn/ttfc/201208/W0201208244032097974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7583" y="927994"/>
            <a:ext cx="1870604" cy="132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http://imgs1.rybbaby.com/uploadfile/20130425/20130425212634_456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8348" y="914928"/>
            <a:ext cx="1870603" cy="132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83833" y="2261699"/>
            <a:ext cx="277918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在水平冰面上，如果不再用力地蹬冰面，滑冰运动员就会慢慢停下来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18556" y="2251075"/>
            <a:ext cx="2618846" cy="469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从滑梯上滑下的小朋友，在水平面上滑行一段距离后会停下来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新课引入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40290"/>
          <p:cNvSpPr txBox="1">
            <a:spLocks noChangeArrowheads="1"/>
          </p:cNvSpPr>
          <p:nvPr/>
        </p:nvSpPr>
        <p:spPr bwMode="auto">
          <a:xfrm>
            <a:off x="2861610" y="487892"/>
            <a:ext cx="4503702" cy="48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怎样使小提琴拉得更响？</a:t>
            </a:r>
          </a:p>
        </p:txBody>
      </p:sp>
      <p:sp>
        <p:nvSpPr>
          <p:cNvPr id="140292" name="文本框 140291"/>
          <p:cNvSpPr txBox="1">
            <a:spLocks noChangeArrowheads="1"/>
          </p:cNvSpPr>
          <p:nvPr/>
        </p:nvSpPr>
        <p:spPr bwMode="auto">
          <a:xfrm>
            <a:off x="1770252" y="4188191"/>
            <a:ext cx="1454914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涂松香</a:t>
            </a:r>
          </a:p>
        </p:txBody>
      </p:sp>
      <p:sp>
        <p:nvSpPr>
          <p:cNvPr id="140293" name="文本框 140292"/>
          <p:cNvSpPr txBox="1">
            <a:spLocks noChangeArrowheads="1"/>
          </p:cNvSpPr>
          <p:nvPr/>
        </p:nvSpPr>
        <p:spPr bwMode="auto">
          <a:xfrm>
            <a:off x="3278613" y="4188191"/>
            <a:ext cx="3340958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增大接触面粗糙程度</a:t>
            </a:r>
          </a:p>
        </p:txBody>
      </p:sp>
      <p:sp>
        <p:nvSpPr>
          <p:cNvPr id="140294" name="文本框 140293"/>
          <p:cNvSpPr txBox="1">
            <a:spLocks noChangeArrowheads="1"/>
          </p:cNvSpPr>
          <p:nvPr/>
        </p:nvSpPr>
        <p:spPr bwMode="auto">
          <a:xfrm>
            <a:off x="6241887" y="4188191"/>
            <a:ext cx="1750648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增大摩擦</a:t>
            </a:r>
          </a:p>
        </p:txBody>
      </p:sp>
      <p:sp>
        <p:nvSpPr>
          <p:cNvPr id="140295" name="文本框 140294"/>
          <p:cNvSpPr txBox="1">
            <a:spLocks noChangeArrowheads="1"/>
          </p:cNvSpPr>
          <p:nvPr/>
        </p:nvSpPr>
        <p:spPr bwMode="auto">
          <a:xfrm>
            <a:off x="1446014" y="4619320"/>
            <a:ext cx="2748304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重一些压弦</a:t>
            </a:r>
          </a:p>
        </p:txBody>
      </p:sp>
      <p:sp>
        <p:nvSpPr>
          <p:cNvPr id="140296" name="文本框 140295"/>
          <p:cNvSpPr txBox="1">
            <a:spLocks noChangeArrowheads="1"/>
          </p:cNvSpPr>
          <p:nvPr/>
        </p:nvSpPr>
        <p:spPr bwMode="auto">
          <a:xfrm>
            <a:off x="4033979" y="4619321"/>
            <a:ext cx="204638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增大压力</a:t>
            </a:r>
          </a:p>
        </p:txBody>
      </p:sp>
      <p:sp>
        <p:nvSpPr>
          <p:cNvPr id="140297" name="文本框 140296"/>
          <p:cNvSpPr txBox="1">
            <a:spLocks noChangeArrowheads="1"/>
          </p:cNvSpPr>
          <p:nvPr/>
        </p:nvSpPr>
        <p:spPr bwMode="auto">
          <a:xfrm>
            <a:off x="6241886" y="4662077"/>
            <a:ext cx="1696014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增大摩擦</a:t>
            </a:r>
          </a:p>
        </p:txBody>
      </p:sp>
      <p:sp>
        <p:nvSpPr>
          <p:cNvPr id="140298" name="直接连接符 140297"/>
          <p:cNvSpPr>
            <a:spLocks noChangeShapeType="1"/>
          </p:cNvSpPr>
          <p:nvPr/>
        </p:nvSpPr>
        <p:spPr bwMode="auto">
          <a:xfrm>
            <a:off x="2740590" y="440316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299" name="直接连接符 140298"/>
          <p:cNvSpPr>
            <a:spLocks noChangeShapeType="1"/>
          </p:cNvSpPr>
          <p:nvPr/>
        </p:nvSpPr>
        <p:spPr bwMode="auto">
          <a:xfrm>
            <a:off x="5810757" y="440316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300" name="直接连接符 140299"/>
          <p:cNvSpPr>
            <a:spLocks noChangeShapeType="1"/>
          </p:cNvSpPr>
          <p:nvPr/>
        </p:nvSpPr>
        <p:spPr bwMode="auto">
          <a:xfrm>
            <a:off x="3278658" y="4814765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301" name="直接连接符 140300"/>
          <p:cNvSpPr>
            <a:spLocks noChangeShapeType="1"/>
          </p:cNvSpPr>
          <p:nvPr/>
        </p:nvSpPr>
        <p:spPr bwMode="auto">
          <a:xfrm>
            <a:off x="5541152" y="483429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35853" name="矩形 140301"/>
          <p:cNvSpPr>
            <a:spLocks noChangeArrowheads="1" noChangeShapeType="1" noTextEdit="1"/>
          </p:cNvSpPr>
          <p:nvPr/>
        </p:nvSpPr>
        <p:spPr bwMode="auto">
          <a:xfrm>
            <a:off x="733320" y="230665"/>
            <a:ext cx="1710267" cy="7411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7619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spc="539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说一说：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071" y="1151417"/>
            <a:ext cx="3390900" cy="2278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3971" y="1174224"/>
            <a:ext cx="3390900" cy="225579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0"/>
      <p:bldP spid="140294" grpId="0"/>
      <p:bldP spid="140295" grpId="0"/>
      <p:bldP spid="140296" grpId="0"/>
      <p:bldP spid="14029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632511" y="201130"/>
            <a:ext cx="4674729" cy="741116"/>
          </a:xfrm>
          <a:noFill/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三、减小有害摩擦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986411" y="805664"/>
            <a:ext cx="2207906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49156" name="AutoShape 4"/>
          <p:cNvSpPr/>
          <p:nvPr/>
        </p:nvSpPr>
        <p:spPr bwMode="auto">
          <a:xfrm>
            <a:off x="3830886" y="3711929"/>
            <a:ext cx="269605" cy="912142"/>
          </a:xfrm>
          <a:prstGeom prst="leftBrace">
            <a:avLst>
              <a:gd name="adj1" fmla="val 3492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1300" dirty="0">
                <a:solidFill>
                  <a:srgbClr val="FF0000"/>
                </a:solidFill>
                <a:latin typeface="Tahoma" panose="020B0604030504040204" pitchFamily="34" charset="0"/>
              </a:rPr>
              <a:t>                  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058920" y="3540901"/>
            <a:ext cx="319249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Tahoma" panose="020B0604030504040204" pitchFamily="34" charset="0"/>
              </a:rPr>
              <a:t>加润滑油</a:t>
            </a:r>
          </a:p>
          <a:p>
            <a:r>
              <a:rPr lang="zh-CN" altLang="en-US" sz="2400" dirty="0">
                <a:latin typeface="Tahoma" panose="020B0604030504040204" pitchFamily="34" charset="0"/>
              </a:rPr>
              <a:t>加气垫</a:t>
            </a:r>
          </a:p>
          <a:p>
            <a:r>
              <a:rPr lang="zh-CN" altLang="en-US" sz="2400" dirty="0">
                <a:latin typeface="Tahoma" panose="020B0604030504040204" pitchFamily="34" charset="0"/>
              </a:rPr>
              <a:t>电磁场使接触面分离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79659" y="2075974"/>
            <a:ext cx="2496503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、使接触面光滑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151572" y="2880837"/>
            <a:ext cx="34775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、变滑动为滚动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1151572" y="3882867"/>
            <a:ext cx="33137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、使接触面分离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1151572" y="1203484"/>
            <a:ext cx="281654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、减小压力</a:t>
            </a: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6384409" y="479050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37898" name="Text Box 12"/>
          <p:cNvSpPr txBox="1">
            <a:spLocks noChangeArrowheads="1"/>
          </p:cNvSpPr>
          <p:nvPr/>
        </p:nvSpPr>
        <p:spPr bwMode="auto">
          <a:xfrm>
            <a:off x="3762000" y="1562218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37900" name="Text Box 14"/>
          <p:cNvSpPr txBox="1">
            <a:spLocks noChangeArrowheads="1"/>
          </p:cNvSpPr>
          <p:nvPr/>
        </p:nvSpPr>
        <p:spPr bwMode="auto">
          <a:xfrm>
            <a:off x="3647982" y="3443512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pic>
        <p:nvPicPr>
          <p:cNvPr id="49167" name="Picture 15" descr="滚动摩擦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1317" y="3166793"/>
            <a:ext cx="2142584" cy="11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0885" y="778684"/>
            <a:ext cx="4286250" cy="23877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 animBg="1"/>
      <p:bldP spid="49157" grpId="0"/>
      <p:bldP spid="49158" grpId="0"/>
      <p:bldP spid="49159" grpId="0"/>
      <p:bldP spid="49160" grpId="0"/>
      <p:bldP spid="491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qd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43" y="2944590"/>
            <a:ext cx="5434450" cy="206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5894472" y="909122"/>
            <a:ext cx="2248042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磁悬浮列车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5884393" y="3243980"/>
            <a:ext cx="1425222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气垫船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43" y="681265"/>
            <a:ext cx="5434450" cy="2061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7" name="图片 144386" descr="jinzi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18" y="717709"/>
            <a:ext cx="3042761" cy="1852136"/>
          </a:xfrm>
          <a:prstGeom prst="rect">
            <a:avLst/>
          </a:prstGeom>
          <a:noFill/>
          <a:ln w="28575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4388" name="图片 144387" descr="pic_117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080" y="3093598"/>
            <a:ext cx="3582059" cy="1488169"/>
          </a:xfrm>
          <a:prstGeom prst="rect">
            <a:avLst/>
          </a:prstGeom>
          <a:noFill/>
          <a:ln w="28575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4389" name="文本框 144388"/>
          <p:cNvSpPr txBox="1">
            <a:spLocks noChangeArrowheads="1"/>
          </p:cNvSpPr>
          <p:nvPr/>
        </p:nvSpPr>
        <p:spPr bwMode="auto">
          <a:xfrm>
            <a:off x="434817" y="1078230"/>
            <a:ext cx="5534501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、古埃及人建造金字塔时，在运送的大石块下面垫上</a:t>
            </a:r>
            <a:r>
              <a:rPr lang="zh-CN" altLang="en-US" sz="24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圆形滚木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</a:p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、北京故宫有一整块雕龙的大石阶重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多吨，在没有大型起重工具的情况下，据说是在冬天运送的，首先在地上</a:t>
            </a:r>
            <a:r>
              <a:rPr lang="zh-CN" altLang="en-US" sz="24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泼水，结冰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后再垫上圆形滚木推拉运送。</a:t>
            </a: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用这两种方法，利用了什么原理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</a:p>
        </p:txBody>
      </p:sp>
      <p:sp>
        <p:nvSpPr>
          <p:cNvPr id="39941" name="矩形 144390"/>
          <p:cNvSpPr>
            <a:spLocks noChangeArrowheads="1" noChangeShapeType="1" noTextEdit="1"/>
          </p:cNvSpPr>
          <p:nvPr/>
        </p:nvSpPr>
        <p:spPr bwMode="auto">
          <a:xfrm>
            <a:off x="434987" y="161937"/>
            <a:ext cx="1508360" cy="8420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？想想议议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9" descr="自行车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099" y="1251268"/>
            <a:ext cx="2679418" cy="205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5"/>
          <p:cNvSpPr txBox="1">
            <a:spLocks noChangeArrowheads="1"/>
          </p:cNvSpPr>
          <p:nvPr/>
        </p:nvSpPr>
        <p:spPr bwMode="auto">
          <a:xfrm>
            <a:off x="1880707" y="593067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45059" name="Text Box 6"/>
          <p:cNvSpPr txBox="1">
            <a:spLocks noChangeArrowheads="1"/>
          </p:cNvSpPr>
          <p:nvPr/>
        </p:nvSpPr>
        <p:spPr bwMode="auto">
          <a:xfrm>
            <a:off x="1059605" y="813442"/>
            <a:ext cx="393361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、研究自行车上的摩擦。</a:t>
            </a:r>
          </a:p>
        </p:txBody>
      </p:sp>
      <p:sp>
        <p:nvSpPr>
          <p:cNvPr id="45060" name="Text Box 7"/>
          <p:cNvSpPr txBox="1">
            <a:spLocks noChangeArrowheads="1"/>
          </p:cNvSpPr>
          <p:nvPr/>
        </p:nvSpPr>
        <p:spPr bwMode="auto">
          <a:xfrm>
            <a:off x="980545" y="3371692"/>
            <a:ext cx="627097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）自行车上的哪些部位存在摩擦？</a:t>
            </a:r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）哪些摩擦是有益的？哪些摩擦是有害的？</a:t>
            </a:r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）使用自行车时是如何增大有益摩擦和减小有害摩擦</a:t>
            </a:r>
            <a:r>
              <a:rPr lang="en-US" altLang="zh-CN" sz="2400" b="1" dirty="0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5061" name="Text Box 8"/>
          <p:cNvSpPr txBox="1">
            <a:spLocks noChangeArrowheads="1"/>
          </p:cNvSpPr>
          <p:nvPr/>
        </p:nvSpPr>
        <p:spPr bwMode="auto">
          <a:xfrm>
            <a:off x="5700302" y="308023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45062" name="Text Box 9"/>
          <p:cNvSpPr txBox="1">
            <a:spLocks noChangeArrowheads="1"/>
          </p:cNvSpPr>
          <p:nvPr/>
        </p:nvSpPr>
        <p:spPr bwMode="auto">
          <a:xfrm>
            <a:off x="1595662" y="4184627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1146941" y="2032541"/>
            <a:ext cx="506918" cy="89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摩擦力</a:t>
            </a:r>
          </a:p>
        </p:txBody>
      </p:sp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1721557" y="1773627"/>
            <a:ext cx="347754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二、影响滑动摩擦力大小的因素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5199098" y="1545591"/>
            <a:ext cx="13682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压力的大小</a:t>
            </a:r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5199099" y="1887645"/>
            <a:ext cx="199531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接触面的粗糙程度</a:t>
            </a: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1721556" y="2514742"/>
            <a:ext cx="23373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三、增大摩擦的方法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4059062" y="2343491"/>
            <a:ext cx="399062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2101850" indent="-21018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18" charset="0"/>
              </a:rPr>
              <a:t>增大压力。</a:t>
            </a:r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3944903" y="2724339"/>
            <a:ext cx="39336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235325" indent="-3145155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18" charset="0"/>
              </a:rPr>
              <a:t>增大接触面的粗糙程度。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4058868" y="3290235"/>
            <a:ext cx="114017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减小压力</a:t>
            </a:r>
          </a:p>
        </p:txBody>
      </p:sp>
      <p:sp>
        <p:nvSpPr>
          <p:cNvPr id="41994" name="Text Box 11"/>
          <p:cNvSpPr txBox="1">
            <a:spLocks noChangeArrowheads="1"/>
          </p:cNvSpPr>
          <p:nvPr/>
        </p:nvSpPr>
        <p:spPr bwMode="auto">
          <a:xfrm>
            <a:off x="4058868" y="3689298"/>
            <a:ext cx="262240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减小接触面的粗糙程度</a:t>
            </a:r>
          </a:p>
        </p:txBody>
      </p:sp>
      <p:sp>
        <p:nvSpPr>
          <p:cNvPr id="41995" name="Text Box 12"/>
          <p:cNvSpPr txBox="1">
            <a:spLocks noChangeArrowheads="1"/>
          </p:cNvSpPr>
          <p:nvPr/>
        </p:nvSpPr>
        <p:spPr bwMode="auto">
          <a:xfrm>
            <a:off x="4058869" y="4181000"/>
            <a:ext cx="342053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用滚动代替滑动</a:t>
            </a:r>
          </a:p>
        </p:txBody>
      </p:sp>
      <p:sp>
        <p:nvSpPr>
          <p:cNvPr id="41996" name="Text Box 13"/>
          <p:cNvSpPr txBox="1">
            <a:spLocks noChangeArrowheads="1"/>
          </p:cNvSpPr>
          <p:nvPr/>
        </p:nvSpPr>
        <p:spPr bwMode="auto">
          <a:xfrm>
            <a:off x="4058869" y="4612130"/>
            <a:ext cx="336352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使两个接触面的摩擦面彼此离开</a:t>
            </a:r>
          </a:p>
        </p:txBody>
      </p:sp>
      <p:sp>
        <p:nvSpPr>
          <p:cNvPr id="41999" name="AutoShape 16"/>
          <p:cNvSpPr/>
          <p:nvPr/>
        </p:nvSpPr>
        <p:spPr bwMode="auto">
          <a:xfrm>
            <a:off x="1608727" y="1171470"/>
            <a:ext cx="217346" cy="3009594"/>
          </a:xfrm>
          <a:prstGeom prst="leftBrace">
            <a:avLst>
              <a:gd name="adj1" fmla="val 115328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/>
          </a:p>
        </p:txBody>
      </p:sp>
      <p:sp>
        <p:nvSpPr>
          <p:cNvPr id="42000" name="AutoShape 17"/>
          <p:cNvSpPr/>
          <p:nvPr/>
        </p:nvSpPr>
        <p:spPr bwMode="auto">
          <a:xfrm>
            <a:off x="5028071" y="1716618"/>
            <a:ext cx="171027" cy="456071"/>
          </a:xfrm>
          <a:prstGeom prst="leftBrace">
            <a:avLst>
              <a:gd name="adj1" fmla="val 33321"/>
              <a:gd name="adj2" fmla="val 40106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2001" name="AutoShape 18"/>
          <p:cNvSpPr/>
          <p:nvPr/>
        </p:nvSpPr>
        <p:spPr bwMode="auto">
          <a:xfrm>
            <a:off x="3887894" y="2343715"/>
            <a:ext cx="171027" cy="725676"/>
          </a:xfrm>
          <a:prstGeom prst="leftBrace">
            <a:avLst>
              <a:gd name="adj1" fmla="val 35339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2002" name="AutoShape 19"/>
          <p:cNvSpPr/>
          <p:nvPr/>
        </p:nvSpPr>
        <p:spPr bwMode="auto">
          <a:xfrm>
            <a:off x="3944991" y="3480265"/>
            <a:ext cx="171027" cy="1311204"/>
          </a:xfrm>
          <a:prstGeom prst="leftBrace">
            <a:avLst>
              <a:gd name="adj1" fmla="val 63853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/>
          </a:p>
        </p:txBody>
      </p:sp>
      <p:sp>
        <p:nvSpPr>
          <p:cNvPr id="42004" name="Text Box 25"/>
          <p:cNvSpPr txBox="1">
            <a:spLocks noChangeArrowheads="1"/>
          </p:cNvSpPr>
          <p:nvPr/>
        </p:nvSpPr>
        <p:spPr bwMode="auto">
          <a:xfrm>
            <a:off x="1721556" y="918493"/>
            <a:ext cx="604294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一、摩擦力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课堂总结</a:t>
            </a:r>
          </a:p>
        </p:txBody>
      </p:sp>
      <p:sp>
        <p:nvSpPr>
          <p:cNvPr id="3" name="AutoShape 18"/>
          <p:cNvSpPr/>
          <p:nvPr/>
        </p:nvSpPr>
        <p:spPr bwMode="auto">
          <a:xfrm>
            <a:off x="2968731" y="717321"/>
            <a:ext cx="171027" cy="725676"/>
          </a:xfrm>
          <a:prstGeom prst="leftBrace">
            <a:avLst>
              <a:gd name="adj1" fmla="val 35339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146850" y="573406"/>
            <a:ext cx="159400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滑动摩擦力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146850" y="918476"/>
            <a:ext cx="262240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静摩擦力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146850" y="1263969"/>
            <a:ext cx="342053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滚动摩擦力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825855" y="3963495"/>
            <a:ext cx="233736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四、减小摩擦的方法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322495" y="1260546"/>
            <a:ext cx="6499013" cy="34394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endParaRPr lang="en-US" altLang="zh-CN" sz="2700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1.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物体所受的摩擦力的大小与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和接触面的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有关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一个重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90N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的铁块放在水平桌面上，小红用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30N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的水平拉力使它向右做匀速直线运动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铁块受到的摩擦力等于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___N,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方向向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如果拉力变大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摩擦力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（填“变大”、“不变”或“变小”）。</a:t>
            </a:r>
            <a:r>
              <a:rPr lang="zh-CN" altLang="en-US" sz="30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endParaRPr lang="zh-CN" altLang="en-US" sz="30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6296520" y="1656045"/>
            <a:ext cx="1140178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压力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2309460" y="2032542"/>
            <a:ext cx="1358712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粗糙程度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986411" y="3325932"/>
            <a:ext cx="524957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30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4032791" y="3325931"/>
            <a:ext cx="443007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左</a:t>
            </a:r>
          </a:p>
        </p:txBody>
      </p:sp>
      <p:sp>
        <p:nvSpPr>
          <p:cNvPr id="146441" name="Rectangle 9"/>
          <p:cNvSpPr/>
          <p:nvPr/>
        </p:nvSpPr>
        <p:spPr>
          <a:xfrm>
            <a:off x="1770251" y="3703615"/>
            <a:ext cx="1482231" cy="43766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</a:rPr>
              <a:t>不变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课堂练习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nimBg="1"/>
      <p:bldP spid="146437" grpId="0"/>
      <p:bldP spid="56326" grpId="0"/>
      <p:bldP spid="56327" grpId="0"/>
      <p:bldP spid="56328" grpId="0"/>
      <p:bldP spid="1464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322493" y="975503"/>
            <a:ext cx="6384996" cy="2977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小明为了测定一个木块和桌面之间摩擦力的大小，他应该用弹簧测力计拉着木块在桌面上沿水平方向做           运动，若此时弹簧测力计的示数是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3.5N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，则实验得出的摩擦力为         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。实验所用的原理是物体在        作用下，物体做           运动。</a:t>
            </a:r>
            <a:endParaRPr lang="zh-CN" altLang="en-US" sz="27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4" name="Line 5"/>
          <p:cNvSpPr>
            <a:spLocks noChangeShapeType="1"/>
          </p:cNvSpPr>
          <p:nvPr/>
        </p:nvSpPr>
        <p:spPr bwMode="auto">
          <a:xfrm>
            <a:off x="4743028" y="2172688"/>
            <a:ext cx="134683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5" name="Line 6"/>
          <p:cNvSpPr>
            <a:spLocks noChangeShapeType="1"/>
          </p:cNvSpPr>
          <p:nvPr/>
        </p:nvSpPr>
        <p:spPr bwMode="auto">
          <a:xfrm>
            <a:off x="3817820" y="3056326"/>
            <a:ext cx="1131864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6" name="Line 7"/>
          <p:cNvSpPr>
            <a:spLocks noChangeShapeType="1"/>
          </p:cNvSpPr>
          <p:nvPr/>
        </p:nvSpPr>
        <p:spPr bwMode="auto">
          <a:xfrm>
            <a:off x="3171721" y="3487456"/>
            <a:ext cx="102378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7" name="Line 8"/>
          <p:cNvSpPr>
            <a:spLocks noChangeShapeType="1"/>
          </p:cNvSpPr>
          <p:nvPr/>
        </p:nvSpPr>
        <p:spPr bwMode="auto">
          <a:xfrm>
            <a:off x="6458045" y="3487456"/>
            <a:ext cx="121975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4743027" y="1773627"/>
            <a:ext cx="1358712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匀速直线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979347" y="2571751"/>
            <a:ext cx="737221" cy="52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3.5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010195" y="3056326"/>
            <a:ext cx="1053476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平衡力</a:t>
            </a:r>
          </a:p>
        </p:txBody>
      </p:sp>
      <p:sp>
        <p:nvSpPr>
          <p:cNvPr id="147468" name="Text Box 12"/>
          <p:cNvSpPr txBox="1">
            <a:spLocks noChangeArrowheads="1"/>
          </p:cNvSpPr>
          <p:nvPr/>
        </p:nvSpPr>
        <p:spPr bwMode="auto">
          <a:xfrm>
            <a:off x="6401036" y="3002881"/>
            <a:ext cx="1591498" cy="48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匀速直线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/>
      <p:bldP spid="57354" grpId="0"/>
      <p:bldP spid="57355" grpId="0"/>
      <p:bldP spid="1474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文本框 176129"/>
          <p:cNvSpPr txBox="1">
            <a:spLocks noChangeArrowheads="1"/>
          </p:cNvSpPr>
          <p:nvPr/>
        </p:nvSpPr>
        <p:spPr bwMode="auto">
          <a:xfrm>
            <a:off x="1286459" y="889162"/>
            <a:ext cx="5985933" cy="32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、要使放在水平地面上重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200N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的木块从原地移动，最小得用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的水平推力。木块从原地移动以后，为了使它继续匀速滑动，只要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60N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的水平推力就行了。求：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、木块与地面的最大静摩擦力是多大？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、滑动摩擦力是多大？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、若拉力增大至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90N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，滑动摩擦力是多大？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2921173" y="182699"/>
            <a:ext cx="5222252" cy="5344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269" indent="-245269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36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6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观察思考</a:t>
            </a:r>
          </a:p>
        </p:txBody>
      </p:sp>
      <p:pic>
        <p:nvPicPr>
          <p:cNvPr id="64514" name="Picture 2" descr="http://www.hlj.xinhuanet.com/news/2012-04/26/131551589_11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9439" y="2946493"/>
            <a:ext cx="1848038" cy="1329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4" descr="http://img01.timedg.com/attachement/jpg/site1/2011-02-06/31158569807315409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92676" y="2892426"/>
            <a:ext cx="1848038" cy="133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183833" y="4335919"/>
            <a:ext cx="2939521" cy="6910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运动员松手后，在水平冰面上滑行的冰壶，失去动力后为什么会停下来呢？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78893" y="4333088"/>
            <a:ext cx="2511954" cy="4837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滑冰车的同学停止撑冰后为什么也会停下来呢？</a:t>
            </a:r>
          </a:p>
        </p:txBody>
      </p:sp>
      <p:pic>
        <p:nvPicPr>
          <p:cNvPr id="10248" name="Picture 8" descr="http://tyj.jl.gov.cn/ttfc/201208/W0201208244032097974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87583" y="927994"/>
            <a:ext cx="1870604" cy="1323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 descr="http://imgs1.rybbaby.com/uploadfile/20130425/20130425212634_4563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8348" y="914928"/>
            <a:ext cx="1870603" cy="1320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83833" y="2261699"/>
            <a:ext cx="2779183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sz="1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1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在水平冰面上，如果不再用力地蹬冰面，滑冰运动员就会慢慢停下来</a:t>
            </a:r>
            <a:endParaRPr lang="zh-CN" altLang="en-US" sz="1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518556" y="2251075"/>
            <a:ext cx="2618846" cy="4693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从滑梯上滑下的小朋友，在水平面上滑行一段距离后会停下来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新课引入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43174" y="0"/>
            <a:ext cx="3629978" cy="862489"/>
          </a:xfrm>
        </p:spPr>
        <p:txBody>
          <a:bodyPr/>
          <a:lstStyle/>
          <a:p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观察思考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79" y="963281"/>
            <a:ext cx="7038754" cy="3508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21888" y="2086788"/>
            <a:ext cx="9144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942214" y="4673380"/>
            <a:ext cx="42672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悬浮的东西会一直动下去吗？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656046" y="291942"/>
            <a:ext cx="3629978" cy="862489"/>
          </a:xfrm>
        </p:spPr>
        <p:txBody>
          <a:bodyPr/>
          <a:lstStyle/>
          <a:p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观察思考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9479" y="963281"/>
            <a:ext cx="7038754" cy="35087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21888" y="2086788"/>
            <a:ext cx="91440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942214" y="4673380"/>
            <a:ext cx="42672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悬浮的东西会一直动下去吗？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文本框 126977"/>
          <p:cNvSpPr txBox="1"/>
          <p:nvPr/>
        </p:nvSpPr>
        <p:spPr>
          <a:xfrm>
            <a:off x="1151467" y="1093795"/>
            <a:ext cx="6519204" cy="14080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300" noProof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en-US" altLang="zh-CN" sz="27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骑自行车在水平道路上行驶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无论路面多么光滑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总会逐渐变慢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最后停下来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在地面上滚动的足球也是这样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为什么呢？</a:t>
            </a:r>
          </a:p>
        </p:txBody>
      </p:sp>
      <p:sp>
        <p:nvSpPr>
          <p:cNvPr id="126981" name="文本框 126980"/>
          <p:cNvSpPr txBox="1">
            <a:spLocks noChangeArrowheads="1"/>
          </p:cNvSpPr>
          <p:nvPr/>
        </p:nvSpPr>
        <p:spPr bwMode="auto">
          <a:xfrm>
            <a:off x="1151468" y="2841355"/>
            <a:ext cx="622228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是力改变了物体的运动状态，这个力是摩擦力。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825" y="130016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讲授新课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6610" y="370891"/>
            <a:ext cx="6263174" cy="4261831"/>
          </a:xfr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1611208" y="678584"/>
            <a:ext cx="4001156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（一）、滑动摩擦力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1839517" y="1446610"/>
            <a:ext cx="1125140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0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定义：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2964657" y="1481381"/>
            <a:ext cx="4539779" cy="2180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lang="zh-CN" altLang="en-US" sz="2700" b="1" cap="small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一个物体在另一个物体表面上相对滑动时，在两个物体接触面之间会产生阻碍物体相对运动的力，这个力叫做滑动摩擦力。</a:t>
            </a:r>
            <a:endParaRPr lang="zh-CN" altLang="en-US" sz="2400" b="1" cap="small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2"/>
          <p:cNvSpPr txBox="1"/>
          <p:nvPr/>
        </p:nvSpPr>
        <p:spPr bwMode="auto">
          <a:xfrm>
            <a:off x="2268142" y="1071563"/>
            <a:ext cx="4393407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活动：体验滑动摩擦力</a:t>
            </a:r>
          </a:p>
        </p:txBody>
      </p:sp>
      <p:sp>
        <p:nvSpPr>
          <p:cNvPr id="10" name="副标题 2"/>
          <p:cNvSpPr txBox="1"/>
          <p:nvPr/>
        </p:nvSpPr>
        <p:spPr bwMode="auto">
          <a:xfrm>
            <a:off x="1678782" y="1982391"/>
            <a:ext cx="2839641" cy="20895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b="1" cap="small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用手压课本并抽出直尺。当手压课本的力大小不同时，抽出直尺需要的力一样大吗？</a:t>
            </a:r>
            <a:endParaRPr lang="en-US" altLang="zh-CN" b="1" cap="small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b="1" cap="small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换用不同大小、不同材料的直尺，再试一试，有什么变化？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 l="23441" t="19388" r="28894" b="19386"/>
          <a:stretch>
            <a:fillRect/>
          </a:stretch>
        </p:blipFill>
        <p:spPr bwMode="auto">
          <a:xfrm>
            <a:off x="4864180" y="2157412"/>
            <a:ext cx="2411015" cy="173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3446860" y="375047"/>
            <a:ext cx="2303859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问题与猜想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2000251" y="1125142"/>
            <a:ext cx="4982766" cy="91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问题一：为什么在冰面上拉动一个物体比在一般的地面上要容易？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2000251" y="2143125"/>
            <a:ext cx="4982766" cy="117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问题二：为什么在地面上推动质量较小的物体比推动质量较大的物体省力？</a:t>
            </a:r>
          </a:p>
        </p:txBody>
      </p:sp>
      <p:sp>
        <p:nvSpPr>
          <p:cNvPr id="7" name="副标题 2"/>
          <p:cNvSpPr txBox="1"/>
          <p:nvPr/>
        </p:nvSpPr>
        <p:spPr bwMode="auto">
          <a:xfrm>
            <a:off x="2000251" y="3375422"/>
            <a:ext cx="4982766" cy="117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问题三：为什么擦黑板时，越是用力按板擦，板擦在黑板上滑动就越费力？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33121"/>
          <p:cNvSpPr>
            <a:spLocks noGrp="1" noChangeArrowheads="1"/>
          </p:cNvSpPr>
          <p:nvPr>
            <p:ph type="title"/>
          </p:nvPr>
        </p:nvSpPr>
        <p:spPr>
          <a:xfrm>
            <a:off x="417671" y="177165"/>
            <a:ext cx="8048625" cy="855345"/>
          </a:xfrm>
        </p:spPr>
        <p:txBody>
          <a:bodyPr>
            <a:normAutofit fontScale="90000"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（二）实验探究：滑动摩擦力的大小与什么有关</a:t>
            </a:r>
          </a:p>
        </p:txBody>
      </p:sp>
      <p:sp>
        <p:nvSpPr>
          <p:cNvPr id="133123" name="文本占位符 133122"/>
          <p:cNvSpPr>
            <a:spLocks noGrp="1" noChangeArrowheads="1"/>
          </p:cNvSpPr>
          <p:nvPr>
            <p:ph type="body" idx="1"/>
          </p:nvPr>
        </p:nvSpPr>
        <p:spPr>
          <a:xfrm>
            <a:off x="857693" y="946149"/>
            <a:ext cx="6786924" cy="360384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问题：摩擦力的大小与什么有关？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猜想：</a:t>
            </a:r>
            <a:r>
              <a:rPr lang="en-US" altLang="zh-CN" sz="2100" dirty="0"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ea typeface="微软雅黑" panose="020B0503020204020204" pitchFamily="34" charset="-122"/>
              </a:rPr>
              <a:t>接触面所受的压力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ea typeface="微软雅黑" panose="020B0503020204020204" pitchFamily="34" charset="-122"/>
              </a:rPr>
              <a:t>接触面的粗糙程度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ea typeface="微软雅黑" panose="020B0503020204020204" pitchFamily="34" charset="-122"/>
              </a:rPr>
              <a:t>3. ……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依据：当你推箱子时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箱子越重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推起来越费力</a:t>
            </a:r>
            <a:r>
              <a:rPr lang="en-US" altLang="zh-CN" sz="2100" dirty="0"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ea typeface="微软雅黑" panose="020B0503020204020204" pitchFamily="34" charset="-122"/>
              </a:rPr>
              <a:t>地面越粗糙</a:t>
            </a:r>
            <a:r>
              <a:rPr lang="en-US" altLang="zh-CN" sz="2100" dirty="0">
                <a:ea typeface="微软雅黑" panose="020B0503020204020204" pitchFamily="34" charset="-122"/>
              </a:rPr>
              <a:t>,   </a:t>
            </a:r>
            <a:r>
              <a:rPr lang="zh-CN" altLang="en-US" sz="2100" dirty="0">
                <a:ea typeface="微软雅黑" panose="020B0503020204020204" pitchFamily="34" charset="-122"/>
              </a:rPr>
              <a:t>推起来越费力</a:t>
            </a:r>
            <a:r>
              <a:rPr lang="en-US" altLang="zh-CN" sz="2100" dirty="0">
                <a:ea typeface="微软雅黑" panose="020B0503020204020204" pitchFamily="34" charset="-122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原理：二力平衡的条件。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器材：弹簧测力计 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砝码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木块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长木板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实验：分组进行实验，时间</a:t>
            </a:r>
            <a:r>
              <a:rPr lang="en-US" altLang="zh-CN" sz="2100" dirty="0">
                <a:ea typeface="微软雅黑" panose="020B0503020204020204" pitchFamily="34" charset="-122"/>
              </a:rPr>
              <a:t>15</a:t>
            </a:r>
            <a:r>
              <a:rPr lang="zh-CN" altLang="en-US" sz="2100" dirty="0">
                <a:ea typeface="微软雅黑" panose="020B0503020204020204" pitchFamily="34" charset="-122"/>
              </a:rPr>
              <a:t>分钟，每组记录实验数据。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100" dirty="0"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文本框 158721"/>
          <p:cNvSpPr txBox="1">
            <a:spLocks noChangeArrowheads="1"/>
          </p:cNvSpPr>
          <p:nvPr/>
        </p:nvSpPr>
        <p:spPr bwMode="auto">
          <a:xfrm>
            <a:off x="1538653" y="588316"/>
            <a:ext cx="1271823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问题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</a:rPr>
              <a:t>：</a:t>
            </a:r>
          </a:p>
        </p:txBody>
      </p:sp>
      <p:sp>
        <p:nvSpPr>
          <p:cNvPr id="158723" name="文本框 158722"/>
          <p:cNvSpPr txBox="1">
            <a:spLocks noChangeArrowheads="1"/>
          </p:cNvSpPr>
          <p:nvPr/>
        </p:nvSpPr>
        <p:spPr bwMode="auto">
          <a:xfrm>
            <a:off x="1664547" y="1317555"/>
            <a:ext cx="5006820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1</a:t>
            </a:r>
            <a:r>
              <a:rPr lang="zh-CN" altLang="en-US" sz="2800" b="1" dirty="0">
                <a:latin typeface="Times New Roman" panose="02020603050405020304" pitchFamily="18" charset="0"/>
              </a:rPr>
              <a:t>、怎样改变木块的压力大小？</a:t>
            </a:r>
          </a:p>
        </p:txBody>
      </p:sp>
      <p:sp>
        <p:nvSpPr>
          <p:cNvPr id="158724" name="文本框 158723"/>
          <p:cNvSpPr txBox="1">
            <a:spLocks noChangeArrowheads="1"/>
          </p:cNvSpPr>
          <p:nvPr/>
        </p:nvSpPr>
        <p:spPr bwMode="auto">
          <a:xfrm>
            <a:off x="1664547" y="2410225"/>
            <a:ext cx="5728171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2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、用什么工具测摩擦力？怎样测？</a:t>
            </a:r>
          </a:p>
        </p:txBody>
      </p:sp>
      <p:sp>
        <p:nvSpPr>
          <p:cNvPr id="158725" name="文本框 158724"/>
          <p:cNvSpPr txBox="1">
            <a:spLocks noChangeArrowheads="1"/>
          </p:cNvSpPr>
          <p:nvPr/>
        </p:nvSpPr>
        <p:spPr bwMode="auto">
          <a:xfrm>
            <a:off x="1664547" y="3434010"/>
            <a:ext cx="3924792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>
                <a:latin typeface="Times New Roman" panose="02020603050405020304" pitchFamily="18" charset="0"/>
              </a:rPr>
              <a:t>3</a:t>
            </a:r>
            <a:r>
              <a:rPr lang="zh-CN" altLang="en-US" sz="2800" b="1" dirty="0">
                <a:latin typeface="Times New Roman" panose="02020603050405020304" pitchFamily="18" charset="0"/>
              </a:rPr>
              <a:t>、用到什么科学方法？</a:t>
            </a:r>
          </a:p>
        </p:txBody>
      </p:sp>
      <p:sp>
        <p:nvSpPr>
          <p:cNvPr id="158726" name="文本框 158725"/>
          <p:cNvSpPr txBox="1">
            <a:spLocks noChangeArrowheads="1"/>
          </p:cNvSpPr>
          <p:nvPr/>
        </p:nvSpPr>
        <p:spPr bwMode="auto">
          <a:xfrm>
            <a:off x="2256014" y="1871017"/>
            <a:ext cx="24775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在木块上放砝码</a:t>
            </a:r>
          </a:p>
        </p:txBody>
      </p:sp>
      <p:sp>
        <p:nvSpPr>
          <p:cNvPr id="158727" name="文本框 158726"/>
          <p:cNvSpPr txBox="1">
            <a:spLocks noChangeArrowheads="1"/>
          </p:cNvSpPr>
          <p:nvPr/>
        </p:nvSpPr>
        <p:spPr bwMode="auto">
          <a:xfrm>
            <a:off x="2230298" y="2911471"/>
            <a:ext cx="14790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chemeClr val="hlink"/>
                </a:solidFill>
                <a:latin typeface="Times New Roman" panose="02020603050405020304" pitchFamily="18" charset="0"/>
              </a:rPr>
              <a:t>弹簧测力计</a:t>
            </a:r>
          </a:p>
        </p:txBody>
      </p:sp>
      <p:sp>
        <p:nvSpPr>
          <p:cNvPr id="158728" name="文本框 158727"/>
          <p:cNvSpPr txBox="1">
            <a:spLocks noChangeArrowheads="1"/>
          </p:cNvSpPr>
          <p:nvPr/>
        </p:nvSpPr>
        <p:spPr bwMode="auto">
          <a:xfrm>
            <a:off x="2256016" y="3918586"/>
            <a:ext cx="147901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控制变量法</a:t>
            </a:r>
          </a:p>
        </p:txBody>
      </p:sp>
      <p:sp>
        <p:nvSpPr>
          <p:cNvPr id="158729" name="文本框 158728"/>
          <p:cNvSpPr txBox="1">
            <a:spLocks noChangeArrowheads="1"/>
          </p:cNvSpPr>
          <p:nvPr/>
        </p:nvSpPr>
        <p:spPr bwMode="auto">
          <a:xfrm>
            <a:off x="3709740" y="2911429"/>
            <a:ext cx="372762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匀速拉动木块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,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拉力等于摩擦力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000"/>
                                        <p:tgtEl>
                                          <p:spTgt spid="15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3000"/>
                                        <p:tgtEl>
                                          <p:spTgt spid="158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3000"/>
                                        <p:tgtEl>
                                          <p:spTgt spid="158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3000"/>
                                        <p:tgtEl>
                                          <p:spTgt spid="15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3000"/>
                                        <p:tgtEl>
                                          <p:spTgt spid="158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3000"/>
                                        <p:tgtEl>
                                          <p:spTgt spid="158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3000"/>
                                        <p:tgtEl>
                                          <p:spTgt spid="158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  <p:bldP spid="158723" grpId="0"/>
      <p:bldP spid="158725" grpId="0"/>
      <p:bldP spid="158726" grpId="0"/>
      <p:bldP spid="158727" grpId="0"/>
      <p:bldP spid="158728" grpId="0"/>
      <p:bldP spid="1587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文本框 160769"/>
          <p:cNvSpPr txBox="1">
            <a:spLocks noChangeArrowheads="1"/>
          </p:cNvSpPr>
          <p:nvPr/>
        </p:nvSpPr>
        <p:spPr bwMode="auto">
          <a:xfrm>
            <a:off x="1228668" y="68111"/>
            <a:ext cx="75245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原理</a:t>
            </a:r>
            <a:r>
              <a:rPr lang="en-US" altLang="zh-CN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:</a:t>
            </a:r>
          </a:p>
        </p:txBody>
      </p:sp>
      <p:sp>
        <p:nvSpPr>
          <p:cNvPr id="160771" name="文本框 160770"/>
          <p:cNvSpPr txBox="1">
            <a:spLocks noChangeArrowheads="1"/>
          </p:cNvSpPr>
          <p:nvPr/>
        </p:nvSpPr>
        <p:spPr bwMode="auto">
          <a:xfrm>
            <a:off x="2177626" y="52671"/>
            <a:ext cx="2447820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二力平衡的条件</a:t>
            </a:r>
          </a:p>
        </p:txBody>
      </p:sp>
      <p:sp>
        <p:nvSpPr>
          <p:cNvPr id="160772" name="文本框 160771"/>
          <p:cNvSpPr txBox="1">
            <a:spLocks noChangeArrowheads="1"/>
          </p:cNvSpPr>
          <p:nvPr/>
        </p:nvSpPr>
        <p:spPr bwMode="auto">
          <a:xfrm>
            <a:off x="1197788" y="498053"/>
            <a:ext cx="75245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步骤</a:t>
            </a:r>
            <a:r>
              <a:rPr lang="en-US" altLang="zh-CN" sz="2100" dirty="0">
                <a:solidFill>
                  <a:srgbClr val="3333CC"/>
                </a:solidFill>
                <a:latin typeface="Times New Roman" panose="02020603050405020304" pitchFamily="18" charset="0"/>
                <a:ea typeface="仿宋_GB2312" pitchFamily="49" charset="-122"/>
              </a:rPr>
              <a:t>:</a:t>
            </a:r>
          </a:p>
        </p:txBody>
      </p:sp>
      <p:sp>
        <p:nvSpPr>
          <p:cNvPr id="160773" name="文本框 160772"/>
          <p:cNvSpPr txBox="1">
            <a:spLocks noChangeArrowheads="1"/>
          </p:cNvSpPr>
          <p:nvPr/>
        </p:nvSpPr>
        <p:spPr bwMode="auto">
          <a:xfrm>
            <a:off x="2006601" y="482612"/>
            <a:ext cx="61706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、把木块放在木板上，用弹簧测力计拉木块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1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</a:p>
        </p:txBody>
      </p:sp>
      <p:sp>
        <p:nvSpPr>
          <p:cNvPr id="160774" name="文本框 160773"/>
          <p:cNvSpPr txBox="1">
            <a:spLocks noChangeArrowheads="1"/>
          </p:cNvSpPr>
          <p:nvPr/>
        </p:nvSpPr>
        <p:spPr bwMode="auto">
          <a:xfrm>
            <a:off x="1949592" y="2053919"/>
            <a:ext cx="586122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、在木块上放砝码，用弹簧测力计拉木块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2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；</a:t>
            </a:r>
          </a:p>
        </p:txBody>
      </p:sp>
      <p:sp>
        <p:nvSpPr>
          <p:cNvPr id="160775" name="文本框 160774"/>
          <p:cNvSpPr txBox="1">
            <a:spLocks noChangeArrowheads="1"/>
          </p:cNvSpPr>
          <p:nvPr/>
        </p:nvSpPr>
        <p:spPr bwMode="auto">
          <a:xfrm>
            <a:off x="2006601" y="3540901"/>
            <a:ext cx="6170600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、在木板上固定好毛巾，放上木块，用弹簧</a:t>
            </a:r>
          </a:p>
          <a:p>
            <a:r>
              <a: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测力计拉木块匀速运动，读出这时的拉力</a:t>
            </a:r>
            <a:r>
              <a:rPr lang="en-US" altLang="zh-CN" sz="2400" b="1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F</a:t>
            </a:r>
            <a:r>
              <a:rPr lang="en-US" altLang="zh-CN" sz="2400" b="1" baseline="-25000" dirty="0">
                <a:solidFill>
                  <a:srgbClr val="CC0000"/>
                </a:solidFill>
                <a:latin typeface="Times New Roman" panose="02020603050405020304" pitchFamily="18" charset="0"/>
                <a:ea typeface="仿宋_GB2312" pitchFamily="49" charset="-122"/>
              </a:rPr>
              <a:t>3</a:t>
            </a:r>
          </a:p>
        </p:txBody>
      </p:sp>
      <p:grpSp>
        <p:nvGrpSpPr>
          <p:cNvPr id="2" name="组合 160775"/>
          <p:cNvGrpSpPr/>
          <p:nvPr/>
        </p:nvGrpSpPr>
        <p:grpSpPr bwMode="auto">
          <a:xfrm>
            <a:off x="2721586" y="1431573"/>
            <a:ext cx="2052320" cy="342053"/>
            <a:chOff x="1296" y="1113"/>
            <a:chExt cx="1728" cy="288"/>
          </a:xfrm>
        </p:grpSpPr>
        <p:sp>
          <p:nvSpPr>
            <p:cNvPr id="29704" name="矩形 160776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5" name="矩形 160777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6" name="椭圆 160778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07" name="直接连接符 160779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08" name="直接连接符 160780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3" name="组合 160781"/>
          <p:cNvGrpSpPr/>
          <p:nvPr/>
        </p:nvGrpSpPr>
        <p:grpSpPr bwMode="auto">
          <a:xfrm>
            <a:off x="2747716" y="3089582"/>
            <a:ext cx="2052320" cy="342053"/>
            <a:chOff x="1296" y="1113"/>
            <a:chExt cx="1728" cy="288"/>
          </a:xfrm>
        </p:grpSpPr>
        <p:sp>
          <p:nvSpPr>
            <p:cNvPr id="29710" name="矩形 160782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1" name="矩形 160783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2" name="椭圆 160784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3" name="直接连接符 160785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14" name="直接连接符 160786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4" name="组合 160787"/>
          <p:cNvGrpSpPr/>
          <p:nvPr/>
        </p:nvGrpSpPr>
        <p:grpSpPr bwMode="auto">
          <a:xfrm>
            <a:off x="2760781" y="4445918"/>
            <a:ext cx="2052320" cy="342053"/>
            <a:chOff x="1296" y="1113"/>
            <a:chExt cx="1728" cy="288"/>
          </a:xfrm>
        </p:grpSpPr>
        <p:sp>
          <p:nvSpPr>
            <p:cNvPr id="29716" name="矩形 160788" descr="深色木质"/>
            <p:cNvSpPr>
              <a:spLocks noChangeArrowheads="1"/>
            </p:cNvSpPr>
            <p:nvPr/>
          </p:nvSpPr>
          <p:spPr bwMode="auto">
            <a:xfrm>
              <a:off x="1296" y="1113"/>
              <a:ext cx="480" cy="288"/>
            </a:xfrm>
            <a:prstGeom prst="rect">
              <a:avLst/>
            </a:prstGeom>
            <a:blipFill dpi="0" rotWithShape="0">
              <a:blip r:embed="rId3"/>
              <a:srcRect/>
              <a:tile tx="0" ty="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7" name="矩形 160789"/>
            <p:cNvSpPr>
              <a:spLocks noChangeArrowheads="1"/>
            </p:cNvSpPr>
            <p:nvPr/>
          </p:nvSpPr>
          <p:spPr bwMode="auto">
            <a:xfrm>
              <a:off x="2112" y="1213"/>
              <a:ext cx="624" cy="96"/>
            </a:xfrm>
            <a:prstGeom prst="rect">
              <a:avLst/>
            </a:pr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8" name="椭圆 160790"/>
            <p:cNvSpPr>
              <a:spLocks noChangeArrowheads="1"/>
            </p:cNvSpPr>
            <p:nvPr/>
          </p:nvSpPr>
          <p:spPr bwMode="auto">
            <a:xfrm>
              <a:off x="2880" y="1187"/>
              <a:ext cx="144" cy="144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19" name="直接连接符 160791"/>
            <p:cNvSpPr>
              <a:spLocks noChangeShapeType="1"/>
            </p:cNvSpPr>
            <p:nvPr/>
          </p:nvSpPr>
          <p:spPr bwMode="auto">
            <a:xfrm>
              <a:off x="1776" y="1248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20" name="直接连接符 160792"/>
            <p:cNvSpPr>
              <a:spLocks noChangeShapeType="1"/>
            </p:cNvSpPr>
            <p:nvPr/>
          </p:nvSpPr>
          <p:spPr bwMode="auto">
            <a:xfrm>
              <a:off x="2736" y="12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</p:grpSp>
      <p:grpSp>
        <p:nvGrpSpPr>
          <p:cNvPr id="5" name="组合 160793"/>
          <p:cNvGrpSpPr/>
          <p:nvPr/>
        </p:nvGrpSpPr>
        <p:grpSpPr bwMode="auto">
          <a:xfrm>
            <a:off x="2903302" y="2768907"/>
            <a:ext cx="228036" cy="326614"/>
            <a:chOff x="5171" y="2029"/>
            <a:chExt cx="192" cy="371"/>
          </a:xfrm>
        </p:grpSpPr>
        <p:sp>
          <p:nvSpPr>
            <p:cNvPr id="29722" name="矩形 160794"/>
            <p:cNvSpPr>
              <a:spLocks noChangeArrowheads="1"/>
            </p:cNvSpPr>
            <p:nvPr/>
          </p:nvSpPr>
          <p:spPr bwMode="auto">
            <a:xfrm>
              <a:off x="5171" y="2112"/>
              <a:ext cx="192" cy="28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  <p:sp>
          <p:nvSpPr>
            <p:cNvPr id="29723" name="矩形 160795"/>
            <p:cNvSpPr>
              <a:spLocks noChangeArrowheads="1"/>
            </p:cNvSpPr>
            <p:nvPr/>
          </p:nvSpPr>
          <p:spPr bwMode="auto">
            <a:xfrm>
              <a:off x="5219" y="2029"/>
              <a:ext cx="96" cy="96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zh-CN" altLang="en-US" dirty="0"/>
            </a:p>
          </p:txBody>
        </p:sp>
      </p:grpSp>
      <p:sp>
        <p:nvSpPr>
          <p:cNvPr id="160797" name="直接连接符 160796"/>
          <p:cNvSpPr>
            <a:spLocks noChangeShapeType="1"/>
          </p:cNvSpPr>
          <p:nvPr/>
        </p:nvSpPr>
        <p:spPr bwMode="auto">
          <a:xfrm>
            <a:off x="1955531" y="1773626"/>
            <a:ext cx="53018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60798" name="文本框 160797"/>
          <p:cNvSpPr txBox="1">
            <a:spLocks noChangeArrowheads="1"/>
          </p:cNvSpPr>
          <p:nvPr/>
        </p:nvSpPr>
        <p:spPr bwMode="auto">
          <a:xfrm>
            <a:off x="7239542" y="1561031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66CC"/>
                </a:solidFill>
                <a:latin typeface="Times New Roman" panose="02020603050405020304" pitchFamily="18" charset="0"/>
              </a:rPr>
              <a:t>木板</a:t>
            </a:r>
          </a:p>
        </p:txBody>
      </p:sp>
      <p:sp>
        <p:nvSpPr>
          <p:cNvPr id="160799" name="直接连接符 160798"/>
          <p:cNvSpPr>
            <a:spLocks noChangeShapeType="1"/>
          </p:cNvSpPr>
          <p:nvPr/>
        </p:nvSpPr>
        <p:spPr bwMode="auto">
          <a:xfrm>
            <a:off x="1872393" y="3437573"/>
            <a:ext cx="530182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60800" name="文本框 160799"/>
          <p:cNvSpPr txBox="1">
            <a:spLocks noChangeArrowheads="1"/>
          </p:cNvSpPr>
          <p:nvPr/>
        </p:nvSpPr>
        <p:spPr bwMode="auto">
          <a:xfrm>
            <a:off x="7222915" y="3084831"/>
            <a:ext cx="6001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66CC"/>
                </a:solidFill>
                <a:latin typeface="Times New Roman" panose="02020603050405020304" pitchFamily="18" charset="0"/>
              </a:rPr>
              <a:t>木板</a:t>
            </a:r>
          </a:p>
        </p:txBody>
      </p:sp>
      <p:grpSp>
        <p:nvGrpSpPr>
          <p:cNvPr id="6" name="组合 160800"/>
          <p:cNvGrpSpPr/>
          <p:nvPr/>
        </p:nvGrpSpPr>
        <p:grpSpPr bwMode="auto">
          <a:xfrm>
            <a:off x="1866454" y="4510053"/>
            <a:ext cx="6033440" cy="369370"/>
            <a:chOff x="720" y="3792"/>
            <a:chExt cx="5080" cy="311"/>
          </a:xfrm>
        </p:grpSpPr>
        <p:sp>
          <p:nvSpPr>
            <p:cNvPr id="29729" name="直接连接符 160801"/>
            <p:cNvSpPr>
              <a:spLocks noChangeShapeType="1"/>
            </p:cNvSpPr>
            <p:nvPr/>
          </p:nvSpPr>
          <p:spPr bwMode="auto">
            <a:xfrm>
              <a:off x="720" y="4032"/>
              <a:ext cx="44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dirty="0"/>
            </a:p>
          </p:txBody>
        </p:sp>
        <p:sp>
          <p:nvSpPr>
            <p:cNvPr id="29730" name="文本框 160802"/>
            <p:cNvSpPr txBox="1">
              <a:spLocks noChangeArrowheads="1"/>
            </p:cNvSpPr>
            <p:nvPr/>
          </p:nvSpPr>
          <p:spPr bwMode="auto">
            <a:xfrm>
              <a:off x="5256" y="3792"/>
              <a:ext cx="544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FF66CC"/>
                  </a:solidFill>
                  <a:latin typeface="Times New Roman" panose="02020603050405020304" pitchFamily="18" charset="0"/>
                </a:rPr>
                <a:t>毛巾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60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607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1607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60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60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7" dur="3000"/>
                                        <p:tgtEl>
                                          <p:spTgt spid="160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6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7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0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 L 0.25 0.0  E" pathEditMode="relative" rAng="0" ptsTypes="">
                                      <p:cBhvr>
                                        <p:cTn id="8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0" grpId="0"/>
      <p:bldP spid="160771" grpId="0"/>
      <p:bldP spid="160772" grpId="0"/>
      <p:bldP spid="160774" grpId="0"/>
      <p:bldP spid="160775" grpId="0"/>
      <p:bldP spid="160798" grpId="0"/>
      <p:bldP spid="160800" grpId="0"/>
      <p:bldP spid="160800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文本框 135169"/>
          <p:cNvSpPr txBox="1">
            <a:spLocks noChangeArrowheads="1"/>
          </p:cNvSpPr>
          <p:nvPr/>
        </p:nvSpPr>
        <p:spPr bwMode="auto">
          <a:xfrm>
            <a:off x="1656232" y="414990"/>
            <a:ext cx="5244818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分析数据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</a:rPr>
              <a:t>：</a:t>
            </a:r>
          </a:p>
        </p:txBody>
      </p:sp>
      <p:graphicFrame>
        <p:nvGraphicFramePr>
          <p:cNvPr id="135247" name="表格 135246"/>
          <p:cNvGraphicFramePr/>
          <p:nvPr/>
        </p:nvGraphicFramePr>
        <p:xfrm>
          <a:off x="1408007" y="1203538"/>
          <a:ext cx="6342240" cy="3738833"/>
        </p:xfrm>
        <a:graphic>
          <a:graphicData uri="http://schemas.openxmlformats.org/drawingml/2006/table">
            <a:tbl>
              <a:tblPr/>
              <a:tblGrid>
                <a:gridCol w="667479"/>
                <a:gridCol w="850383"/>
                <a:gridCol w="1104547"/>
                <a:gridCol w="716175"/>
                <a:gridCol w="757743"/>
                <a:gridCol w="1165119"/>
                <a:gridCol w="1080794"/>
              </a:tblGrid>
              <a:tr h="1066541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次数</a:t>
                      </a:r>
                      <a:endParaRPr lang="zh-CN" altLang="en-US" sz="18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压力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接触面粗糙程度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摩擦力</a:t>
                      </a:r>
                      <a:r>
                        <a:rPr lang="en-US" altLang="zh-CN" sz="1800"/>
                        <a:t>(N 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压力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接触面粗糙程度</a:t>
                      </a:r>
                    </a:p>
                    <a:p>
                      <a:pPr marL="0" lvl="0" indent="0" algn="ctr">
                        <a:buNone/>
                      </a:pP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/>
                        <a:t>摩擦力</a:t>
                      </a:r>
                      <a:r>
                        <a:rPr lang="en-US" altLang="zh-CN" sz="1800"/>
                        <a:t>(N)</a:t>
                      </a:r>
                      <a:endParaRPr lang="zh-CN" altLang="en-US" sz="180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9694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1 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689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2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7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100"/>
                        <a:t>3</a:t>
                      </a:r>
                      <a:endParaRPr lang="zh-CN" altLang="en-US" sz="2100"/>
                    </a:p>
                  </a:txBody>
                  <a:tcPr marL="68411" marR="68411" marT="34205" marB="34205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/>
                    </a:p>
                  </a:txBody>
                  <a:tcPr marL="68411" marR="68411"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5213" name="文本框 135212"/>
          <p:cNvSpPr txBox="1">
            <a:spLocks noChangeArrowheads="1"/>
          </p:cNvSpPr>
          <p:nvPr/>
        </p:nvSpPr>
        <p:spPr bwMode="auto">
          <a:xfrm>
            <a:off x="2201382" y="2356780"/>
            <a:ext cx="293359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135214" name="文本框 135213"/>
          <p:cNvSpPr txBox="1">
            <a:spLocks noChangeArrowheads="1"/>
          </p:cNvSpPr>
          <p:nvPr/>
        </p:nvSpPr>
        <p:spPr bwMode="auto">
          <a:xfrm>
            <a:off x="4079707" y="2319864"/>
            <a:ext cx="628284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1.0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1.2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1.6</a:t>
            </a:r>
          </a:p>
        </p:txBody>
      </p:sp>
      <p:sp>
        <p:nvSpPr>
          <p:cNvPr id="135215" name="文本框 135214"/>
          <p:cNvSpPr txBox="1">
            <a:spLocks noChangeArrowheads="1"/>
          </p:cNvSpPr>
          <p:nvPr/>
        </p:nvSpPr>
        <p:spPr bwMode="auto">
          <a:xfrm>
            <a:off x="2931806" y="2356780"/>
            <a:ext cx="1346835" cy="229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4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光滑的水</a:t>
            </a:r>
          </a:p>
          <a:p>
            <a:pPr>
              <a:spcBef>
                <a:spcPct val="4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平面</a:t>
            </a: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棉布面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毛巾面</a:t>
            </a:r>
          </a:p>
        </p:txBody>
      </p:sp>
      <p:sp>
        <p:nvSpPr>
          <p:cNvPr id="135216" name="文本框 135215"/>
          <p:cNvSpPr txBox="1">
            <a:spLocks noChangeArrowheads="1"/>
          </p:cNvSpPr>
          <p:nvPr/>
        </p:nvSpPr>
        <p:spPr bwMode="auto">
          <a:xfrm>
            <a:off x="4896240" y="2302146"/>
            <a:ext cx="912142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3.8</a:t>
            </a:r>
          </a:p>
          <a:p>
            <a:pPr>
              <a:spcBef>
                <a:spcPct val="50000"/>
              </a:spcBef>
            </a:pPr>
            <a:endParaRPr lang="en-US" altLang="zh-CN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4.6</a:t>
            </a:r>
          </a:p>
        </p:txBody>
      </p:sp>
      <p:sp>
        <p:nvSpPr>
          <p:cNvPr id="135217" name="文本框 135216"/>
          <p:cNvSpPr txBox="1">
            <a:spLocks noChangeArrowheads="1"/>
          </p:cNvSpPr>
          <p:nvPr/>
        </p:nvSpPr>
        <p:spPr bwMode="auto">
          <a:xfrm>
            <a:off x="6887986" y="2410226"/>
            <a:ext cx="627098" cy="2077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3.8</a:t>
            </a:r>
          </a:p>
          <a:p>
            <a:pPr>
              <a:spcBef>
                <a:spcPct val="50000"/>
              </a:spcBef>
            </a:pP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4.6</a:t>
            </a:r>
          </a:p>
        </p:txBody>
      </p:sp>
      <p:sp>
        <p:nvSpPr>
          <p:cNvPr id="135218" name="文本框 135217"/>
          <p:cNvSpPr txBox="1">
            <a:spLocks noChangeArrowheads="1"/>
          </p:cNvSpPr>
          <p:nvPr/>
        </p:nvSpPr>
        <p:spPr bwMode="auto">
          <a:xfrm>
            <a:off x="5542340" y="2302146"/>
            <a:ext cx="969151" cy="233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  <a:p>
            <a:pPr>
              <a:spcBef>
                <a:spcPct val="50000"/>
              </a:spcBef>
            </a:pPr>
            <a:endParaRPr lang="zh-CN" altLang="en-US" sz="21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2100" dirty="0">
                <a:latin typeface="Times New Roman" panose="02020603050405020304" pitchFamily="18" charset="0"/>
              </a:rPr>
              <a:t>不变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5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5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213" grpId="0"/>
      <p:bldP spid="135214" grpId="0"/>
      <p:bldP spid="135215" grpId="0"/>
      <p:bldP spid="135216" grpId="0"/>
      <p:bldP spid="135217" grpId="0"/>
      <p:bldP spid="1352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文本框 126977"/>
          <p:cNvSpPr txBox="1"/>
          <p:nvPr/>
        </p:nvSpPr>
        <p:spPr>
          <a:xfrm>
            <a:off x="1151467" y="1093795"/>
            <a:ext cx="6519204" cy="14080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3300" noProof="1">
                <a:solidFill>
                  <a:srgbClr val="0000FF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  </a:t>
            </a:r>
            <a:r>
              <a:rPr lang="en-US" altLang="zh-CN" sz="2700" b="1" noProof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骑自行车在水平道路上行驶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无论路面多么光滑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总会逐渐变慢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最后停下来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;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在地面上滚动的足球也是这样</a:t>
            </a:r>
            <a:r>
              <a:rPr lang="en-US" altLang="zh-CN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en-US" sz="2700" b="1" noProof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为什么呢？</a:t>
            </a:r>
          </a:p>
        </p:txBody>
      </p:sp>
      <p:sp>
        <p:nvSpPr>
          <p:cNvPr id="126981" name="文本框 126980"/>
          <p:cNvSpPr txBox="1">
            <a:spLocks noChangeArrowheads="1"/>
          </p:cNvSpPr>
          <p:nvPr/>
        </p:nvSpPr>
        <p:spPr bwMode="auto">
          <a:xfrm>
            <a:off x="1151468" y="2841355"/>
            <a:ext cx="6222283" cy="117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是力改变了物体的运动状态，这个力是摩擦力。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825" y="130016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讲授新课</a:t>
            </a:r>
          </a:p>
        </p:txBody>
      </p:sp>
    </p:spTree>
    <p:custDataLst>
      <p:tags r:id="rId1"/>
    </p:custData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文本框 136193"/>
          <p:cNvSpPr txBox="1">
            <a:spLocks noChangeArrowheads="1"/>
          </p:cNvSpPr>
          <p:nvPr/>
        </p:nvSpPr>
        <p:spPr bwMode="auto">
          <a:xfrm>
            <a:off x="1447202" y="702744"/>
            <a:ext cx="5529862" cy="2239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3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得出结论：</a:t>
            </a:r>
          </a:p>
          <a:p>
            <a:pPr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_____________________________________________</a:t>
            </a:r>
          </a:p>
          <a:p>
            <a:pPr>
              <a:spcBef>
                <a:spcPct val="50000"/>
              </a:spcBef>
            </a:pPr>
            <a:endParaRPr lang="en-US" altLang="zh-CN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_____________________________________________</a:t>
            </a:r>
          </a:p>
        </p:txBody>
      </p:sp>
      <p:sp>
        <p:nvSpPr>
          <p:cNvPr id="136195" name="文本框 136194"/>
          <p:cNvSpPr txBox="1">
            <a:spLocks noChangeArrowheads="1"/>
          </p:cNvSpPr>
          <p:nvPr/>
        </p:nvSpPr>
        <p:spPr bwMode="auto">
          <a:xfrm>
            <a:off x="1360967" y="1317556"/>
            <a:ext cx="652130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接触面粗糙程度一定时，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压力</a:t>
            </a:r>
            <a:r>
              <a:rPr lang="zh-CN" altLang="en-US" sz="2400" b="1" dirty="0">
                <a:latin typeface="Times New Roman" panose="02020603050405020304" pitchFamily="18" charset="0"/>
              </a:rPr>
              <a:t>越大</a:t>
            </a:r>
            <a:r>
              <a:rPr lang="en-US" altLang="zh-CN" sz="2400" b="1" dirty="0">
                <a:latin typeface="Times New Roman" panose="02020603050405020304" pitchFamily="18" charset="0"/>
              </a:rPr>
              <a:t>,</a:t>
            </a:r>
            <a:r>
              <a:rPr lang="zh-CN" altLang="en-US" sz="2400" b="1" dirty="0">
                <a:latin typeface="Times New Roman" panose="02020603050405020304" pitchFamily="18" charset="0"/>
              </a:rPr>
              <a:t>摩擦力越大。</a:t>
            </a:r>
          </a:p>
        </p:txBody>
      </p:sp>
      <p:sp>
        <p:nvSpPr>
          <p:cNvPr id="136196" name="文本框 136195"/>
          <p:cNvSpPr txBox="1">
            <a:spLocks noChangeArrowheads="1"/>
          </p:cNvSpPr>
          <p:nvPr/>
        </p:nvSpPr>
        <p:spPr bwMode="auto">
          <a:xfrm>
            <a:off x="1447202" y="2215521"/>
            <a:ext cx="541584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</a:rPr>
              <a:t>压力一定时，接触面越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粗糙</a:t>
            </a:r>
            <a:r>
              <a:rPr lang="zh-CN" altLang="en-US" sz="2400" b="1" dirty="0">
                <a:latin typeface="Times New Roman" panose="02020603050405020304" pitchFamily="18" charset="0"/>
              </a:rPr>
              <a:t>摩擦力越大。</a:t>
            </a:r>
          </a:p>
        </p:txBody>
      </p:sp>
      <p:sp>
        <p:nvSpPr>
          <p:cNvPr id="136197" name="矩形 136196"/>
          <p:cNvSpPr>
            <a:spLocks noChangeArrowheads="1" noChangeShapeType="1" noTextEdit="1"/>
          </p:cNvSpPr>
          <p:nvPr/>
        </p:nvSpPr>
        <p:spPr bwMode="auto">
          <a:xfrm>
            <a:off x="1447202" y="3325932"/>
            <a:ext cx="1368213" cy="5237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i="1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？想想议议</a:t>
            </a:r>
          </a:p>
        </p:txBody>
      </p:sp>
      <p:sp>
        <p:nvSpPr>
          <p:cNvPr id="136198" name="文本框 136197"/>
          <p:cNvSpPr txBox="1">
            <a:spLocks noChangeArrowheads="1"/>
          </p:cNvSpPr>
          <p:nvPr/>
        </p:nvSpPr>
        <p:spPr bwMode="auto">
          <a:xfrm>
            <a:off x="3010195" y="3379376"/>
            <a:ext cx="4417001" cy="8079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/>
              <a:t>生活中哪些地方用到摩擦力？怎样增大和减小它们呢？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5" grpId="0"/>
      <p:bldP spid="136196" grpId="0"/>
      <p:bldP spid="13619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46" name="文本框 162845"/>
          <p:cNvSpPr txBox="1">
            <a:spLocks noChangeArrowheads="1"/>
          </p:cNvSpPr>
          <p:nvPr/>
        </p:nvSpPr>
        <p:spPr bwMode="auto">
          <a:xfrm>
            <a:off x="1436513" y="673036"/>
            <a:ext cx="2568418" cy="622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分析与论证：</a:t>
            </a:r>
          </a:p>
        </p:txBody>
      </p:sp>
      <p:sp>
        <p:nvSpPr>
          <p:cNvPr id="162847" name="文本框 162846"/>
          <p:cNvSpPr txBox="1">
            <a:spLocks noChangeArrowheads="1"/>
          </p:cNvSpPr>
          <p:nvPr/>
        </p:nvSpPr>
        <p:spPr bwMode="auto">
          <a:xfrm>
            <a:off x="1436513" y="1386441"/>
            <a:ext cx="5519173" cy="2376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滑动摩擦力的大小跟物体的接触面的粗糙程度有关，且跟物体间的压力成正比，而跟两物体相接触的面积大小无关，跟滑动的速度也无关。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2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3000"/>
                                        <p:tgtEl>
                                          <p:spTgt spid="162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846" grpId="0"/>
      <p:bldP spid="16284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 txBox="1"/>
          <p:nvPr/>
        </p:nvSpPr>
        <p:spPr bwMode="auto">
          <a:xfrm>
            <a:off x="1418273" y="821532"/>
            <a:ext cx="2257425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静摩擦力：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1418273" y="1285875"/>
            <a:ext cx="6307455" cy="910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两个相对静止、且具有相对运动趋势的物体间产生的摩擦力称为静摩擦力。</a:t>
            </a:r>
          </a:p>
        </p:txBody>
      </p:sp>
      <p:pic>
        <p:nvPicPr>
          <p:cNvPr id="20484" name="Picture 4" descr="http://img.sucai.redocn.com/attachments/images/201203/20120321/Redocn_2012032101075808.jpg"/>
          <p:cNvPicPr>
            <a:picLocks noChangeAspect="1" noChangeArrowheads="1"/>
          </p:cNvPicPr>
          <p:nvPr/>
        </p:nvPicPr>
        <p:blipFill>
          <a:blip r:embed="rId3"/>
          <a:srcRect l="32249" t="6294" b="8598"/>
          <a:stretch>
            <a:fillRect/>
          </a:stretch>
        </p:blipFill>
        <p:spPr bwMode="auto">
          <a:xfrm>
            <a:off x="4947047" y="2250282"/>
            <a:ext cx="2238375" cy="1982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http://training.teacher.com.cn/information/center/StudyGuide/gaozhong/wuli/kldp/images/34WL411081201_image002.jpg"/>
          <p:cNvPicPr>
            <a:picLocks noChangeAspect="1" noChangeArrowheads="1"/>
          </p:cNvPicPr>
          <p:nvPr/>
        </p:nvPicPr>
        <p:blipFill>
          <a:blip r:embed="rId4"/>
          <a:srcRect r="50368" b="23076"/>
          <a:stretch>
            <a:fillRect/>
          </a:stretch>
        </p:blipFill>
        <p:spPr bwMode="auto">
          <a:xfrm>
            <a:off x="1893094" y="2357438"/>
            <a:ext cx="289322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947047" y="4274344"/>
            <a:ext cx="2250282" cy="761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手握着瓶子时，手与瓶子之间的摩擦就是静摩擦力。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053829" y="4232673"/>
            <a:ext cx="2678907" cy="7610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1500" b="1" dirty="0">
                <a:latin typeface="楷体" panose="02010609060101010101" pitchFamily="49" charset="-122"/>
                <a:ea typeface="楷体" panose="02010609060101010101" pitchFamily="49" charset="-122"/>
              </a:rPr>
              <a:t>    推桌子但没有推动时，桌子与地面之间的摩擦也是静摩擦力。</a:t>
            </a:r>
          </a:p>
        </p:txBody>
      </p:sp>
      <p:sp>
        <p:nvSpPr>
          <p:cNvPr id="9" name="副标题 2"/>
          <p:cNvSpPr txBox="1"/>
          <p:nvPr/>
        </p:nvSpPr>
        <p:spPr bwMode="auto">
          <a:xfrm>
            <a:off x="733902" y="214313"/>
            <a:ext cx="5687854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（三）静摩擦力和滚动摩擦力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副标题 2"/>
          <p:cNvSpPr txBox="1"/>
          <p:nvPr/>
        </p:nvSpPr>
        <p:spPr bwMode="auto">
          <a:xfrm>
            <a:off x="1625442" y="750094"/>
            <a:ext cx="2673191" cy="5357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en-US" altLang="zh-CN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滚动摩擦力：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1785938" y="1178719"/>
            <a:ext cx="4822032" cy="9108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2700" b="1" cap="small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一个物体在另一个物体上滚动时所产生的摩擦力。</a:t>
            </a:r>
          </a:p>
        </p:txBody>
      </p:sp>
      <p:pic>
        <p:nvPicPr>
          <p:cNvPr id="78850" name="Picture 2" descr="http://img9.3lian.com/c1/vector2/01/01/03.jpg"/>
          <p:cNvPicPr>
            <a:picLocks noChangeAspect="1" noChangeArrowheads="1"/>
          </p:cNvPicPr>
          <p:nvPr/>
        </p:nvPicPr>
        <p:blipFill>
          <a:blip r:embed="rId3"/>
          <a:srcRect l="14331" t="12245" r="21974"/>
          <a:stretch>
            <a:fillRect/>
          </a:stretch>
        </p:blipFill>
        <p:spPr bwMode="auto">
          <a:xfrm>
            <a:off x="6421932" y="1545054"/>
            <a:ext cx="1500188" cy="2504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122183" y="3964781"/>
            <a:ext cx="3085529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旱冰鞋与地面间的摩擦就是滚动摩擦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785938" y="4232673"/>
            <a:ext cx="5304235" cy="716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注意：在其他条件相同的情况下，用滚动代替滑动，可以大大地减小摩擦。</a:t>
            </a:r>
          </a:p>
        </p:txBody>
      </p:sp>
      <p:pic>
        <p:nvPicPr>
          <p:cNvPr id="19464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7692" y="1991238"/>
            <a:ext cx="2411016" cy="1675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19697" y="3964781"/>
            <a:ext cx="241101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古人利用圆木滚动来搬运巨石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18304" y="1991237"/>
            <a:ext cx="2634032" cy="197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0" grpId="0"/>
      <p:bldP spid="1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491026" y="524828"/>
            <a:ext cx="1435895" cy="5768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想一想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678781" y="1607344"/>
            <a:ext cx="5378768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日常生活中那些现象存在摩擦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678781" y="2304098"/>
            <a:ext cx="7149465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这些摩擦中哪些是有益的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哪些是有害的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678782" y="3107532"/>
            <a:ext cx="7421404" cy="4385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增大有益摩擦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</a:t>
            </a:r>
            <a:r>
              <a:rPr lang="zh-CN" altLang="zh-CN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减小有害摩擦的方法有哪些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84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56673"/>
          <p:cNvSpPr>
            <a:spLocks noGrp="1" noChangeArrowheads="1"/>
          </p:cNvSpPr>
          <p:nvPr>
            <p:ph type="title"/>
          </p:nvPr>
        </p:nvSpPr>
        <p:spPr>
          <a:xfrm>
            <a:off x="1493521" y="423229"/>
            <a:ext cx="1669885" cy="855133"/>
          </a:xfrm>
        </p:spPr>
        <p:txBody>
          <a:bodyPr>
            <a:normAutofit fontScale="90000"/>
          </a:bodyPr>
          <a:lstStyle/>
          <a:p>
            <a:r>
              <a:rPr lang="zh-CN" altLang="en-US" dirty="0">
                <a:solidFill>
                  <a:srgbClr val="FF0000"/>
                </a:solidFill>
                <a:ea typeface="微软雅黑" panose="020B0503020204020204" pitchFamily="34" charset="-122"/>
              </a:rPr>
              <a:t>自由辩论：</a:t>
            </a:r>
          </a:p>
        </p:txBody>
      </p:sp>
      <p:sp>
        <p:nvSpPr>
          <p:cNvPr id="33794" name="文本占位符 156674"/>
          <p:cNvSpPr>
            <a:spLocks noGrp="1" noChangeArrowheads="1"/>
          </p:cNvSpPr>
          <p:nvPr>
            <p:ph type="body" idx="1"/>
          </p:nvPr>
        </p:nvSpPr>
        <p:spPr>
          <a:xfrm>
            <a:off x="1285400" y="1191631"/>
            <a:ext cx="5958617" cy="700734"/>
          </a:xfrm>
        </p:spPr>
        <p:txBody>
          <a:bodyPr>
            <a:normAutofit fontScale="77500" lnSpcReduction="20000"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>
                <a:ea typeface="微软雅黑" panose="020B0503020204020204" pitchFamily="34" charset="-122"/>
              </a:rPr>
              <a:t>你认为摩擦力越大越好？还是越小越好？</a:t>
            </a:r>
            <a:r>
              <a:rPr lang="zh-CN" altLang="en-US">
                <a:solidFill>
                  <a:srgbClr val="66FF33"/>
                </a:solidFill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3795" name="矩形 156675"/>
          <p:cNvSpPr>
            <a:spLocks noChangeArrowheads="1"/>
          </p:cNvSpPr>
          <p:nvPr/>
        </p:nvSpPr>
        <p:spPr bwMode="auto">
          <a:xfrm>
            <a:off x="1151468" y="2625197"/>
            <a:ext cx="6706859" cy="1185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endParaRPr lang="zh-CN" altLang="zh-CN" b="0" dirty="0"/>
          </a:p>
        </p:txBody>
      </p:sp>
      <p:sp>
        <p:nvSpPr>
          <p:cNvPr id="156677" name="矩形 156676"/>
          <p:cNvSpPr>
            <a:spLocks noChangeArrowheads="1"/>
          </p:cNvSpPr>
          <p:nvPr/>
        </p:nvSpPr>
        <p:spPr bwMode="auto">
          <a:xfrm>
            <a:off x="1151467" y="1771146"/>
            <a:ext cx="6092849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 anchor="ctr">
            <a:spAutoFit/>
          </a:bodyPr>
          <a:lstStyle/>
          <a:p>
            <a:r>
              <a:rPr lang="zh-CN" altLang="en-US" sz="2400" b="1" dirty="0"/>
              <a:t>认为摩擦力越大越好的是正方，认为摩擦力越小越好的是反方，老师是主持人。正反双方在辩论时，举例证明自己的观点。正反双方，一次一人发言，各举一例，自由辩论。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6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7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ChangeArrowheads="1"/>
          </p:cNvSpPr>
          <p:nvPr/>
        </p:nvSpPr>
        <p:spPr bwMode="auto">
          <a:xfrm>
            <a:off x="2579066" y="159"/>
            <a:ext cx="3494170" cy="798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886" tIns="34443" rIns="68886" bIns="34443" anchor="ctr"/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二、增大有益摩擦</a:t>
            </a:r>
          </a:p>
        </p:txBody>
      </p:sp>
      <p:sp>
        <p:nvSpPr>
          <p:cNvPr id="47107" name="Rectangle 3"/>
          <p:cNvSpPr>
            <a:spLocks noChangeArrowheads="1"/>
          </p:cNvSpPr>
          <p:nvPr/>
        </p:nvSpPr>
        <p:spPr bwMode="auto">
          <a:xfrm>
            <a:off x="1447201" y="600893"/>
            <a:ext cx="5757898" cy="456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342900" indent="-34290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、增大接触面的粗糙程度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3620974" y="3773687"/>
            <a:ext cx="2743200" cy="714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b="1" dirty="0">
                <a:latin typeface="Times New Roman" panose="02020603050405020304" pitchFamily="18" charset="0"/>
              </a:rPr>
              <a:t>你能举出更多的例子吗？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1379502" y="2685768"/>
            <a:ext cx="575789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None/>
            </a:pPr>
            <a:r>
              <a:rPr lang="en-US" altLang="zh-CN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7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、增大压力</a:t>
            </a:r>
          </a:p>
        </p:txBody>
      </p:sp>
      <p:sp>
        <p:nvSpPr>
          <p:cNvPr id="34824" name="Text Box 12"/>
          <p:cNvSpPr txBox="1">
            <a:spLocks noChangeArrowheads="1"/>
          </p:cNvSpPr>
          <p:nvPr/>
        </p:nvSpPr>
        <p:spPr bwMode="auto">
          <a:xfrm>
            <a:off x="6042356" y="1391192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34826" name="文本框 139278"/>
          <p:cNvSpPr txBox="1">
            <a:spLocks noChangeArrowheads="1"/>
          </p:cNvSpPr>
          <p:nvPr/>
        </p:nvSpPr>
        <p:spPr bwMode="auto">
          <a:xfrm>
            <a:off x="5985347" y="2360343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5162" y="3132459"/>
            <a:ext cx="2687216" cy="1990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6836" y="1056964"/>
            <a:ext cx="3003269" cy="171669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5156" y="1057275"/>
            <a:ext cx="1524000" cy="1524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05162" y="1056964"/>
            <a:ext cx="2687216" cy="187719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836" y="3132459"/>
            <a:ext cx="3003269" cy="19050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 build="p"/>
      <p:bldP spid="47111" grpId="0"/>
      <p:bldP spid="471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框 140290"/>
          <p:cNvSpPr txBox="1">
            <a:spLocks noChangeArrowheads="1"/>
          </p:cNvSpPr>
          <p:nvPr/>
        </p:nvSpPr>
        <p:spPr bwMode="auto">
          <a:xfrm>
            <a:off x="2861610" y="487892"/>
            <a:ext cx="4503702" cy="48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</a:rPr>
              <a:t>怎样使小提琴拉得更响？</a:t>
            </a:r>
          </a:p>
        </p:txBody>
      </p:sp>
      <p:sp>
        <p:nvSpPr>
          <p:cNvPr id="140292" name="文本框 140291"/>
          <p:cNvSpPr txBox="1">
            <a:spLocks noChangeArrowheads="1"/>
          </p:cNvSpPr>
          <p:nvPr/>
        </p:nvSpPr>
        <p:spPr bwMode="auto">
          <a:xfrm>
            <a:off x="1770252" y="4188191"/>
            <a:ext cx="1454914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涂松香</a:t>
            </a:r>
          </a:p>
        </p:txBody>
      </p:sp>
      <p:sp>
        <p:nvSpPr>
          <p:cNvPr id="140293" name="文本框 140292"/>
          <p:cNvSpPr txBox="1">
            <a:spLocks noChangeArrowheads="1"/>
          </p:cNvSpPr>
          <p:nvPr/>
        </p:nvSpPr>
        <p:spPr bwMode="auto">
          <a:xfrm>
            <a:off x="3278613" y="4188191"/>
            <a:ext cx="3340958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增大接触面粗糙程度</a:t>
            </a:r>
          </a:p>
        </p:txBody>
      </p:sp>
      <p:sp>
        <p:nvSpPr>
          <p:cNvPr id="140294" name="文本框 140293"/>
          <p:cNvSpPr txBox="1">
            <a:spLocks noChangeArrowheads="1"/>
          </p:cNvSpPr>
          <p:nvPr/>
        </p:nvSpPr>
        <p:spPr bwMode="auto">
          <a:xfrm>
            <a:off x="6241887" y="4188191"/>
            <a:ext cx="1750648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增大摩擦</a:t>
            </a:r>
          </a:p>
        </p:txBody>
      </p:sp>
      <p:sp>
        <p:nvSpPr>
          <p:cNvPr id="140295" name="文本框 140294"/>
          <p:cNvSpPr txBox="1">
            <a:spLocks noChangeArrowheads="1"/>
          </p:cNvSpPr>
          <p:nvPr/>
        </p:nvSpPr>
        <p:spPr bwMode="auto">
          <a:xfrm>
            <a:off x="1446014" y="4619320"/>
            <a:ext cx="2748304" cy="391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重一些压弦</a:t>
            </a:r>
          </a:p>
        </p:txBody>
      </p:sp>
      <p:sp>
        <p:nvSpPr>
          <p:cNvPr id="140296" name="文本框 140295"/>
          <p:cNvSpPr txBox="1">
            <a:spLocks noChangeArrowheads="1"/>
          </p:cNvSpPr>
          <p:nvPr/>
        </p:nvSpPr>
        <p:spPr bwMode="auto">
          <a:xfrm>
            <a:off x="4033979" y="4619321"/>
            <a:ext cx="2046381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增大压力</a:t>
            </a:r>
          </a:p>
        </p:txBody>
      </p:sp>
      <p:sp>
        <p:nvSpPr>
          <p:cNvPr id="140297" name="文本框 140296"/>
          <p:cNvSpPr txBox="1">
            <a:spLocks noChangeArrowheads="1"/>
          </p:cNvSpPr>
          <p:nvPr/>
        </p:nvSpPr>
        <p:spPr bwMode="auto">
          <a:xfrm>
            <a:off x="6241886" y="4662077"/>
            <a:ext cx="1696014" cy="391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dirty="0">
                <a:solidFill>
                  <a:srgbClr val="FF0000"/>
                </a:solidFill>
                <a:latin typeface="Times New Roman" panose="02020603050405020304" pitchFamily="18" charset="0"/>
              </a:rPr>
              <a:t>增大摩擦</a:t>
            </a:r>
          </a:p>
        </p:txBody>
      </p:sp>
      <p:sp>
        <p:nvSpPr>
          <p:cNvPr id="140298" name="直接连接符 140297"/>
          <p:cNvSpPr>
            <a:spLocks noChangeShapeType="1"/>
          </p:cNvSpPr>
          <p:nvPr/>
        </p:nvSpPr>
        <p:spPr bwMode="auto">
          <a:xfrm>
            <a:off x="2740590" y="440316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299" name="直接连接符 140298"/>
          <p:cNvSpPr>
            <a:spLocks noChangeShapeType="1"/>
          </p:cNvSpPr>
          <p:nvPr/>
        </p:nvSpPr>
        <p:spPr bwMode="auto">
          <a:xfrm>
            <a:off x="5810757" y="440316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300" name="直接连接符 140299"/>
          <p:cNvSpPr>
            <a:spLocks noChangeShapeType="1"/>
          </p:cNvSpPr>
          <p:nvPr/>
        </p:nvSpPr>
        <p:spPr bwMode="auto">
          <a:xfrm>
            <a:off x="3278658" y="4814765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140301" name="直接连接符 140300"/>
          <p:cNvSpPr>
            <a:spLocks noChangeShapeType="1"/>
          </p:cNvSpPr>
          <p:nvPr/>
        </p:nvSpPr>
        <p:spPr bwMode="auto">
          <a:xfrm>
            <a:off x="5541152" y="4834291"/>
            <a:ext cx="484576" cy="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35853" name="矩形 140301"/>
          <p:cNvSpPr>
            <a:spLocks noChangeArrowheads="1" noChangeShapeType="1" noTextEdit="1"/>
          </p:cNvSpPr>
          <p:nvPr/>
        </p:nvSpPr>
        <p:spPr bwMode="auto">
          <a:xfrm>
            <a:off x="733320" y="230665"/>
            <a:ext cx="1710267" cy="741116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7619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spc="539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说一说：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3071" y="1151417"/>
            <a:ext cx="3390900" cy="227860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03971" y="1174224"/>
            <a:ext cx="3390900" cy="225579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0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0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0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0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0292" grpId="0"/>
      <p:bldP spid="140293" grpId="0"/>
      <p:bldP spid="140294" grpId="0"/>
      <p:bldP spid="140295" grpId="0"/>
      <p:bldP spid="140296" grpId="0"/>
      <p:bldP spid="140297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2632511" y="201130"/>
            <a:ext cx="4674729" cy="741116"/>
          </a:xfrm>
          <a:noFill/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三、减小有害摩擦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1986411" y="805664"/>
            <a:ext cx="2207906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  <a:p>
            <a:endParaRPr lang="en-US" altLang="zh-CN" sz="2100" dirty="0">
              <a:solidFill>
                <a:srgbClr val="FF0000"/>
              </a:solidFill>
              <a:latin typeface="Tahoma" panose="020B0604030504040204" pitchFamily="34" charset="0"/>
            </a:endParaRPr>
          </a:p>
        </p:txBody>
      </p:sp>
      <p:sp>
        <p:nvSpPr>
          <p:cNvPr id="49156" name="AutoShape 4"/>
          <p:cNvSpPr/>
          <p:nvPr/>
        </p:nvSpPr>
        <p:spPr bwMode="auto">
          <a:xfrm>
            <a:off x="3830886" y="3711929"/>
            <a:ext cx="269605" cy="912142"/>
          </a:xfrm>
          <a:prstGeom prst="leftBrace">
            <a:avLst>
              <a:gd name="adj1" fmla="val 34929"/>
              <a:gd name="adj2" fmla="val 50000"/>
            </a:avLst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pPr algn="ctr"/>
            <a:r>
              <a:rPr lang="en-US" altLang="zh-CN" sz="1300" dirty="0">
                <a:solidFill>
                  <a:srgbClr val="FF0000"/>
                </a:solidFill>
                <a:latin typeface="Tahoma" panose="020B0604030504040204" pitchFamily="34" charset="0"/>
              </a:rPr>
              <a:t>                  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058920" y="3540901"/>
            <a:ext cx="3192498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latin typeface="Tahoma" panose="020B0604030504040204" pitchFamily="34" charset="0"/>
              </a:rPr>
              <a:t>加润滑油</a:t>
            </a:r>
          </a:p>
          <a:p>
            <a:r>
              <a:rPr lang="zh-CN" altLang="en-US" sz="2400" dirty="0">
                <a:latin typeface="Tahoma" panose="020B0604030504040204" pitchFamily="34" charset="0"/>
              </a:rPr>
              <a:t>加气垫</a:t>
            </a:r>
          </a:p>
          <a:p>
            <a:r>
              <a:rPr lang="zh-CN" altLang="en-US" sz="2400" dirty="0">
                <a:latin typeface="Tahoma" panose="020B0604030504040204" pitchFamily="34" charset="0"/>
              </a:rPr>
              <a:t>电磁场使接触面分离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79659" y="2075974"/>
            <a:ext cx="2496503" cy="99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、使接触面光滑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151572" y="2880837"/>
            <a:ext cx="347757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、变滑动为滚动</a:t>
            </a:r>
          </a:p>
        </p:txBody>
      </p:sp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1151572" y="3882867"/>
            <a:ext cx="331374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、使接触面分离</a:t>
            </a:r>
          </a:p>
        </p:txBody>
      </p:sp>
      <p:sp>
        <p:nvSpPr>
          <p:cNvPr id="49161" name="Text Box 9"/>
          <p:cNvSpPr txBox="1">
            <a:spLocks noChangeArrowheads="1"/>
          </p:cNvSpPr>
          <p:nvPr/>
        </p:nvSpPr>
        <p:spPr bwMode="auto">
          <a:xfrm>
            <a:off x="1151572" y="1203484"/>
            <a:ext cx="281654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、减小压力</a:t>
            </a:r>
          </a:p>
        </p:txBody>
      </p:sp>
      <p:sp>
        <p:nvSpPr>
          <p:cNvPr id="37897" name="Text Box 10"/>
          <p:cNvSpPr txBox="1">
            <a:spLocks noChangeArrowheads="1"/>
          </p:cNvSpPr>
          <p:nvPr/>
        </p:nvSpPr>
        <p:spPr bwMode="auto">
          <a:xfrm>
            <a:off x="6384409" y="479050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37898" name="Text Box 12"/>
          <p:cNvSpPr txBox="1">
            <a:spLocks noChangeArrowheads="1"/>
          </p:cNvSpPr>
          <p:nvPr/>
        </p:nvSpPr>
        <p:spPr bwMode="auto">
          <a:xfrm>
            <a:off x="3762000" y="1562218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37900" name="Text Box 14"/>
          <p:cNvSpPr txBox="1">
            <a:spLocks noChangeArrowheads="1"/>
          </p:cNvSpPr>
          <p:nvPr/>
        </p:nvSpPr>
        <p:spPr bwMode="auto">
          <a:xfrm>
            <a:off x="3647982" y="3443512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pic>
        <p:nvPicPr>
          <p:cNvPr id="49167" name="Picture 15" descr="滚动摩擦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1317" y="3166793"/>
            <a:ext cx="2142584" cy="11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30885" y="778684"/>
            <a:ext cx="4286250" cy="238770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  <p:bldP spid="49156" grpId="0" animBg="1"/>
      <p:bldP spid="49157" grpId="0"/>
      <p:bldP spid="49158" grpId="0"/>
      <p:bldP spid="49159" grpId="0"/>
      <p:bldP spid="49160" grpId="0"/>
      <p:bldP spid="49161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3" descr="qd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43" y="2944590"/>
            <a:ext cx="5434450" cy="2061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5894472" y="909122"/>
            <a:ext cx="2248042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磁悬浮列车</a:t>
            </a:r>
          </a:p>
        </p:txBody>
      </p:sp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5884393" y="3243980"/>
            <a:ext cx="1425222" cy="561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气垫船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9943" y="681265"/>
            <a:ext cx="5434450" cy="20619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6610" y="370891"/>
            <a:ext cx="6263174" cy="4261831"/>
          </a:xfrm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7" name="图片 144386" descr="jinzit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9318" y="717709"/>
            <a:ext cx="3042761" cy="1852136"/>
          </a:xfrm>
          <a:prstGeom prst="rect">
            <a:avLst/>
          </a:prstGeom>
          <a:noFill/>
          <a:ln w="28575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4388" name="图片 144387" descr="pic_1175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30080" y="3093598"/>
            <a:ext cx="3582059" cy="1488169"/>
          </a:xfrm>
          <a:prstGeom prst="rect">
            <a:avLst/>
          </a:prstGeom>
          <a:noFill/>
          <a:ln w="28575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4389" name="文本框 144388"/>
          <p:cNvSpPr txBox="1">
            <a:spLocks noChangeArrowheads="1"/>
          </p:cNvSpPr>
          <p:nvPr/>
        </p:nvSpPr>
        <p:spPr bwMode="auto">
          <a:xfrm>
            <a:off x="434817" y="1078230"/>
            <a:ext cx="5534501" cy="2654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、古埃及人建造金字塔时，在运送的大石块下面垫上</a:t>
            </a:r>
            <a:r>
              <a:rPr lang="zh-CN" altLang="en-US" sz="24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圆形滚木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；</a:t>
            </a:r>
          </a:p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2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、北京故宫有一整块雕龙的大石阶重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30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多吨，在没有大型起重工具的情况下，据说是在冬天运送的，首先在地上</a:t>
            </a:r>
            <a:r>
              <a:rPr lang="zh-CN" altLang="en-US" sz="2400" b="1" dirty="0">
                <a:solidFill>
                  <a:srgbClr val="FF66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泼水，结冰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后再垫上圆形滚木推拉运送。</a:t>
            </a:r>
          </a:p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用这两种方法，利用了什么原理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?</a:t>
            </a:r>
          </a:p>
        </p:txBody>
      </p:sp>
      <p:sp>
        <p:nvSpPr>
          <p:cNvPr id="39941" name="矩形 144390"/>
          <p:cNvSpPr>
            <a:spLocks noChangeArrowheads="1" noChangeShapeType="1" noTextEdit="1"/>
          </p:cNvSpPr>
          <p:nvPr/>
        </p:nvSpPr>
        <p:spPr bwMode="auto">
          <a:xfrm>
            <a:off x="434987" y="161937"/>
            <a:ext cx="1508360" cy="842069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noFill/>
                <a:round/>
              </a14:hiddenLine>
            </a:ext>
          </a:extLst>
        </p:spPr>
        <p:txBody>
          <a:bodyPr wrap="none" lIns="68580" tIns="34290" rIns="68580" bIns="34290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  <a:contourClr>
                <a:srgbClr val="FFE701"/>
              </a:contourClr>
            </a:sp3d>
          </a:bodyPr>
          <a:lstStyle/>
          <a:p>
            <a:pPr algn="ctr"/>
            <a:r>
              <a:rPr lang="zh-CN" altLang="en-US" sz="2700" dirty="0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</a:rPr>
              <a:t>？想想议议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4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43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4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4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9" descr="自行车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14099" y="1251268"/>
            <a:ext cx="2679418" cy="205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8" name="Text Box 5"/>
          <p:cNvSpPr txBox="1">
            <a:spLocks noChangeArrowheads="1"/>
          </p:cNvSpPr>
          <p:nvPr/>
        </p:nvSpPr>
        <p:spPr bwMode="auto">
          <a:xfrm>
            <a:off x="1880707" y="593067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45059" name="Text Box 6"/>
          <p:cNvSpPr txBox="1">
            <a:spLocks noChangeArrowheads="1"/>
          </p:cNvSpPr>
          <p:nvPr/>
        </p:nvSpPr>
        <p:spPr bwMode="auto">
          <a:xfrm>
            <a:off x="1059605" y="813442"/>
            <a:ext cx="393361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、研究自行车上的摩擦。</a:t>
            </a:r>
          </a:p>
        </p:txBody>
      </p:sp>
      <p:sp>
        <p:nvSpPr>
          <p:cNvPr id="45060" name="Text Box 7"/>
          <p:cNvSpPr txBox="1">
            <a:spLocks noChangeArrowheads="1"/>
          </p:cNvSpPr>
          <p:nvPr/>
        </p:nvSpPr>
        <p:spPr bwMode="auto">
          <a:xfrm>
            <a:off x="980545" y="3371692"/>
            <a:ext cx="627097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/>
              <a:t>（</a:t>
            </a:r>
            <a:r>
              <a:rPr lang="en-US" altLang="zh-CN" sz="2400" b="1" dirty="0"/>
              <a:t>1</a:t>
            </a:r>
            <a:r>
              <a:rPr lang="zh-CN" altLang="en-US" sz="2400" b="1" dirty="0"/>
              <a:t>）自行车上的哪些部位存在摩擦？</a:t>
            </a:r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2</a:t>
            </a:r>
            <a:r>
              <a:rPr lang="zh-CN" altLang="en-US" sz="2400" b="1" dirty="0"/>
              <a:t>）哪些摩擦是有益的？哪些摩擦是有害的？</a:t>
            </a:r>
          </a:p>
          <a:p>
            <a:r>
              <a:rPr lang="zh-CN" altLang="en-US" sz="2400" b="1" dirty="0"/>
              <a:t>（</a:t>
            </a:r>
            <a:r>
              <a:rPr lang="en-US" altLang="zh-CN" sz="2400" b="1" dirty="0"/>
              <a:t>3</a:t>
            </a:r>
            <a:r>
              <a:rPr lang="zh-CN" altLang="en-US" sz="2400" b="1" dirty="0"/>
              <a:t>）使用自行车时是如何增大有益摩擦和减小有害摩擦</a:t>
            </a:r>
            <a:r>
              <a:rPr lang="en-US" altLang="zh-CN" sz="2400" b="1" dirty="0">
                <a:latin typeface="宋体" panose="02010600030101010101" pitchFamily="2" charset="-122"/>
              </a:rPr>
              <a:t>?</a:t>
            </a:r>
          </a:p>
        </p:txBody>
      </p:sp>
      <p:sp>
        <p:nvSpPr>
          <p:cNvPr id="45061" name="Text Box 8"/>
          <p:cNvSpPr txBox="1">
            <a:spLocks noChangeArrowheads="1"/>
          </p:cNvSpPr>
          <p:nvPr/>
        </p:nvSpPr>
        <p:spPr bwMode="auto">
          <a:xfrm>
            <a:off x="5700302" y="308023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  <p:sp>
        <p:nvSpPr>
          <p:cNvPr id="45062" name="Text Box 9"/>
          <p:cNvSpPr txBox="1">
            <a:spLocks noChangeArrowheads="1"/>
          </p:cNvSpPr>
          <p:nvPr/>
        </p:nvSpPr>
        <p:spPr bwMode="auto">
          <a:xfrm>
            <a:off x="1595662" y="4184627"/>
            <a:ext cx="138548" cy="276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endParaRPr lang="zh-CN" altLang="zh-CN" sz="1300" dirty="0"/>
          </a:p>
        </p:txBody>
      </p:sp>
    </p:spTree>
    <p:custDataLst>
      <p:tags r:id="rId1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 Box 2"/>
          <p:cNvSpPr txBox="1">
            <a:spLocks noChangeArrowheads="1"/>
          </p:cNvSpPr>
          <p:nvPr/>
        </p:nvSpPr>
        <p:spPr bwMode="auto">
          <a:xfrm>
            <a:off x="1146941" y="2032541"/>
            <a:ext cx="506918" cy="899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lIns="68580" tIns="34290" rIns="68580" bIns="34290">
            <a:spAutoFit/>
          </a:bodyPr>
          <a:lstStyle/>
          <a:p>
            <a:pPr lvl="0" algn="l">
              <a:spcBef>
                <a:spcPct val="50000"/>
              </a:spcBef>
              <a:buClrTx/>
              <a:buSzTx/>
              <a:buFontTx/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摩擦力</a:t>
            </a:r>
          </a:p>
        </p:txBody>
      </p:sp>
      <p:sp>
        <p:nvSpPr>
          <p:cNvPr id="41986" name="Text Box 3"/>
          <p:cNvSpPr txBox="1">
            <a:spLocks noChangeArrowheads="1"/>
          </p:cNvSpPr>
          <p:nvPr/>
        </p:nvSpPr>
        <p:spPr bwMode="auto">
          <a:xfrm>
            <a:off x="1721557" y="1773627"/>
            <a:ext cx="347754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二、影响滑动摩擦力大小的因素</a:t>
            </a: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5199098" y="1545591"/>
            <a:ext cx="136821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压力的大小</a:t>
            </a:r>
          </a:p>
        </p:txBody>
      </p:sp>
      <p:sp>
        <p:nvSpPr>
          <p:cNvPr id="41988" name="Text Box 5"/>
          <p:cNvSpPr txBox="1">
            <a:spLocks noChangeArrowheads="1"/>
          </p:cNvSpPr>
          <p:nvPr/>
        </p:nvSpPr>
        <p:spPr bwMode="auto">
          <a:xfrm>
            <a:off x="5199099" y="1887645"/>
            <a:ext cx="1995311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接触面的粗糙程度</a:t>
            </a:r>
          </a:p>
        </p:txBody>
      </p:sp>
      <p:sp>
        <p:nvSpPr>
          <p:cNvPr id="41989" name="Text Box 6"/>
          <p:cNvSpPr txBox="1">
            <a:spLocks noChangeArrowheads="1"/>
          </p:cNvSpPr>
          <p:nvPr/>
        </p:nvSpPr>
        <p:spPr bwMode="auto">
          <a:xfrm>
            <a:off x="1721556" y="2514742"/>
            <a:ext cx="233736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三、增大摩擦的方法</a:t>
            </a:r>
          </a:p>
        </p:txBody>
      </p:sp>
      <p:sp>
        <p:nvSpPr>
          <p:cNvPr id="41990" name="Text Box 7"/>
          <p:cNvSpPr txBox="1">
            <a:spLocks noChangeArrowheads="1"/>
          </p:cNvSpPr>
          <p:nvPr/>
        </p:nvSpPr>
        <p:spPr bwMode="auto">
          <a:xfrm>
            <a:off x="4059062" y="2343491"/>
            <a:ext cx="399062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2101850" indent="-2101850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18" charset="0"/>
              </a:rPr>
              <a:t>增大压力。</a:t>
            </a:r>
          </a:p>
        </p:txBody>
      </p:sp>
      <p:sp>
        <p:nvSpPr>
          <p:cNvPr id="41991" name="Text Box 8"/>
          <p:cNvSpPr txBox="1">
            <a:spLocks noChangeArrowheads="1"/>
          </p:cNvSpPr>
          <p:nvPr/>
        </p:nvSpPr>
        <p:spPr bwMode="auto">
          <a:xfrm>
            <a:off x="3944903" y="2724339"/>
            <a:ext cx="393361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235325" indent="-3145155"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b="0" dirty="0">
                <a:latin typeface="Times New Roman" panose="02020603050405020304" pitchFamily="18" charset="0"/>
              </a:rPr>
              <a:t>增大接触面的粗糙程度。</a:t>
            </a:r>
          </a:p>
        </p:txBody>
      </p:sp>
      <p:sp>
        <p:nvSpPr>
          <p:cNvPr id="41993" name="Text Box 10"/>
          <p:cNvSpPr txBox="1">
            <a:spLocks noChangeArrowheads="1"/>
          </p:cNvSpPr>
          <p:nvPr/>
        </p:nvSpPr>
        <p:spPr bwMode="auto">
          <a:xfrm>
            <a:off x="4058868" y="3290235"/>
            <a:ext cx="114017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减小压力</a:t>
            </a:r>
          </a:p>
        </p:txBody>
      </p:sp>
      <p:sp>
        <p:nvSpPr>
          <p:cNvPr id="41994" name="Text Box 11"/>
          <p:cNvSpPr txBox="1">
            <a:spLocks noChangeArrowheads="1"/>
          </p:cNvSpPr>
          <p:nvPr/>
        </p:nvSpPr>
        <p:spPr bwMode="auto">
          <a:xfrm>
            <a:off x="4058868" y="3689298"/>
            <a:ext cx="2622409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减小接触面的粗糙程度</a:t>
            </a:r>
          </a:p>
        </p:txBody>
      </p:sp>
      <p:sp>
        <p:nvSpPr>
          <p:cNvPr id="41995" name="Text Box 12"/>
          <p:cNvSpPr txBox="1">
            <a:spLocks noChangeArrowheads="1"/>
          </p:cNvSpPr>
          <p:nvPr/>
        </p:nvSpPr>
        <p:spPr bwMode="auto">
          <a:xfrm>
            <a:off x="4058869" y="4181000"/>
            <a:ext cx="3420533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用滚动代替滑动</a:t>
            </a:r>
          </a:p>
        </p:txBody>
      </p:sp>
      <p:sp>
        <p:nvSpPr>
          <p:cNvPr id="41996" name="Text Box 13"/>
          <p:cNvSpPr txBox="1">
            <a:spLocks noChangeArrowheads="1"/>
          </p:cNvSpPr>
          <p:nvPr/>
        </p:nvSpPr>
        <p:spPr bwMode="auto">
          <a:xfrm>
            <a:off x="4058869" y="4612130"/>
            <a:ext cx="3363524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使两个接触面的摩擦面彼此离开</a:t>
            </a:r>
          </a:p>
        </p:txBody>
      </p:sp>
      <p:sp>
        <p:nvSpPr>
          <p:cNvPr id="41999" name="AutoShape 16"/>
          <p:cNvSpPr/>
          <p:nvPr/>
        </p:nvSpPr>
        <p:spPr bwMode="auto">
          <a:xfrm>
            <a:off x="1608727" y="1171470"/>
            <a:ext cx="217346" cy="3009594"/>
          </a:xfrm>
          <a:prstGeom prst="leftBrace">
            <a:avLst>
              <a:gd name="adj1" fmla="val 115328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/>
          </a:p>
        </p:txBody>
      </p:sp>
      <p:sp>
        <p:nvSpPr>
          <p:cNvPr id="42000" name="AutoShape 17"/>
          <p:cNvSpPr/>
          <p:nvPr/>
        </p:nvSpPr>
        <p:spPr bwMode="auto">
          <a:xfrm>
            <a:off x="5028071" y="1716618"/>
            <a:ext cx="171027" cy="456071"/>
          </a:xfrm>
          <a:prstGeom prst="leftBrace">
            <a:avLst>
              <a:gd name="adj1" fmla="val 33321"/>
              <a:gd name="adj2" fmla="val 40106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2001" name="AutoShape 18"/>
          <p:cNvSpPr/>
          <p:nvPr/>
        </p:nvSpPr>
        <p:spPr bwMode="auto">
          <a:xfrm>
            <a:off x="3887894" y="2343715"/>
            <a:ext cx="171027" cy="725676"/>
          </a:xfrm>
          <a:prstGeom prst="leftBrace">
            <a:avLst>
              <a:gd name="adj1" fmla="val 35339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2002" name="AutoShape 19"/>
          <p:cNvSpPr/>
          <p:nvPr/>
        </p:nvSpPr>
        <p:spPr bwMode="auto">
          <a:xfrm>
            <a:off x="3944991" y="3480265"/>
            <a:ext cx="171027" cy="1311204"/>
          </a:xfrm>
          <a:prstGeom prst="leftBrace">
            <a:avLst>
              <a:gd name="adj1" fmla="val 63853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/>
          </a:p>
        </p:txBody>
      </p:sp>
      <p:sp>
        <p:nvSpPr>
          <p:cNvPr id="42004" name="Text Box 25"/>
          <p:cNvSpPr txBox="1">
            <a:spLocks noChangeArrowheads="1"/>
          </p:cNvSpPr>
          <p:nvPr/>
        </p:nvSpPr>
        <p:spPr bwMode="auto">
          <a:xfrm>
            <a:off x="1721556" y="918493"/>
            <a:ext cx="6042942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一、摩擦力</a:t>
            </a:r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课堂总结</a:t>
            </a:r>
          </a:p>
        </p:txBody>
      </p:sp>
      <p:sp>
        <p:nvSpPr>
          <p:cNvPr id="3" name="AutoShape 18"/>
          <p:cNvSpPr/>
          <p:nvPr/>
        </p:nvSpPr>
        <p:spPr bwMode="auto">
          <a:xfrm>
            <a:off x="2968731" y="717321"/>
            <a:ext cx="171027" cy="725676"/>
          </a:xfrm>
          <a:prstGeom prst="leftBrace">
            <a:avLst>
              <a:gd name="adj1" fmla="val 35339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zh-CN" sz="1300" dirty="0">
              <a:solidFill>
                <a:srgbClr val="FF0000"/>
              </a:solidFill>
            </a:endParaRPr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3146850" y="573406"/>
            <a:ext cx="159400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滑动摩擦力</a:t>
            </a: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3146850" y="918476"/>
            <a:ext cx="2622409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静摩擦力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3146850" y="1263969"/>
            <a:ext cx="3420533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</a:rPr>
              <a:t>滚动摩擦力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1825855" y="3963495"/>
            <a:ext cx="2337364" cy="345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</a:rPr>
              <a:t>四、减小摩擦的方法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1322495" y="1260546"/>
            <a:ext cx="6499013" cy="343940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endParaRPr lang="en-US" altLang="zh-CN" sz="2700" noProof="1">
              <a:effectLst>
                <a:outerShdw blurRad="38100" dist="38100" dir="2700000">
                  <a:srgbClr val="C0C0C0"/>
                </a:outerShdw>
              </a:effectLst>
              <a:latin typeface="华文中宋" panose="02010600040101010101" pitchFamily="2" charset="-122"/>
              <a:ea typeface="华文中宋" panose="02010600040101010101" pitchFamily="2" charset="-122"/>
            </a:endParaRPr>
          </a:p>
          <a:p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1.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物体所受的摩擦力的大小与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和接触面的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有关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一个重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90N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的铁块放在水平桌面上，小红用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30N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的水平拉力使它向右做匀速直线运动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铁块受到的摩擦力等于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___N,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方向向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如果拉力变大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,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摩擦力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_____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（填“变大”、“不变”或“变小”）。</a:t>
            </a:r>
            <a:r>
              <a:rPr lang="zh-CN" altLang="en-US" sz="30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     </a:t>
            </a:r>
            <a:endParaRPr lang="zh-CN" altLang="en-US" sz="30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6437" name="Text Box 5"/>
          <p:cNvSpPr txBox="1">
            <a:spLocks noChangeArrowheads="1"/>
          </p:cNvSpPr>
          <p:nvPr/>
        </p:nvSpPr>
        <p:spPr bwMode="auto">
          <a:xfrm>
            <a:off x="6296520" y="1656045"/>
            <a:ext cx="1140178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压力</a:t>
            </a:r>
          </a:p>
        </p:txBody>
      </p:sp>
      <p:sp>
        <p:nvSpPr>
          <p:cNvPr id="56326" name="Text Box 6"/>
          <p:cNvSpPr txBox="1">
            <a:spLocks noChangeArrowheads="1"/>
          </p:cNvSpPr>
          <p:nvPr/>
        </p:nvSpPr>
        <p:spPr bwMode="auto">
          <a:xfrm>
            <a:off x="2309460" y="2032542"/>
            <a:ext cx="1358712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粗糙程度</a:t>
            </a:r>
          </a:p>
        </p:txBody>
      </p:sp>
      <p:sp>
        <p:nvSpPr>
          <p:cNvPr id="56327" name="Text Box 7"/>
          <p:cNvSpPr txBox="1">
            <a:spLocks noChangeArrowheads="1"/>
          </p:cNvSpPr>
          <p:nvPr/>
        </p:nvSpPr>
        <p:spPr bwMode="auto">
          <a:xfrm>
            <a:off x="1986411" y="3325932"/>
            <a:ext cx="524957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ahoma" panose="020B0604030504040204" pitchFamily="34" charset="0"/>
                <a:ea typeface="华文中宋" panose="02010600040101010101" pitchFamily="2" charset="-122"/>
              </a:rPr>
              <a:t>30</a:t>
            </a:r>
          </a:p>
        </p:txBody>
      </p:sp>
      <p:sp>
        <p:nvSpPr>
          <p:cNvPr id="56328" name="Text Box 8"/>
          <p:cNvSpPr txBox="1">
            <a:spLocks noChangeArrowheads="1"/>
          </p:cNvSpPr>
          <p:nvPr/>
        </p:nvSpPr>
        <p:spPr bwMode="auto">
          <a:xfrm>
            <a:off x="4032791" y="3325931"/>
            <a:ext cx="443007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左</a:t>
            </a:r>
          </a:p>
        </p:txBody>
      </p:sp>
      <p:sp>
        <p:nvSpPr>
          <p:cNvPr id="146441" name="Rectangle 9"/>
          <p:cNvSpPr/>
          <p:nvPr/>
        </p:nvSpPr>
        <p:spPr>
          <a:xfrm>
            <a:off x="1770251" y="3703615"/>
            <a:ext cx="1482231" cy="43766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noProof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ahoma" panose="020B0604030504040204" pitchFamily="34" charset="0"/>
                <a:ea typeface="隶书" panose="02010509060101010101" pitchFamily="49" charset="-122"/>
              </a:rPr>
              <a:t>不变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71926" y="94774"/>
            <a:ext cx="1973580" cy="622459"/>
          </a:xfrm>
          <a:prstGeom prst="rect">
            <a:avLst/>
          </a:prstGeom>
          <a:gradFill>
            <a:gsLst>
              <a:gs pos="0">
                <a:srgbClr val="007BD3"/>
              </a:gs>
              <a:gs pos="100000">
                <a:srgbClr val="034373"/>
              </a:gs>
            </a:gsLst>
            <a:lin scaled="0"/>
          </a:gra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课堂练习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6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bldLvl="0" animBg="1"/>
      <p:bldP spid="146437" grpId="0"/>
      <p:bldP spid="56326" grpId="0"/>
      <p:bldP spid="56327" grpId="0"/>
      <p:bldP spid="56328" grpId="0"/>
      <p:bldP spid="146441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/>
          <p:cNvSpPr txBox="1">
            <a:spLocks noChangeArrowheads="1"/>
          </p:cNvSpPr>
          <p:nvPr/>
        </p:nvSpPr>
        <p:spPr bwMode="auto">
          <a:xfrm>
            <a:off x="1322493" y="975503"/>
            <a:ext cx="6384996" cy="2977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68580" tIns="34290" rIns="68580" bIns="34290">
            <a:spAutoFit/>
          </a:bodyPr>
          <a:lstStyle/>
          <a:p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2.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小明为了测定一个木块和桌面之间摩擦力的大小，他应该用弹簧测力计拉着木块在桌面上沿水平方向做           运动，若此时弹簧测力计的示数是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3.5N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，则实验得出的摩擦力为         </a:t>
            </a:r>
            <a:r>
              <a:rPr lang="en-US" altLang="zh-CN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N</a:t>
            </a:r>
            <a:r>
              <a:rPr lang="zh-CN" altLang="en-US" sz="2700" noProof="1">
                <a:effectLst>
                  <a:outerShdw blurRad="38100" dist="38100" dir="2700000">
                    <a:srgbClr val="C0C0C0"/>
                  </a:outerShdw>
                </a:effectLst>
                <a:latin typeface="华文中宋" panose="02010600040101010101" pitchFamily="2" charset="-122"/>
                <a:ea typeface="华文中宋" panose="02010600040101010101" pitchFamily="2" charset="-122"/>
              </a:rPr>
              <a:t>。实验所用的原理是物体在        作用下，物体做           运动。</a:t>
            </a:r>
            <a:endParaRPr lang="zh-CN" altLang="en-US" sz="2700" noProof="1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44034" name="Line 5"/>
          <p:cNvSpPr>
            <a:spLocks noChangeShapeType="1"/>
          </p:cNvSpPr>
          <p:nvPr/>
        </p:nvSpPr>
        <p:spPr bwMode="auto">
          <a:xfrm>
            <a:off x="4743028" y="2172688"/>
            <a:ext cx="134683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5" name="Line 6"/>
          <p:cNvSpPr>
            <a:spLocks noChangeShapeType="1"/>
          </p:cNvSpPr>
          <p:nvPr/>
        </p:nvSpPr>
        <p:spPr bwMode="auto">
          <a:xfrm>
            <a:off x="3817820" y="3056326"/>
            <a:ext cx="1131864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6" name="Line 7"/>
          <p:cNvSpPr>
            <a:spLocks noChangeShapeType="1"/>
          </p:cNvSpPr>
          <p:nvPr/>
        </p:nvSpPr>
        <p:spPr bwMode="auto">
          <a:xfrm>
            <a:off x="3171721" y="3487456"/>
            <a:ext cx="102378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44037" name="Line 8"/>
          <p:cNvSpPr>
            <a:spLocks noChangeShapeType="1"/>
          </p:cNvSpPr>
          <p:nvPr/>
        </p:nvSpPr>
        <p:spPr bwMode="auto">
          <a:xfrm>
            <a:off x="6458045" y="3487456"/>
            <a:ext cx="1219753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dirty="0"/>
          </a:p>
        </p:txBody>
      </p:sp>
      <p:sp>
        <p:nvSpPr>
          <p:cNvPr id="57353" name="Text Box 9"/>
          <p:cNvSpPr txBox="1">
            <a:spLocks noChangeArrowheads="1"/>
          </p:cNvSpPr>
          <p:nvPr/>
        </p:nvSpPr>
        <p:spPr bwMode="auto">
          <a:xfrm>
            <a:off x="4743027" y="1773627"/>
            <a:ext cx="1358712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匀速直线</a:t>
            </a:r>
          </a:p>
        </p:txBody>
      </p:sp>
      <p:sp>
        <p:nvSpPr>
          <p:cNvPr id="57354" name="Text Box 10"/>
          <p:cNvSpPr txBox="1">
            <a:spLocks noChangeArrowheads="1"/>
          </p:cNvSpPr>
          <p:nvPr/>
        </p:nvSpPr>
        <p:spPr bwMode="auto">
          <a:xfrm>
            <a:off x="3979347" y="2571751"/>
            <a:ext cx="737221" cy="529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3000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3.5</a:t>
            </a:r>
          </a:p>
        </p:txBody>
      </p:sp>
      <p:sp>
        <p:nvSpPr>
          <p:cNvPr id="57355" name="Text Box 11"/>
          <p:cNvSpPr txBox="1">
            <a:spLocks noChangeArrowheads="1"/>
          </p:cNvSpPr>
          <p:nvPr/>
        </p:nvSpPr>
        <p:spPr bwMode="auto">
          <a:xfrm>
            <a:off x="3010195" y="3056326"/>
            <a:ext cx="1053476" cy="4376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平衡力</a:t>
            </a:r>
          </a:p>
        </p:txBody>
      </p:sp>
      <p:sp>
        <p:nvSpPr>
          <p:cNvPr id="147468" name="Text Box 12"/>
          <p:cNvSpPr txBox="1">
            <a:spLocks noChangeArrowheads="1"/>
          </p:cNvSpPr>
          <p:nvPr/>
        </p:nvSpPr>
        <p:spPr bwMode="auto">
          <a:xfrm>
            <a:off x="6401036" y="3002881"/>
            <a:ext cx="1591498" cy="483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700" dirty="0">
                <a:solidFill>
                  <a:srgbClr val="FF0000"/>
                </a:solidFill>
                <a:latin typeface="Tahoma" panose="020B0604030504040204" pitchFamily="34" charset="0"/>
                <a:ea typeface="隶书" panose="02010509060101010101" pitchFamily="49" charset="-122"/>
              </a:rPr>
              <a:t>匀速直线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3" grpId="0"/>
      <p:bldP spid="57354" grpId="0"/>
      <p:bldP spid="57355" grpId="0"/>
      <p:bldP spid="14746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文本框 176129"/>
          <p:cNvSpPr txBox="1">
            <a:spLocks noChangeArrowheads="1"/>
          </p:cNvSpPr>
          <p:nvPr/>
        </p:nvSpPr>
        <p:spPr bwMode="auto">
          <a:xfrm>
            <a:off x="1286459" y="889162"/>
            <a:ext cx="5985933" cy="3208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、要使放在水平地面上重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200N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的木块从原地移动，最小得用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的水平推力。木块从原地移动以后，为了使它继续匀速滑动，只要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60N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的水平推力就行了。求：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、木块与地面的最大静摩擦力是多大？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、滑动摩擦力是多大？</a:t>
            </a:r>
          </a:p>
          <a:p>
            <a:pPr algn="just">
              <a:spcBef>
                <a:spcPct val="50000"/>
              </a:spcBef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、若拉力增大至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90N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，滑动摩擦力是多大？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1611208" y="678584"/>
            <a:ext cx="4001156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（一）、滑动摩擦力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1839517" y="1446610"/>
            <a:ext cx="1125140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0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定义：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2964657" y="1481381"/>
            <a:ext cx="4539779" cy="21807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    </a:t>
            </a:r>
            <a:r>
              <a:rPr lang="zh-CN" altLang="en-US" sz="2700" b="1" cap="small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一个物体在另一个物体表面上相对滑动时，在两个物体接触面之间会产生阻碍物体相对运动的力，这个力叫做滑动摩擦力。</a:t>
            </a:r>
            <a:endParaRPr lang="zh-CN" altLang="en-US" sz="2400" b="1" cap="small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副标题 2"/>
          <p:cNvSpPr txBox="1"/>
          <p:nvPr/>
        </p:nvSpPr>
        <p:spPr bwMode="auto">
          <a:xfrm>
            <a:off x="2268142" y="1071563"/>
            <a:ext cx="4393407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活动：体验滑动摩擦力</a:t>
            </a:r>
          </a:p>
        </p:txBody>
      </p:sp>
      <p:sp>
        <p:nvSpPr>
          <p:cNvPr id="10" name="副标题 2"/>
          <p:cNvSpPr txBox="1"/>
          <p:nvPr/>
        </p:nvSpPr>
        <p:spPr bwMode="auto">
          <a:xfrm>
            <a:off x="1678782" y="1982391"/>
            <a:ext cx="2839641" cy="20895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b="1" cap="small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用手压课本并抽出直尺。当手压课本的力大小不同时，抽出直尺需要的力一样大吗？</a:t>
            </a:r>
            <a:endParaRPr lang="en-US" altLang="zh-CN" b="1" cap="small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b="1" cap="small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换用不同大小、不同材料的直尺，再试一试，有什么变化？</a:t>
            </a:r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/>
          <a:srcRect l="23441" t="19388" r="28894" b="19386"/>
          <a:stretch>
            <a:fillRect/>
          </a:stretch>
        </p:blipFill>
        <p:spPr bwMode="auto">
          <a:xfrm>
            <a:off x="4864180" y="2157412"/>
            <a:ext cx="2411015" cy="1739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2"/>
          <p:cNvSpPr txBox="1"/>
          <p:nvPr/>
        </p:nvSpPr>
        <p:spPr bwMode="auto">
          <a:xfrm>
            <a:off x="3446860" y="375047"/>
            <a:ext cx="2303859" cy="5357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 marL="245745" indent="-245745">
              <a:spcBef>
                <a:spcPts val="540"/>
              </a:spcBef>
              <a:buClr>
                <a:schemeClr val="accent1"/>
              </a:buClr>
              <a:buSzPct val="70000"/>
              <a:defRPr/>
            </a:pPr>
            <a:r>
              <a:rPr lang="zh-CN" altLang="en-US" sz="3300" b="1" cap="small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问题与猜想</a:t>
            </a:r>
          </a:p>
        </p:txBody>
      </p:sp>
      <p:sp>
        <p:nvSpPr>
          <p:cNvPr id="5" name="副标题 2"/>
          <p:cNvSpPr txBox="1"/>
          <p:nvPr/>
        </p:nvSpPr>
        <p:spPr bwMode="auto">
          <a:xfrm>
            <a:off x="2000251" y="1125142"/>
            <a:ext cx="4982766" cy="9108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问题一：为什么在冰面上拉动一个物体比在一般的地面上要容易？</a:t>
            </a:r>
          </a:p>
        </p:txBody>
      </p:sp>
      <p:sp>
        <p:nvSpPr>
          <p:cNvPr id="6" name="副标题 2"/>
          <p:cNvSpPr txBox="1"/>
          <p:nvPr/>
        </p:nvSpPr>
        <p:spPr bwMode="auto">
          <a:xfrm>
            <a:off x="2000251" y="2143125"/>
            <a:ext cx="4982766" cy="117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问题二：为什么在地面上推动质量较小的物体比推动质量较大的物体省力？</a:t>
            </a:r>
          </a:p>
        </p:txBody>
      </p:sp>
      <p:sp>
        <p:nvSpPr>
          <p:cNvPr id="7" name="副标题 2"/>
          <p:cNvSpPr txBox="1"/>
          <p:nvPr/>
        </p:nvSpPr>
        <p:spPr bwMode="auto">
          <a:xfrm>
            <a:off x="2000251" y="3375422"/>
            <a:ext cx="4982766" cy="1178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pPr>
              <a:buClr>
                <a:schemeClr val="accent1"/>
              </a:buClr>
              <a:buSzPct val="70000"/>
              <a:defRPr/>
            </a:pPr>
            <a:r>
              <a:rPr lang="zh-CN" altLang="en-US" sz="2400" b="1" cap="small" dirty="0">
                <a:latin typeface="楷体" panose="02010609060101010101" pitchFamily="49" charset="-122"/>
                <a:ea typeface="楷体" panose="02010609060101010101" pitchFamily="49" charset="-122"/>
                <a:cs typeface="+mj-cs"/>
              </a:rPr>
              <a:t>问题三：为什么擦黑板时，越是用力按板擦，板擦在黑板上滑动就越费力？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33121"/>
          <p:cNvSpPr>
            <a:spLocks noGrp="1" noChangeArrowheads="1"/>
          </p:cNvSpPr>
          <p:nvPr>
            <p:ph type="title"/>
          </p:nvPr>
        </p:nvSpPr>
        <p:spPr>
          <a:xfrm>
            <a:off x="417671" y="177165"/>
            <a:ext cx="8048625" cy="855345"/>
          </a:xfrm>
        </p:spPr>
        <p:txBody>
          <a:bodyPr>
            <a:normAutofit fontScale="90000"/>
          </a:bodyPr>
          <a:lstStyle/>
          <a:p>
            <a:r>
              <a:rPr lang="zh-CN" altLang="en-US" sz="3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（二）实验探究：滑动摩擦力的大小与什么有关</a:t>
            </a:r>
          </a:p>
        </p:txBody>
      </p:sp>
      <p:sp>
        <p:nvSpPr>
          <p:cNvPr id="133123" name="文本占位符 133122"/>
          <p:cNvSpPr>
            <a:spLocks noGrp="1" noChangeArrowheads="1"/>
          </p:cNvSpPr>
          <p:nvPr>
            <p:ph type="body" idx="1"/>
          </p:nvPr>
        </p:nvSpPr>
        <p:spPr>
          <a:xfrm>
            <a:off x="857693" y="946149"/>
            <a:ext cx="6786924" cy="3603848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问题：摩擦力的大小与什么有关？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猜想：</a:t>
            </a:r>
            <a:r>
              <a:rPr lang="en-US" altLang="zh-CN" sz="2100" dirty="0">
                <a:ea typeface="微软雅黑" panose="020B0503020204020204" pitchFamily="34" charset="-122"/>
              </a:rPr>
              <a:t>1.</a:t>
            </a:r>
            <a:r>
              <a:rPr lang="zh-CN" altLang="en-US" sz="2100" dirty="0">
                <a:ea typeface="微软雅黑" panose="020B0503020204020204" pitchFamily="34" charset="-122"/>
              </a:rPr>
              <a:t>接触面所受的压力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ea typeface="微软雅黑" panose="020B0503020204020204" pitchFamily="34" charset="-122"/>
              </a:rPr>
              <a:t>2.</a:t>
            </a:r>
            <a:r>
              <a:rPr lang="zh-CN" altLang="en-US" sz="2100" dirty="0">
                <a:ea typeface="微软雅黑" panose="020B0503020204020204" pitchFamily="34" charset="-122"/>
              </a:rPr>
              <a:t>接触面的粗糙程度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           </a:t>
            </a:r>
            <a:r>
              <a:rPr lang="en-US" altLang="zh-CN" sz="2100" dirty="0">
                <a:ea typeface="微软雅黑" panose="020B0503020204020204" pitchFamily="34" charset="-122"/>
              </a:rPr>
              <a:t>3. ……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依据：当你推箱子时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箱子越重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推起来越费力</a:t>
            </a:r>
            <a:r>
              <a:rPr lang="en-US" altLang="zh-CN" sz="2100" dirty="0">
                <a:ea typeface="微软雅黑" panose="020B0503020204020204" pitchFamily="34" charset="-122"/>
              </a:rPr>
              <a:t>;</a:t>
            </a:r>
            <a:r>
              <a:rPr lang="zh-CN" altLang="en-US" sz="2100" dirty="0">
                <a:ea typeface="微软雅黑" panose="020B0503020204020204" pitchFamily="34" charset="-122"/>
              </a:rPr>
              <a:t>地面越粗糙</a:t>
            </a:r>
            <a:r>
              <a:rPr lang="en-US" altLang="zh-CN" sz="2100" dirty="0">
                <a:ea typeface="微软雅黑" panose="020B0503020204020204" pitchFamily="34" charset="-122"/>
              </a:rPr>
              <a:t>,   </a:t>
            </a:r>
            <a:r>
              <a:rPr lang="zh-CN" altLang="en-US" sz="2100" dirty="0">
                <a:ea typeface="微软雅黑" panose="020B0503020204020204" pitchFamily="34" charset="-122"/>
              </a:rPr>
              <a:t>推起来越费力</a:t>
            </a:r>
            <a:r>
              <a:rPr lang="en-US" altLang="zh-CN" sz="2100" dirty="0">
                <a:ea typeface="微软雅黑" panose="020B0503020204020204" pitchFamily="34" charset="-122"/>
              </a:rPr>
              <a:t>.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原理：二力平衡的条件。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器材：弹簧测力计 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砝码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木块</a:t>
            </a:r>
            <a:r>
              <a:rPr lang="en-US" altLang="zh-CN" sz="2100" dirty="0">
                <a:ea typeface="微软雅黑" panose="020B0503020204020204" pitchFamily="34" charset="-122"/>
              </a:rPr>
              <a:t>,</a:t>
            </a:r>
            <a:r>
              <a:rPr lang="zh-CN" altLang="en-US" sz="2100" dirty="0">
                <a:ea typeface="微软雅黑" panose="020B0503020204020204" pitchFamily="34" charset="-122"/>
              </a:rPr>
              <a:t>长木板</a:t>
            </a:r>
          </a:p>
          <a:p>
            <a:pPr>
              <a:buFont typeface="Arial" panose="020B0604020202020204" pitchFamily="34" charset="0"/>
              <a:buNone/>
            </a:pPr>
            <a:r>
              <a:rPr lang="zh-CN" altLang="en-US" sz="2100" dirty="0">
                <a:ea typeface="微软雅黑" panose="020B0503020204020204" pitchFamily="34" charset="-122"/>
              </a:rPr>
              <a:t>实验：分组进行实验，时间</a:t>
            </a:r>
            <a:r>
              <a:rPr lang="en-US" altLang="zh-CN" sz="2100" dirty="0">
                <a:ea typeface="微软雅黑" panose="020B0503020204020204" pitchFamily="34" charset="-122"/>
              </a:rPr>
              <a:t>15</a:t>
            </a:r>
            <a:r>
              <a:rPr lang="zh-CN" altLang="en-US" sz="2100" dirty="0">
                <a:ea typeface="微软雅黑" panose="020B0503020204020204" pitchFamily="34" charset="-122"/>
              </a:rPr>
              <a:t>分钟，每组记录实验数据。</a:t>
            </a:r>
          </a:p>
          <a:p>
            <a:pPr>
              <a:buFont typeface="Arial" panose="020B0604020202020204" pitchFamily="34" charset="0"/>
              <a:buNone/>
            </a:pPr>
            <a:endParaRPr lang="zh-CN" altLang="en-US" sz="2100" dirty="0"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505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2874</Words>
  <PresentationFormat>全屏显示(16:9)</PresentationFormat>
  <Paragraphs>395</Paragraphs>
  <Slides>55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55</vt:i4>
      </vt:variant>
    </vt:vector>
  </HeadingPairs>
  <TitlesOfParts>
    <vt:vector size="5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（二）实验探究：滑动摩擦力的大小与什么有关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自由辩论：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（二）实验探究：滑动摩擦力的大小与什么有关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自由辩论：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User</cp:lastModifiedBy>
  <cp:revision>6</cp:revision>
  <dcterms:created xsi:type="dcterms:W3CDTF">2020-02-27T12:41:50Z</dcterms:created>
  <dcterms:modified xsi:type="dcterms:W3CDTF">2020-02-27T12:57:07Z</dcterms:modified>
</cp:coreProperties>
</file>