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8" d="100"/>
          <a:sy n="108" d="100"/>
        </p:scale>
        <p:origin x="-17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页眉占位符 199681"/>
          <p:cNvSpPr>
            <a:spLocks noGrp="1"/>
          </p:cNvSpPr>
          <p:nvPr>
            <p:ph type="hdr" sz="quarter"/>
          </p:nvPr>
        </p:nvSpPr>
        <p:spPr>
          <a:xfrm>
            <a:off x="0" y="0"/>
            <a:ext cx="2971800" cy="457200"/>
          </a:xfrm>
          <a:prstGeom prst="rect">
            <a:avLst/>
          </a:prstGeom>
          <a:noFill/>
          <a:ln w="9525">
            <a:noFill/>
          </a:ln>
        </p:spPr>
        <p:txBody>
          <a:bodyPr/>
          <a:lstStyle/>
          <a:p>
            <a:pPr lvl="0" fontAlgn="base"/>
            <a:endParaRPr lang="zh-CN" altLang="en-US" sz="1200" strike="noStrike" noProof="1"/>
          </a:p>
        </p:txBody>
      </p:sp>
      <p:sp>
        <p:nvSpPr>
          <p:cNvPr id="199683" name="日期占位符 199682"/>
          <p:cNvSpPr>
            <a:spLocks noGrp="1"/>
          </p:cNvSpPr>
          <p:nvPr>
            <p:ph type="dt" idx="1"/>
          </p:nvPr>
        </p:nvSpPr>
        <p:spPr>
          <a:xfrm>
            <a:off x="3884613" y="0"/>
            <a:ext cx="2971800" cy="457200"/>
          </a:xfrm>
          <a:prstGeom prst="rect">
            <a:avLst/>
          </a:prstGeom>
          <a:noFill/>
          <a:ln w="9525">
            <a:noFill/>
          </a:ln>
        </p:spPr>
        <p:txBody>
          <a:bodyPr/>
          <a:lstStyle/>
          <a:p>
            <a:pPr lvl="0" algn="r" fontAlgn="base"/>
            <a:fld id="{BB962C8B-B14F-4D97-AF65-F5344CB8AC3E}" type="datetimeFigureOut">
              <a:rPr lang="zh-CN" altLang="en-US" sz="1200" strike="noStrike" noProof="1" dirty="0">
                <a:latin typeface="Arial" panose="020B0604020202020204" pitchFamily="34" charset="0"/>
                <a:ea typeface="宋体" panose="02010600030101010101" pitchFamily="2" charset="-122"/>
                <a:cs typeface="+mn-cs"/>
              </a:rPr>
              <a:t>2020/1/13</a:t>
            </a:fld>
            <a:endParaRPr lang="zh-CN" altLang="en-US" sz="1200" strike="noStrike" noProof="1">
              <a:latin typeface="Arial" panose="020B0604020202020204" pitchFamily="34" charset="0"/>
              <a:ea typeface="宋体" panose="02010600030101010101" pitchFamily="2" charset="-122"/>
              <a:cs typeface="+mn-cs"/>
            </a:endParaRPr>
          </a:p>
        </p:txBody>
      </p:sp>
      <p:sp>
        <p:nvSpPr>
          <p:cNvPr id="2052" name="幻灯片图像占位符 199683"/>
          <p:cNvSpPr>
            <a:spLocks noGrp="1" noRot="1" noChangeAspec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053" name="文本占位符 199684"/>
          <p:cNvSpPr>
            <a:spLocks noGrp="1"/>
          </p:cNvSpPr>
          <p:nvPr>
            <p:ph type="body" sz="quarter"/>
          </p:nvPr>
        </p:nvSpPr>
        <p:spPr>
          <a:xfrm>
            <a:off x="685800" y="4343400"/>
            <a:ext cx="5486400" cy="4114800"/>
          </a:xfrm>
          <a:prstGeom prst="rect">
            <a:avLst/>
          </a:prstGeom>
          <a:noFill/>
          <a:ln w="9525">
            <a:noFill/>
          </a:ln>
        </p:spPr>
        <p:txBody>
          <a:bodyPr anchor="t"/>
          <a:lstStyle/>
          <a:p>
            <a:pPr lvl="0"/>
            <a:r>
              <a:rPr lang="zh-CN" altLang="en-US" dirty="0"/>
              <a:t>单击此处编辑母版文本样式</a:t>
            </a:r>
          </a:p>
          <a:p>
            <a:pPr lvl="1" indent="0"/>
            <a:r>
              <a:rPr lang="zh-CN" altLang="en-US" dirty="0"/>
              <a:t>第二级</a:t>
            </a:r>
          </a:p>
          <a:p>
            <a:pPr lvl="2" indent="0"/>
            <a:r>
              <a:rPr lang="zh-CN" altLang="en-US" dirty="0"/>
              <a:t>第三级</a:t>
            </a:r>
          </a:p>
          <a:p>
            <a:pPr lvl="3" indent="0"/>
            <a:r>
              <a:rPr lang="zh-CN" altLang="en-US" dirty="0"/>
              <a:t>第四级</a:t>
            </a:r>
          </a:p>
          <a:p>
            <a:pPr lvl="4" indent="0"/>
            <a:r>
              <a:rPr lang="zh-CN" altLang="en-US" dirty="0"/>
              <a:t>第五级</a:t>
            </a:r>
          </a:p>
        </p:txBody>
      </p:sp>
      <p:sp>
        <p:nvSpPr>
          <p:cNvPr id="199686" name="页脚占位符 199685"/>
          <p:cNvSpPr>
            <a:spLocks noGrp="1"/>
          </p:cNvSpPr>
          <p:nvPr>
            <p:ph type="ftr" sz="quarter" idx="4"/>
          </p:nvPr>
        </p:nvSpPr>
        <p:spPr>
          <a:xfrm>
            <a:off x="0" y="8685213"/>
            <a:ext cx="2971800" cy="457200"/>
          </a:xfrm>
          <a:prstGeom prst="rect">
            <a:avLst/>
          </a:prstGeom>
          <a:noFill/>
          <a:ln w="9525">
            <a:noFill/>
          </a:ln>
        </p:spPr>
        <p:txBody>
          <a:bodyPr anchor="b"/>
          <a:lstStyle/>
          <a:p>
            <a:pPr lvl="0" fontAlgn="base"/>
            <a:endParaRPr lang="zh-CN" altLang="en-US" sz="1200" strike="noStrike" noProof="1"/>
          </a:p>
        </p:txBody>
      </p:sp>
      <p:sp>
        <p:nvSpPr>
          <p:cNvPr id="199687" name="灯片编号占位符 199686"/>
          <p:cNvSpPr>
            <a:spLocks noGrp="1"/>
          </p:cNvSpPr>
          <p:nvPr>
            <p:ph type="sldNum" sz="quarter" idx="5"/>
          </p:nvPr>
        </p:nvSpPr>
        <p:spPr>
          <a:xfrm>
            <a:off x="3884613" y="8685213"/>
            <a:ext cx="2971800" cy="457200"/>
          </a:xfrm>
          <a:prstGeom prst="rect">
            <a:avLst/>
          </a:prstGeom>
          <a:noFill/>
          <a:ln w="9525">
            <a:noFill/>
          </a:ln>
        </p:spPr>
        <p:txBody>
          <a:bodyPr anchor="b"/>
          <a:lstStyle/>
          <a:p>
            <a:pPr lvl="0" algn="r" fontAlgn="base"/>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t>‹#›</a:t>
            </a:fld>
            <a:endParaRPr lang="zh-CN" altLang="en-US" sz="1200" strike="noStrike" noProof="1"/>
          </a:p>
        </p:txBody>
      </p:sp>
    </p:spTree>
    <p:extLst>
      <p:ext uri="{BB962C8B-B14F-4D97-AF65-F5344CB8AC3E}">
        <p14:creationId xmlns:p14="http://schemas.microsoft.com/office/powerpoint/2010/main" val="920252019"/>
      </p:ext>
    </p:extLst>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30588" y="857250"/>
            <a:ext cx="30861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916238" y="857250"/>
            <a:ext cx="4114800" cy="231457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p>
        </p:txBody>
      </p:sp>
      <p:sp>
        <p:nvSpPr>
          <p:cNvPr id="6" name="页脚占位符 5"/>
          <p:cNvSpPr>
            <a:spLocks noGrp="1"/>
          </p:cNvSpPr>
          <p:nvPr>
            <p:ph type="ftr" sz="quarter" idx="11"/>
          </p:nvPr>
        </p:nvSpPr>
        <p:spPr/>
        <p:txBody>
          <a:bodyPr/>
          <a:lstStyle/>
          <a:p>
            <a:pPr lvl="0" fontAlgn="base"/>
            <a:endParaRPr lang="zh-CN" strike="noStrike" noProof="1"/>
          </a:p>
        </p:txBody>
      </p:sp>
      <p:sp>
        <p:nvSpPr>
          <p:cNvPr id="7" name="灯片编号占位符 6"/>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p>
        </p:txBody>
      </p:sp>
      <p:sp>
        <p:nvSpPr>
          <p:cNvPr id="8" name="页脚占位符 7"/>
          <p:cNvSpPr>
            <a:spLocks noGrp="1"/>
          </p:cNvSpPr>
          <p:nvPr>
            <p:ph type="ftr" sz="quarter" idx="11"/>
          </p:nvPr>
        </p:nvSpPr>
        <p:spPr/>
        <p:txBody>
          <a:bodyPr/>
          <a:lstStyle/>
          <a:p>
            <a:pPr lvl="0" fontAlgn="base"/>
            <a:endParaRPr lang="zh-CN" strike="noStrike" noProof="1"/>
          </a:p>
        </p:txBody>
      </p:sp>
      <p:sp>
        <p:nvSpPr>
          <p:cNvPr id="9" name="灯片编号占位符 8"/>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p>
        </p:txBody>
      </p:sp>
      <p:sp>
        <p:nvSpPr>
          <p:cNvPr id="4" name="页脚占位符 3"/>
          <p:cNvSpPr>
            <a:spLocks noGrp="1"/>
          </p:cNvSpPr>
          <p:nvPr>
            <p:ph type="ftr" sz="quarter" idx="11"/>
          </p:nvPr>
        </p:nvSpPr>
        <p:spPr/>
        <p:txBody>
          <a:bodyPr/>
          <a:lstStyle/>
          <a:p>
            <a:pPr lvl="0" fontAlgn="base"/>
            <a:endParaRPr lang="zh-CN" strike="noStrike" noProof="1"/>
          </a:p>
        </p:txBody>
      </p:sp>
      <p:sp>
        <p:nvSpPr>
          <p:cNvPr id="5" name="灯片编号占位符 4"/>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p>
        </p:txBody>
      </p:sp>
      <p:sp>
        <p:nvSpPr>
          <p:cNvPr id="3" name="页脚占位符 2"/>
          <p:cNvSpPr>
            <a:spLocks noGrp="1"/>
          </p:cNvSpPr>
          <p:nvPr>
            <p:ph type="ftr" sz="quarter" idx="11"/>
          </p:nvPr>
        </p:nvSpPr>
        <p:spPr/>
        <p:txBody>
          <a:bodyPr/>
          <a:lstStyle/>
          <a:p>
            <a:pPr lvl="0" fontAlgn="base"/>
            <a:endParaRPr lang="zh-CN" strike="noStrike" noProof="1"/>
          </a:p>
        </p:txBody>
      </p:sp>
      <p:sp>
        <p:nvSpPr>
          <p:cNvPr id="4" name="灯片编号占位符 3"/>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p>
        </p:txBody>
      </p:sp>
      <p:sp>
        <p:nvSpPr>
          <p:cNvPr id="6" name="页脚占位符 5"/>
          <p:cNvSpPr>
            <a:spLocks noGrp="1"/>
          </p:cNvSpPr>
          <p:nvPr>
            <p:ph type="ftr" sz="quarter" idx="11"/>
          </p:nvPr>
        </p:nvSpPr>
        <p:spPr/>
        <p:txBody>
          <a:bodyPr/>
          <a:lstStyle/>
          <a:p>
            <a:pPr lvl="0" fontAlgn="base"/>
            <a:endParaRPr lang="zh-CN" strike="noStrike" noProof="1"/>
          </a:p>
        </p:txBody>
      </p:sp>
      <p:sp>
        <p:nvSpPr>
          <p:cNvPr id="7" name="灯片编号占位符 6"/>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p>
        </p:txBody>
      </p:sp>
      <p:sp>
        <p:nvSpPr>
          <p:cNvPr id="6" name="页脚占位符 5"/>
          <p:cNvSpPr>
            <a:spLocks noGrp="1"/>
          </p:cNvSpPr>
          <p:nvPr>
            <p:ph type="ftr" sz="quarter" idx="11"/>
          </p:nvPr>
        </p:nvSpPr>
        <p:spPr/>
        <p:txBody>
          <a:bodyPr/>
          <a:lstStyle/>
          <a:p>
            <a:pPr lvl="0" fontAlgn="base"/>
            <a:endParaRPr lang="zh-CN" strike="noStrike" noProof="1"/>
          </a:p>
        </p:txBody>
      </p:sp>
      <p:sp>
        <p:nvSpPr>
          <p:cNvPr id="7" name="灯片编号占位符 6"/>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a:t>单击此处编辑母版标题样式</a:t>
            </a:r>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lstStyle/>
          <a:p>
            <a:pPr lvl="0"/>
            <a:r>
              <a:rPr lang="zh-CN" altLang="en-US"/>
              <a:t>单击此处编辑母版文本样式</a:t>
            </a:r>
          </a:p>
          <a:p>
            <a:pPr lvl="1" indent="-28575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strike="noStrike" noProof="1"/>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4.tif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4.bin"/><Relationship Id="rId4" Type="http://schemas.openxmlformats.org/officeDocument/2006/relationships/image" Target="../media/image15.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7.wmf"/><Relationship Id="rId5" Type="http://schemas.openxmlformats.org/officeDocument/2006/relationships/oleObject" Target="../embeddings/oleObject5.bin"/><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20570;&#21151;&#30340;&#24555;&#24930;.swf" TargetMode="Externa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6" y="548680"/>
            <a:ext cx="9144000" cy="5143500"/>
          </a:xfrm>
          <a:prstGeom prst="rect">
            <a:avLst/>
          </a:prstGeom>
        </p:spPr>
      </p:pic>
      <p:sp>
        <p:nvSpPr>
          <p:cNvPr id="6" name="标题 5"/>
          <p:cNvSpPr>
            <a:spLocks noGrp="1"/>
          </p:cNvSpPr>
          <p:nvPr>
            <p:ph type="ctrTitle"/>
            <p:custDataLst>
              <p:tags r:id="rId2"/>
            </p:custDataLst>
          </p:nvPr>
        </p:nvSpPr>
        <p:spPr>
          <a:xfrm>
            <a:off x="899592" y="1772816"/>
            <a:ext cx="7772400" cy="2214880"/>
          </a:xfrm>
        </p:spPr>
        <p:txBody>
          <a:bodyPr>
            <a:noAutofit/>
          </a:bodyPr>
          <a:lstStyle/>
          <a:p>
            <a:pPr algn="ctr" fontAlgn="base">
              <a:lnSpc>
                <a:spcPct val="200000"/>
              </a:lnSpc>
              <a:buClrTx/>
              <a:buSzTx/>
              <a:buFontTx/>
            </a:pP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
            </a:r>
            <a:b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b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
            </a:r>
            <a:b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b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第十一章 </a:t>
            </a:r>
            <a:r>
              <a:rPr lang="zh-CN" altLang="zh-CN"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功和机械能</a:t>
            </a: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
            </a:r>
            <a:b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b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第2节  </a:t>
            </a:r>
            <a:r>
              <a:rPr lang="zh-CN" altLang="en-US" sz="4400" b="1" dirty="0">
                <a:solidFill>
                  <a:srgbClr val="FF0000"/>
                </a:solidFill>
                <a:effectLst>
                  <a:outerShdw blurRad="38100" dist="19050" dir="2700000" algn="tl" rotWithShape="0">
                    <a:schemeClr val="dk1">
                      <a:alpha val="40000"/>
                    </a:schemeClr>
                  </a:outerShdw>
                </a:effectLst>
                <a:uFillTx/>
                <a:latin typeface="宋体" panose="02010600030101010101" pitchFamily="2" charset="-122"/>
                <a:ea typeface="宋体" panose="02010600030101010101" pitchFamily="2" charset="-122"/>
                <a:cs typeface="+mn-cs"/>
              </a:rPr>
              <a:t>功率</a:t>
            </a:r>
          </a:p>
        </p:txBody>
      </p:sp>
    </p:spTree>
    <p:custDataLst>
      <p:tags r:id="rId1"/>
    </p:custData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4"/>
          <p:cNvSpPr txBox="1">
            <a:spLocks noChangeArrowheads="1"/>
          </p:cNvSpPr>
          <p:nvPr/>
        </p:nvSpPr>
        <p:spPr bwMode="auto">
          <a:xfrm>
            <a:off x="810260" y="2145893"/>
            <a:ext cx="7710488" cy="1198880"/>
          </a:xfrm>
          <a:prstGeom prst="rect">
            <a:avLst/>
          </a:prstGeom>
          <a:noFill/>
          <a:ln>
            <a:noFill/>
          </a:ln>
          <a:effectLst/>
        </p:spPr>
        <p:txBody>
          <a:bodyPr>
            <a:spAutoFit/>
          </a:bodyPr>
          <a:lstStyle/>
          <a:p>
            <a:pPr algn="l" eaLnBrk="1" hangingPunct="1"/>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物体受拉力</a:t>
            </a:r>
            <a:r>
              <a:rPr lang="en-US" altLang="zh-CN" sz="2400" b="1" i="1" dirty="0">
                <a:latin typeface="Times New Roman" panose="02020603050405020304" pitchFamily="18" charset="0"/>
                <a:ea typeface="宋体" panose="02010600030101010101" pitchFamily="2" charset="-122"/>
                <a:cs typeface="Times New Roman" panose="02020603050405020304" pitchFamily="18" charset="0"/>
              </a:rPr>
              <a:t>F</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，沿</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拉力方向</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做匀速直线运动时，</a:t>
            </a:r>
          </a:p>
          <a:p>
            <a:pPr algn="l" eaLnBrk="1" hangingPunct="1"/>
            <a:endParaRPr lang="zh-CN" altLang="en-US" sz="2400" b="1" dirty="0">
              <a:latin typeface="Times New Roman" panose="02020603050405020304" pitchFamily="18" charset="0"/>
              <a:ea typeface="宋体" panose="02010600030101010101" pitchFamily="2" charset="-122"/>
              <a:cs typeface="Times New Roman" panose="02020603050405020304" pitchFamily="18" charset="0"/>
            </a:endParaRPr>
          </a:p>
          <a:p>
            <a:pPr algn="l" eaLnBrk="1" hangingPunct="1"/>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则拉力</a:t>
            </a:r>
            <a:r>
              <a:rPr lang="en-US" altLang="zh-CN" sz="2400" b="1" i="1" dirty="0">
                <a:latin typeface="Times New Roman" panose="02020603050405020304" pitchFamily="18" charset="0"/>
                <a:ea typeface="宋体" panose="02010600030101010101" pitchFamily="2" charset="-122"/>
                <a:cs typeface="Times New Roman" panose="02020603050405020304" pitchFamily="18" charset="0"/>
              </a:rPr>
              <a:t>F</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的功率</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a:t>
            </a:r>
          </a:p>
        </p:txBody>
      </p:sp>
      <p:graphicFrame>
        <p:nvGraphicFramePr>
          <p:cNvPr id="39939" name="Object 5"/>
          <p:cNvGraphicFramePr>
            <a:graphicFrameLocks noChangeAspect="1"/>
          </p:cNvGraphicFramePr>
          <p:nvPr/>
        </p:nvGraphicFramePr>
        <p:xfrm>
          <a:off x="3170343" y="2686610"/>
          <a:ext cx="3577624" cy="859180"/>
        </p:xfrm>
        <a:graphic>
          <a:graphicData uri="http://schemas.openxmlformats.org/presentationml/2006/ole">
            <mc:AlternateContent xmlns:mc="http://schemas.openxmlformats.org/markup-compatibility/2006">
              <mc:Choice xmlns:v="urn:schemas-microsoft-com:vml" Requires="v">
                <p:oleObj spid="_x0000_s4112" name="Equation" r:id="rId3" imgW="60960000" imgH="14630400" progId="Equation.DSMT4">
                  <p:embed/>
                </p:oleObj>
              </mc:Choice>
              <mc:Fallback>
                <p:oleObj name="Equation" r:id="rId3" imgW="60960000" imgH="14630400" progId="Equation.DSMT4">
                  <p:embed/>
                  <p:pic>
                    <p:nvPicPr>
                      <p:cNvPr id="0" name="图片 3076"/>
                      <p:cNvPicPr/>
                      <p:nvPr/>
                    </p:nvPicPr>
                    <p:blipFill>
                      <a:blip r:embed="rId4"/>
                      <a:stretch>
                        <a:fillRect/>
                      </a:stretch>
                    </p:blipFill>
                    <p:spPr>
                      <a:xfrm>
                        <a:off x="3170343" y="2686610"/>
                        <a:ext cx="3577624" cy="859180"/>
                      </a:xfrm>
                      <a:prstGeom prst="rect">
                        <a:avLst/>
                      </a:prstGeom>
                      <a:noFill/>
                      <a:ln w="38100">
                        <a:miter/>
                      </a:ln>
                    </p:spPr>
                  </p:pic>
                </p:oleObj>
              </mc:Fallback>
            </mc:AlternateContent>
          </a:graphicData>
        </a:graphic>
      </p:graphicFrame>
      <p:sp>
        <p:nvSpPr>
          <p:cNvPr id="208898" name="Text Box 2"/>
          <p:cNvSpPr txBox="1">
            <a:spLocks noChangeArrowheads="1"/>
          </p:cNvSpPr>
          <p:nvPr/>
        </p:nvSpPr>
        <p:spPr bwMode="auto">
          <a:xfrm>
            <a:off x="203148" y="3571381"/>
            <a:ext cx="8590280" cy="1198880"/>
          </a:xfrm>
          <a:prstGeom prst="rect">
            <a:avLst/>
          </a:prstGeom>
          <a:noFill/>
          <a:ln>
            <a:noFill/>
          </a:ln>
          <a:effectLst/>
        </p:spPr>
        <p:txBody>
          <a:bodyPr wrap="square">
            <a:spAutoFit/>
          </a:bodyPr>
          <a:lstStyle/>
          <a:p>
            <a:pPr algn="l" eaLnBrk="1" hangingPunct="1">
              <a:lnSpc>
                <a:spcPct val="150000"/>
              </a:lnSpc>
              <a:spcBef>
                <a:spcPct val="50000"/>
              </a:spcBef>
            </a:pPr>
            <a:r>
              <a:rPr lang="zh-CN" altLang="en-US" sz="2400" b="1" dirty="0">
                <a:solidFill>
                  <a:srgbClr val="0000FF"/>
                </a:solidFill>
                <a:latin typeface="黑体" panose="02010609060101010101" pitchFamily="49" charset="-122"/>
                <a:ea typeface="黑体" panose="02010609060101010101" pitchFamily="49" charset="-122"/>
              </a:rPr>
              <a:t>    想一想：</a:t>
            </a:r>
            <a:r>
              <a:rPr lang="zh-CN" altLang="en-US" sz="2400" b="1" dirty="0">
                <a:solidFill>
                  <a:srgbClr val="000000"/>
                </a:solidFill>
                <a:latin typeface="楷体" panose="02010609060101010101" charset="-122"/>
                <a:ea typeface="楷体" panose="02010609060101010101" charset="-122"/>
              </a:rPr>
              <a:t>汽车爬坡、拖拉机耕地，为了</a:t>
            </a:r>
            <a:r>
              <a:rPr lang="zh-CN" altLang="en-US" sz="2400" b="1" dirty="0">
                <a:solidFill>
                  <a:srgbClr val="FF0000"/>
                </a:solidFill>
                <a:latin typeface="楷体" panose="02010609060101010101" charset="-122"/>
                <a:ea typeface="楷体" panose="02010609060101010101" charset="-122"/>
              </a:rPr>
              <a:t>增大牵引力</a:t>
            </a:r>
            <a:r>
              <a:rPr lang="zh-CN" altLang="en-US" sz="2400" b="1" dirty="0">
                <a:solidFill>
                  <a:srgbClr val="000000"/>
                </a:solidFill>
                <a:latin typeface="楷体" panose="02010609060101010101" charset="-122"/>
                <a:ea typeface="楷体" panose="02010609060101010101" charset="-122"/>
              </a:rPr>
              <a:t>，车辆的运动速度都很小。你能解释吗？</a:t>
            </a:r>
          </a:p>
        </p:txBody>
      </p:sp>
      <p:sp>
        <p:nvSpPr>
          <p:cNvPr id="25" name="文本框 24"/>
          <p:cNvSpPr txBox="1"/>
          <p:nvPr/>
        </p:nvSpPr>
        <p:spPr>
          <a:xfrm>
            <a:off x="302004" y="4810859"/>
            <a:ext cx="8340981" cy="1014730"/>
          </a:xfrm>
          <a:prstGeom prst="rect">
            <a:avLst/>
          </a:prstGeom>
          <a:noFill/>
        </p:spPr>
        <p:txBody>
          <a:bodyPr wrap="square" rtlCol="0" anchor="t">
            <a:spAutoFit/>
          </a:bodyPr>
          <a:lstStyle/>
          <a:p>
            <a:pPr>
              <a:lnSpc>
                <a:spcPct val="125000"/>
              </a:lnSpc>
            </a:pPr>
            <a:r>
              <a:rPr lang="zh-CN" altLang="en-US" sz="2400" b="1" dirty="0">
                <a:solidFill>
                  <a:schemeClr val="tx1"/>
                </a:solidFill>
                <a:latin typeface="仿宋" panose="02010609060101010101" charset="-122"/>
                <a:ea typeface="仿宋" panose="02010609060101010101" charset="-122"/>
                <a:cs typeface="仿宋" panose="02010609060101010101" charset="-122"/>
              </a:rPr>
              <a:t>    根据</a:t>
            </a:r>
            <a:r>
              <a:rPr lang="en-US" altLang="zh-CN" sz="2400" b="1" i="1" dirty="0">
                <a:solidFill>
                  <a:srgbClr val="FF0000"/>
                </a:solidFill>
                <a:latin typeface="Times New Roman" panose="02020603050405020304" pitchFamily="18" charset="0"/>
                <a:ea typeface="仿宋" panose="02010609060101010101" charset="-122"/>
                <a:cs typeface="Times New Roman" panose="02020603050405020304" pitchFamily="18" charset="0"/>
              </a:rPr>
              <a:t>P</a:t>
            </a:r>
            <a:r>
              <a:rPr lang="en-US" altLang="zh-CN" sz="2400" b="1" dirty="0">
                <a:solidFill>
                  <a:srgbClr val="FF0000"/>
                </a:solidFill>
                <a:latin typeface="Times New Roman" panose="02020603050405020304" pitchFamily="18" charset="0"/>
                <a:ea typeface="仿宋" panose="02010609060101010101" charset="-122"/>
                <a:cs typeface="Times New Roman" panose="02020603050405020304" pitchFamily="18" charset="0"/>
              </a:rPr>
              <a:t>=</a:t>
            </a:r>
            <a:r>
              <a:rPr lang="en-US" altLang="zh-CN" sz="2400" b="1" i="1" dirty="0">
                <a:solidFill>
                  <a:srgbClr val="FF0000"/>
                </a:solidFill>
                <a:latin typeface="Times New Roman" panose="02020603050405020304" pitchFamily="18" charset="0"/>
                <a:ea typeface="仿宋" panose="02010609060101010101" charset="-122"/>
                <a:cs typeface="Times New Roman" panose="02020603050405020304" pitchFamily="18" charset="0"/>
              </a:rPr>
              <a:t>Fv</a:t>
            </a:r>
            <a:r>
              <a:rPr lang="zh-CN" altLang="en-US" sz="2400" b="1" dirty="0">
                <a:solidFill>
                  <a:schemeClr val="tx1"/>
                </a:solidFill>
                <a:latin typeface="仿宋" panose="02010609060101010101" charset="-122"/>
                <a:ea typeface="仿宋" panose="02010609060101010101" charset="-122"/>
                <a:cs typeface="仿宋" panose="02010609060101010101" charset="-122"/>
              </a:rPr>
              <a:t>可知，在</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发动机的</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ea"/>
              </a:rPr>
              <a:t>功率一定</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时，要</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ea"/>
              </a:rPr>
              <a:t>增大牵引力</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ea"/>
              </a:rPr>
              <a:t>，就必须</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ea"/>
              </a:rPr>
              <a:t>降低行车速度</a:t>
            </a:r>
            <a:r>
              <a:rPr lang="zh-CN" altLang="en-US" sz="2400" b="1" dirty="0">
                <a:solidFill>
                  <a:schemeClr val="tx1"/>
                </a:solidFill>
                <a:latin typeface="仿宋" panose="02010609060101010101" charset="-122"/>
                <a:ea typeface="仿宋" panose="02010609060101010101" charset="-122"/>
                <a:cs typeface="仿宋" panose="02010609060101010101" charset="-122"/>
              </a:rPr>
              <a:t>。</a:t>
            </a:r>
          </a:p>
        </p:txBody>
      </p:sp>
      <p:grpSp>
        <p:nvGrpSpPr>
          <p:cNvPr id="15" name="组合 14"/>
          <p:cNvGrpSpPr/>
          <p:nvPr/>
        </p:nvGrpSpPr>
        <p:grpSpPr>
          <a:xfrm>
            <a:off x="3031846" y="1342345"/>
            <a:ext cx="2869888" cy="524442"/>
            <a:chOff x="2506980" y="579256"/>
            <a:chExt cx="3958508" cy="495548"/>
          </a:xfrm>
        </p:grpSpPr>
        <p:pic>
          <p:nvPicPr>
            <p:cNvPr id="1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35"/>
            <a:stretch>
              <a:fillRect/>
            </a:stretch>
          </p:blipFill>
          <p:spPr bwMode="auto">
            <a:xfrm>
              <a:off x="2506980" y="593791"/>
              <a:ext cx="3958508" cy="4810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2593872" y="579256"/>
              <a:ext cx="3871616" cy="435011"/>
            </a:xfrm>
            <a:prstGeom prst="rect">
              <a:avLst/>
            </a:prstGeom>
          </p:spPr>
          <p:txBody>
            <a:bodyPr wrap="square">
              <a:spAutoFit/>
            </a:bodyPr>
            <a:lstStyle/>
            <a:p>
              <a:pPr algn="ctr"/>
              <a:r>
                <a:rPr lang="zh-CN" altLang="en-US" sz="2400" b="1" dirty="0">
                  <a:solidFill>
                    <a:prstClr val="black"/>
                  </a:solidFill>
                  <a:latin typeface="黑体" panose="02010609060101010101" pitchFamily="49" charset="-122"/>
                  <a:ea typeface="黑体" panose="02010609060101010101" pitchFamily="49" charset="-122"/>
                  <a:cs typeface="Times New Roman" panose="02020603050405020304" pitchFamily="18" charset="0"/>
                </a:rPr>
                <a:t>思维拓展</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6627"/>
                                        </p:tgtEl>
                                        <p:attrNameLst>
                                          <p:attrName>style.visibility</p:attrName>
                                        </p:attrNameLst>
                                      </p:cBhvr>
                                      <p:to>
                                        <p:strVal val="visible"/>
                                      </p:to>
                                    </p:set>
                                    <p:anim to="" calcmode="lin" valueType="num">
                                      <p:cBhvr>
                                        <p:cTn id="7" dur="1" fill="hold"/>
                                        <p:tgtEl>
                                          <p:spTgt spid="26627"/>
                                        </p:tgtEl>
                                      </p:cBhvr>
                                    </p:anim>
                                  </p:childTnLst>
                                </p:cTn>
                              </p:par>
                              <p:par>
                                <p:cTn id="8" presetID="7" presetClass="entr" presetSubtype="4" fill="hold" nodeType="withEffect">
                                  <p:stCondLst>
                                    <p:cond delay="400"/>
                                  </p:stCondLst>
                                  <p:childTnLst>
                                    <p:set>
                                      <p:cBhvr>
                                        <p:cTn id="9" dur="1" fill="hold">
                                          <p:stCondLst>
                                            <p:cond delay="0"/>
                                          </p:stCondLst>
                                        </p:cTn>
                                        <p:tgtEl>
                                          <p:spTgt spid="39939"/>
                                        </p:tgtEl>
                                        <p:attrNameLst>
                                          <p:attrName>style.visibility</p:attrName>
                                        </p:attrNameLst>
                                      </p:cBhvr>
                                      <p:to>
                                        <p:strVal val="visible"/>
                                      </p:to>
                                    </p:set>
                                    <p:anim calcmode="lin" valueType="num">
                                      <p:cBhvr additive="base">
                                        <p:cTn id="10" dur="500" fill="hold"/>
                                        <p:tgtEl>
                                          <p:spTgt spid="39939"/>
                                        </p:tgtEl>
                                        <p:attrNameLst>
                                          <p:attrName>ppt_x</p:attrName>
                                        </p:attrNameLst>
                                      </p:cBhvr>
                                      <p:tavLst>
                                        <p:tav tm="0">
                                          <p:val>
                                            <p:strVal val="#ppt_x"/>
                                          </p:val>
                                        </p:tav>
                                        <p:tav tm="100000">
                                          <p:val>
                                            <p:strVal val="#ppt_x"/>
                                          </p:val>
                                        </p:tav>
                                      </p:tavLst>
                                    </p:anim>
                                    <p:anim calcmode="lin" valueType="num">
                                      <p:cBhvr additive="base">
                                        <p:cTn id="11" dur="500" fill="hold"/>
                                        <p:tgtEl>
                                          <p:spTgt spid="3993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08898"/>
                                        </p:tgtEl>
                                        <p:attrNameLst>
                                          <p:attrName>style.visibility</p:attrName>
                                        </p:attrNameLst>
                                      </p:cBhvr>
                                      <p:to>
                                        <p:strVal val="visible"/>
                                      </p:to>
                                    </p:set>
                                    <p:animEffect transition="in" filter="checkerboard(across)">
                                      <p:cBhvr>
                                        <p:cTn id="16" dur="500"/>
                                        <p:tgtEl>
                                          <p:spTgt spid="208898"/>
                                        </p:tgtEl>
                                      </p:cBhvr>
                                    </p:animEffec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to="" calcmode="lin" valueType="num">
                                      <p:cBhvr>
                                        <p:cTn id="21" dur="1" fill="hold"/>
                                        <p:tgtEl>
                                          <p:spTgt spid="2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ldLvl="0" animBg="1"/>
      <p:bldP spid="208898" grpId="0" bldLvl="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395" y="1923790"/>
            <a:ext cx="9031605" cy="1476375"/>
          </a:xfrm>
          <a:prstGeom prst="rect">
            <a:avLst/>
          </a:prstGeom>
          <a:solidFill>
            <a:schemeClr val="bg1"/>
          </a:solidFill>
        </p:spPr>
        <p:txBody>
          <a:bodyPr wrap="square" rtlCol="0" anchor="t">
            <a:spAutoFit/>
          </a:bodyPr>
          <a:lstStyle/>
          <a:p>
            <a:pPr>
              <a:lnSpc>
                <a:spcPct val="125000"/>
              </a:lnSpc>
            </a:pP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dirty="0">
                <a:latin typeface="Times New Roman" panose="02020603050405020304" pitchFamily="18" charset="0"/>
                <a:ea typeface="楷体" panose="02010609060101010101" charset="-122"/>
                <a:cs typeface="Times New Roman" panose="02020603050405020304" pitchFamily="18" charset="0"/>
              </a:rPr>
              <a:t>（2018•徐州）一辆汽车在平直公路上沿直线向前行驶，途中经过一段坑洼路面，如果汽车发动机的功率始终保持不变，则汽车行驶路程</a:t>
            </a:r>
            <a:r>
              <a:rPr lang="zh-CN" altLang="en-US" sz="2400" b="1" i="1" dirty="0">
                <a:latin typeface="Times New Roman" panose="02020603050405020304" pitchFamily="18" charset="0"/>
                <a:ea typeface="楷体" panose="02010609060101010101" charset="-122"/>
                <a:cs typeface="Times New Roman" panose="02020603050405020304" pitchFamily="18" charset="0"/>
              </a:rPr>
              <a:t>s</a:t>
            </a:r>
            <a:r>
              <a:rPr lang="zh-CN" altLang="en-US" sz="2400" b="1" dirty="0">
                <a:latin typeface="Times New Roman" panose="02020603050405020304" pitchFamily="18" charset="0"/>
                <a:ea typeface="楷体" panose="02010609060101010101" charset="-122"/>
                <a:cs typeface="Times New Roman" panose="02020603050405020304" pitchFamily="18" charset="0"/>
              </a:rPr>
              <a:t>随时间</a:t>
            </a:r>
            <a:r>
              <a:rPr lang="zh-CN" altLang="en-US" sz="2400" b="1" i="1" dirty="0">
                <a:latin typeface="Times New Roman" panose="02020603050405020304" pitchFamily="18" charset="0"/>
                <a:ea typeface="楷体" panose="02010609060101010101" charset="-122"/>
                <a:cs typeface="Times New Roman" panose="02020603050405020304" pitchFamily="18" charset="0"/>
              </a:rPr>
              <a:t>t</a:t>
            </a:r>
            <a:r>
              <a:rPr lang="zh-CN" altLang="en-US" sz="2400" b="1" dirty="0">
                <a:latin typeface="Times New Roman" panose="02020603050405020304" pitchFamily="18" charset="0"/>
                <a:ea typeface="楷体" panose="02010609060101010101" charset="-122"/>
                <a:cs typeface="Times New Roman" panose="02020603050405020304" pitchFamily="18" charset="0"/>
              </a:rPr>
              <a:t>的变化关系可能是（　　）</a:t>
            </a:r>
          </a:p>
        </p:txBody>
      </p:sp>
      <p:sp>
        <p:nvSpPr>
          <p:cNvPr id="7" name="文本框 6"/>
          <p:cNvSpPr txBox="1"/>
          <p:nvPr/>
        </p:nvSpPr>
        <p:spPr>
          <a:xfrm>
            <a:off x="5479073" y="2880529"/>
            <a:ext cx="333375" cy="460375"/>
          </a:xfrm>
          <a:prstGeom prst="rect">
            <a:avLst/>
          </a:prstGeom>
          <a:noFill/>
        </p:spPr>
        <p:txBody>
          <a:bodyPr wrap="square" rtlCol="0" anchor="t">
            <a:spAutoFit/>
          </a:bodyPr>
          <a:lstStyle/>
          <a:p>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a:t>
            </a:r>
          </a:p>
        </p:txBody>
      </p:sp>
      <p:grpSp>
        <p:nvGrpSpPr>
          <p:cNvPr id="29" name="组合 3"/>
          <p:cNvGrpSpPr/>
          <p:nvPr/>
        </p:nvGrpSpPr>
        <p:grpSpPr bwMode="auto">
          <a:xfrm>
            <a:off x="3415622" y="1359312"/>
            <a:ext cx="1879997" cy="474345"/>
            <a:chOff x="497257" y="753279"/>
            <a:chExt cx="1881032" cy="475146"/>
          </a:xfrm>
        </p:grpSpPr>
        <p:grpSp>
          <p:nvGrpSpPr>
            <p:cNvPr id="30" name="组合 2"/>
            <p:cNvGrpSpPr/>
            <p:nvPr/>
          </p:nvGrpSpPr>
          <p:grpSpPr bwMode="auto">
            <a:xfrm>
              <a:off x="552450" y="789083"/>
              <a:ext cx="1787356" cy="419195"/>
              <a:chOff x="3014293" y="-540899"/>
              <a:chExt cx="1787356" cy="419195"/>
            </a:xfrm>
          </p:grpSpPr>
          <p:sp>
            <p:nvSpPr>
              <p:cNvPr id="32" name="缺角矩形 18"/>
              <p:cNvSpPr>
                <a:spLocks noChangeArrowheads="1"/>
              </p:cNvSpPr>
              <p:nvPr/>
            </p:nvSpPr>
            <p:spPr bwMode="auto">
              <a:xfrm>
                <a:off x="3470665" y="-540130"/>
                <a:ext cx="419419" cy="418217"/>
              </a:xfrm>
              <a:prstGeom prst="plaque">
                <a:avLst>
                  <a:gd name="adj" fmla="val 16667"/>
                </a:avLst>
              </a:prstGeom>
              <a:solidFill>
                <a:srgbClr val="008BBB"/>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3" name="缺角矩形 19"/>
              <p:cNvSpPr>
                <a:spLocks noChangeArrowheads="1"/>
              </p:cNvSpPr>
              <p:nvPr/>
            </p:nvSpPr>
            <p:spPr bwMode="auto">
              <a:xfrm>
                <a:off x="3926625" y="-540130"/>
                <a:ext cx="419419" cy="418217"/>
              </a:xfrm>
              <a:prstGeom prst="plaque">
                <a:avLst>
                  <a:gd name="adj" fmla="val 16667"/>
                </a:avLst>
              </a:prstGeom>
              <a:solidFill>
                <a:srgbClr val="FD9F0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4" name="缺角矩形 20"/>
              <p:cNvSpPr>
                <a:spLocks noChangeArrowheads="1"/>
              </p:cNvSpPr>
              <p:nvPr/>
            </p:nvSpPr>
            <p:spPr bwMode="auto">
              <a:xfrm>
                <a:off x="4382584" y="-540130"/>
                <a:ext cx="419419" cy="418217"/>
              </a:xfrm>
              <a:prstGeom prst="plaque">
                <a:avLst>
                  <a:gd name="adj" fmla="val 16667"/>
                </a:avLst>
              </a:prstGeom>
              <a:solidFill>
                <a:srgbClr val="00B05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5" name="缺角矩形 7"/>
              <p:cNvSpPr>
                <a:spLocks noChangeArrowheads="1"/>
              </p:cNvSpPr>
              <p:nvPr/>
            </p:nvSpPr>
            <p:spPr bwMode="auto">
              <a:xfrm>
                <a:off x="3014705" y="-540130"/>
                <a:ext cx="419419" cy="418217"/>
              </a:xfrm>
              <a:prstGeom prst="plaque">
                <a:avLst>
                  <a:gd name="adj" fmla="val 16667"/>
                </a:avLst>
              </a:prstGeom>
              <a:solidFill>
                <a:srgbClr val="E72424"/>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grpSp>
        <p:sp>
          <p:nvSpPr>
            <p:cNvPr id="31" name="矩形 1"/>
            <p:cNvSpPr>
              <a:spLocks noChangeArrowheads="1"/>
            </p:cNvSpPr>
            <p:nvPr/>
          </p:nvSpPr>
          <p:spPr bwMode="auto">
            <a:xfrm>
              <a:off x="497257" y="753279"/>
              <a:ext cx="1881032" cy="475146"/>
            </a:xfrm>
            <a:prstGeom prst="rect">
              <a:avLst/>
            </a:prstGeom>
            <a:noFill/>
            <a:ln w="9525">
              <a:noFill/>
              <a:miter lim="800000"/>
            </a:ln>
          </p:spPr>
          <p:txBody>
            <a:bodyPr lIns="91437" tIns="45718" rIns="91437" bIns="45718">
              <a:spAutoFit/>
            </a:bodyPr>
            <a:lstStyle/>
            <a:p>
              <a:pPr algn="dist" defTabSz="1219200">
                <a:buFont typeface="Arial" panose="020B0604020202020204" pitchFamily="34" charset="0"/>
                <a:buNone/>
              </a:pPr>
              <a:r>
                <a:rPr lang="zh-CN" altLang="en-US" sz="2500" b="1" dirty="0">
                  <a:solidFill>
                    <a:sysClr val="window" lastClr="FFFFFF"/>
                  </a:solidFill>
                  <a:latin typeface="宋体" panose="02010600030101010101" pitchFamily="2" charset="-122"/>
                  <a:ea typeface="宋体" panose="02010600030101010101" pitchFamily="2" charset="-122"/>
                </a:rPr>
                <a:t>连接中考</a:t>
              </a:r>
            </a:p>
          </p:txBody>
        </p:sp>
      </p:gr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59154"/>
            <a:ext cx="8869680" cy="26212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8590" y="1771820"/>
            <a:ext cx="8995410" cy="3969385"/>
          </a:xfrm>
          <a:prstGeom prst="rect">
            <a:avLst/>
          </a:prstGeom>
          <a:solidFill>
            <a:schemeClr val="bg1"/>
          </a:solidFill>
        </p:spPr>
        <p:txBody>
          <a:bodyPr wrap="square" rtlCol="0">
            <a:spAutoFit/>
          </a:bodyPr>
          <a:lstStyle/>
          <a:p>
            <a:pPr>
              <a:lnSpc>
                <a:spcPct val="150000"/>
              </a:lnSpc>
            </a:pP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楷体" panose="02010609060101010101" charset="-122"/>
                <a:cs typeface="Times New Roman" panose="02020603050405020304" pitchFamily="18" charset="0"/>
              </a:rPr>
              <a:t>（2018•荆门）一辆质量2t的汽车，在平直公路上以额定功率80kW从静止开始运动，经l5s运动200m恰好达到最大速度，接着匀速运动25s关闭发动机，滑行100m停下。其</a:t>
            </a:r>
            <a:r>
              <a:rPr lang="zh-CN" altLang="en-US" sz="2400" b="1" i="1" dirty="0">
                <a:latin typeface="Times New Roman" panose="02020603050405020304" pitchFamily="18" charset="0"/>
                <a:ea typeface="楷体" panose="02010609060101010101" charset="-122"/>
                <a:cs typeface="Times New Roman" panose="02020603050405020304" pitchFamily="18" charset="0"/>
              </a:rPr>
              <a:t>ν</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r>
              <a:rPr lang="zh-CN" altLang="en-US" sz="2400" b="1" i="1" dirty="0">
                <a:latin typeface="Times New Roman" panose="02020603050405020304" pitchFamily="18" charset="0"/>
                <a:ea typeface="楷体" panose="02010609060101010101" charset="-122"/>
                <a:cs typeface="Times New Roman" panose="02020603050405020304" pitchFamily="18" charset="0"/>
              </a:rPr>
              <a:t>t</a:t>
            </a:r>
            <a:r>
              <a:rPr lang="zh-CN" altLang="en-US" sz="2400" b="1" dirty="0">
                <a:latin typeface="Times New Roman" panose="02020603050405020304" pitchFamily="18" charset="0"/>
                <a:ea typeface="楷体" panose="02010609060101010101" charset="-122"/>
                <a:cs typeface="Times New Roman" panose="02020603050405020304" pitchFamily="18" charset="0"/>
              </a:rPr>
              <a:t>图象如图所示。已知汽车在运动过程中受到的阻力恰为</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p>
            <a:pPr>
              <a:lnSpc>
                <a:spcPct val="15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车重的0.2倍，求：</a:t>
            </a:r>
          </a:p>
          <a:p>
            <a:pPr>
              <a:lnSpc>
                <a:spcPct val="15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（1）整个过程中发动机做的功；</a:t>
            </a:r>
          </a:p>
          <a:p>
            <a:pPr>
              <a:lnSpc>
                <a:spcPct val="15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（2）汽车的最大速度</a:t>
            </a:r>
            <a:r>
              <a:rPr lang="zh-CN" altLang="en-US" sz="2400" b="1" i="1" dirty="0">
                <a:latin typeface="Times New Roman" panose="02020603050405020304" pitchFamily="18" charset="0"/>
                <a:ea typeface="楷体" panose="02010609060101010101" charset="-122"/>
                <a:cs typeface="Times New Roman" panose="02020603050405020304" pitchFamily="18" charset="0"/>
              </a:rPr>
              <a:t>ν</a:t>
            </a:r>
            <a:r>
              <a:rPr lang="zh-CN" altLang="en-US" sz="2400" b="1" baseline="-25000" dirty="0">
                <a:latin typeface="Times New Roman" panose="02020603050405020304" pitchFamily="18" charset="0"/>
                <a:ea typeface="宋体" panose="02010600030101010101" pitchFamily="2" charset="-122"/>
                <a:cs typeface="Times New Roman" panose="02020603050405020304" pitchFamily="18" charset="0"/>
              </a:rPr>
              <a:t>最</a:t>
            </a:r>
            <a:r>
              <a:rPr lang="zh-CN" altLang="en-US" sz="2400" b="1" baseline="-25000" dirty="0" smtClean="0">
                <a:latin typeface="Times New Roman" panose="02020603050405020304" pitchFamily="18" charset="0"/>
                <a:ea typeface="宋体" panose="02010600030101010101" pitchFamily="2" charset="-122"/>
                <a:cs typeface="Times New Roman" panose="02020603050405020304" pitchFamily="18" charset="0"/>
              </a:rPr>
              <a:t>大</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a:t>
            </a:r>
          </a:p>
        </p:txBody>
      </p:sp>
      <p:grpSp>
        <p:nvGrpSpPr>
          <p:cNvPr id="28" name="组合 3"/>
          <p:cNvGrpSpPr/>
          <p:nvPr/>
        </p:nvGrpSpPr>
        <p:grpSpPr bwMode="auto">
          <a:xfrm>
            <a:off x="3506074" y="1325756"/>
            <a:ext cx="1879997" cy="474345"/>
            <a:chOff x="497257" y="753279"/>
            <a:chExt cx="1881032" cy="475146"/>
          </a:xfrm>
        </p:grpSpPr>
        <p:grpSp>
          <p:nvGrpSpPr>
            <p:cNvPr id="29" name="组合 2"/>
            <p:cNvGrpSpPr/>
            <p:nvPr/>
          </p:nvGrpSpPr>
          <p:grpSpPr bwMode="auto">
            <a:xfrm>
              <a:off x="552450" y="789083"/>
              <a:ext cx="1787356" cy="419195"/>
              <a:chOff x="3014293" y="-540899"/>
              <a:chExt cx="1787356" cy="419195"/>
            </a:xfrm>
          </p:grpSpPr>
          <p:sp>
            <p:nvSpPr>
              <p:cNvPr id="31" name="缺角矩形 18"/>
              <p:cNvSpPr>
                <a:spLocks noChangeArrowheads="1"/>
              </p:cNvSpPr>
              <p:nvPr/>
            </p:nvSpPr>
            <p:spPr bwMode="auto">
              <a:xfrm>
                <a:off x="3470665" y="-540130"/>
                <a:ext cx="419419" cy="418217"/>
              </a:xfrm>
              <a:prstGeom prst="plaque">
                <a:avLst>
                  <a:gd name="adj" fmla="val 16667"/>
                </a:avLst>
              </a:prstGeom>
              <a:solidFill>
                <a:srgbClr val="008BBB"/>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2" name="缺角矩形 19"/>
              <p:cNvSpPr>
                <a:spLocks noChangeArrowheads="1"/>
              </p:cNvSpPr>
              <p:nvPr/>
            </p:nvSpPr>
            <p:spPr bwMode="auto">
              <a:xfrm>
                <a:off x="3926625" y="-540130"/>
                <a:ext cx="419419" cy="418217"/>
              </a:xfrm>
              <a:prstGeom prst="plaque">
                <a:avLst>
                  <a:gd name="adj" fmla="val 16667"/>
                </a:avLst>
              </a:prstGeom>
              <a:solidFill>
                <a:srgbClr val="FD9F0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3" name="缺角矩形 20"/>
              <p:cNvSpPr>
                <a:spLocks noChangeArrowheads="1"/>
              </p:cNvSpPr>
              <p:nvPr/>
            </p:nvSpPr>
            <p:spPr bwMode="auto">
              <a:xfrm>
                <a:off x="4382584" y="-540130"/>
                <a:ext cx="419419" cy="418217"/>
              </a:xfrm>
              <a:prstGeom prst="plaque">
                <a:avLst>
                  <a:gd name="adj" fmla="val 16667"/>
                </a:avLst>
              </a:prstGeom>
              <a:solidFill>
                <a:srgbClr val="00B05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4" name="缺角矩形 7"/>
              <p:cNvSpPr>
                <a:spLocks noChangeArrowheads="1"/>
              </p:cNvSpPr>
              <p:nvPr/>
            </p:nvSpPr>
            <p:spPr bwMode="auto">
              <a:xfrm>
                <a:off x="3014705" y="-540130"/>
                <a:ext cx="419419" cy="418217"/>
              </a:xfrm>
              <a:prstGeom prst="plaque">
                <a:avLst>
                  <a:gd name="adj" fmla="val 16667"/>
                </a:avLst>
              </a:prstGeom>
              <a:solidFill>
                <a:srgbClr val="E72424"/>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grpSp>
        <p:sp>
          <p:nvSpPr>
            <p:cNvPr id="30" name="矩形 1"/>
            <p:cNvSpPr>
              <a:spLocks noChangeArrowheads="1"/>
            </p:cNvSpPr>
            <p:nvPr/>
          </p:nvSpPr>
          <p:spPr bwMode="auto">
            <a:xfrm>
              <a:off x="497257" y="753279"/>
              <a:ext cx="1881032" cy="475146"/>
            </a:xfrm>
            <a:prstGeom prst="rect">
              <a:avLst/>
            </a:prstGeom>
            <a:noFill/>
            <a:ln w="9525">
              <a:noFill/>
              <a:miter lim="800000"/>
            </a:ln>
          </p:spPr>
          <p:txBody>
            <a:bodyPr lIns="91437" tIns="45718" rIns="91437" bIns="45718">
              <a:spAutoFit/>
            </a:bodyPr>
            <a:lstStyle/>
            <a:p>
              <a:pPr algn="dist" defTabSz="1219200">
                <a:buFont typeface="Arial" panose="020B0604020202020204" pitchFamily="34" charset="0"/>
                <a:buNone/>
              </a:pPr>
              <a:r>
                <a:rPr lang="zh-CN" altLang="en-US" sz="2500" b="1" dirty="0">
                  <a:solidFill>
                    <a:sysClr val="window" lastClr="FFFFFF"/>
                  </a:solidFill>
                  <a:latin typeface="宋体" panose="02010600030101010101" pitchFamily="2" charset="-122"/>
                  <a:ea typeface="宋体" panose="02010600030101010101" pitchFamily="2" charset="-122"/>
                </a:rPr>
                <a:t>连接中考</a:t>
              </a:r>
            </a:p>
          </p:txBody>
        </p:sp>
      </p:gr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8720" r="3404" b="19834"/>
          <a:stretch>
            <a:fillRect/>
          </a:stretch>
        </p:blipFill>
        <p:spPr>
          <a:xfrm>
            <a:off x="5138369" y="3488154"/>
            <a:ext cx="3774547" cy="2326105"/>
          </a:xfrm>
          <a:prstGeom prst="rect">
            <a:avLst/>
          </a:prstGeom>
        </p:spPr>
      </p:pic>
    </p:spTree>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490" y="1502602"/>
            <a:ext cx="8810625" cy="4015105"/>
          </a:xfrm>
          <a:prstGeom prst="rect">
            <a:avLst/>
          </a:prstGeom>
          <a:solidFill>
            <a:schemeClr val="bg1"/>
          </a:solidFill>
        </p:spPr>
        <p:txBody>
          <a:bodyPr wrap="square" rtlCol="0">
            <a:spAutoFit/>
          </a:bodyPr>
          <a:lstStyle/>
          <a:p>
            <a:pPr fontAlgn="auto">
              <a:lnSpc>
                <a:spcPts val="3400"/>
              </a:lnSpc>
            </a:pPr>
            <a:r>
              <a:rPr lang="zh-CN" altLang="en-US"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解：</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（1）由题意可知，整个过程中发动机的工作时间：        </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400"/>
              </a:lnSpc>
            </a:pPr>
            <a:r>
              <a:rPr lang="en-US" altLang="zh-CN"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=15s+25s=40s，</a:t>
            </a:r>
          </a:p>
          <a:p>
            <a:pPr fontAlgn="auto">
              <a:lnSpc>
                <a:spcPts val="3400"/>
              </a:lnSpc>
            </a:pP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由</a:t>
            </a:r>
            <a:r>
              <a:rPr lang="zh-CN" altLang="en-US" sz="2400" b="1" i="1" dirty="0">
                <a:latin typeface="Times New Roman" panose="02020603050405020304" pitchFamily="18" charset="0"/>
                <a:ea typeface="宋体" panose="02010600030101010101" pitchFamily="2" charset="-122"/>
                <a:cs typeface="Times New Roman" panose="02020603050405020304" pitchFamily="18" charset="0"/>
              </a:rPr>
              <a:t>P</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      可得，整个过程中发动机做的功：          </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400"/>
              </a:lnSpc>
            </a:pPr>
            <a:r>
              <a:rPr lang="en-US" altLang="zh-CN"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Pt</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=80×10</a:t>
            </a:r>
            <a:r>
              <a:rPr lang="zh-CN" altLang="en-US" sz="24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3</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W×40s=3.2×10</a:t>
            </a:r>
            <a:r>
              <a:rPr lang="zh-CN" altLang="en-US" sz="24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6</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J；</a:t>
            </a:r>
          </a:p>
          <a:p>
            <a:pPr fontAlgn="auto">
              <a:lnSpc>
                <a:spcPts val="3400"/>
              </a:lnSpc>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       （2）汽车的重力：</a:t>
            </a:r>
            <a:r>
              <a:rPr lang="zh-CN" altLang="en-US" sz="2400" b="1" i="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a:t>
            </a:r>
            <a:r>
              <a:rPr lang="zh-CN" altLang="en-US"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400" b="1" i="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mg</a:t>
            </a:r>
            <a:r>
              <a:rPr lang="zh-CN" altLang="en-US"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=2 000kg×10N/kg=2×10</a:t>
            </a:r>
            <a:r>
              <a:rPr lang="zh-CN" altLang="en-US" sz="2400" b="1" baseline="300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fontAlgn="auto">
              <a:lnSpc>
                <a:spcPts val="3400"/>
              </a:lnSpc>
            </a:pP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由题意和图象可知，15</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40s汽车的速度最大且做匀速直线运动，根据二力平衡条件和题意可得，汽车匀速运动时的牵引力：                     </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400"/>
              </a:lnSpc>
            </a:pPr>
            <a:r>
              <a:rPr lang="en-US" altLang="zh-CN"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b="1" i="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a:t>
            </a:r>
            <a:r>
              <a:rPr lang="zh-CN" altLang="en-US"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400" b="1" i="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a:t>
            </a:r>
            <a:r>
              <a:rPr lang="zh-CN" altLang="en-US"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=0.2</a:t>
            </a:r>
            <a:r>
              <a:rPr lang="zh-CN" altLang="en-US" sz="2400" b="1" i="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a:t>
            </a:r>
            <a:r>
              <a:rPr lang="zh-CN" altLang="en-US"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=0.2×2×10</a:t>
            </a:r>
            <a:r>
              <a:rPr lang="zh-CN" altLang="en-US" sz="2400" b="1" baseline="300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N=4 000N</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fontAlgn="auto">
              <a:lnSpc>
                <a:spcPts val="3400"/>
              </a:lnSpc>
            </a:pP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由</a:t>
            </a:r>
            <a:r>
              <a:rPr lang="zh-CN" altLang="en-US"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Fv</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可得，汽车的最大速度：</a:t>
            </a:r>
            <a:r>
              <a:rPr lang="zh-CN" altLang="en-US" sz="24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v</a:t>
            </a:r>
            <a:r>
              <a:rPr lang="zh-CN" altLang="en-US" sz="2400" b="1" baseline="-25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最大</a:t>
            </a:r>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=20m/s；</a:t>
            </a:r>
          </a:p>
        </p:txBody>
      </p:sp>
      <p:graphicFrame>
        <p:nvGraphicFramePr>
          <p:cNvPr id="3" name="对象 2">
            <a:hlinkClick r:id="" action="ppaction://ole?verb=0"/>
          </p:cNvPr>
          <p:cNvGraphicFramePr>
            <a:graphicFrameLocks noChangeAspect="1"/>
          </p:cNvGraphicFramePr>
          <p:nvPr/>
        </p:nvGraphicFramePr>
        <p:xfrm>
          <a:off x="1526301" y="2308051"/>
          <a:ext cx="327666" cy="634664"/>
        </p:xfrm>
        <a:graphic>
          <a:graphicData uri="http://schemas.openxmlformats.org/presentationml/2006/ole">
            <mc:AlternateContent xmlns:mc="http://schemas.openxmlformats.org/markup-compatibility/2006">
              <mc:Choice xmlns:v="urn:schemas-microsoft-com:vml" Requires="v">
                <p:oleObj spid="_x0000_s1062" r:id="rId3" imgW="203200" imgH="393700" progId="Equation.KSEE3">
                  <p:embed/>
                </p:oleObj>
              </mc:Choice>
              <mc:Fallback>
                <p:oleObj r:id="rId3" imgW="203200" imgH="393700" progId="Equation.KSEE3">
                  <p:embed/>
                  <p:pic>
                    <p:nvPicPr>
                      <p:cNvPr id="0" name="图片 1024"/>
                      <p:cNvPicPr/>
                      <p:nvPr/>
                    </p:nvPicPr>
                    <p:blipFill>
                      <a:blip r:embed="rId4"/>
                      <a:stretch>
                        <a:fillRect/>
                      </a:stretch>
                    </p:blipFill>
                    <p:spPr>
                      <a:xfrm>
                        <a:off x="1526301" y="2308051"/>
                        <a:ext cx="327666" cy="634664"/>
                      </a:xfrm>
                      <a:prstGeom prst="rect">
                        <a:avLst/>
                      </a:prstGeom>
                    </p:spPr>
                  </p:pic>
                </p:oleObj>
              </mc:Fallback>
            </mc:AlternateContent>
          </a:graphicData>
        </a:graphic>
      </p:graphicFrame>
      <p:graphicFrame>
        <p:nvGraphicFramePr>
          <p:cNvPr id="4" name="对象 3">
            <a:hlinkClick r:id="" action="ppaction://ole?verb=0"/>
          </p:cNvPr>
          <p:cNvGraphicFramePr>
            <a:graphicFrameLocks noChangeAspect="1"/>
          </p:cNvGraphicFramePr>
          <p:nvPr/>
        </p:nvGraphicFramePr>
        <p:xfrm>
          <a:off x="6121780" y="4911202"/>
          <a:ext cx="1545758" cy="634473"/>
        </p:xfrm>
        <a:graphic>
          <a:graphicData uri="http://schemas.openxmlformats.org/presentationml/2006/ole">
            <mc:AlternateContent xmlns:mc="http://schemas.openxmlformats.org/markup-compatibility/2006">
              <mc:Choice xmlns:v="urn:schemas-microsoft-com:vml" Requires="v">
                <p:oleObj spid="_x0000_s1063" name="Equation" r:id="rId5" imgW="35661600" imgH="14630400" progId="Equation.DSMT4">
                  <p:embed/>
                </p:oleObj>
              </mc:Choice>
              <mc:Fallback>
                <p:oleObj name="Equation" r:id="rId5" imgW="35661600" imgH="14630400" progId="Equation.DSMT4">
                  <p:embed/>
                  <p:pic>
                    <p:nvPicPr>
                      <p:cNvPr id="0" name="图片 1025"/>
                      <p:cNvPicPr/>
                      <p:nvPr/>
                    </p:nvPicPr>
                    <p:blipFill>
                      <a:blip r:embed="rId6"/>
                      <a:stretch>
                        <a:fillRect/>
                      </a:stretch>
                    </p:blipFill>
                    <p:spPr>
                      <a:xfrm>
                        <a:off x="6121780" y="4911202"/>
                        <a:ext cx="1545758" cy="634473"/>
                      </a:xfrm>
                      <a:prstGeom prst="rect">
                        <a:avLst/>
                      </a:prstGeom>
                    </p:spPr>
                  </p:pic>
                </p:oleObj>
              </mc:Fallback>
            </mc:AlternateContent>
          </a:graphicData>
        </a:graphic>
      </p:graphicFrame>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t="18720" r="3404" b="19834"/>
          <a:stretch>
            <a:fillRect/>
          </a:stretch>
        </p:blipFill>
        <p:spPr>
          <a:xfrm>
            <a:off x="6727526" y="1956133"/>
            <a:ext cx="2147589" cy="132347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to="" calcmode="lin" valueType="num">
                                      <p:cBhvr>
                                        <p:cTn id="7" dur="1" fill="hold"/>
                                        <p:tgtEl>
                                          <p:spTgt spid="2">
                                            <p:bg/>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to="" calcmode="lin" valueType="num">
                                      <p:cBhvr>
                                        <p:cTn id="12" dur="1" fill="hold"/>
                                        <p:tgtEl>
                                          <p:spTgt spid="2">
                                            <p:txEl>
                                              <p:pRg st="0" end="0"/>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to="" calcmode="lin" valueType="num">
                                      <p:cBhvr>
                                        <p:cTn id="17" dur="1" fill="hold"/>
                                        <p:tgtEl>
                                          <p:spTgt spid="2">
                                            <p:txEl>
                                              <p:pRg st="1" end="1"/>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to="" calcmode="lin" valueType="num">
                                      <p:cBhvr>
                                        <p:cTn id="22" dur="1" fill="hold"/>
                                        <p:tgtEl>
                                          <p:spTgt spid="2">
                                            <p:txEl>
                                              <p:pRg st="2" end="2"/>
                                            </p:txEl>
                                          </p:spTgt>
                                        </p:tgtEl>
                                      </p:cBhvr>
                                    </p:anim>
                                  </p:childTnLst>
                                </p:cTn>
                              </p:par>
                              <p:par>
                                <p:cTn id="23" presetID="24"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to="" calcmode="lin" valueType="num">
                                      <p:cBhvr>
                                        <p:cTn id="25" dur="1" fill="hold"/>
                                        <p:tgtEl>
                                          <p:spTgt spid="3"/>
                                        </p:tgtEl>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to="" calcmode="lin" valueType="num">
                                      <p:cBhvr>
                                        <p:cTn id="30" dur="1" fill="hold"/>
                                        <p:tgtEl>
                                          <p:spTgt spid="2">
                                            <p:txEl>
                                              <p:pRg st="3" end="3"/>
                                            </p:txEl>
                                          </p:spTgt>
                                        </p:tgtEl>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to="" calcmode="lin" valueType="num">
                                      <p:cBhvr>
                                        <p:cTn id="35" dur="1" fill="hold"/>
                                        <p:tgtEl>
                                          <p:spTgt spid="2">
                                            <p:txEl>
                                              <p:pRg st="4" end="4"/>
                                            </p:txEl>
                                          </p:spTgt>
                                        </p:tgtEl>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 to="" calcmode="lin" valueType="num">
                                      <p:cBhvr>
                                        <p:cTn id="40" dur="1" fill="hold"/>
                                        <p:tgtEl>
                                          <p:spTgt spid="2">
                                            <p:txEl>
                                              <p:pRg st="5" end="5"/>
                                            </p:txEl>
                                          </p:spTgt>
                                        </p:tgtEl>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to="" calcmode="lin" valueType="num">
                                      <p:cBhvr>
                                        <p:cTn id="45" dur="1" fill="hold"/>
                                        <p:tgtEl>
                                          <p:spTgt spid="2">
                                            <p:txEl>
                                              <p:pRg st="6" end="6"/>
                                            </p:txEl>
                                          </p:spTgt>
                                        </p:tgtEl>
                                      </p:cBhvr>
                                    </p:anim>
                                  </p:childTnLst>
                                </p:cTn>
                              </p:par>
                            </p:childTnLst>
                          </p:cTn>
                        </p:par>
                      </p:childTnLst>
                    </p:cTn>
                  </p:par>
                  <p:par>
                    <p:cTn id="46" fill="hold">
                      <p:stCondLst>
                        <p:cond delay="indefinite"/>
                      </p:stCondLst>
                      <p:childTnLst>
                        <p:par>
                          <p:cTn id="47" fill="hold">
                            <p:stCondLst>
                              <p:cond delay="0"/>
                            </p:stCondLst>
                            <p:childTnLst>
                              <p:par>
                                <p:cTn id="48" presetID="24"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 to="" calcmode="lin" valueType="num">
                                      <p:cBhvr>
                                        <p:cTn id="50" dur="1" fill="hold"/>
                                        <p:tgtEl>
                                          <p:spTgt spid="2">
                                            <p:txEl>
                                              <p:pRg st="7" end="7"/>
                                            </p:txEl>
                                          </p:spTgt>
                                        </p:tgtEl>
                                      </p:cBhvr>
                                    </p:anim>
                                  </p:childTnLst>
                                </p:cTn>
                              </p:par>
                              <p:par>
                                <p:cTn id="51" presetID="24"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to="" calcmode="lin" valueType="num">
                                      <p:cBhvr>
                                        <p:cTn id="53"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7631" y="2165959"/>
            <a:ext cx="8975408" cy="2573655"/>
          </a:xfrm>
          <a:prstGeom prst="rect">
            <a:avLst/>
          </a:prstGeom>
          <a:noFill/>
        </p:spPr>
        <p:txBody>
          <a:bodyPr wrap="square" rtlCol="0" anchor="t">
            <a:spAutoFit/>
          </a:bodyPr>
          <a:lstStyle/>
          <a:p>
            <a:pPr fontAlgn="auto">
              <a:lnSpc>
                <a:spcPts val="4840"/>
              </a:lnSpc>
            </a:pPr>
            <a:r>
              <a:rPr lang="en-US" altLang="zh-CN" sz="2400" b="1" dirty="0">
                <a:solidFill>
                  <a:srgbClr val="0000FF"/>
                </a:solidFill>
                <a:latin typeface="Times New Roman" panose="02020603050405020304" pitchFamily="18" charset="0"/>
                <a:ea typeface="楷体" panose="02010609060101010101" charset="-122"/>
                <a:cs typeface="Times New Roman" panose="02020603050405020304" pitchFamily="18" charset="0"/>
              </a:rPr>
              <a:t>1. </a:t>
            </a:r>
            <a:r>
              <a:rPr lang="zh-CN" altLang="en-US" sz="2400" b="1" dirty="0">
                <a:latin typeface="Times New Roman" panose="02020603050405020304" pitchFamily="18" charset="0"/>
                <a:ea typeface="楷体" panose="02010609060101010101" charset="-122"/>
                <a:cs typeface="Times New Roman" panose="02020603050405020304" pitchFamily="18" charset="0"/>
              </a:rPr>
              <a:t>下列四组数据给出了4个力做功与做功所用的时间，其中功率最大的是（　　）</a:t>
            </a:r>
          </a:p>
          <a:p>
            <a:pPr fontAlgn="auto">
              <a:lnSpc>
                <a:spcPts val="484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A．40 J，8 s                                            B．80 J，8s </a:t>
            </a:r>
          </a:p>
          <a:p>
            <a:pPr fontAlgn="auto">
              <a:lnSpc>
                <a:spcPts val="484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C．80 J，10 s                                          D．90 J，10 s </a:t>
            </a:r>
          </a:p>
        </p:txBody>
      </p:sp>
      <p:sp>
        <p:nvSpPr>
          <p:cNvPr id="6" name="文本框 5"/>
          <p:cNvSpPr txBox="1"/>
          <p:nvPr/>
        </p:nvSpPr>
        <p:spPr>
          <a:xfrm>
            <a:off x="1525382" y="2758287"/>
            <a:ext cx="386715" cy="711835"/>
          </a:xfrm>
          <a:prstGeom prst="rect">
            <a:avLst/>
          </a:prstGeom>
          <a:noFill/>
        </p:spPr>
        <p:txBody>
          <a:bodyPr wrap="none" rtlCol="0" anchor="t">
            <a:spAutoFit/>
          </a:bodyPr>
          <a:lstStyle/>
          <a:p>
            <a:pPr fontAlgn="auto">
              <a:lnSpc>
                <a:spcPts val="4840"/>
              </a:lnSpc>
            </a:pPr>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B</a:t>
            </a:r>
          </a:p>
        </p:txBody>
      </p:sp>
      <p:grpSp>
        <p:nvGrpSpPr>
          <p:cNvPr id="26" name="组合 1"/>
          <p:cNvGrpSpPr>
            <a:grpSpLocks noChangeAspect="1"/>
          </p:cNvGrpSpPr>
          <p:nvPr/>
        </p:nvGrpSpPr>
        <p:grpSpPr>
          <a:xfrm>
            <a:off x="3393483" y="1480992"/>
            <a:ext cx="2411412" cy="450850"/>
            <a:chOff x="3564387" y="597378"/>
            <a:chExt cx="2247990" cy="419195"/>
          </a:xfrm>
        </p:grpSpPr>
        <p:sp>
          <p:nvSpPr>
            <p:cNvPr id="27" name="缺角矩形 26"/>
            <p:cNvSpPr/>
            <p:nvPr/>
          </p:nvSpPr>
          <p:spPr>
            <a:xfrm rot="3000000">
              <a:off x="4021489" y="597564"/>
              <a:ext cx="419195" cy="418816"/>
            </a:xfrm>
            <a:prstGeom prst="plaque">
              <a:avLst/>
            </a:prstGeom>
            <a:solidFill>
              <a:srgbClr val="00B9FA">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28" name="缺角矩形 27"/>
            <p:cNvSpPr/>
            <p:nvPr/>
          </p:nvSpPr>
          <p:spPr>
            <a:xfrm rot="3000000">
              <a:off x="4478782" y="597565"/>
              <a:ext cx="419195" cy="418815"/>
            </a:xfrm>
            <a:prstGeom prst="plaque">
              <a:avLst/>
            </a:prstGeom>
            <a:solidFill>
              <a:srgbClr val="FFBF53">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29" name="缺角矩形 28"/>
            <p:cNvSpPr/>
            <p:nvPr/>
          </p:nvSpPr>
          <p:spPr>
            <a:xfrm rot="3000000">
              <a:off x="4936077" y="597564"/>
              <a:ext cx="419195" cy="418816"/>
            </a:xfrm>
            <a:prstGeom prst="plaque">
              <a:avLst/>
            </a:prstGeom>
            <a:solidFill>
              <a:srgbClr val="00B050"/>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30" name="缺角矩形 29"/>
            <p:cNvSpPr/>
            <p:nvPr/>
          </p:nvSpPr>
          <p:spPr>
            <a:xfrm rot="3000000">
              <a:off x="3564194" y="597565"/>
              <a:ext cx="419195" cy="418815"/>
            </a:xfrm>
            <a:prstGeom prst="plaque">
              <a:avLst/>
            </a:prstGeom>
            <a:solidFill>
              <a:srgbClr val="F07474">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31" name="缺角矩形 30"/>
            <p:cNvSpPr/>
            <p:nvPr/>
          </p:nvSpPr>
          <p:spPr>
            <a:xfrm rot="3000000">
              <a:off x="5393369" y="597565"/>
              <a:ext cx="419195" cy="418815"/>
            </a:xfrm>
            <a:prstGeom prst="plaque">
              <a:avLst/>
            </a:prstGeom>
            <a:solidFill>
              <a:srgbClr val="FFBF53">
                <a:lumMod val="50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grpSp>
      <p:sp>
        <p:nvSpPr>
          <p:cNvPr id="32" name="TextBox 15"/>
          <p:cNvSpPr txBox="1"/>
          <p:nvPr/>
        </p:nvSpPr>
        <p:spPr>
          <a:xfrm>
            <a:off x="3358558" y="1438129"/>
            <a:ext cx="2479675" cy="475615"/>
          </a:xfrm>
          <a:prstGeom prst="rect">
            <a:avLst/>
          </a:prstGeom>
          <a:noFill/>
          <a:ln w="9525">
            <a:noFill/>
          </a:ln>
        </p:spPr>
        <p:txBody>
          <a:bodyPr anchor="t">
            <a:spAutoFit/>
          </a:bodyPr>
          <a:lstStyle/>
          <a:p>
            <a:pPr algn="dist" eaLnBrk="0" hangingPunct="0"/>
            <a:r>
              <a:rPr lang="zh-CN" altLang="en-US" sz="2500" b="1" dirty="0">
                <a:solidFill>
                  <a:sysClr val="window" lastClr="FFFFFF"/>
                </a:solidFill>
                <a:latin typeface="Arial" panose="020B0604020202020204" pitchFamily="34" charset="0"/>
                <a:ea typeface="宋体" panose="02010600030101010101" pitchFamily="2" charset="-122"/>
              </a:rPr>
              <a:t>基础巩固题</a:t>
            </a:r>
            <a:endParaRPr lang="en-US" altLang="zh-CN" sz="2500" b="1" dirty="0">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22605" y="1985645"/>
            <a:ext cx="8211185" cy="3415030"/>
          </a:xfrm>
          <a:prstGeom prst="rect">
            <a:avLst/>
          </a:prstGeom>
          <a:noFill/>
          <a:ln w="9525">
            <a:noFill/>
          </a:ln>
        </p:spPr>
        <p:txBody>
          <a:bodyPr wrap="square">
            <a:spAutoFit/>
          </a:bodyPr>
          <a:lstStyle/>
          <a:p>
            <a:pPr indent="0" fontAlgn="auto">
              <a:lnSpc>
                <a:spcPct val="150000"/>
              </a:lnSpc>
            </a:pPr>
            <a:r>
              <a:rPr lang="en-US" altLang="zh-CN" sz="2400" b="1" dirty="0">
                <a:solidFill>
                  <a:srgbClr val="0000FF"/>
                </a:solidFill>
                <a:latin typeface="Times New Roman" panose="02020603050405020304" pitchFamily="18" charset="0"/>
                <a:ea typeface="楷体" panose="02010609060101010101" charset="-122"/>
                <a:cs typeface="Times New Roman" panose="02020603050405020304" pitchFamily="18" charset="0"/>
              </a:rPr>
              <a:t>2. </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一位父亲与他</a:t>
            </a: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5</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岁的儿子磊磊一起上楼回家</a:t>
            </a:r>
            <a:r>
              <a:rPr lang="zh-CN" alt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下列说法中错误的是</a:t>
            </a:r>
            <a:r>
              <a:rPr lang="zh-CN" sz="2400" b="1" dirty="0">
                <a:solidFill>
                  <a:srgbClr val="000000"/>
                </a:solidFill>
                <a:latin typeface="楷体" panose="02010609060101010101" charset="-122"/>
                <a:ea typeface="楷体" panose="02010609060101010101" charset="-122"/>
                <a:cs typeface="Times New Roman" panose="02020603050405020304" pitchFamily="18" charset="0"/>
              </a:rPr>
              <a:t> </a:t>
            </a:r>
            <a:r>
              <a:rPr lang="en-US" sz="2400" b="1" dirty="0">
                <a:solidFill>
                  <a:srgbClr val="000000"/>
                </a:solidFill>
                <a:latin typeface="楷体" panose="02010609060101010101" charset="-122"/>
                <a:ea typeface="楷体" panose="02010609060101010101" charset="-122"/>
                <a:cs typeface="Times New Roman" panose="02020603050405020304" pitchFamily="18" charset="0"/>
              </a:rPr>
              <a:t>(</a:t>
            </a:r>
            <a:r>
              <a:rPr lang="zh-CN" sz="2400" b="1" dirty="0">
                <a:solidFill>
                  <a:srgbClr val="000000"/>
                </a:solidFill>
                <a:latin typeface="楷体" panose="02010609060101010101" charset="-122"/>
                <a:ea typeface="楷体" panose="02010609060101010101" charset="-122"/>
                <a:cs typeface="Times New Roman" panose="02020603050405020304" pitchFamily="18" charset="0"/>
              </a:rPr>
              <a:t>　　</a:t>
            </a:r>
            <a:r>
              <a:rPr lang="en-US" sz="2400" b="1" dirty="0">
                <a:solidFill>
                  <a:srgbClr val="000000"/>
                </a:solidFill>
                <a:latin typeface="楷体" panose="02010609060101010101" charset="-122"/>
                <a:ea typeface="楷体" panose="02010609060101010101" charset="-122"/>
                <a:cs typeface="Times New Roman" panose="02020603050405020304" pitchFamily="18" charset="0"/>
              </a:rPr>
              <a:t>)</a:t>
            </a:r>
          </a:p>
          <a:p>
            <a:pPr indent="0" fontAlgn="auto">
              <a:lnSpc>
                <a:spcPct val="150000"/>
              </a:lnSpc>
            </a:pP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A. </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爬相同的楼</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梯</a:t>
            </a:r>
            <a:r>
              <a:rPr lang="zh-CN" altLang="en-US"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儿</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子体重小做的功少</a:t>
            </a:r>
            <a:endPar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endParaRPr>
          </a:p>
          <a:p>
            <a:pPr indent="0" fontAlgn="auto">
              <a:lnSpc>
                <a:spcPct val="150000"/>
              </a:lnSpc>
            </a:pP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B. </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爬相同的楼</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梯</a:t>
            </a:r>
            <a:r>
              <a:rPr lang="zh-CN" altLang="en-US"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父</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亲体重大做的功多</a:t>
            </a:r>
            <a:endPar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endParaRPr>
          </a:p>
          <a:p>
            <a:pPr indent="0" fontAlgn="auto">
              <a:lnSpc>
                <a:spcPct val="150000"/>
              </a:lnSpc>
            </a:pP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C. </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爬相同的楼</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梯</a:t>
            </a:r>
            <a:r>
              <a:rPr lang="zh-CN" altLang="en-US"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儿</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子比父亲先到</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达</a:t>
            </a:r>
            <a:r>
              <a:rPr lang="zh-CN" altLang="en-US"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儿</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子的功率一定大</a:t>
            </a:r>
            <a:endPar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endParaRPr>
          </a:p>
          <a:p>
            <a:pPr indent="0" fontAlgn="auto">
              <a:lnSpc>
                <a:spcPct val="150000"/>
              </a:lnSpc>
            </a:pP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D. </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爬相同的楼</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梯</a:t>
            </a:r>
            <a:r>
              <a:rPr lang="zh-CN" altLang="en-US"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父</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亲比儿子先到</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达</a:t>
            </a:r>
            <a:r>
              <a:rPr lang="zh-CN" altLang="en-US"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charset="-122"/>
                <a:cs typeface="Times New Roman" panose="02020603050405020304" pitchFamily="18" charset="0"/>
              </a:rPr>
              <a:t>父</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亲的功率一定大</a:t>
            </a: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p:txBody>
      </p:sp>
      <p:sp>
        <p:nvSpPr>
          <p:cNvPr id="4" name="文本框 3"/>
          <p:cNvSpPr txBox="1"/>
          <p:nvPr/>
        </p:nvSpPr>
        <p:spPr>
          <a:xfrm>
            <a:off x="2288000" y="2493691"/>
            <a:ext cx="386715" cy="711835"/>
          </a:xfrm>
          <a:prstGeom prst="rect">
            <a:avLst/>
          </a:prstGeom>
          <a:noFill/>
        </p:spPr>
        <p:txBody>
          <a:bodyPr wrap="none" rtlCol="0" anchor="t">
            <a:spAutoFit/>
          </a:bodyPr>
          <a:lstStyle/>
          <a:p>
            <a:pPr fontAlgn="auto">
              <a:lnSpc>
                <a:spcPts val="4840"/>
              </a:lnSpc>
            </a:pPr>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grpSp>
        <p:nvGrpSpPr>
          <p:cNvPr id="11" name="组合 1"/>
          <p:cNvGrpSpPr>
            <a:grpSpLocks noChangeAspect="1"/>
          </p:cNvGrpSpPr>
          <p:nvPr/>
        </p:nvGrpSpPr>
        <p:grpSpPr>
          <a:xfrm>
            <a:off x="3393483" y="1480992"/>
            <a:ext cx="2411412" cy="450850"/>
            <a:chOff x="3564387" y="597378"/>
            <a:chExt cx="2247990" cy="419195"/>
          </a:xfrm>
        </p:grpSpPr>
        <p:sp>
          <p:nvSpPr>
            <p:cNvPr id="12" name="缺角矩形 11"/>
            <p:cNvSpPr/>
            <p:nvPr/>
          </p:nvSpPr>
          <p:spPr>
            <a:xfrm rot="3000000">
              <a:off x="4021489" y="597564"/>
              <a:ext cx="419195" cy="418816"/>
            </a:xfrm>
            <a:prstGeom prst="plaque">
              <a:avLst/>
            </a:prstGeom>
            <a:solidFill>
              <a:srgbClr val="00B9FA">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3" name="缺角矩形 12"/>
            <p:cNvSpPr/>
            <p:nvPr/>
          </p:nvSpPr>
          <p:spPr>
            <a:xfrm rot="3000000">
              <a:off x="4478782" y="597565"/>
              <a:ext cx="419195" cy="418815"/>
            </a:xfrm>
            <a:prstGeom prst="plaque">
              <a:avLst/>
            </a:prstGeom>
            <a:solidFill>
              <a:srgbClr val="FFBF53">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4" name="缺角矩形 13"/>
            <p:cNvSpPr/>
            <p:nvPr/>
          </p:nvSpPr>
          <p:spPr>
            <a:xfrm rot="3000000">
              <a:off x="4936077" y="597564"/>
              <a:ext cx="419195" cy="418816"/>
            </a:xfrm>
            <a:prstGeom prst="plaque">
              <a:avLst/>
            </a:prstGeom>
            <a:solidFill>
              <a:srgbClr val="00B050"/>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5" name="缺角矩形 14"/>
            <p:cNvSpPr/>
            <p:nvPr/>
          </p:nvSpPr>
          <p:spPr>
            <a:xfrm rot="3000000">
              <a:off x="3564194" y="597565"/>
              <a:ext cx="419195" cy="418815"/>
            </a:xfrm>
            <a:prstGeom prst="plaque">
              <a:avLst/>
            </a:prstGeom>
            <a:solidFill>
              <a:srgbClr val="F07474">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6" name="缺角矩形 15"/>
            <p:cNvSpPr/>
            <p:nvPr/>
          </p:nvSpPr>
          <p:spPr>
            <a:xfrm rot="3000000">
              <a:off x="5393369" y="597565"/>
              <a:ext cx="419195" cy="418815"/>
            </a:xfrm>
            <a:prstGeom prst="plaque">
              <a:avLst/>
            </a:prstGeom>
            <a:solidFill>
              <a:srgbClr val="FFBF53">
                <a:lumMod val="50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grpSp>
      <p:sp>
        <p:nvSpPr>
          <p:cNvPr id="17" name="TextBox 15"/>
          <p:cNvSpPr txBox="1"/>
          <p:nvPr/>
        </p:nvSpPr>
        <p:spPr>
          <a:xfrm>
            <a:off x="3358558" y="1438129"/>
            <a:ext cx="2479675" cy="475615"/>
          </a:xfrm>
          <a:prstGeom prst="rect">
            <a:avLst/>
          </a:prstGeom>
          <a:noFill/>
          <a:ln w="9525">
            <a:noFill/>
          </a:ln>
        </p:spPr>
        <p:txBody>
          <a:bodyPr anchor="t">
            <a:spAutoFit/>
          </a:bodyPr>
          <a:lstStyle/>
          <a:p>
            <a:pPr algn="dist" eaLnBrk="0" hangingPunct="0"/>
            <a:r>
              <a:rPr lang="zh-CN" altLang="en-US" sz="2500" b="1" dirty="0">
                <a:solidFill>
                  <a:sysClr val="window" lastClr="FFFFFF"/>
                </a:solidFill>
                <a:latin typeface="Arial" panose="020B0604020202020204" pitchFamily="34" charset="0"/>
                <a:ea typeface="宋体" panose="02010600030101010101" pitchFamily="2" charset="-122"/>
              </a:rPr>
              <a:t>基础巩固题</a:t>
            </a:r>
            <a:endParaRPr lang="en-US" altLang="zh-CN" sz="2500" b="1" dirty="0">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320" y="1987709"/>
            <a:ext cx="8782526" cy="3415030"/>
          </a:xfrm>
          <a:prstGeom prst="rect">
            <a:avLst/>
          </a:prstGeom>
          <a:solidFill>
            <a:schemeClr val="bg1"/>
          </a:solidFill>
        </p:spPr>
        <p:txBody>
          <a:bodyPr wrap="square" rtlCol="0" anchor="t">
            <a:spAutoFit/>
          </a:bodyPr>
          <a:lstStyle/>
          <a:p>
            <a:pPr fontAlgn="auto">
              <a:lnSpc>
                <a:spcPct val="150000"/>
              </a:lnSpc>
            </a:pPr>
            <a:r>
              <a:rPr lang="en-US" altLang="zh-CN" sz="2400" b="1" dirty="0">
                <a:solidFill>
                  <a:srgbClr val="0000FF"/>
                </a:solidFill>
                <a:latin typeface="Times New Roman" panose="02020603050405020304" pitchFamily="18" charset="0"/>
                <a:ea typeface="楷体" panose="02010609060101010101" charset="-122"/>
                <a:cs typeface="Times New Roman" panose="02020603050405020304" pitchFamily="18" charset="0"/>
              </a:rPr>
              <a:t>3. </a:t>
            </a:r>
            <a:r>
              <a:rPr lang="en-US" altLang="zh-CN" sz="2400" b="1" dirty="0">
                <a:latin typeface="Times New Roman" panose="02020603050405020304" pitchFamily="18" charset="0"/>
                <a:ea typeface="楷体" panose="02010609060101010101" charset="-122"/>
                <a:cs typeface="Times New Roman" panose="02020603050405020304" pitchFamily="18" charset="0"/>
              </a:rPr>
              <a:t>如图所示</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r>
              <a:rPr lang="en-US" altLang="zh-CN" sz="2400" b="1" dirty="0">
                <a:latin typeface="Times New Roman" panose="02020603050405020304" pitchFamily="18" charset="0"/>
                <a:ea typeface="楷体" panose="02010609060101010101" charset="-122"/>
                <a:cs typeface="Times New Roman" panose="02020603050405020304" pitchFamily="18" charset="0"/>
              </a:rPr>
              <a:t>要粗测小明同学做</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r>
              <a:rPr lang="en-US" altLang="zh-CN" sz="2400" b="1" dirty="0">
                <a:latin typeface="Times New Roman" panose="02020603050405020304" pitchFamily="18" charset="0"/>
                <a:ea typeface="楷体" panose="02010609060101010101" charset="-122"/>
                <a:cs typeface="Times New Roman" panose="02020603050405020304" pitchFamily="18" charset="0"/>
              </a:rPr>
              <a:t>引体向上</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r>
              <a:rPr lang="en-US" altLang="zh-CN" sz="2400" b="1" dirty="0">
                <a:latin typeface="Times New Roman" panose="02020603050405020304" pitchFamily="18" charset="0"/>
                <a:ea typeface="楷体" panose="02010609060101010101" charset="-122"/>
                <a:cs typeface="Times New Roman" panose="02020603050405020304" pitchFamily="18" charset="0"/>
              </a:rPr>
              <a:t>时的功率。下面所列的物理量中</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r>
              <a:rPr lang="en-US" altLang="zh-CN" sz="2400" b="1" dirty="0">
                <a:latin typeface="Times New Roman" panose="02020603050405020304" pitchFamily="18" charset="0"/>
                <a:ea typeface="楷体" panose="02010609060101010101" charset="-122"/>
                <a:cs typeface="Times New Roman" panose="02020603050405020304" pitchFamily="18" charset="0"/>
              </a:rPr>
              <a:t>不需要测量的是 </a:t>
            </a:r>
            <a:r>
              <a:rPr lang="en-US" altLang="zh-CN" sz="2400" b="1" dirty="0">
                <a:latin typeface="楷体" panose="02010609060101010101" charset="-122"/>
                <a:ea typeface="楷体" panose="02010609060101010101" charset="-122"/>
                <a:cs typeface="Times New Roman" panose="02020603050405020304" pitchFamily="18" charset="0"/>
              </a:rPr>
              <a:t>(　　)</a:t>
            </a:r>
          </a:p>
          <a:p>
            <a:pPr fontAlgn="auto">
              <a:lnSpc>
                <a:spcPct val="15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A</a:t>
            </a:r>
            <a:r>
              <a:rPr lang="zh-CN" altLang="en-US" sz="2400" b="1" dirty="0" smtClean="0">
                <a:latin typeface="Times New Roman" panose="02020603050405020304" pitchFamily="18" charset="0"/>
                <a:ea typeface="楷体" panose="02010609060101010101" charset="-122"/>
                <a:cs typeface="Times New Roman" panose="02020603050405020304" pitchFamily="18" charset="0"/>
              </a:rPr>
              <a:t>. 他</a:t>
            </a:r>
            <a:r>
              <a:rPr lang="zh-CN" altLang="en-US" sz="2400" b="1" dirty="0">
                <a:latin typeface="Times New Roman" panose="02020603050405020304" pitchFamily="18" charset="0"/>
                <a:ea typeface="楷体" panose="02010609060101010101" charset="-122"/>
                <a:cs typeface="Times New Roman" panose="02020603050405020304" pitchFamily="18" charset="0"/>
              </a:rPr>
              <a:t>的质量</a:t>
            </a:r>
          </a:p>
          <a:p>
            <a:pPr fontAlgn="auto">
              <a:lnSpc>
                <a:spcPct val="15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B</a:t>
            </a:r>
            <a:r>
              <a:rPr lang="zh-CN" altLang="en-US" sz="2400" b="1" dirty="0" smtClean="0">
                <a:latin typeface="Times New Roman" panose="02020603050405020304" pitchFamily="18" charset="0"/>
                <a:ea typeface="楷体" panose="02010609060101010101" charset="-122"/>
                <a:cs typeface="Times New Roman" panose="02020603050405020304" pitchFamily="18" charset="0"/>
              </a:rPr>
              <a:t>. 单</a:t>
            </a:r>
            <a:r>
              <a:rPr lang="zh-CN" altLang="en-US" sz="2400" b="1" dirty="0">
                <a:latin typeface="Times New Roman" panose="02020603050405020304" pitchFamily="18" charset="0"/>
                <a:ea typeface="楷体" panose="02010609060101010101" charset="-122"/>
                <a:cs typeface="Times New Roman" panose="02020603050405020304" pitchFamily="18" charset="0"/>
              </a:rPr>
              <a:t>杠的高度</a:t>
            </a:r>
          </a:p>
          <a:p>
            <a:pPr fontAlgn="auto">
              <a:lnSpc>
                <a:spcPct val="15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C</a:t>
            </a:r>
            <a:r>
              <a:rPr lang="zh-CN" altLang="en-US" sz="2400" b="1" dirty="0" smtClean="0">
                <a:latin typeface="Times New Roman" panose="02020603050405020304" pitchFamily="18" charset="0"/>
                <a:ea typeface="楷体" panose="02010609060101010101" charset="-122"/>
                <a:cs typeface="Times New Roman" panose="02020603050405020304" pitchFamily="18" charset="0"/>
              </a:rPr>
              <a:t>. 每</a:t>
            </a:r>
            <a:r>
              <a:rPr lang="zh-CN" altLang="en-US" sz="2400" b="1" dirty="0">
                <a:latin typeface="Times New Roman" panose="02020603050405020304" pitchFamily="18" charset="0"/>
                <a:ea typeface="楷体" panose="02010609060101010101" charset="-122"/>
                <a:cs typeface="Times New Roman" panose="02020603050405020304" pitchFamily="18" charset="0"/>
              </a:rPr>
              <a:t>次身体上升的高度</a:t>
            </a:r>
          </a:p>
          <a:p>
            <a:pPr fontAlgn="auto">
              <a:lnSpc>
                <a:spcPct val="15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D</a:t>
            </a:r>
            <a:r>
              <a:rPr lang="zh-CN" altLang="en-US" sz="2400" b="1" dirty="0" smtClean="0">
                <a:latin typeface="Times New Roman" panose="02020603050405020304" pitchFamily="18" charset="0"/>
                <a:ea typeface="楷体" panose="02010609060101010101" charset="-122"/>
                <a:cs typeface="Times New Roman" panose="02020603050405020304" pitchFamily="18" charset="0"/>
              </a:rPr>
              <a:t>. 做</a:t>
            </a:r>
            <a:r>
              <a:rPr lang="zh-CN" altLang="en-US" sz="2400" b="1" dirty="0">
                <a:latin typeface="Times New Roman" panose="02020603050405020304" pitchFamily="18" charset="0"/>
                <a:ea typeface="楷体" panose="02010609060101010101" charset="-122"/>
                <a:cs typeface="Times New Roman" panose="02020603050405020304" pitchFamily="18" charset="0"/>
              </a:rPr>
              <a:t>“引体向上”的时间</a:t>
            </a:r>
          </a:p>
        </p:txBody>
      </p:sp>
      <p:sp>
        <p:nvSpPr>
          <p:cNvPr id="7" name="文本框 6"/>
          <p:cNvSpPr txBox="1"/>
          <p:nvPr/>
        </p:nvSpPr>
        <p:spPr>
          <a:xfrm>
            <a:off x="5070243" y="2672397"/>
            <a:ext cx="386715" cy="460375"/>
          </a:xfrm>
          <a:prstGeom prst="rect">
            <a:avLst/>
          </a:prstGeom>
          <a:noFill/>
        </p:spPr>
        <p:txBody>
          <a:bodyPr wrap="none" rtlCol="0" anchor="t">
            <a:spAutoFit/>
          </a:bodyPr>
          <a:lstStyle/>
          <a:p>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B</a:t>
            </a:r>
          </a:p>
        </p:txBody>
      </p:sp>
      <p:pic>
        <p:nvPicPr>
          <p:cNvPr id="1122" name="11206.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5590" y="3023675"/>
            <a:ext cx="2307590" cy="2235590"/>
          </a:xfrm>
          <a:prstGeom prst="rect">
            <a:avLst/>
          </a:prstGeom>
        </p:spPr>
      </p:pic>
      <p:graphicFrame>
        <p:nvGraphicFramePr>
          <p:cNvPr id="3" name="对象 2">
            <a:hlinkClick r:id="" action="ppaction://ole?verb=0"/>
          </p:cNvPr>
          <p:cNvGraphicFramePr>
            <a:graphicFrameLocks noChangeAspect="1"/>
          </p:cNvGraphicFramePr>
          <p:nvPr/>
        </p:nvGraphicFramePr>
        <p:xfrm>
          <a:off x="3935089" y="3364728"/>
          <a:ext cx="2368566" cy="940397"/>
        </p:xfrm>
        <a:graphic>
          <a:graphicData uri="http://schemas.openxmlformats.org/presentationml/2006/ole">
            <mc:AlternateContent xmlns:mc="http://schemas.openxmlformats.org/markup-compatibility/2006">
              <mc:Choice xmlns:v="urn:schemas-microsoft-com:vml" Requires="v">
                <p:oleObj spid="_x0000_s6160" name="Equation" r:id="rId5" imgW="36880800" imgH="14630400" progId="Equation.DSMT4">
                  <p:embed/>
                </p:oleObj>
              </mc:Choice>
              <mc:Fallback>
                <p:oleObj name="Equation" r:id="rId5" imgW="36880800" imgH="14630400" progId="Equation.DSMT4">
                  <p:embed/>
                  <p:pic>
                    <p:nvPicPr>
                      <p:cNvPr id="0" name="图片 2048"/>
                      <p:cNvPicPr/>
                      <p:nvPr/>
                    </p:nvPicPr>
                    <p:blipFill>
                      <a:blip r:embed="rId6"/>
                      <a:stretch>
                        <a:fillRect/>
                      </a:stretch>
                    </p:blipFill>
                    <p:spPr>
                      <a:xfrm>
                        <a:off x="3935089" y="3364728"/>
                        <a:ext cx="2368566" cy="940397"/>
                      </a:xfrm>
                      <a:prstGeom prst="rect">
                        <a:avLst/>
                      </a:prstGeom>
                    </p:spPr>
                  </p:pic>
                </p:oleObj>
              </mc:Fallback>
            </mc:AlternateContent>
          </a:graphicData>
        </a:graphic>
      </p:graphicFrame>
      <p:grpSp>
        <p:nvGrpSpPr>
          <p:cNvPr id="13" name="组合 1"/>
          <p:cNvGrpSpPr>
            <a:grpSpLocks noChangeAspect="1"/>
          </p:cNvGrpSpPr>
          <p:nvPr/>
        </p:nvGrpSpPr>
        <p:grpSpPr>
          <a:xfrm>
            <a:off x="3393483" y="1480992"/>
            <a:ext cx="2411412" cy="450850"/>
            <a:chOff x="3564387" y="597378"/>
            <a:chExt cx="2247990" cy="419195"/>
          </a:xfrm>
        </p:grpSpPr>
        <p:sp>
          <p:nvSpPr>
            <p:cNvPr id="14" name="缺角矩形 13"/>
            <p:cNvSpPr/>
            <p:nvPr/>
          </p:nvSpPr>
          <p:spPr>
            <a:xfrm rot="3000000">
              <a:off x="4021489" y="597564"/>
              <a:ext cx="419195" cy="418816"/>
            </a:xfrm>
            <a:prstGeom prst="plaque">
              <a:avLst/>
            </a:prstGeom>
            <a:solidFill>
              <a:srgbClr val="00B9FA">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5" name="缺角矩形 14"/>
            <p:cNvSpPr/>
            <p:nvPr/>
          </p:nvSpPr>
          <p:spPr>
            <a:xfrm rot="3000000">
              <a:off x="4478782" y="597565"/>
              <a:ext cx="419195" cy="418815"/>
            </a:xfrm>
            <a:prstGeom prst="plaque">
              <a:avLst/>
            </a:prstGeom>
            <a:solidFill>
              <a:srgbClr val="FFBF53">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6" name="缺角矩形 15"/>
            <p:cNvSpPr/>
            <p:nvPr/>
          </p:nvSpPr>
          <p:spPr>
            <a:xfrm rot="3000000">
              <a:off x="4936077" y="597564"/>
              <a:ext cx="419195" cy="418816"/>
            </a:xfrm>
            <a:prstGeom prst="plaque">
              <a:avLst/>
            </a:prstGeom>
            <a:solidFill>
              <a:srgbClr val="00B050"/>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7" name="缺角矩形 16"/>
            <p:cNvSpPr/>
            <p:nvPr/>
          </p:nvSpPr>
          <p:spPr>
            <a:xfrm rot="3000000">
              <a:off x="3564194" y="597565"/>
              <a:ext cx="419195" cy="418815"/>
            </a:xfrm>
            <a:prstGeom prst="plaque">
              <a:avLst/>
            </a:prstGeom>
            <a:solidFill>
              <a:srgbClr val="F07474">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8" name="缺角矩形 17"/>
            <p:cNvSpPr/>
            <p:nvPr/>
          </p:nvSpPr>
          <p:spPr>
            <a:xfrm rot="3000000">
              <a:off x="5393369" y="597565"/>
              <a:ext cx="419195" cy="418815"/>
            </a:xfrm>
            <a:prstGeom prst="plaque">
              <a:avLst/>
            </a:prstGeom>
            <a:solidFill>
              <a:srgbClr val="FFBF53">
                <a:lumMod val="50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grpSp>
      <p:sp>
        <p:nvSpPr>
          <p:cNvPr id="19" name="TextBox 15"/>
          <p:cNvSpPr txBox="1"/>
          <p:nvPr/>
        </p:nvSpPr>
        <p:spPr>
          <a:xfrm>
            <a:off x="3358558" y="1438129"/>
            <a:ext cx="2479675" cy="475615"/>
          </a:xfrm>
          <a:prstGeom prst="rect">
            <a:avLst/>
          </a:prstGeom>
          <a:noFill/>
          <a:ln w="9525">
            <a:noFill/>
          </a:ln>
        </p:spPr>
        <p:txBody>
          <a:bodyPr anchor="t">
            <a:spAutoFit/>
          </a:bodyPr>
          <a:lstStyle/>
          <a:p>
            <a:pPr algn="dist" eaLnBrk="0" hangingPunct="0"/>
            <a:r>
              <a:rPr lang="zh-CN" altLang="en-US" sz="2500" b="1" dirty="0">
                <a:solidFill>
                  <a:sysClr val="window" lastClr="FFFFFF"/>
                </a:solidFill>
                <a:latin typeface="Arial" panose="020B0604020202020204" pitchFamily="34" charset="0"/>
                <a:ea typeface="宋体" panose="02010600030101010101" pitchFamily="2" charset="-122"/>
              </a:rPr>
              <a:t>基础巩固题</a:t>
            </a:r>
            <a:endParaRPr lang="en-US" altLang="zh-CN" sz="2500" b="1" dirty="0">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02866" y="2000523"/>
            <a:ext cx="8773795" cy="2306955"/>
          </a:xfrm>
          <a:prstGeom prst="rect">
            <a:avLst/>
          </a:prstGeom>
          <a:noFill/>
          <a:ln w="9525">
            <a:noFill/>
          </a:ln>
        </p:spPr>
        <p:txBody>
          <a:bodyPr wrap="square">
            <a:spAutoFit/>
          </a:bodyPr>
          <a:lstStyle/>
          <a:p>
            <a:pPr indent="0" fontAlgn="auto">
              <a:lnSpc>
                <a:spcPct val="150000"/>
              </a:lnSpc>
            </a:pPr>
            <a:r>
              <a:rPr lang="en-US" altLang="zh-CN" sz="2400" b="1" dirty="0">
                <a:solidFill>
                  <a:srgbClr val="0000FF"/>
                </a:solidFill>
                <a:latin typeface="Times New Roman" panose="02020603050405020304" pitchFamily="18" charset="0"/>
                <a:ea typeface="楷体" panose="02010609060101010101" charset="-122"/>
                <a:cs typeface="Times New Roman" panose="02020603050405020304" pitchFamily="18" charset="0"/>
              </a:rPr>
              <a:t>4. </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中考体育测试的跳绳项目中</a:t>
            </a:r>
            <a:r>
              <a:rPr lang="zh-CN" alt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某同学在</a:t>
            </a: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1 min</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内跳了</a:t>
            </a: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180</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次</a:t>
            </a:r>
            <a:r>
              <a:rPr lang="zh-CN" alt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每次跳的高度大约为</a:t>
            </a: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5 cm</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。他跳绳时的功率大约为</a:t>
            </a:r>
            <a:r>
              <a:rPr lang="zh-CN" sz="2400" b="1" dirty="0">
                <a:solidFill>
                  <a:srgbClr val="000000"/>
                </a:solidFill>
                <a:latin typeface="楷体" panose="02010609060101010101" charset="-122"/>
                <a:ea typeface="楷体" panose="02010609060101010101" charset="-122"/>
                <a:cs typeface="Times New Roman" panose="02020603050405020304" pitchFamily="18" charset="0"/>
              </a:rPr>
              <a:t> </a:t>
            </a:r>
            <a:r>
              <a:rPr lang="en-US" sz="2400" b="1" dirty="0">
                <a:solidFill>
                  <a:srgbClr val="000000"/>
                </a:solidFill>
                <a:latin typeface="楷体" panose="02010609060101010101" charset="-122"/>
                <a:ea typeface="楷体" panose="02010609060101010101" charset="-122"/>
                <a:cs typeface="Times New Roman" panose="02020603050405020304" pitchFamily="18" charset="0"/>
              </a:rPr>
              <a:t>(</a:t>
            </a:r>
            <a:r>
              <a:rPr lang="zh-CN" sz="2400" b="1" dirty="0">
                <a:solidFill>
                  <a:srgbClr val="000000"/>
                </a:solidFill>
                <a:latin typeface="楷体" panose="02010609060101010101" charset="-122"/>
                <a:ea typeface="楷体" panose="02010609060101010101" charset="-122"/>
                <a:cs typeface="Times New Roman" panose="02020603050405020304" pitchFamily="18" charset="0"/>
              </a:rPr>
              <a:t>　　</a:t>
            </a:r>
            <a:r>
              <a:rPr lang="en-US" sz="2400" b="1" dirty="0">
                <a:solidFill>
                  <a:srgbClr val="000000"/>
                </a:solidFill>
                <a:latin typeface="楷体" panose="02010609060101010101" charset="-122"/>
                <a:ea typeface="楷体" panose="02010609060101010101" charset="-122"/>
                <a:cs typeface="Times New Roman" panose="02020603050405020304" pitchFamily="18" charset="0"/>
              </a:rPr>
              <a:t>)</a:t>
            </a:r>
          </a:p>
          <a:p>
            <a:pPr indent="0" fontAlgn="auto">
              <a:lnSpc>
                <a:spcPct val="150000"/>
              </a:lnSpc>
            </a:pP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A. 1 000 W</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en-US" alt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B. 100 W</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　　</a:t>
            </a:r>
            <a:endPar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endParaRPr>
          </a:p>
          <a:p>
            <a:pPr indent="0" fontAlgn="auto">
              <a:lnSpc>
                <a:spcPct val="150000"/>
              </a:lnSpc>
            </a:pP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C. 10 W</a:t>
            </a:r>
            <a:r>
              <a:rPr 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	                                         D. 1 W</a:t>
            </a: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p:txBody>
      </p:sp>
      <p:sp>
        <p:nvSpPr>
          <p:cNvPr id="7" name="文本框 6"/>
          <p:cNvSpPr txBox="1"/>
          <p:nvPr/>
        </p:nvSpPr>
        <p:spPr>
          <a:xfrm>
            <a:off x="7205189" y="2638222"/>
            <a:ext cx="386715" cy="460375"/>
          </a:xfrm>
          <a:prstGeom prst="rect">
            <a:avLst/>
          </a:prstGeom>
          <a:noFill/>
        </p:spPr>
        <p:txBody>
          <a:bodyPr wrap="none" rtlCol="0" anchor="t">
            <a:spAutoFit/>
          </a:bodyPr>
          <a:lstStyle/>
          <a:p>
            <a:r>
              <a:rPr lang="zh-CN" altLang="en-US"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B</a:t>
            </a:r>
          </a:p>
        </p:txBody>
      </p:sp>
      <p:grpSp>
        <p:nvGrpSpPr>
          <p:cNvPr id="11" name="组合 1"/>
          <p:cNvGrpSpPr>
            <a:grpSpLocks noChangeAspect="1"/>
          </p:cNvGrpSpPr>
          <p:nvPr/>
        </p:nvGrpSpPr>
        <p:grpSpPr>
          <a:xfrm>
            <a:off x="3393483" y="1480992"/>
            <a:ext cx="2411412" cy="450850"/>
            <a:chOff x="3564387" y="597378"/>
            <a:chExt cx="2247990" cy="419195"/>
          </a:xfrm>
        </p:grpSpPr>
        <p:sp>
          <p:nvSpPr>
            <p:cNvPr id="12" name="缺角矩形 11"/>
            <p:cNvSpPr/>
            <p:nvPr/>
          </p:nvSpPr>
          <p:spPr>
            <a:xfrm rot="3000000">
              <a:off x="4021489" y="597564"/>
              <a:ext cx="419195" cy="418816"/>
            </a:xfrm>
            <a:prstGeom prst="plaque">
              <a:avLst/>
            </a:prstGeom>
            <a:solidFill>
              <a:srgbClr val="00B9FA">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3" name="缺角矩形 12"/>
            <p:cNvSpPr/>
            <p:nvPr/>
          </p:nvSpPr>
          <p:spPr>
            <a:xfrm rot="3000000">
              <a:off x="4478782" y="597565"/>
              <a:ext cx="419195" cy="418815"/>
            </a:xfrm>
            <a:prstGeom prst="plaque">
              <a:avLst/>
            </a:prstGeom>
            <a:solidFill>
              <a:srgbClr val="FFBF53">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4" name="缺角矩形 13"/>
            <p:cNvSpPr/>
            <p:nvPr/>
          </p:nvSpPr>
          <p:spPr>
            <a:xfrm rot="3000000">
              <a:off x="4936077" y="597564"/>
              <a:ext cx="419195" cy="418816"/>
            </a:xfrm>
            <a:prstGeom prst="plaque">
              <a:avLst/>
            </a:prstGeom>
            <a:solidFill>
              <a:srgbClr val="00B050"/>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5" name="缺角矩形 14"/>
            <p:cNvSpPr/>
            <p:nvPr/>
          </p:nvSpPr>
          <p:spPr>
            <a:xfrm rot="3000000">
              <a:off x="3564194" y="597565"/>
              <a:ext cx="419195" cy="418815"/>
            </a:xfrm>
            <a:prstGeom prst="plaque">
              <a:avLst/>
            </a:prstGeom>
            <a:solidFill>
              <a:srgbClr val="F07474">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6" name="缺角矩形 15"/>
            <p:cNvSpPr/>
            <p:nvPr/>
          </p:nvSpPr>
          <p:spPr>
            <a:xfrm rot="3000000">
              <a:off x="5393369" y="597565"/>
              <a:ext cx="419195" cy="418815"/>
            </a:xfrm>
            <a:prstGeom prst="plaque">
              <a:avLst/>
            </a:prstGeom>
            <a:solidFill>
              <a:srgbClr val="FFBF53">
                <a:lumMod val="50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grpSp>
      <p:sp>
        <p:nvSpPr>
          <p:cNvPr id="17" name="TextBox 15"/>
          <p:cNvSpPr txBox="1"/>
          <p:nvPr/>
        </p:nvSpPr>
        <p:spPr>
          <a:xfrm>
            <a:off x="3358558" y="1438129"/>
            <a:ext cx="2479675" cy="475615"/>
          </a:xfrm>
          <a:prstGeom prst="rect">
            <a:avLst/>
          </a:prstGeom>
          <a:noFill/>
          <a:ln w="9525">
            <a:noFill/>
          </a:ln>
        </p:spPr>
        <p:txBody>
          <a:bodyPr anchor="t">
            <a:spAutoFit/>
          </a:bodyPr>
          <a:lstStyle/>
          <a:p>
            <a:pPr algn="dist" eaLnBrk="0" hangingPunct="0"/>
            <a:r>
              <a:rPr lang="zh-CN" altLang="en-US" sz="2500" b="1" dirty="0">
                <a:solidFill>
                  <a:sysClr val="window" lastClr="FFFFFF"/>
                </a:solidFill>
                <a:latin typeface="Arial" panose="020B0604020202020204" pitchFamily="34" charset="0"/>
                <a:ea typeface="宋体" panose="02010600030101010101" pitchFamily="2" charset="-122"/>
              </a:rPr>
              <a:t>基础巩固题</a:t>
            </a:r>
            <a:endParaRPr lang="en-US" altLang="zh-CN" sz="2500" b="1" dirty="0">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7165" y="1764869"/>
            <a:ext cx="8829040" cy="4154170"/>
          </a:xfrm>
          <a:prstGeom prst="rect">
            <a:avLst/>
          </a:prstGeom>
          <a:solidFill>
            <a:schemeClr val="bg1"/>
          </a:solidFill>
        </p:spPr>
        <p:txBody>
          <a:bodyPr wrap="square" rtlCol="0">
            <a:spAutoFit/>
          </a:bodyPr>
          <a:lstStyle/>
          <a:p>
            <a:r>
              <a:rPr lang="en-US" altLang="zh-CN" sz="2400" b="1" dirty="0" smtClean="0">
                <a:solidFill>
                  <a:srgbClr val="0000FF"/>
                </a:solidFill>
                <a:latin typeface="Times New Roman" panose="02020603050405020304" pitchFamily="18" charset="0"/>
                <a:ea typeface="楷体" panose="02010609060101010101" charset="-122"/>
                <a:cs typeface="Times New Roman" panose="02020603050405020304" pitchFamily="18" charset="0"/>
              </a:rPr>
              <a:t>5. </a:t>
            </a:r>
            <a:r>
              <a:rPr lang="zh-CN" altLang="en-US" sz="2400" b="1" dirty="0" smtClean="0">
                <a:latin typeface="Times New Roman" panose="02020603050405020304" pitchFamily="18" charset="0"/>
                <a:ea typeface="楷体" panose="02010609060101010101" charset="-122"/>
                <a:cs typeface="Times New Roman" panose="02020603050405020304" pitchFamily="18" charset="0"/>
              </a:rPr>
              <a:t>如</a:t>
            </a:r>
            <a:r>
              <a:rPr lang="zh-CN" altLang="en-US" sz="2400" b="1" dirty="0">
                <a:latin typeface="Times New Roman" panose="02020603050405020304" pitchFamily="18" charset="0"/>
                <a:ea typeface="楷体" panose="02010609060101010101" charset="-122"/>
                <a:cs typeface="Times New Roman" panose="02020603050405020304" pitchFamily="18" charset="0"/>
              </a:rPr>
              <a:t>图1所示，水平路面由三段长度相等的粗糙区域组成。在2N水平拉力</a:t>
            </a:r>
            <a:r>
              <a:rPr lang="zh-CN" altLang="en-US" sz="2400" b="1" i="1" dirty="0">
                <a:latin typeface="Times New Roman" panose="02020603050405020304" pitchFamily="18" charset="0"/>
                <a:ea typeface="楷体" panose="02010609060101010101" charset="-122"/>
                <a:cs typeface="Times New Roman" panose="02020603050405020304" pitchFamily="18" charset="0"/>
              </a:rPr>
              <a:t>F</a:t>
            </a:r>
            <a:r>
              <a:rPr lang="zh-CN" altLang="en-US" sz="2400" b="1" dirty="0">
                <a:latin typeface="Times New Roman" panose="02020603050405020304" pitchFamily="18" charset="0"/>
                <a:ea typeface="楷体" panose="02010609060101010101" charset="-122"/>
                <a:cs typeface="Times New Roman" panose="02020603050405020304" pitchFamily="18" charset="0"/>
              </a:rPr>
              <a:t>的作用下，物块（体积忽略不计）从区域①的最左端由静止开始运动，在刚进入区域③时撤去拉力，物块最终停在区域③的最右端。图2为物块在区域①和②上运动的</a:t>
            </a:r>
            <a:r>
              <a:rPr lang="zh-CN" altLang="en-US" sz="2400" b="1" i="1" dirty="0">
                <a:latin typeface="Times New Roman" panose="02020603050405020304" pitchFamily="18" charset="0"/>
                <a:ea typeface="楷体" panose="02010609060101010101" charset="-122"/>
                <a:cs typeface="Times New Roman" panose="02020603050405020304" pitchFamily="18" charset="0"/>
              </a:rPr>
              <a:t>v</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r>
              <a:rPr lang="zh-CN" altLang="en-US" sz="2400" b="1" i="1" dirty="0">
                <a:latin typeface="Times New Roman" panose="02020603050405020304" pitchFamily="18" charset="0"/>
                <a:ea typeface="楷体" panose="02010609060101010101" charset="-122"/>
                <a:cs typeface="Times New Roman" panose="02020603050405020304" pitchFamily="18" charset="0"/>
              </a:rPr>
              <a:t>t</a:t>
            </a:r>
            <a:r>
              <a:rPr lang="zh-CN" altLang="en-US" sz="2400" b="1" dirty="0">
                <a:latin typeface="Times New Roman" panose="02020603050405020304" pitchFamily="18" charset="0"/>
                <a:ea typeface="楷体" panose="02010609060101010101" charset="-122"/>
                <a:cs typeface="Times New Roman" panose="02020603050405020304" pitchFamily="18" charset="0"/>
              </a:rPr>
              <a:t>图象，则                              （　　）</a:t>
            </a:r>
          </a:p>
          <a:p>
            <a:r>
              <a:rPr lang="zh-CN" altLang="en-US" sz="2400" b="1" dirty="0">
                <a:latin typeface="Times New Roman" panose="02020603050405020304" pitchFamily="18" charset="0"/>
                <a:ea typeface="楷体" panose="02010609060101010101" charset="-122"/>
                <a:cs typeface="Times New Roman" panose="02020603050405020304" pitchFamily="18" charset="0"/>
              </a:rPr>
              <a:t>A．区域①路面的粗糙程度</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p>
            <a:r>
              <a:rPr lang="en-US" altLang="zh-CN" sz="2400" b="1" dirty="0">
                <a:latin typeface="Times New Roman" panose="02020603050405020304" pitchFamily="18" charset="0"/>
                <a:ea typeface="楷体" panose="02010609060101010101" charset="-122"/>
                <a:cs typeface="Times New Roman" panose="02020603050405020304" pitchFamily="18" charset="0"/>
              </a:rPr>
              <a:t>   </a:t>
            </a:r>
            <a:r>
              <a:rPr lang="en-US" altLang="zh-CN" sz="2400" b="1" dirty="0" smtClean="0">
                <a:latin typeface="Times New Roman" panose="02020603050405020304" pitchFamily="18" charset="0"/>
                <a:ea typeface="楷体" panose="02010609060101010101" charset="-122"/>
                <a:cs typeface="Times New Roman" panose="02020603050405020304" pitchFamily="18" charset="0"/>
              </a:rPr>
              <a:t>    </a:t>
            </a:r>
            <a:r>
              <a:rPr lang="zh-CN" altLang="en-US" sz="2400" b="1" dirty="0" smtClean="0">
                <a:latin typeface="Times New Roman" panose="02020603050405020304" pitchFamily="18" charset="0"/>
                <a:ea typeface="楷体" panose="02010609060101010101" charset="-122"/>
                <a:cs typeface="Times New Roman" panose="02020603050405020304" pitchFamily="18" charset="0"/>
              </a:rPr>
              <a:t>比</a:t>
            </a:r>
            <a:r>
              <a:rPr lang="zh-CN" altLang="en-US" sz="2400" b="1" dirty="0">
                <a:latin typeface="Times New Roman" panose="02020603050405020304" pitchFamily="18" charset="0"/>
                <a:ea typeface="楷体" panose="02010609060101010101" charset="-122"/>
                <a:cs typeface="Times New Roman" panose="02020603050405020304" pitchFamily="18" charset="0"/>
              </a:rPr>
              <a:t>②的大 </a:t>
            </a:r>
          </a:p>
          <a:p>
            <a:r>
              <a:rPr lang="zh-CN" altLang="en-US" sz="2400" b="1" dirty="0">
                <a:latin typeface="Times New Roman" panose="02020603050405020304" pitchFamily="18" charset="0"/>
                <a:ea typeface="楷体" panose="02010609060101010101" charset="-122"/>
                <a:cs typeface="Times New Roman" panose="02020603050405020304" pitchFamily="18" charset="0"/>
              </a:rPr>
              <a:t>B．拉力在区域①中做功的</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p>
            <a:r>
              <a:rPr lang="en-US" altLang="zh-CN" sz="2400" b="1" dirty="0">
                <a:latin typeface="Times New Roman" panose="02020603050405020304" pitchFamily="18" charset="0"/>
                <a:ea typeface="楷体" panose="02010609060101010101" charset="-122"/>
                <a:cs typeface="Times New Roman" panose="02020603050405020304" pitchFamily="18" charset="0"/>
              </a:rPr>
              <a:t>   </a:t>
            </a:r>
            <a:r>
              <a:rPr lang="en-US" altLang="zh-CN" sz="2400" b="1" dirty="0" smtClean="0">
                <a:latin typeface="Times New Roman" panose="02020603050405020304" pitchFamily="18" charset="0"/>
                <a:ea typeface="楷体" panose="02010609060101010101" charset="-122"/>
                <a:cs typeface="Times New Roman" panose="02020603050405020304" pitchFamily="18" charset="0"/>
              </a:rPr>
              <a:t>    </a:t>
            </a:r>
            <a:r>
              <a:rPr lang="zh-CN" altLang="en-US" sz="2400" b="1" dirty="0" smtClean="0">
                <a:latin typeface="Times New Roman" panose="02020603050405020304" pitchFamily="18" charset="0"/>
                <a:ea typeface="楷体" panose="02010609060101010101" charset="-122"/>
                <a:cs typeface="Times New Roman" panose="02020603050405020304" pitchFamily="18" charset="0"/>
              </a:rPr>
              <a:t>功</a:t>
            </a:r>
            <a:r>
              <a:rPr lang="zh-CN" altLang="en-US" sz="2400" b="1" dirty="0">
                <a:latin typeface="Times New Roman" panose="02020603050405020304" pitchFamily="18" charset="0"/>
                <a:ea typeface="楷体" panose="02010609060101010101" charset="-122"/>
                <a:cs typeface="Times New Roman" panose="02020603050405020304" pitchFamily="18" charset="0"/>
              </a:rPr>
              <a:t>率比②的小 </a:t>
            </a:r>
          </a:p>
          <a:p>
            <a:r>
              <a:rPr lang="zh-CN" altLang="en-US" sz="2400" b="1" dirty="0">
                <a:latin typeface="Times New Roman" panose="02020603050405020304" pitchFamily="18" charset="0"/>
                <a:ea typeface="楷体" panose="02010609060101010101" charset="-122"/>
                <a:cs typeface="Times New Roman" panose="02020603050405020304" pitchFamily="18" charset="0"/>
              </a:rPr>
              <a:t>C．物块在区域①上所受的摩擦力等于2N </a:t>
            </a:r>
          </a:p>
          <a:p>
            <a:r>
              <a:rPr lang="zh-CN" altLang="en-US" sz="2400" b="1" dirty="0">
                <a:latin typeface="Times New Roman" panose="02020603050405020304" pitchFamily="18" charset="0"/>
                <a:ea typeface="楷体" panose="02010609060101010101" charset="-122"/>
                <a:cs typeface="Times New Roman" panose="02020603050405020304" pitchFamily="18" charset="0"/>
              </a:rPr>
              <a:t>D．物块在区域③上运动的时间可能为1s </a:t>
            </a:r>
          </a:p>
        </p:txBody>
      </p:sp>
      <p:sp>
        <p:nvSpPr>
          <p:cNvPr id="7" name="文本框 6"/>
          <p:cNvSpPr txBox="1"/>
          <p:nvPr/>
        </p:nvSpPr>
        <p:spPr>
          <a:xfrm>
            <a:off x="700749" y="3191167"/>
            <a:ext cx="463550" cy="460375"/>
          </a:xfrm>
          <a:prstGeom prst="rect">
            <a:avLst/>
          </a:prstGeom>
          <a:noFill/>
        </p:spPr>
        <p:txBody>
          <a:bodyPr wrap="none" rtlCol="0" anchor="t">
            <a:spAutoFit/>
          </a:bodyPr>
          <a:lstStyle/>
          <a:p>
            <a:r>
              <a:rPr lang="zh-CN" altLang="en-US" sz="2400" b="1"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 </a:t>
            </a:r>
            <a:r>
              <a:rPr lang="en-US" altLang="zh-CN" sz="2400" b="1"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B</a:t>
            </a:r>
          </a:p>
        </p:txBody>
      </p:sp>
      <p:grpSp>
        <p:nvGrpSpPr>
          <p:cNvPr id="12" name="组合 1"/>
          <p:cNvGrpSpPr>
            <a:grpSpLocks noChangeAspect="1"/>
          </p:cNvGrpSpPr>
          <p:nvPr/>
        </p:nvGrpSpPr>
        <p:grpSpPr>
          <a:xfrm>
            <a:off x="3301133" y="1314019"/>
            <a:ext cx="2411412" cy="450850"/>
            <a:chOff x="3564387" y="597378"/>
            <a:chExt cx="2247990" cy="419195"/>
          </a:xfrm>
        </p:grpSpPr>
        <p:sp>
          <p:nvSpPr>
            <p:cNvPr id="13" name="缺角矩形 12"/>
            <p:cNvSpPr/>
            <p:nvPr/>
          </p:nvSpPr>
          <p:spPr>
            <a:xfrm rot="3000000">
              <a:off x="4021489" y="597564"/>
              <a:ext cx="419195" cy="418816"/>
            </a:xfrm>
            <a:prstGeom prst="plaque">
              <a:avLst/>
            </a:prstGeom>
            <a:solidFill>
              <a:srgbClr val="00B9FA">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4" name="缺角矩形 13"/>
            <p:cNvSpPr/>
            <p:nvPr/>
          </p:nvSpPr>
          <p:spPr>
            <a:xfrm rot="3000000">
              <a:off x="4478782" y="597565"/>
              <a:ext cx="419195" cy="418815"/>
            </a:xfrm>
            <a:prstGeom prst="plaque">
              <a:avLst/>
            </a:prstGeom>
            <a:solidFill>
              <a:srgbClr val="FFBF53">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5" name="缺角矩形 14"/>
            <p:cNvSpPr/>
            <p:nvPr/>
          </p:nvSpPr>
          <p:spPr>
            <a:xfrm rot="3000000">
              <a:off x="4936077" y="597564"/>
              <a:ext cx="419195" cy="418816"/>
            </a:xfrm>
            <a:prstGeom prst="plaque">
              <a:avLst/>
            </a:prstGeom>
            <a:solidFill>
              <a:srgbClr val="00B050"/>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6" name="缺角矩形 15"/>
            <p:cNvSpPr/>
            <p:nvPr/>
          </p:nvSpPr>
          <p:spPr>
            <a:xfrm rot="3000000">
              <a:off x="3564194" y="597565"/>
              <a:ext cx="419195" cy="418815"/>
            </a:xfrm>
            <a:prstGeom prst="plaque">
              <a:avLst/>
            </a:prstGeom>
            <a:solidFill>
              <a:srgbClr val="F07474">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7" name="缺角矩形 16"/>
            <p:cNvSpPr/>
            <p:nvPr/>
          </p:nvSpPr>
          <p:spPr>
            <a:xfrm rot="3000000">
              <a:off x="5393369" y="597565"/>
              <a:ext cx="419195" cy="418815"/>
            </a:xfrm>
            <a:prstGeom prst="plaque">
              <a:avLst/>
            </a:prstGeom>
            <a:solidFill>
              <a:srgbClr val="FFBF53">
                <a:lumMod val="50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grpSp>
      <p:sp>
        <p:nvSpPr>
          <p:cNvPr id="21" name="TextBox 15"/>
          <p:cNvSpPr txBox="1"/>
          <p:nvPr/>
        </p:nvSpPr>
        <p:spPr>
          <a:xfrm>
            <a:off x="3266208" y="1271156"/>
            <a:ext cx="2479675" cy="475615"/>
          </a:xfrm>
          <a:prstGeom prst="rect">
            <a:avLst/>
          </a:prstGeom>
          <a:noFill/>
          <a:ln w="9525">
            <a:noFill/>
          </a:ln>
        </p:spPr>
        <p:txBody>
          <a:bodyPr anchor="t">
            <a:spAutoFit/>
          </a:bodyPr>
          <a:lstStyle/>
          <a:p>
            <a:pPr algn="dist" eaLnBrk="0" hangingPunct="0"/>
            <a:r>
              <a:rPr lang="zh-CN" altLang="en-US" sz="2500" b="1" dirty="0">
                <a:solidFill>
                  <a:sysClr val="window" lastClr="FFFFFF"/>
                </a:solidFill>
                <a:latin typeface="Arial" panose="020B0604020202020204" pitchFamily="34" charset="0"/>
                <a:ea typeface="宋体" panose="02010600030101010101" pitchFamily="2" charset="-122"/>
              </a:rPr>
              <a:t>基础巩固题</a:t>
            </a:r>
            <a:endParaRPr lang="en-US" altLang="zh-CN" sz="2500" b="1" dirty="0">
              <a:solidFill>
                <a:sysClr val="window" lastClr="FFFFFF"/>
              </a:solidFill>
              <a:latin typeface="Arial" panose="020B0604020202020204" pitchFamily="34" charset="0"/>
              <a:ea typeface="宋体" panose="02010600030101010101" pitchFamily="2" charset="-122"/>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591" t="12145" r="2939" b="13920"/>
          <a:stretch>
            <a:fillRect/>
          </a:stretch>
        </p:blipFill>
        <p:spPr>
          <a:xfrm>
            <a:off x="4025669" y="3421999"/>
            <a:ext cx="4980536" cy="131772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2070" y="1877444"/>
            <a:ext cx="8941435" cy="3784600"/>
          </a:xfrm>
          <a:prstGeom prst="rect">
            <a:avLst/>
          </a:prstGeom>
          <a:noFill/>
          <a:ln w="9525">
            <a:noFill/>
          </a:ln>
        </p:spPr>
        <p:txBody>
          <a:bodyPr wrap="square">
            <a:spAutoFit/>
          </a:bodyPr>
          <a:lstStyle/>
          <a:p>
            <a:pPr indent="0" fontAlgn="auto">
              <a:lnSpc>
                <a:spcPct val="120000"/>
              </a:lnSpc>
            </a:pPr>
            <a:r>
              <a:rPr lang="en-US" alt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如图甲所示的是一艘海事打捞船正在打捞一沉入海底的物体</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图乙是钢绳将物体竖直向上匀速提起的简化示意图</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物体从海底被提升到离开海面一定距离的整个过程中速度均保持不变</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从提升物体开始经过</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120 s</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后物体刚好全部出水</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已知物体的体积</a:t>
            </a:r>
            <a:r>
              <a:rPr lang="en-US" sz="2000" b="1" i="1" dirty="0">
                <a:solidFill>
                  <a:srgbClr val="000000"/>
                </a:solidFill>
                <a:latin typeface="Times New Roman" panose="02020603050405020304" pitchFamily="18" charset="0"/>
                <a:ea typeface="楷体" panose="02010609060101010101" charset="-122"/>
                <a:cs typeface="Times New Roman" panose="02020603050405020304" pitchFamily="18" charset="0"/>
              </a:rPr>
              <a:t>V</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=2 m</a:t>
            </a:r>
            <a:r>
              <a:rPr lang="en-US" sz="2000" b="1" baseline="30000" dirty="0">
                <a:solidFill>
                  <a:srgbClr val="000000"/>
                </a:solidFill>
                <a:latin typeface="Times New Roman" panose="02020603050405020304" pitchFamily="18" charset="0"/>
                <a:ea typeface="楷体" panose="02010609060101010101" charset="-122"/>
                <a:cs typeface="Times New Roman" panose="02020603050405020304" pitchFamily="18" charset="0"/>
              </a:rPr>
              <a:t>3</a:t>
            </a:r>
            <a:r>
              <a:rPr lang="zh-CN" altLang="en-US" sz="2000" b="1" baseline="30000"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密度</a:t>
            </a:r>
            <a:r>
              <a:rPr lang="en-US" sz="2000" b="1" i="1" dirty="0">
                <a:solidFill>
                  <a:srgbClr val="000000"/>
                </a:solidFill>
                <a:latin typeface="Times New Roman" panose="02020603050405020304" pitchFamily="18" charset="0"/>
                <a:ea typeface="楷体" panose="02010609060101010101" charset="-122"/>
                <a:cs typeface="Times New Roman" panose="02020603050405020304" pitchFamily="18" charset="0"/>
              </a:rPr>
              <a:t>ρ</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=3×10</a:t>
            </a:r>
            <a:r>
              <a:rPr lang="en-US" sz="2000" b="1" baseline="30000" dirty="0">
                <a:solidFill>
                  <a:srgbClr val="000000"/>
                </a:solidFill>
                <a:latin typeface="Times New Roman" panose="02020603050405020304" pitchFamily="18" charset="0"/>
                <a:ea typeface="楷体" panose="02010609060101010101" charset="-122"/>
                <a:cs typeface="Times New Roman" panose="02020603050405020304" pitchFamily="18" charset="0"/>
              </a:rPr>
              <a:t>3</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 kg/m</a:t>
            </a:r>
            <a:r>
              <a:rPr lang="en-US" sz="2000" b="1" baseline="30000" dirty="0">
                <a:solidFill>
                  <a:srgbClr val="000000"/>
                </a:solidFill>
                <a:latin typeface="Times New Roman" panose="02020603050405020304" pitchFamily="18" charset="0"/>
                <a:ea typeface="楷体" panose="02010609060101010101" charset="-122"/>
                <a:cs typeface="Times New Roman" panose="02020603050405020304" pitchFamily="18" charset="0"/>
              </a:rPr>
              <a:t>3</a:t>
            </a:r>
            <a:r>
              <a:rPr lang="zh-CN" altLang="en-US" sz="2000" b="1" baseline="30000"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已知物体浸没在水中上升的过程中</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钢绳提升物体的功率</a:t>
            </a:r>
            <a:r>
              <a:rPr lang="en-US" sz="2000" b="1" i="1" dirty="0">
                <a:solidFill>
                  <a:srgbClr val="000000"/>
                </a:solidFill>
                <a:latin typeface="Times New Roman" panose="02020603050405020304" pitchFamily="18" charset="0"/>
                <a:ea typeface="楷体" panose="02010609060101010101" charset="-122"/>
                <a:cs typeface="Times New Roman" panose="02020603050405020304" pitchFamily="18" charset="0"/>
              </a:rPr>
              <a:t>P</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=40 kW</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en-US" sz="2000" b="1" dirty="0">
                <a:solidFill>
                  <a:srgbClr val="000000"/>
                </a:solidFill>
                <a:latin typeface="楷体" panose="02010609060101010101" charset="-122"/>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忽略水的阻力和钢绳重</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海水的密度取</a:t>
            </a:r>
            <a:r>
              <a:rPr lang="en-US" sz="2000" b="1" i="1" dirty="0">
                <a:solidFill>
                  <a:srgbClr val="000000"/>
                </a:solidFill>
                <a:latin typeface="Times New Roman" panose="02020603050405020304" pitchFamily="18" charset="0"/>
                <a:ea typeface="楷体" panose="02010609060101010101" charset="-122"/>
                <a:cs typeface="Times New Roman" panose="02020603050405020304" pitchFamily="18" charset="0"/>
              </a:rPr>
              <a:t>ρ</a:t>
            </a:r>
            <a:r>
              <a:rPr lang="zh-CN" sz="2000" b="1" baseline="-25000" dirty="0">
                <a:solidFill>
                  <a:srgbClr val="000000"/>
                </a:solidFill>
                <a:latin typeface="Times New Roman" panose="02020603050405020304" pitchFamily="18" charset="0"/>
                <a:ea typeface="楷体" panose="02010609060101010101" charset="-122"/>
                <a:cs typeface="Times New Roman" panose="02020603050405020304" pitchFamily="18" charset="0"/>
              </a:rPr>
              <a:t>水</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=1.0×10</a:t>
            </a:r>
            <a:r>
              <a:rPr lang="en-US" sz="2000" b="1" baseline="30000" dirty="0">
                <a:solidFill>
                  <a:srgbClr val="000000"/>
                </a:solidFill>
                <a:latin typeface="Times New Roman" panose="02020603050405020304" pitchFamily="18" charset="0"/>
                <a:ea typeface="楷体" panose="02010609060101010101" charset="-122"/>
                <a:cs typeface="Times New Roman" panose="02020603050405020304" pitchFamily="18" charset="0"/>
              </a:rPr>
              <a:t>3</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 kg/m</a:t>
            </a:r>
            <a:r>
              <a:rPr lang="en-US" sz="2000" b="1" baseline="30000" dirty="0">
                <a:solidFill>
                  <a:srgbClr val="000000"/>
                </a:solidFill>
                <a:latin typeface="Times New Roman" panose="02020603050405020304" pitchFamily="18" charset="0"/>
                <a:ea typeface="楷体" panose="02010609060101010101" charset="-122"/>
                <a:cs typeface="Times New Roman" panose="02020603050405020304" pitchFamily="18" charset="0"/>
              </a:rPr>
              <a:t>3</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en-US" sz="2000" b="1" i="1" dirty="0">
                <a:solidFill>
                  <a:srgbClr val="000000"/>
                </a:solidFill>
                <a:latin typeface="Times New Roman" panose="02020603050405020304" pitchFamily="18" charset="0"/>
                <a:ea typeface="楷体" panose="02010609060101010101" charset="-122"/>
                <a:cs typeface="Times New Roman" panose="02020603050405020304" pitchFamily="18" charset="0"/>
              </a:rPr>
              <a:t>g</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=10 N/kg</a:t>
            </a:r>
            <a:r>
              <a:rPr lang="en-US" sz="2000" b="1" dirty="0">
                <a:solidFill>
                  <a:srgbClr val="000000"/>
                </a:solidFill>
                <a:latin typeface="楷体" panose="02010609060101010101" charset="-122"/>
                <a:ea typeface="楷体" panose="02010609060101010101" charset="-122"/>
                <a:cs typeface="Times New Roman" panose="02020603050405020304" pitchFamily="18" charset="0"/>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求</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p>
          <a:p>
            <a:pPr indent="0" fontAlgn="auto">
              <a:lnSpc>
                <a:spcPct val="120000"/>
              </a:lnSpc>
            </a:pPr>
            <a:r>
              <a:rPr lang="en-US" sz="2000" b="1" dirty="0">
                <a:solidFill>
                  <a:srgbClr val="000000"/>
                </a:solidFill>
                <a:latin typeface="楷体" panose="02010609060101010101" charset="-122"/>
                <a:ea typeface="楷体" panose="02010609060101010101" charset="-122"/>
                <a:cs typeface="Times New Roman" panose="02020603050405020304" pitchFamily="18" charset="0"/>
                <a:sym typeface="+mn-ea"/>
              </a:rPr>
              <a:t>(</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1</a:t>
            </a:r>
            <a:r>
              <a:rPr lang="en-US" sz="2000" b="1" dirty="0">
                <a:solidFill>
                  <a:srgbClr val="000000"/>
                </a:solidFill>
                <a:latin typeface="楷体" panose="02010609060101010101" charset="-122"/>
                <a:ea typeface="楷体" panose="02010609060101010101" charset="-122"/>
                <a:cs typeface="Times New Roman" panose="02020603050405020304" pitchFamily="18" charset="0"/>
                <a:sym typeface="+mn-ea"/>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物体浸没在水中上升的过程中</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钢绳</a:t>
            </a:r>
            <a:endParaRPr lang="en-US" alt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endParaRPr>
          </a:p>
          <a:p>
            <a:pPr indent="0" fontAlgn="auto">
              <a:lnSpc>
                <a:spcPct val="120000"/>
              </a:lnSpc>
            </a:pPr>
            <a:r>
              <a:rPr lang="en-US" alt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      </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提升物体的拉力。</a:t>
            </a:r>
            <a:endPar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endParaRPr>
          </a:p>
          <a:p>
            <a:pPr indent="0" fontAlgn="auto">
              <a:lnSpc>
                <a:spcPct val="120000"/>
              </a:lnSpc>
            </a:pPr>
            <a:r>
              <a:rPr lang="en-US" sz="2000" b="1" dirty="0">
                <a:solidFill>
                  <a:srgbClr val="000000"/>
                </a:solidFill>
                <a:latin typeface="楷体" panose="02010609060101010101" charset="-122"/>
                <a:ea typeface="楷体" panose="02010609060101010101" charset="-122"/>
                <a:cs typeface="Times New Roman" panose="02020603050405020304" pitchFamily="18" charset="0"/>
                <a:sym typeface="+mn-ea"/>
              </a:rPr>
              <a:t>(</a:t>
            </a:r>
            <a:r>
              <a:rPr 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2</a:t>
            </a:r>
            <a:r>
              <a:rPr lang="en-US" sz="2000" b="1" dirty="0">
                <a:solidFill>
                  <a:srgbClr val="000000"/>
                </a:solidFill>
                <a:latin typeface="楷体" panose="02010609060101010101" charset="-122"/>
                <a:ea typeface="楷体" panose="02010609060101010101" charset="-122"/>
                <a:cs typeface="Times New Roman" panose="02020603050405020304" pitchFamily="18" charset="0"/>
                <a:sym typeface="+mn-ea"/>
              </a:rPr>
              <a:t>)</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物体全部离开水面后上升的过程中</a:t>
            </a:r>
            <a:r>
              <a:rPr lang="zh-CN" altLang="en-US"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a:t>
            </a:r>
            <a:endParaRPr lang="en-US" alt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endParaRPr>
          </a:p>
          <a:p>
            <a:pPr indent="0" fontAlgn="auto">
              <a:lnSpc>
                <a:spcPct val="120000"/>
              </a:lnSpc>
            </a:pPr>
            <a:r>
              <a:rPr lang="en-US" alt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      </a:t>
            </a:r>
            <a:r>
              <a:rPr lang="zh-CN" sz="2000" b="1" dirty="0">
                <a:solidFill>
                  <a:srgbClr val="000000"/>
                </a:solidFill>
                <a:latin typeface="Times New Roman" panose="02020603050405020304" pitchFamily="18" charset="0"/>
                <a:ea typeface="楷体" panose="02010609060101010101" charset="-122"/>
                <a:cs typeface="Times New Roman" panose="02020603050405020304" pitchFamily="18" charset="0"/>
                <a:sym typeface="+mn-ea"/>
              </a:rPr>
              <a:t>钢绳提升物体的功率。</a:t>
            </a:r>
            <a:endParaRPr lang="zh-CN" altLang="en-US" sz="2000" b="1" dirty="0">
              <a:latin typeface="Times New Roman" panose="02020603050405020304" pitchFamily="18" charset="0"/>
              <a:ea typeface="楷体" panose="02010609060101010101" charset="-122"/>
              <a:cs typeface="Times New Roman" panose="02020603050405020304" pitchFamily="18" charset="0"/>
            </a:endParaRPr>
          </a:p>
        </p:txBody>
      </p:sp>
      <p:pic>
        <p:nvPicPr>
          <p:cNvPr id="1111" name="11203.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4211" y="4005656"/>
            <a:ext cx="3335254" cy="1621210"/>
          </a:xfrm>
          <a:prstGeom prst="rect">
            <a:avLst/>
          </a:prstGeom>
        </p:spPr>
      </p:pic>
      <p:grpSp>
        <p:nvGrpSpPr>
          <p:cNvPr id="18" name="组合 1"/>
          <p:cNvGrpSpPr>
            <a:grpSpLocks noChangeAspect="1"/>
          </p:cNvGrpSpPr>
          <p:nvPr/>
        </p:nvGrpSpPr>
        <p:grpSpPr bwMode="auto">
          <a:xfrm>
            <a:off x="3216593" y="1350302"/>
            <a:ext cx="2411016" cy="450056"/>
            <a:chOff x="3564387" y="597378"/>
            <a:chExt cx="2247990" cy="419195"/>
          </a:xfrm>
        </p:grpSpPr>
        <p:sp>
          <p:nvSpPr>
            <p:cNvPr id="19" name="缺角矩形 21"/>
            <p:cNvSpPr>
              <a:spLocks noChangeArrowheads="1"/>
            </p:cNvSpPr>
            <p:nvPr/>
          </p:nvSpPr>
          <p:spPr bwMode="auto">
            <a:xfrm rot="3000000">
              <a:off x="4021491" y="597567"/>
              <a:ext cx="419195" cy="418816"/>
            </a:xfrm>
            <a:prstGeom prst="plaque">
              <a:avLst>
                <a:gd name="adj" fmla="val 16667"/>
              </a:avLst>
            </a:prstGeom>
            <a:solidFill>
              <a:srgbClr val="008BBB"/>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sp>
          <p:nvSpPr>
            <p:cNvPr id="20" name="缺角矩形 22"/>
            <p:cNvSpPr>
              <a:spLocks noChangeArrowheads="1"/>
            </p:cNvSpPr>
            <p:nvPr/>
          </p:nvSpPr>
          <p:spPr bwMode="auto">
            <a:xfrm rot="3000000">
              <a:off x="4478785" y="597568"/>
              <a:ext cx="419195" cy="418815"/>
            </a:xfrm>
            <a:prstGeom prst="plaque">
              <a:avLst>
                <a:gd name="adj" fmla="val 16667"/>
              </a:avLst>
            </a:prstGeom>
            <a:solidFill>
              <a:srgbClr val="FD9F00"/>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sp>
          <p:nvSpPr>
            <p:cNvPr id="29" name="缺角矩形 23"/>
            <p:cNvSpPr>
              <a:spLocks noChangeArrowheads="1"/>
            </p:cNvSpPr>
            <p:nvPr/>
          </p:nvSpPr>
          <p:spPr bwMode="auto">
            <a:xfrm rot="3000000">
              <a:off x="4936079" y="597567"/>
              <a:ext cx="419195" cy="418816"/>
            </a:xfrm>
            <a:prstGeom prst="plaque">
              <a:avLst>
                <a:gd name="adj" fmla="val 16667"/>
              </a:avLst>
            </a:prstGeom>
            <a:solidFill>
              <a:srgbClr val="00B050"/>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sp>
          <p:nvSpPr>
            <p:cNvPr id="30" name="缺角矩形 24"/>
            <p:cNvSpPr>
              <a:spLocks noChangeArrowheads="1"/>
            </p:cNvSpPr>
            <p:nvPr/>
          </p:nvSpPr>
          <p:spPr bwMode="auto">
            <a:xfrm rot="3000000">
              <a:off x="3564197" y="597568"/>
              <a:ext cx="419195" cy="418815"/>
            </a:xfrm>
            <a:prstGeom prst="plaque">
              <a:avLst>
                <a:gd name="adj" fmla="val 16667"/>
              </a:avLst>
            </a:prstGeom>
            <a:solidFill>
              <a:srgbClr val="E72424"/>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sp>
          <p:nvSpPr>
            <p:cNvPr id="31" name="缺角矩形 25"/>
            <p:cNvSpPr>
              <a:spLocks noChangeArrowheads="1"/>
            </p:cNvSpPr>
            <p:nvPr/>
          </p:nvSpPr>
          <p:spPr bwMode="auto">
            <a:xfrm rot="3000000">
              <a:off x="5393372" y="597568"/>
              <a:ext cx="419195" cy="418815"/>
            </a:xfrm>
            <a:prstGeom prst="plaque">
              <a:avLst>
                <a:gd name="adj" fmla="val 16667"/>
              </a:avLst>
            </a:prstGeom>
            <a:solidFill>
              <a:srgbClr val="A96A00"/>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grpSp>
      <p:sp>
        <p:nvSpPr>
          <p:cNvPr id="32" name="TextBox 15"/>
          <p:cNvSpPr txBox="1">
            <a:spLocks noChangeArrowheads="1"/>
          </p:cNvSpPr>
          <p:nvPr/>
        </p:nvSpPr>
        <p:spPr bwMode="auto">
          <a:xfrm>
            <a:off x="3182065" y="1307439"/>
            <a:ext cx="2478881" cy="474345"/>
          </a:xfrm>
          <a:prstGeom prst="rect">
            <a:avLst/>
          </a:prstGeom>
          <a:noFill/>
          <a:ln w="9525">
            <a:noFill/>
            <a:miter lim="800000"/>
          </a:ln>
        </p:spPr>
        <p:txBody>
          <a:bodyPr lIns="91437" tIns="45718" rIns="91437" bIns="45718">
            <a:spAutoFit/>
          </a:bodyPr>
          <a:lstStyle/>
          <a:p>
            <a:pPr algn="dist" defTabSz="1219200" eaLnBrk="0" hangingPunct="0">
              <a:buFont typeface="Arial" panose="020B0604020202020204" pitchFamily="34" charset="0"/>
              <a:buNone/>
            </a:pPr>
            <a:r>
              <a:rPr lang="zh-CN" altLang="en-US" sz="2500" b="1">
                <a:solidFill>
                  <a:schemeClr val="bg1"/>
                </a:solidFill>
                <a:latin typeface="宋体" panose="02010600030101010101" pitchFamily="2" charset="-122"/>
                <a:ea typeface="宋体" panose="02010600030101010101" pitchFamily="2" charset="-122"/>
              </a:rPr>
              <a:t>能力提升题</a:t>
            </a:r>
          </a:p>
        </p:txBody>
      </p:sp>
    </p:spTree>
  </p:cSld>
  <p:clrMapOvr>
    <a:masterClrMapping/>
  </p:clrMapOvr>
  <p:transition spd="slow">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23414" y="1405634"/>
            <a:ext cx="8664575" cy="3969385"/>
          </a:xfrm>
          <a:prstGeom prst="rect">
            <a:avLst/>
          </a:prstGeom>
          <a:noFill/>
          <a:ln w="9525">
            <a:noFill/>
          </a:ln>
        </p:spPr>
        <p:txBody>
          <a:bodyPr wrap="square">
            <a:spAutoFit/>
          </a:bodyPr>
          <a:lstStyle/>
          <a:p>
            <a:pPr indent="0">
              <a:lnSpc>
                <a:spcPct val="150000"/>
              </a:lnSpc>
            </a:pPr>
            <a:r>
              <a:rPr lang="en-US" altLang="zh-CN" sz="2400" b="1" dirty="0">
                <a:solidFill>
                  <a:srgbClr val="000000"/>
                </a:solidFill>
                <a:latin typeface="楷体" panose="02010609060101010101" charset="-122"/>
                <a:ea typeface="楷体" panose="02010609060101010101" charset="-122"/>
                <a:cs typeface="楷体" panose="02010609060101010101" charset="-122"/>
              </a:rPr>
              <a:t>    </a:t>
            </a:r>
            <a:r>
              <a:rPr lang="zh-CN" sz="2400" b="1" dirty="0">
                <a:solidFill>
                  <a:srgbClr val="000000"/>
                </a:solidFill>
                <a:latin typeface="楷体" panose="02010609060101010101" charset="-122"/>
                <a:ea typeface="楷体" panose="02010609060101010101" charset="-122"/>
                <a:cs typeface="楷体" panose="02010609060101010101" charset="-122"/>
              </a:rPr>
              <a:t>建筑大楼时需要先挖</a:t>
            </a:r>
            <a:endParaRPr lang="en-US" altLang="zh-CN" sz="2400" b="1" dirty="0">
              <a:solidFill>
                <a:srgbClr val="000000"/>
              </a:solidFill>
              <a:latin typeface="楷体" panose="02010609060101010101" charset="-122"/>
              <a:ea typeface="楷体" panose="02010609060101010101" charset="-122"/>
              <a:cs typeface="楷体" panose="02010609060101010101" charset="-122"/>
            </a:endParaRPr>
          </a:p>
          <a:p>
            <a:pPr indent="0">
              <a:lnSpc>
                <a:spcPct val="150000"/>
              </a:lnSpc>
            </a:pPr>
            <a:r>
              <a:rPr lang="zh-CN" sz="2400" b="1" dirty="0">
                <a:solidFill>
                  <a:srgbClr val="000000"/>
                </a:solidFill>
                <a:latin typeface="楷体" panose="02010609060101010101" charset="-122"/>
                <a:ea typeface="楷体" panose="02010609060101010101" charset="-122"/>
                <a:cs typeface="楷体" panose="02010609060101010101" charset="-122"/>
              </a:rPr>
              <a:t>地槽</a:t>
            </a:r>
            <a:r>
              <a:rPr lang="en-US" sz="2400" b="1" dirty="0">
                <a:solidFill>
                  <a:srgbClr val="000000"/>
                </a:solidFill>
                <a:latin typeface="楷体" panose="02010609060101010101" charset="-122"/>
                <a:ea typeface="楷体" panose="02010609060101010101" charset="-122"/>
                <a:cs typeface="楷体" panose="02010609060101010101" charset="-122"/>
              </a:rPr>
              <a:t>,</a:t>
            </a:r>
            <a:r>
              <a:rPr lang="zh-CN" sz="2400" b="1" dirty="0">
                <a:solidFill>
                  <a:srgbClr val="000000"/>
                </a:solidFill>
                <a:latin typeface="楷体" panose="02010609060101010101" charset="-122"/>
                <a:ea typeface="楷体" panose="02010609060101010101" charset="-122"/>
                <a:cs typeface="楷体" panose="02010609060101010101" charset="-122"/>
              </a:rPr>
              <a:t> 挖土就得对土做功</a:t>
            </a:r>
            <a:r>
              <a:rPr lang="en-US" sz="2400" b="1" dirty="0">
                <a:solidFill>
                  <a:srgbClr val="000000"/>
                </a:solidFill>
                <a:latin typeface="楷体" panose="02010609060101010101" charset="-122"/>
                <a:ea typeface="楷体" panose="02010609060101010101" charset="-122"/>
                <a:cs typeface="楷体" panose="02010609060101010101" charset="-122"/>
              </a:rPr>
              <a:t>,</a:t>
            </a:r>
          </a:p>
          <a:p>
            <a:pPr indent="0">
              <a:lnSpc>
                <a:spcPct val="150000"/>
              </a:lnSpc>
            </a:pPr>
            <a:r>
              <a:rPr lang="zh-CN" sz="2400" b="1" dirty="0">
                <a:solidFill>
                  <a:srgbClr val="000000"/>
                </a:solidFill>
                <a:latin typeface="楷体" panose="02010609060101010101" charset="-122"/>
                <a:ea typeface="楷体" panose="02010609060101010101" charset="-122"/>
                <a:cs typeface="楷体" panose="02010609060101010101" charset="-122"/>
              </a:rPr>
              <a:t>如果用挖土机来做</a:t>
            </a:r>
            <a:r>
              <a:rPr lang="en-US" sz="2400" b="1" dirty="0">
                <a:solidFill>
                  <a:srgbClr val="000000"/>
                </a:solidFill>
                <a:latin typeface="楷体" panose="02010609060101010101" charset="-122"/>
                <a:ea typeface="楷体" panose="02010609060101010101" charset="-122"/>
                <a:cs typeface="楷体" panose="02010609060101010101" charset="-122"/>
              </a:rPr>
              <a:t>,</a:t>
            </a:r>
            <a:r>
              <a:rPr lang="zh-CN" sz="2400" b="1" dirty="0">
                <a:solidFill>
                  <a:srgbClr val="000000"/>
                </a:solidFill>
                <a:latin typeface="楷体" panose="02010609060101010101" charset="-122"/>
                <a:ea typeface="楷体" panose="02010609060101010101" charset="-122"/>
                <a:cs typeface="楷体" panose="02010609060101010101" charset="-122"/>
              </a:rPr>
              <a:t>一幢大</a:t>
            </a:r>
            <a:endParaRPr lang="en-US" altLang="zh-CN" sz="2400" b="1" dirty="0">
              <a:solidFill>
                <a:srgbClr val="000000"/>
              </a:solidFill>
              <a:latin typeface="楷体" panose="02010609060101010101" charset="-122"/>
              <a:ea typeface="楷体" panose="02010609060101010101" charset="-122"/>
              <a:cs typeface="楷体" panose="02010609060101010101" charset="-122"/>
            </a:endParaRPr>
          </a:p>
          <a:p>
            <a:pPr indent="0">
              <a:lnSpc>
                <a:spcPct val="150000"/>
              </a:lnSpc>
            </a:pPr>
            <a:r>
              <a:rPr lang="zh-CN" sz="2400" b="1" dirty="0">
                <a:solidFill>
                  <a:srgbClr val="000000"/>
                </a:solidFill>
                <a:latin typeface="楷体" panose="02010609060101010101" charset="-122"/>
                <a:ea typeface="楷体" panose="02010609060101010101" charset="-122"/>
                <a:cs typeface="楷体" panose="02010609060101010101" charset="-122"/>
              </a:rPr>
              <a:t>楼的地槽用不了几天就能挖</a:t>
            </a:r>
            <a:endParaRPr lang="en-US" altLang="zh-CN" sz="2400" b="1" dirty="0">
              <a:solidFill>
                <a:srgbClr val="000000"/>
              </a:solidFill>
              <a:latin typeface="楷体" panose="02010609060101010101" charset="-122"/>
              <a:ea typeface="楷体" panose="02010609060101010101" charset="-122"/>
              <a:cs typeface="楷体" panose="02010609060101010101" charset="-122"/>
            </a:endParaRPr>
          </a:p>
          <a:p>
            <a:pPr indent="0">
              <a:lnSpc>
                <a:spcPct val="150000"/>
              </a:lnSpc>
            </a:pPr>
            <a:r>
              <a:rPr lang="zh-CN" sz="2400" b="1" dirty="0">
                <a:solidFill>
                  <a:srgbClr val="000000"/>
                </a:solidFill>
                <a:latin typeface="楷体" panose="02010609060101010101" charset="-122"/>
                <a:ea typeface="楷体" panose="02010609060101010101" charset="-122"/>
                <a:cs typeface="楷体" panose="02010609060101010101" charset="-122"/>
              </a:rPr>
              <a:t>完。而如果一个人挖</a:t>
            </a:r>
            <a:r>
              <a:rPr lang="en-US" sz="2400" b="1" dirty="0">
                <a:solidFill>
                  <a:srgbClr val="000000"/>
                </a:solidFill>
                <a:latin typeface="楷体" panose="02010609060101010101" charset="-122"/>
                <a:ea typeface="楷体" panose="02010609060101010101" charset="-122"/>
                <a:cs typeface="楷体" panose="02010609060101010101" charset="-122"/>
              </a:rPr>
              <a:t>,</a:t>
            </a:r>
            <a:r>
              <a:rPr lang="zh-CN" sz="2400" b="1" dirty="0">
                <a:solidFill>
                  <a:srgbClr val="000000"/>
                </a:solidFill>
                <a:latin typeface="楷体" panose="02010609060101010101" charset="-122"/>
                <a:ea typeface="楷体" panose="02010609060101010101" charset="-122"/>
                <a:cs typeface="楷体" panose="02010609060101010101" charset="-122"/>
              </a:rPr>
              <a:t>恐怕</a:t>
            </a:r>
            <a:endParaRPr lang="en-US" altLang="zh-CN" sz="2400" b="1" dirty="0">
              <a:solidFill>
                <a:srgbClr val="000000"/>
              </a:solidFill>
              <a:latin typeface="楷体" panose="02010609060101010101" charset="-122"/>
              <a:ea typeface="楷体" panose="02010609060101010101" charset="-122"/>
              <a:cs typeface="楷体" panose="02010609060101010101" charset="-122"/>
            </a:endParaRPr>
          </a:p>
          <a:p>
            <a:pPr indent="0">
              <a:lnSpc>
                <a:spcPct val="150000"/>
              </a:lnSpc>
            </a:pPr>
            <a:r>
              <a:rPr lang="zh-CN" sz="2400" b="1" dirty="0">
                <a:solidFill>
                  <a:srgbClr val="000000"/>
                </a:solidFill>
                <a:latin typeface="楷体" panose="02010609060101010101" charset="-122"/>
                <a:ea typeface="楷体" panose="02010609060101010101" charset="-122"/>
                <a:cs typeface="楷体" panose="02010609060101010101" charset="-122"/>
              </a:rPr>
              <a:t>一年也挖不完一幢大楼的地槽。可见</a:t>
            </a:r>
            <a:r>
              <a:rPr lang="en-US" sz="2400" b="1" dirty="0">
                <a:solidFill>
                  <a:srgbClr val="000000"/>
                </a:solidFill>
                <a:latin typeface="楷体" panose="02010609060101010101" charset="-122"/>
                <a:ea typeface="楷体" panose="02010609060101010101" charset="-122"/>
                <a:cs typeface="楷体" panose="02010609060101010101" charset="-122"/>
              </a:rPr>
              <a:t>,</a:t>
            </a:r>
            <a:r>
              <a:rPr lang="zh-CN" sz="2400" b="1" dirty="0">
                <a:solidFill>
                  <a:srgbClr val="000000"/>
                </a:solidFill>
                <a:latin typeface="楷体" panose="02010609060101010101" charset="-122"/>
                <a:ea typeface="楷体" panose="02010609060101010101" charset="-122"/>
                <a:cs typeface="楷体" panose="02010609060101010101" charset="-122"/>
              </a:rPr>
              <a:t>做功除了有多少之外</a:t>
            </a:r>
            <a:r>
              <a:rPr lang="en-US" sz="2400" b="1" dirty="0">
                <a:solidFill>
                  <a:srgbClr val="000000"/>
                </a:solidFill>
                <a:latin typeface="楷体" panose="02010609060101010101" charset="-122"/>
                <a:ea typeface="楷体" panose="02010609060101010101" charset="-122"/>
                <a:cs typeface="楷体" panose="02010609060101010101" charset="-122"/>
              </a:rPr>
              <a:t>,</a:t>
            </a:r>
            <a:r>
              <a:rPr lang="zh-CN" sz="2400" b="1" dirty="0">
                <a:solidFill>
                  <a:srgbClr val="000000"/>
                </a:solidFill>
                <a:latin typeface="楷体" panose="02010609060101010101" charset="-122"/>
                <a:ea typeface="楷体" panose="02010609060101010101" charset="-122"/>
                <a:cs typeface="楷体" panose="02010609060101010101" charset="-122"/>
              </a:rPr>
              <a:t>还有快慢的区别</a:t>
            </a:r>
            <a:r>
              <a:rPr lang="en-US" sz="2400" b="1" dirty="0">
                <a:solidFill>
                  <a:srgbClr val="000000"/>
                </a:solidFill>
                <a:latin typeface="楷体" panose="02010609060101010101" charset="-122"/>
                <a:ea typeface="楷体" panose="02010609060101010101" charset="-122"/>
                <a:cs typeface="楷体" panose="02010609060101010101" charset="-122"/>
              </a:rPr>
              <a:t>,</a:t>
            </a:r>
            <a:r>
              <a:rPr lang="zh-CN" sz="2400" b="1" dirty="0">
                <a:solidFill>
                  <a:srgbClr val="000000"/>
                </a:solidFill>
                <a:latin typeface="楷体" panose="02010609060101010101" charset="-122"/>
                <a:ea typeface="楷体" panose="02010609060101010101" charset="-122"/>
                <a:cs typeface="楷体" panose="02010609060101010101" charset="-122"/>
              </a:rPr>
              <a:t>那么在物理学中</a:t>
            </a:r>
            <a:r>
              <a:rPr lang="en-US" sz="2400" b="1" dirty="0">
                <a:solidFill>
                  <a:srgbClr val="000000"/>
                </a:solidFill>
                <a:latin typeface="楷体" panose="02010609060101010101" charset="-122"/>
                <a:ea typeface="楷体" panose="02010609060101010101" charset="-122"/>
                <a:cs typeface="楷体" panose="02010609060101010101" charset="-122"/>
              </a:rPr>
              <a:t>,</a:t>
            </a:r>
            <a:r>
              <a:rPr lang="zh-CN" sz="2400" b="1" dirty="0">
                <a:solidFill>
                  <a:srgbClr val="000000"/>
                </a:solidFill>
                <a:latin typeface="楷体" panose="02010609060101010101" charset="-122"/>
                <a:ea typeface="楷体" panose="02010609060101010101" charset="-122"/>
                <a:cs typeface="楷体" panose="02010609060101010101" charset="-122"/>
              </a:rPr>
              <a:t>怎样描述机械做功的快慢呢</a:t>
            </a:r>
            <a:r>
              <a:rPr lang="en-US" sz="2400" b="1" dirty="0">
                <a:solidFill>
                  <a:srgbClr val="000000"/>
                </a:solidFill>
                <a:latin typeface="楷体" panose="02010609060101010101" charset="-122"/>
                <a:ea typeface="楷体" panose="02010609060101010101" charset="-122"/>
                <a:cs typeface="楷体" panose="02010609060101010101" charset="-122"/>
              </a:rPr>
              <a:t>?</a:t>
            </a:r>
            <a:endParaRPr lang="zh-CN" altLang="en-US" sz="2400" b="1" dirty="0">
              <a:latin typeface="楷体" panose="02010609060101010101" charset="-122"/>
              <a:ea typeface="楷体" panose="02010609060101010101" charset="-122"/>
              <a:cs typeface="楷体" panose="02010609060101010101" charset="-122"/>
            </a:endParaRPr>
          </a:p>
        </p:txBody>
      </p:sp>
      <p:pic>
        <p:nvPicPr>
          <p:cNvPr id="7177" name="Picture 9" descr="挖泥坑比赛"/>
          <p:cNvPicPr>
            <a:picLocks noChangeAspect="1"/>
          </p:cNvPicPr>
          <p:nvPr/>
        </p:nvPicPr>
        <p:blipFill>
          <a:blip r:embed="rId2">
            <a:clrChange>
              <a:clrFrom>
                <a:srgbClr val="FFFFFF"/>
              </a:clrFrom>
              <a:clrTo>
                <a:srgbClr val="FFFFFF">
                  <a:alpha val="0"/>
                </a:srgbClr>
              </a:clrTo>
            </a:clrChange>
          </a:blip>
          <a:srcRect b="18938"/>
          <a:stretch>
            <a:fillRect/>
          </a:stretch>
        </p:blipFill>
        <p:spPr>
          <a:xfrm>
            <a:off x="4219192" y="1637017"/>
            <a:ext cx="4768797" cy="2466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advTm="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54635" y="1615797"/>
            <a:ext cx="8634730" cy="4354195"/>
          </a:xfrm>
          <a:prstGeom prst="rect">
            <a:avLst/>
          </a:prstGeom>
          <a:noFill/>
          <a:ln w="9525">
            <a:noFill/>
          </a:ln>
        </p:spPr>
        <p:txBody>
          <a:bodyPr wrap="square">
            <a:spAutoFit/>
          </a:bodyPr>
          <a:lstStyle/>
          <a:p>
            <a:pPr indent="0" fontAlgn="auto">
              <a:lnSpc>
                <a:spcPts val="3400"/>
              </a:lnSpc>
            </a:pPr>
            <a:r>
              <a:rPr lang="zh-CN" altLang="en-US" sz="22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解：</a:t>
            </a:r>
            <a:r>
              <a:rPr lang="en-US" sz="2200" b="1" dirty="0">
                <a:latin typeface="Times New Roman" panose="02020603050405020304" pitchFamily="18" charset="0"/>
                <a:ea typeface="宋体" panose="02010600030101010101" pitchFamily="2" charset="-122"/>
                <a:cs typeface="Times New Roman" panose="02020603050405020304" pitchFamily="18" charset="0"/>
              </a:rPr>
              <a:t>(1)</a:t>
            </a:r>
            <a:r>
              <a:rPr lang="zh-CN" sz="2200" b="1" dirty="0">
                <a:latin typeface="Times New Roman" panose="02020603050405020304" pitchFamily="18" charset="0"/>
                <a:ea typeface="宋体" panose="02010600030101010101" pitchFamily="2" charset="-122"/>
                <a:cs typeface="Times New Roman" panose="02020603050405020304" pitchFamily="18" charset="0"/>
              </a:rPr>
              <a:t>物体的重力</a:t>
            </a:r>
            <a:endParaRPr lang="en-US" altLang="zh-CN" sz="2200" b="1" dirty="0">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ts val="3400"/>
              </a:lnSpc>
            </a:pPr>
            <a:r>
              <a:rPr lang="en-US" sz="22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G=mg=ρVg</a:t>
            </a:r>
            <a:r>
              <a:rPr lang="en-US" sz="2200" b="1" dirty="0">
                <a:latin typeface="Times New Roman" panose="02020603050405020304" pitchFamily="18" charset="0"/>
                <a:ea typeface="宋体" panose="02010600030101010101" pitchFamily="2" charset="-122"/>
                <a:cs typeface="Times New Roman" panose="02020603050405020304" pitchFamily="18" charset="0"/>
              </a:rPr>
              <a:t>=3×10</a:t>
            </a:r>
            <a:r>
              <a:rPr lang="en-US" sz="2200" b="1" baseline="30000" dirty="0">
                <a:latin typeface="Times New Roman" panose="02020603050405020304" pitchFamily="18" charset="0"/>
                <a:ea typeface="宋体" panose="02010600030101010101" pitchFamily="2" charset="-122"/>
                <a:cs typeface="Times New Roman" panose="02020603050405020304" pitchFamily="18" charset="0"/>
              </a:rPr>
              <a:t>3</a:t>
            </a:r>
            <a:r>
              <a:rPr lang="en-US" sz="2200" b="1" dirty="0">
                <a:latin typeface="Times New Roman" panose="02020603050405020304" pitchFamily="18" charset="0"/>
                <a:ea typeface="宋体" panose="02010600030101010101" pitchFamily="2" charset="-122"/>
                <a:cs typeface="Times New Roman" panose="02020603050405020304" pitchFamily="18" charset="0"/>
              </a:rPr>
              <a:t> kg/m</a:t>
            </a:r>
            <a:r>
              <a:rPr lang="en-US" sz="2200" b="1" baseline="30000" dirty="0">
                <a:latin typeface="Times New Roman" panose="02020603050405020304" pitchFamily="18" charset="0"/>
                <a:ea typeface="宋体" panose="02010600030101010101" pitchFamily="2" charset="-122"/>
                <a:cs typeface="Times New Roman" panose="02020603050405020304" pitchFamily="18" charset="0"/>
              </a:rPr>
              <a:t>3</a:t>
            </a:r>
            <a:r>
              <a:rPr lang="en-US" sz="2200" b="1" dirty="0">
                <a:latin typeface="Times New Roman" panose="02020603050405020304" pitchFamily="18" charset="0"/>
                <a:ea typeface="宋体" panose="02010600030101010101" pitchFamily="2" charset="-122"/>
                <a:cs typeface="Times New Roman" panose="02020603050405020304" pitchFamily="18" charset="0"/>
              </a:rPr>
              <a:t>×2 m</a:t>
            </a:r>
            <a:r>
              <a:rPr lang="en-US" sz="2200" b="1" baseline="30000" dirty="0">
                <a:latin typeface="Times New Roman" panose="02020603050405020304" pitchFamily="18" charset="0"/>
                <a:ea typeface="宋体" panose="02010600030101010101" pitchFamily="2" charset="-122"/>
                <a:cs typeface="Times New Roman" panose="02020603050405020304" pitchFamily="18" charset="0"/>
              </a:rPr>
              <a:t>3</a:t>
            </a:r>
            <a:r>
              <a:rPr lang="en-US" sz="2200" b="1" dirty="0">
                <a:latin typeface="Times New Roman" panose="02020603050405020304" pitchFamily="18" charset="0"/>
                <a:ea typeface="宋体" panose="02010600030101010101" pitchFamily="2" charset="-122"/>
                <a:cs typeface="Times New Roman" panose="02020603050405020304" pitchFamily="18" charset="0"/>
              </a:rPr>
              <a:t>×10 N/kg</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=6×10</a:t>
            </a:r>
            <a:r>
              <a:rPr lang="en-US" sz="22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a:t>
            </a:r>
          </a:p>
          <a:p>
            <a:pPr indent="0" fontAlgn="auto">
              <a:lnSpc>
                <a:spcPts val="3400"/>
              </a:lnSpc>
            </a:pPr>
            <a:r>
              <a:rPr lang="en-US" altLang="zh-CN" sz="2200" b="1" dirty="0">
                <a:latin typeface="Times New Roman" panose="02020603050405020304" pitchFamily="18" charset="0"/>
                <a:ea typeface="宋体" panose="02010600030101010101" pitchFamily="2" charset="-122"/>
                <a:cs typeface="Times New Roman" panose="02020603050405020304" pitchFamily="18" charset="0"/>
              </a:rPr>
              <a:t>             </a:t>
            </a:r>
            <a:r>
              <a:rPr lang="zh-CN" sz="2200" b="1" dirty="0">
                <a:latin typeface="Times New Roman" panose="02020603050405020304" pitchFamily="18" charset="0"/>
                <a:ea typeface="宋体" panose="02010600030101010101" pitchFamily="2" charset="-122"/>
                <a:cs typeface="Times New Roman" panose="02020603050405020304" pitchFamily="18" charset="0"/>
              </a:rPr>
              <a:t>物体受到的浮力</a:t>
            </a:r>
            <a:endParaRPr lang="en-US" altLang="zh-CN" sz="2200" b="1" dirty="0">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ts val="3400"/>
              </a:lnSpc>
            </a:pPr>
            <a:r>
              <a:rPr lang="en-US" sz="22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F</a:t>
            </a:r>
            <a:r>
              <a:rPr lang="zh-CN" sz="2200" b="1" baseline="-25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浮</a:t>
            </a:r>
            <a:r>
              <a:rPr lang="en-US" sz="22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=ρ</a:t>
            </a:r>
            <a:r>
              <a:rPr lang="zh-CN" sz="2200" b="1" baseline="-25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水</a:t>
            </a:r>
            <a:r>
              <a:rPr lang="en-US" sz="22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gV</a:t>
            </a:r>
            <a:r>
              <a:rPr lang="zh-CN" sz="2200" b="1" baseline="-25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排</a:t>
            </a:r>
            <a:r>
              <a:rPr lang="en-US" sz="2200" b="1" dirty="0">
                <a:latin typeface="Times New Roman" panose="02020603050405020304" pitchFamily="18" charset="0"/>
                <a:ea typeface="宋体" panose="02010600030101010101" pitchFamily="2" charset="-122"/>
                <a:cs typeface="Times New Roman" panose="02020603050405020304" pitchFamily="18" charset="0"/>
              </a:rPr>
              <a:t>=1×10</a:t>
            </a:r>
            <a:r>
              <a:rPr lang="en-US" sz="2200" b="1" baseline="30000" dirty="0">
                <a:latin typeface="Times New Roman" panose="02020603050405020304" pitchFamily="18" charset="0"/>
                <a:ea typeface="宋体" panose="02010600030101010101" pitchFamily="2" charset="-122"/>
                <a:cs typeface="Times New Roman" panose="02020603050405020304" pitchFamily="18" charset="0"/>
              </a:rPr>
              <a:t>3</a:t>
            </a:r>
            <a:r>
              <a:rPr lang="en-US" sz="2200" b="1" dirty="0">
                <a:latin typeface="Times New Roman" panose="02020603050405020304" pitchFamily="18" charset="0"/>
                <a:ea typeface="宋体" panose="02010600030101010101" pitchFamily="2" charset="-122"/>
                <a:cs typeface="Times New Roman" panose="02020603050405020304" pitchFamily="18" charset="0"/>
              </a:rPr>
              <a:t> kg/m</a:t>
            </a:r>
            <a:r>
              <a:rPr lang="en-US" sz="2200" b="1" baseline="30000" dirty="0">
                <a:latin typeface="Times New Roman" panose="02020603050405020304" pitchFamily="18" charset="0"/>
                <a:ea typeface="宋体" panose="02010600030101010101" pitchFamily="2" charset="-122"/>
                <a:cs typeface="Times New Roman" panose="02020603050405020304" pitchFamily="18" charset="0"/>
              </a:rPr>
              <a:t>3</a:t>
            </a:r>
            <a:r>
              <a:rPr lang="en-US" sz="2200" b="1" dirty="0">
                <a:latin typeface="Times New Roman" panose="02020603050405020304" pitchFamily="18" charset="0"/>
                <a:ea typeface="宋体" panose="02010600030101010101" pitchFamily="2" charset="-122"/>
                <a:cs typeface="Times New Roman" panose="02020603050405020304" pitchFamily="18" charset="0"/>
              </a:rPr>
              <a:t>×10 N/kg×2 m</a:t>
            </a:r>
            <a:r>
              <a:rPr lang="en-US" sz="2200" b="1" baseline="30000" dirty="0">
                <a:latin typeface="Times New Roman" panose="02020603050405020304" pitchFamily="18" charset="0"/>
                <a:ea typeface="宋体" panose="02010600030101010101" pitchFamily="2" charset="-122"/>
                <a:cs typeface="Times New Roman" panose="02020603050405020304" pitchFamily="18" charset="0"/>
              </a:rPr>
              <a:t>3</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=2×10</a:t>
            </a:r>
            <a:r>
              <a:rPr lang="en-US" sz="22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a:t>
            </a:r>
          </a:p>
          <a:p>
            <a:pPr indent="0" fontAlgn="auto">
              <a:lnSpc>
                <a:spcPts val="3400"/>
              </a:lnSpc>
            </a:pPr>
            <a:r>
              <a:rPr lang="en-US" altLang="zh-CN"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sz="2200" b="1" dirty="0">
                <a:latin typeface="Times New Roman" panose="02020603050405020304" pitchFamily="18" charset="0"/>
                <a:ea typeface="宋体" panose="02010600030101010101" pitchFamily="2" charset="-122"/>
                <a:cs typeface="Times New Roman" panose="02020603050405020304" pitchFamily="18" charset="0"/>
              </a:rPr>
              <a:t>钢绳提升物体的拉力</a:t>
            </a:r>
            <a:endParaRPr lang="en-US" altLang="zh-CN" sz="2200" b="1" dirty="0">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ts val="3400"/>
              </a:lnSpc>
            </a:pPr>
            <a:r>
              <a:rPr lang="en-US" sz="22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F</a:t>
            </a:r>
            <a:r>
              <a:rPr lang="zh-CN" sz="2200" b="1" baseline="-25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拉</a:t>
            </a:r>
            <a:r>
              <a:rPr lang="en-US" sz="22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=G-F</a:t>
            </a:r>
            <a:r>
              <a:rPr lang="zh-CN" sz="2200" b="1" baseline="-25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浮</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=6×10</a:t>
            </a:r>
            <a:r>
              <a:rPr lang="en-US" sz="22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N-2×10</a:t>
            </a:r>
            <a:r>
              <a:rPr lang="en-US" sz="22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N=4×10</a:t>
            </a:r>
            <a:r>
              <a:rPr lang="en-US" sz="22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a:t>
            </a:r>
            <a:r>
              <a:rPr lang="zh-CN"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ts val="3400"/>
              </a:lnSpc>
            </a:pPr>
            <a:r>
              <a:rPr lang="en-US" sz="2200" b="1" dirty="0">
                <a:latin typeface="Times New Roman" panose="02020603050405020304" pitchFamily="18" charset="0"/>
                <a:ea typeface="宋体" panose="02010600030101010101" pitchFamily="2" charset="-122"/>
                <a:cs typeface="Times New Roman" panose="02020603050405020304" pitchFamily="18" charset="0"/>
              </a:rPr>
              <a:t>         (2)</a:t>
            </a:r>
            <a:r>
              <a:rPr lang="zh-CN" sz="2200" b="1" dirty="0">
                <a:latin typeface="Times New Roman" panose="02020603050405020304" pitchFamily="18" charset="0"/>
                <a:ea typeface="宋体" panose="02010600030101010101" pitchFamily="2" charset="-122"/>
                <a:cs typeface="Times New Roman" panose="02020603050405020304" pitchFamily="18" charset="0"/>
              </a:rPr>
              <a:t>由</a:t>
            </a:r>
            <a:r>
              <a:rPr lang="en-US" sz="2200" b="1" i="1" dirty="0">
                <a:latin typeface="Times New Roman" panose="02020603050405020304" pitchFamily="18" charset="0"/>
                <a:ea typeface="宋体" panose="02010600030101010101" pitchFamily="2" charset="-122"/>
                <a:cs typeface="Times New Roman" panose="02020603050405020304" pitchFamily="18" charset="0"/>
              </a:rPr>
              <a:t>P=</a:t>
            </a:r>
            <a:r>
              <a:rPr lang="en-US" sz="2200" b="1" i="1" dirty="0" err="1">
                <a:latin typeface="Times New Roman" panose="02020603050405020304" pitchFamily="18" charset="0"/>
                <a:ea typeface="宋体" panose="02010600030101010101" pitchFamily="2" charset="-122"/>
                <a:cs typeface="Times New Roman" panose="02020603050405020304" pitchFamily="18" charset="0"/>
                <a:sym typeface="+mn-ea"/>
              </a:rPr>
              <a:t>Fv</a:t>
            </a:r>
            <a:r>
              <a:rPr lang="zh-CN" sz="2200" b="1" dirty="0">
                <a:latin typeface="Times New Roman" panose="02020603050405020304" pitchFamily="18" charset="0"/>
                <a:ea typeface="宋体" panose="02010600030101010101" pitchFamily="2" charset="-122"/>
                <a:cs typeface="Times New Roman" panose="02020603050405020304" pitchFamily="18" charset="0"/>
                <a:sym typeface="+mn-ea"/>
              </a:rPr>
              <a:t>得</a:t>
            </a:r>
            <a:r>
              <a:rPr lang="zh-CN" altLang="en-US" sz="2200" b="1"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200" b="1" dirty="0">
                <a:latin typeface="Times New Roman" panose="02020603050405020304" pitchFamily="18" charset="0"/>
                <a:ea typeface="宋体" panose="02010600030101010101" pitchFamily="2" charset="-122"/>
                <a:cs typeface="Times New Roman" panose="02020603050405020304" pitchFamily="18" charset="0"/>
                <a:sym typeface="+mn-ea"/>
              </a:rPr>
              <a:t>物体上升的速度</a:t>
            </a:r>
            <a:r>
              <a:rPr lang="en-US" sz="22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v=                  </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=1 m/s;</a:t>
            </a:r>
          </a:p>
          <a:p>
            <a:pPr indent="0" fontAlgn="auto">
              <a:lnSpc>
                <a:spcPts val="3400"/>
              </a:lnSpc>
            </a:pPr>
            <a:r>
              <a:rPr lang="en-US" altLang="zh-CN" sz="2200" b="1" dirty="0">
                <a:latin typeface="Times New Roman" panose="02020603050405020304" pitchFamily="18" charset="0"/>
                <a:ea typeface="宋体" panose="02010600030101010101" pitchFamily="2" charset="-122"/>
                <a:cs typeface="Times New Roman" panose="02020603050405020304" pitchFamily="18" charset="0"/>
                <a:sym typeface="+mn-ea"/>
              </a:rPr>
              <a:t>         </a:t>
            </a:r>
            <a:r>
              <a:rPr lang="zh-CN" sz="2200" b="1" dirty="0">
                <a:latin typeface="Times New Roman" panose="02020603050405020304" pitchFamily="18" charset="0"/>
                <a:ea typeface="宋体" panose="02010600030101010101" pitchFamily="2" charset="-122"/>
                <a:cs typeface="Times New Roman" panose="02020603050405020304" pitchFamily="18" charset="0"/>
                <a:sym typeface="+mn-ea"/>
              </a:rPr>
              <a:t>离开水面后钢绳提升物体的功率</a:t>
            </a:r>
            <a:r>
              <a:rPr lang="en-US" altLang="zh-CN" sz="2200" b="1" dirty="0">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sz="2200" b="1" dirty="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fontAlgn="auto">
              <a:lnSpc>
                <a:spcPts val="3400"/>
              </a:lnSpc>
            </a:pPr>
            <a:r>
              <a:rPr lang="en-US" sz="2200" b="1" i="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P'=F'v=Gv=</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6×10</a:t>
            </a:r>
            <a:r>
              <a:rPr lang="en-US" sz="22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4</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N×1 m/s=6×10</a:t>
            </a:r>
            <a:r>
              <a:rPr lang="en-US" sz="2200" b="1" baseline="30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4</a:t>
            </a:r>
            <a:r>
              <a:rPr 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W=60 kW</a:t>
            </a:r>
            <a:r>
              <a:rPr lang="zh-CN"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indent="0"/>
            <a:endParaRPr lang="zh-CN" altLang="en-US" sz="2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7" name="对象 6">
            <a:hlinkClick r:id="" action="ppaction://ole?verb=0"/>
          </p:cNvPr>
          <p:cNvGraphicFramePr>
            <a:graphicFrameLocks noChangeAspect="1"/>
          </p:cNvGraphicFramePr>
          <p:nvPr/>
        </p:nvGraphicFramePr>
        <p:xfrm>
          <a:off x="5104553" y="4129351"/>
          <a:ext cx="1090495" cy="676164"/>
        </p:xfrm>
        <a:graphic>
          <a:graphicData uri="http://schemas.openxmlformats.org/presentationml/2006/ole">
            <mc:AlternateContent xmlns:mc="http://schemas.openxmlformats.org/markup-compatibility/2006">
              <mc:Choice xmlns:v="urn:schemas-microsoft-com:vml" Requires="v">
                <p:oleObj spid="_x0000_s8207" name="Equation" r:id="rId3" imgW="24079200" imgH="14935200" progId="Equation.DSMT4">
                  <p:embed/>
                </p:oleObj>
              </mc:Choice>
              <mc:Fallback>
                <p:oleObj name="Equation" r:id="rId3" imgW="24079200" imgH="14935200" progId="Equation.DSMT4">
                  <p:embed/>
                  <p:pic>
                    <p:nvPicPr>
                      <p:cNvPr id="0" name="图片 1024"/>
                      <p:cNvPicPr/>
                      <p:nvPr/>
                    </p:nvPicPr>
                    <p:blipFill>
                      <a:blip r:embed="rId4"/>
                      <a:stretch>
                        <a:fillRect/>
                      </a:stretch>
                    </p:blipFill>
                    <p:spPr>
                      <a:xfrm>
                        <a:off x="5104553" y="4129351"/>
                        <a:ext cx="1090495" cy="676164"/>
                      </a:xfrm>
                      <a:prstGeom prst="rect">
                        <a:avLst/>
                      </a:prstGeom>
                    </p:spPr>
                  </p:pic>
                </p:oleObj>
              </mc:Fallback>
            </mc:AlternateContent>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 to="" calcmode="lin" valueType="num">
                                      <p:cBhvr>
                                        <p:cTn id="7" dur="1" fill="hold"/>
                                        <p:tgtEl>
                                          <p:spTgt spid="101">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 to="" calcmode="lin" valueType="num">
                                      <p:cBhvr>
                                        <p:cTn id="12" dur="1" fill="hold"/>
                                        <p:tgtEl>
                                          <p:spTgt spid="101">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1">
                                            <p:txEl>
                                              <p:pRg st="2" end="2"/>
                                            </p:txEl>
                                          </p:spTgt>
                                        </p:tgtEl>
                                        <p:attrNameLst>
                                          <p:attrName>style.visibility</p:attrName>
                                        </p:attrNameLst>
                                      </p:cBhvr>
                                      <p:to>
                                        <p:strVal val="visible"/>
                                      </p:to>
                                    </p:set>
                                    <p:anim to="" calcmode="lin" valueType="num">
                                      <p:cBhvr>
                                        <p:cTn id="17" dur="1" fill="hold"/>
                                        <p:tgtEl>
                                          <p:spTgt spid="101">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1">
                                            <p:txEl>
                                              <p:pRg st="3" end="3"/>
                                            </p:txEl>
                                          </p:spTgt>
                                        </p:tgtEl>
                                        <p:attrNameLst>
                                          <p:attrName>style.visibility</p:attrName>
                                        </p:attrNameLst>
                                      </p:cBhvr>
                                      <p:to>
                                        <p:strVal val="visible"/>
                                      </p:to>
                                    </p:set>
                                    <p:anim to="" calcmode="lin" valueType="num">
                                      <p:cBhvr>
                                        <p:cTn id="22" dur="1" fill="hold"/>
                                        <p:tgtEl>
                                          <p:spTgt spid="101">
                                            <p:txEl>
                                              <p:pRg st="3" end="3"/>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1">
                                            <p:txEl>
                                              <p:pRg st="4" end="4"/>
                                            </p:txEl>
                                          </p:spTgt>
                                        </p:tgtEl>
                                        <p:attrNameLst>
                                          <p:attrName>style.visibility</p:attrName>
                                        </p:attrNameLst>
                                      </p:cBhvr>
                                      <p:to>
                                        <p:strVal val="visible"/>
                                      </p:to>
                                    </p:set>
                                    <p:anim to="" calcmode="lin" valueType="num">
                                      <p:cBhvr>
                                        <p:cTn id="27" dur="1" fill="hold"/>
                                        <p:tgtEl>
                                          <p:spTgt spid="101">
                                            <p:txEl>
                                              <p:pRg st="4" end="4"/>
                                            </p:txEl>
                                          </p:spTgt>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1">
                                            <p:txEl>
                                              <p:pRg st="5" end="5"/>
                                            </p:txEl>
                                          </p:spTgt>
                                        </p:tgtEl>
                                        <p:attrNameLst>
                                          <p:attrName>style.visibility</p:attrName>
                                        </p:attrNameLst>
                                      </p:cBhvr>
                                      <p:to>
                                        <p:strVal val="visible"/>
                                      </p:to>
                                    </p:set>
                                    <p:anim to="" calcmode="lin" valueType="num">
                                      <p:cBhvr>
                                        <p:cTn id="32" dur="1" fill="hold"/>
                                        <p:tgtEl>
                                          <p:spTgt spid="101">
                                            <p:txEl>
                                              <p:pRg st="5" end="5"/>
                                            </p:txEl>
                                          </p:spTgt>
                                        </p:tgtEl>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1">
                                            <p:txEl>
                                              <p:pRg st="6" end="6"/>
                                            </p:txEl>
                                          </p:spTgt>
                                        </p:tgtEl>
                                        <p:attrNameLst>
                                          <p:attrName>style.visibility</p:attrName>
                                        </p:attrNameLst>
                                      </p:cBhvr>
                                      <p:to>
                                        <p:strVal val="visible"/>
                                      </p:to>
                                    </p:set>
                                    <p:anim to="" calcmode="lin" valueType="num">
                                      <p:cBhvr>
                                        <p:cTn id="37" dur="1" fill="hold"/>
                                        <p:tgtEl>
                                          <p:spTgt spid="101">
                                            <p:txEl>
                                              <p:pRg st="6" end="6"/>
                                            </p:txEl>
                                          </p:spTgt>
                                        </p:tgtEl>
                                      </p:cBhvr>
                                    </p:anim>
                                  </p:childTnLst>
                                </p:cTn>
                              </p:par>
                              <p:par>
                                <p:cTn id="38" presetID="24"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to="" calcmode="lin" valueType="num">
                                      <p:cBhvr>
                                        <p:cTn id="40" dur="1" fill="hold"/>
                                        <p:tgtEl>
                                          <p:spTgt spid="7"/>
                                        </p:tgtEl>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101">
                                            <p:txEl>
                                              <p:pRg st="7" end="7"/>
                                            </p:txEl>
                                          </p:spTgt>
                                        </p:tgtEl>
                                        <p:attrNameLst>
                                          <p:attrName>style.visibility</p:attrName>
                                        </p:attrNameLst>
                                      </p:cBhvr>
                                      <p:to>
                                        <p:strVal val="visible"/>
                                      </p:to>
                                    </p:set>
                                    <p:anim to="" calcmode="lin" valueType="num">
                                      <p:cBhvr>
                                        <p:cTn id="45" dur="1" fill="hold"/>
                                        <p:tgtEl>
                                          <p:spTgt spid="101">
                                            <p:txEl>
                                              <p:pRg st="7" end="7"/>
                                            </p:txEl>
                                          </p:spTgt>
                                        </p:tgtEl>
                                      </p:cBhvr>
                                    </p:anim>
                                  </p:childTnLst>
                                </p:cTn>
                              </p:par>
                            </p:childTnLst>
                          </p:cTn>
                        </p:par>
                      </p:childTnLst>
                    </p:cTn>
                  </p:par>
                  <p:par>
                    <p:cTn id="46" fill="hold">
                      <p:stCondLst>
                        <p:cond delay="indefinite"/>
                      </p:stCondLst>
                      <p:childTnLst>
                        <p:par>
                          <p:cTn id="47" fill="hold">
                            <p:stCondLst>
                              <p:cond delay="0"/>
                            </p:stCondLst>
                            <p:childTnLst>
                              <p:par>
                                <p:cTn id="48" presetID="24" presetClass="entr" presetSubtype="0" fill="hold" grpId="0" nodeType="clickEffect">
                                  <p:stCondLst>
                                    <p:cond delay="0"/>
                                  </p:stCondLst>
                                  <p:childTnLst>
                                    <p:set>
                                      <p:cBhvr>
                                        <p:cTn id="49" dur="1" fill="hold">
                                          <p:stCondLst>
                                            <p:cond delay="0"/>
                                          </p:stCondLst>
                                        </p:cTn>
                                        <p:tgtEl>
                                          <p:spTgt spid="101">
                                            <p:txEl>
                                              <p:pRg st="8" end="8"/>
                                            </p:txEl>
                                          </p:spTgt>
                                        </p:tgtEl>
                                        <p:attrNameLst>
                                          <p:attrName>style.visibility</p:attrName>
                                        </p:attrNameLst>
                                      </p:cBhvr>
                                      <p:to>
                                        <p:strVal val="visible"/>
                                      </p:to>
                                    </p:set>
                                    <p:anim to="" calcmode="lin" valueType="num">
                                      <p:cBhvr>
                                        <p:cTn id="50" dur="1" fill="hold"/>
                                        <p:tgtEl>
                                          <p:spTgt spid="101">
                                            <p:txEl>
                                              <p:pRg st="8" end="8"/>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 name="11204a.EPS" descr="id:2147516845;FounderCES"/>
          <p:cNvPicPr>
            <a:picLocks noChangeAspect="1"/>
          </p:cNvPicPr>
          <p:nvPr/>
        </p:nvPicPr>
        <p:blipFill>
          <a:blip r:embed="rId2"/>
          <a:srcRect l="9914" r="9572"/>
          <a:stretch>
            <a:fillRect/>
          </a:stretch>
        </p:blipFill>
        <p:spPr>
          <a:xfrm>
            <a:off x="358775" y="1934210"/>
            <a:ext cx="8486140" cy="285877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19"/>
                                        </p:tgtEl>
                                        <p:attrNameLst>
                                          <p:attrName>style.visibility</p:attrName>
                                        </p:attrNameLst>
                                      </p:cBhvr>
                                      <p:to>
                                        <p:strVal val="visible"/>
                                      </p:to>
                                    </p:set>
                                    <p:anim calcmode="lin" valueType="num">
                                      <p:cBhvr>
                                        <p:cTn id="7" dur="500" fill="hold"/>
                                        <p:tgtEl>
                                          <p:spTgt spid="1119"/>
                                        </p:tgtEl>
                                        <p:attrNameLst>
                                          <p:attrName>ppt_w</p:attrName>
                                        </p:attrNameLst>
                                      </p:cBhvr>
                                      <p:tavLst>
                                        <p:tav tm="0">
                                          <p:val>
                                            <p:fltVal val="0"/>
                                          </p:val>
                                        </p:tav>
                                        <p:tav tm="100000">
                                          <p:val>
                                            <p:strVal val="#ppt_w"/>
                                          </p:val>
                                        </p:tav>
                                      </p:tavLst>
                                    </p:anim>
                                    <p:anim calcmode="lin" valueType="num">
                                      <p:cBhvr>
                                        <p:cTn id="8" dur="500" fill="hold"/>
                                        <p:tgtEl>
                                          <p:spTgt spid="1119"/>
                                        </p:tgtEl>
                                        <p:attrNameLst>
                                          <p:attrName>ppt_h</p:attrName>
                                        </p:attrNameLst>
                                      </p:cBhvr>
                                      <p:tavLst>
                                        <p:tav tm="0">
                                          <p:val>
                                            <p:fltVal val="0"/>
                                          </p:val>
                                        </p:tav>
                                        <p:tav tm="100000">
                                          <p:val>
                                            <p:strVal val="#ppt_h"/>
                                          </p:val>
                                        </p:tav>
                                      </p:tavLst>
                                    </p:anim>
                                    <p:animEffect transition="in" filter="fade">
                                      <p:cBhvr>
                                        <p:cTn id="9" dur="5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08490" y="2034110"/>
            <a:ext cx="8484508" cy="3283208"/>
            <a:chOff x="508490" y="1176860"/>
            <a:chExt cx="8484508" cy="3283208"/>
          </a:xfrm>
        </p:grpSpPr>
        <p:sp>
          <p:nvSpPr>
            <p:cNvPr id="7" name="等腰三角形 6"/>
            <p:cNvSpPr/>
            <p:nvPr>
              <p:custDataLst>
                <p:tags r:id="rId1"/>
              </p:custDataLst>
            </p:nvPr>
          </p:nvSpPr>
          <p:spPr bwMode="auto">
            <a:xfrm rot="16200000">
              <a:off x="925343" y="1289720"/>
              <a:ext cx="3283208" cy="3057488"/>
            </a:xfrm>
            <a:prstGeom prst="triangle">
              <a:avLst/>
            </a:prstGeom>
            <a:solidFill>
              <a:srgbClr val="4276AA">
                <a:lumMod val="20000"/>
                <a:lumOff val="80000"/>
              </a:srgbClr>
            </a:solidFill>
            <a:ln w="9525">
              <a:noFill/>
              <a:round/>
            </a:ln>
          </p:spPr>
          <p:txBody>
            <a:bodyPr anchor="ctr"/>
            <a:lstStyle/>
            <a:p>
              <a:pPr algn="ctr">
                <a:lnSpc>
                  <a:spcPct val="12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椭圆 7"/>
            <p:cNvSpPr/>
            <p:nvPr>
              <p:custDataLst>
                <p:tags r:id="rId2"/>
              </p:custDataLst>
            </p:nvPr>
          </p:nvSpPr>
          <p:spPr bwMode="auto">
            <a:xfrm>
              <a:off x="508490" y="1946362"/>
              <a:ext cx="1744204" cy="1744205"/>
            </a:xfrm>
            <a:prstGeom prst="ellipse">
              <a:avLst/>
            </a:prstGeom>
            <a:solidFill>
              <a:srgbClr val="4276AA"/>
            </a:solidFill>
            <a:ln w="9525">
              <a:noFill/>
              <a:round/>
            </a:ln>
          </p:spPr>
          <p:txBody>
            <a:bodyPr vert="horz" wrap="square" lIns="67500" tIns="67500" rIns="67500" bIns="67500" anchor="ctr" anchorCtr="1" compatLnSpc="1">
              <a:normAutofit/>
            </a:bodyPr>
            <a:lstStyle/>
            <a:p>
              <a:pPr algn="ctr">
                <a:lnSpc>
                  <a:spcPct val="120000"/>
                </a:lnSpc>
              </a:pPr>
              <a:r>
                <a:rPr lang="zh-CN" altLang="zh-CN" sz="2400" b="1" spc="30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作业</a:t>
              </a:r>
            </a:p>
            <a:p>
              <a:pPr algn="ctr">
                <a:lnSpc>
                  <a:spcPct val="120000"/>
                </a:lnSpc>
              </a:pPr>
              <a:r>
                <a:rPr lang="zh-CN" altLang="zh-CN" sz="2400" b="1" spc="30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内容</a:t>
              </a:r>
            </a:p>
          </p:txBody>
        </p:sp>
        <p:sp>
          <p:nvSpPr>
            <p:cNvPr id="9" name="圆角矩形 8"/>
            <p:cNvSpPr/>
            <p:nvPr>
              <p:custDataLst>
                <p:tags r:id="rId3"/>
              </p:custDataLst>
            </p:nvPr>
          </p:nvSpPr>
          <p:spPr>
            <a:xfrm>
              <a:off x="4215821" y="2093443"/>
              <a:ext cx="101088" cy="531880"/>
            </a:xfrm>
            <a:prstGeom prst="roundRect">
              <a:avLst/>
            </a:prstGeom>
            <a:solidFill>
              <a:srgbClr val="178AA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圆角矩形 9"/>
            <p:cNvSpPr/>
            <p:nvPr>
              <p:custDataLst>
                <p:tags r:id="rId4"/>
              </p:custDataLst>
            </p:nvPr>
          </p:nvSpPr>
          <p:spPr>
            <a:xfrm>
              <a:off x="4215821" y="3027429"/>
              <a:ext cx="101088" cy="531880"/>
            </a:xfrm>
            <a:prstGeom prst="roundRect">
              <a:avLst/>
            </a:prstGeom>
            <a:solidFill>
              <a:srgbClr val="40A693"/>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文本框 18"/>
            <p:cNvSpPr txBox="1"/>
            <p:nvPr>
              <p:custDataLst>
                <p:tags r:id="rId5"/>
              </p:custDataLst>
            </p:nvPr>
          </p:nvSpPr>
          <p:spPr bwMode="auto">
            <a:xfrm>
              <a:off x="4473893" y="1946407"/>
              <a:ext cx="1544955" cy="311944"/>
            </a:xfrm>
            <a:prstGeom prst="rect">
              <a:avLst/>
            </a:prstGeom>
            <a:noFill/>
          </p:spPr>
          <p:txBody>
            <a:bodyPr wrap="square" lIns="67500" tIns="67500" rIns="67500" bIns="0" anchor="b" anchorCtr="0">
              <a:noAutofit/>
            </a:bodyPr>
            <a:lstStyle/>
            <a:p>
              <a:pPr algn="l">
                <a:lnSpc>
                  <a:spcPct val="120000"/>
                </a:lnSpc>
              </a:pPr>
              <a:r>
                <a:rPr lang="zh-CN" altLang="en-US" sz="2100" b="1" spc="300" dirty="0">
                  <a:solidFill>
                    <a:srgbClr val="178AA1">
                      <a:lumMod val="100000"/>
                    </a:srgbClr>
                  </a:solidFill>
                  <a:effectLst/>
                  <a:latin typeface="微软雅黑" panose="020B0503020204020204" pitchFamily="34" charset="-122"/>
                  <a:ea typeface="微软雅黑" panose="020B0503020204020204" pitchFamily="34" charset="-122"/>
                  <a:cs typeface="+mn-ea"/>
                  <a:sym typeface="Arial" panose="020B0604020202020204" pitchFamily="34" charset="0"/>
                </a:rPr>
                <a:t>教材作业</a:t>
              </a:r>
            </a:p>
          </p:txBody>
        </p:sp>
        <p:sp>
          <p:nvSpPr>
            <p:cNvPr id="20" name="文本框 19"/>
            <p:cNvSpPr txBox="1"/>
            <p:nvPr>
              <p:custDataLst>
                <p:tags r:id="rId6"/>
              </p:custDataLst>
            </p:nvPr>
          </p:nvSpPr>
          <p:spPr bwMode="auto">
            <a:xfrm>
              <a:off x="4316730" y="2383605"/>
              <a:ext cx="4676268" cy="376714"/>
            </a:xfrm>
            <a:prstGeom prst="rect">
              <a:avLst/>
            </a:prstGeom>
            <a:noFill/>
          </p:spPr>
          <p:txBody>
            <a:bodyPr wrap="square" lIns="67500" tIns="0" rIns="67500" bIns="35100" anchor="ctr" anchorCtr="0">
              <a:noAutofit/>
            </a:bodyPr>
            <a:lstStyle/>
            <a:p>
              <a:pPr algn="l" latinLnBrk="0">
                <a:lnSpc>
                  <a:spcPct val="120000"/>
                </a:lnSpc>
              </a:pPr>
              <a:r>
                <a:rPr lang="zh-CN" altLang="en-US"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 完成课后</a:t>
              </a:r>
              <a:r>
                <a:rPr lang="en-US" altLang="zh-CN"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动手动脑学物理</a:t>
              </a:r>
              <a:r>
                <a:rPr lang="en-US" altLang="zh-CN"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练习</a:t>
              </a:r>
            </a:p>
          </p:txBody>
        </p:sp>
        <p:sp>
          <p:nvSpPr>
            <p:cNvPr id="11" name="文本框 10"/>
            <p:cNvSpPr txBox="1"/>
            <p:nvPr>
              <p:custDataLst>
                <p:tags r:id="rId7"/>
              </p:custDataLst>
            </p:nvPr>
          </p:nvSpPr>
          <p:spPr bwMode="auto">
            <a:xfrm>
              <a:off x="4473893" y="2880334"/>
              <a:ext cx="1545431" cy="311944"/>
            </a:xfrm>
            <a:prstGeom prst="rect">
              <a:avLst/>
            </a:prstGeom>
            <a:noFill/>
          </p:spPr>
          <p:txBody>
            <a:bodyPr wrap="square" lIns="67500" tIns="67500" rIns="67500" bIns="0" anchor="b" anchorCtr="0">
              <a:noAutofit/>
            </a:bodyPr>
            <a:lstStyle/>
            <a:p>
              <a:pPr algn="l">
                <a:lnSpc>
                  <a:spcPct val="120000"/>
                </a:lnSpc>
              </a:pPr>
              <a:r>
                <a:rPr lang="zh-CN" altLang="en-US" sz="2100" b="1" spc="300" dirty="0">
                  <a:solidFill>
                    <a:srgbClr val="40A693">
                      <a:lumMod val="100000"/>
                    </a:srgbClr>
                  </a:solidFill>
                  <a:effectLst/>
                  <a:latin typeface="微软雅黑" panose="020B0503020204020204" pitchFamily="34" charset="-122"/>
                  <a:ea typeface="微软雅黑" panose="020B0503020204020204" pitchFamily="34" charset="-122"/>
                  <a:cs typeface="+mn-ea"/>
                  <a:sym typeface="Arial" panose="020B0604020202020204" pitchFamily="34" charset="0"/>
                </a:rPr>
                <a:t>自主安排</a:t>
              </a:r>
            </a:p>
          </p:txBody>
        </p:sp>
        <p:sp>
          <p:nvSpPr>
            <p:cNvPr id="18" name="文本框 17"/>
            <p:cNvSpPr txBox="1"/>
            <p:nvPr>
              <p:custDataLst>
                <p:tags r:id="rId8"/>
              </p:custDataLst>
            </p:nvPr>
          </p:nvSpPr>
          <p:spPr bwMode="auto">
            <a:xfrm>
              <a:off x="4473893" y="3182752"/>
              <a:ext cx="3659505" cy="376714"/>
            </a:xfrm>
            <a:prstGeom prst="rect">
              <a:avLst/>
            </a:prstGeom>
            <a:noFill/>
          </p:spPr>
          <p:txBody>
            <a:bodyPr wrap="square" lIns="67500" tIns="0" rIns="67500" bIns="35100" anchor="ctr" anchorCtr="0">
              <a:noAutofit/>
            </a:bodyPr>
            <a:lstStyle/>
            <a:p>
              <a:pPr algn="l" latinLnBrk="0">
                <a:lnSpc>
                  <a:spcPct val="120000"/>
                </a:lnSpc>
              </a:pPr>
              <a:r>
                <a:rPr lang="zh-CN" altLang="en-US" sz="2100" b="1" spc="150" dirty="0">
                  <a:solidFill>
                    <a:srgbClr val="000000"/>
                  </a:solidFill>
                  <a:effectLst/>
                  <a:latin typeface="宋体" panose="02010600030101010101" pitchFamily="2" charset="-122"/>
                  <a:ea typeface="宋体" panose="02010600030101010101" pitchFamily="2" charset="-122"/>
                  <a:sym typeface="Arial" panose="020B0604020202020204" pitchFamily="34" charset="0"/>
                </a:rPr>
                <a:t>配套练习册练习</a:t>
              </a:r>
            </a:p>
          </p:txBody>
        </p:sp>
      </p:grpSp>
    </p:spTree>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p:nvPr/>
        </p:nvSpPr>
        <p:spPr bwMode="auto">
          <a:xfrm>
            <a:off x="626745" y="3672655"/>
            <a:ext cx="7385050" cy="1576705"/>
          </a:xfrm>
          <a:prstGeom prst="rect">
            <a:avLst/>
          </a:prstGeom>
          <a:solidFill>
            <a:schemeClr val="accent6">
              <a:lumMod val="20000"/>
              <a:lumOff val="80000"/>
            </a:schemeClr>
          </a:solidFill>
          <a:ln>
            <a:noFill/>
          </a:ln>
          <a:effectLst>
            <a:outerShdw blurRad="76200" dir="13500000" sy="23000" kx="1200000" algn="br" rotWithShape="0">
              <a:prstClr val="black">
                <a:alpha val="20000"/>
              </a:prstClr>
            </a:outerShdw>
          </a:effectLst>
        </p:spPr>
        <p:txBody>
          <a:bodyPr/>
          <a:lstStyle>
            <a:lvl1pPr algn="l" rtl="0" fontAlgn="base">
              <a:lnSpc>
                <a:spcPct val="120000"/>
              </a:lnSpc>
              <a:spcBef>
                <a:spcPts val="0"/>
              </a:spcBef>
              <a:spcAft>
                <a:spcPct val="0"/>
              </a:spcAft>
              <a:defRPr sz="2400" b="1" kern="1200">
                <a:solidFill>
                  <a:schemeClr val="tx1"/>
                </a:solidFill>
                <a:latin typeface="+mj-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eaLnBrk="1" hangingPunct="1">
              <a:buClrTx/>
              <a:buSzTx/>
              <a:buFontTx/>
            </a:pPr>
            <a:r>
              <a:rPr lang="zh-CN" altLang="zh-CN" sz="2800" noProof="0" dirty="0">
                <a:ln>
                  <a:noFill/>
                </a:ln>
                <a:solidFill>
                  <a:srgbClr val="FF0000"/>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1.</a:t>
            </a:r>
            <a:r>
              <a:rPr lang="en-US" altLang="zh-CN" sz="2800" noProof="0" dirty="0">
                <a:ln>
                  <a:noFill/>
                </a:ln>
                <a:solidFill>
                  <a:srgbClr val="FF0000"/>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lang="zh-CN" altLang="zh-CN" sz="2800" noProof="0" dirty="0">
                <a:ln>
                  <a:noFill/>
                </a:ln>
                <a:effectLst/>
                <a:uLnTx/>
                <a:uFillTx/>
                <a:latin typeface="Times New Roman" panose="02020603050405020304" pitchFamily="18" charset="0"/>
                <a:ea typeface="楷体" panose="02010609060101010101" charset="-122"/>
                <a:cs typeface="Times New Roman" panose="02020603050405020304" pitchFamily="18" charset="0"/>
                <a:sym typeface="+mn-ea"/>
              </a:rPr>
              <a:t>结合实例理解</a:t>
            </a:r>
            <a:r>
              <a:rPr lang="zh-CN" altLang="zh-CN" sz="2800" noProof="0" dirty="0">
                <a:ln>
                  <a:noFill/>
                </a:ln>
                <a:solidFill>
                  <a:srgbClr val="FF0000"/>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功率</a:t>
            </a:r>
            <a:r>
              <a:rPr lang="zh-CN" altLang="zh-CN" sz="2800" noProof="0" dirty="0">
                <a:ln>
                  <a:noFill/>
                </a:ln>
                <a:effectLst/>
                <a:uLnTx/>
                <a:uFillTx/>
                <a:latin typeface="Times New Roman" panose="02020603050405020304" pitchFamily="18" charset="0"/>
                <a:ea typeface="楷体" panose="02010609060101010101" charset="-122"/>
                <a:cs typeface="Times New Roman" panose="02020603050405020304" pitchFamily="18" charset="0"/>
                <a:sym typeface="+mn-ea"/>
              </a:rPr>
              <a:t>的概念及功率表示的物理意义；能用功率的计算</a:t>
            </a:r>
            <a:r>
              <a:rPr lang="zh-CN" altLang="zh-CN" sz="2800" noProof="0" dirty="0">
                <a:ln>
                  <a:noFill/>
                </a:ln>
                <a:solidFill>
                  <a:srgbClr val="FF0000"/>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公式</a:t>
            </a:r>
            <a:r>
              <a:rPr lang="zh-CN" altLang="zh-CN" sz="2800" noProof="0" dirty="0">
                <a:ln>
                  <a:noFill/>
                </a:ln>
                <a:effectLst/>
                <a:uLnTx/>
                <a:uFillTx/>
                <a:latin typeface="Times New Roman" panose="02020603050405020304" pitchFamily="18" charset="0"/>
                <a:ea typeface="楷体" panose="02010609060101010101" charset="-122"/>
                <a:cs typeface="Times New Roman" panose="02020603050405020304" pitchFamily="18" charset="0"/>
                <a:sym typeface="+mn-ea"/>
              </a:rPr>
              <a:t>进行简单计算；了解功率在实际生活中的应用。</a:t>
            </a:r>
            <a:endParaRPr kumimoji="0" lang="zh-CN" altLang="zh-CN" sz="2800" i="0" u="none" strike="noStrike" kern="1200" cap="none" spc="0" normalizeH="0" baseline="0" noProof="0" dirty="0">
              <a:ln>
                <a:noFill/>
              </a:ln>
              <a:effectLst/>
              <a:uLnTx/>
              <a:uFillTx/>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27" name="内容占位符 2"/>
          <p:cNvSpPr txBox="1"/>
          <p:nvPr/>
        </p:nvSpPr>
        <p:spPr bwMode="auto">
          <a:xfrm>
            <a:off x="1432560" y="1886585"/>
            <a:ext cx="7343140" cy="1647825"/>
          </a:xfrm>
          <a:prstGeom prst="rect">
            <a:avLst/>
          </a:prstGeom>
          <a:solidFill>
            <a:schemeClr val="accent6">
              <a:lumMod val="20000"/>
              <a:lumOff val="80000"/>
            </a:schemeClr>
          </a:solidFill>
          <a:ln>
            <a:noFill/>
          </a:ln>
          <a:effectLst>
            <a:outerShdw blurRad="76200" dir="13500000" sy="23000" kx="1200000" algn="br" rotWithShape="0">
              <a:prstClr val="black">
                <a:alpha val="20000"/>
              </a:prstClr>
            </a:outerShdw>
          </a:effectLst>
        </p:spPr>
        <p:txBody>
          <a:bodyPr/>
          <a:lstStyle>
            <a:lvl1pPr algn="l" rtl="0" fontAlgn="base">
              <a:lnSpc>
                <a:spcPct val="120000"/>
              </a:lnSpc>
              <a:spcBef>
                <a:spcPts val="0"/>
              </a:spcBef>
              <a:spcAft>
                <a:spcPct val="0"/>
              </a:spcAft>
              <a:defRPr sz="2400" b="1" kern="1200">
                <a:solidFill>
                  <a:schemeClr val="tx1"/>
                </a:solidFill>
                <a:latin typeface="+mj-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ts val="0"/>
              </a:spcBef>
              <a:spcAft>
                <a:spcPct val="0"/>
              </a:spcAft>
              <a:buClrTx/>
              <a:buSzTx/>
              <a:buFontTx/>
              <a:buNone/>
              <a:defRPr/>
            </a:pP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楷体" panose="02010609060101010101" charset="-122"/>
                <a:cs typeface="Times New Roman" panose="02020603050405020304" pitchFamily="18" charset="0"/>
              </a:rPr>
              <a:t>2. </a:t>
            </a:r>
            <a:r>
              <a:rPr kumimoji="0" lang="en-US" sz="2800" i="0" u="none" strike="noStrike" kern="1200" cap="none" spc="0" normalizeH="0" baseline="0" noProof="0" dirty="0" err="1">
                <a:ln>
                  <a:noFill/>
                </a:ln>
                <a:effectLst/>
                <a:uLnTx/>
                <a:uFillTx/>
                <a:latin typeface="Times New Roman" panose="02020603050405020304" pitchFamily="18" charset="0"/>
                <a:ea typeface="楷体" panose="02010609060101010101" charset="-122"/>
                <a:cs typeface="Times New Roman" panose="02020603050405020304" pitchFamily="18" charset="0"/>
              </a:rPr>
              <a:t>通过观察和联系生活实际了解功率的物理意义。</a:t>
            </a:r>
            <a:r>
              <a:rPr sz="2800" noProof="0" dirty="0" err="1">
                <a:ln>
                  <a:noFill/>
                </a:ln>
                <a:effectLst/>
                <a:uLnTx/>
                <a:uFillTx/>
                <a:latin typeface="Times New Roman" panose="02020603050405020304" pitchFamily="18" charset="0"/>
                <a:ea typeface="楷体" panose="02010609060101010101" charset="-122"/>
                <a:cs typeface="Times New Roman" panose="02020603050405020304" pitchFamily="18" charset="0"/>
              </a:rPr>
              <a:t>培养学生对生活中物理知识的学习兴趣</a:t>
            </a:r>
            <a:r>
              <a:rPr lang="zh-CN" altLang="en-US" sz="2800" noProof="0" dirty="0">
                <a:ln>
                  <a:noFill/>
                </a:ln>
                <a:effectLst/>
                <a:uLnTx/>
                <a:uFillTx/>
                <a:latin typeface="Times New Roman" panose="02020603050405020304" pitchFamily="18" charset="0"/>
                <a:ea typeface="楷体" panose="02010609060101010101" charset="-122"/>
                <a:cs typeface="Times New Roman" panose="02020603050405020304" pitchFamily="18" charset="0"/>
              </a:rPr>
              <a:t>，</a:t>
            </a:r>
            <a:r>
              <a:rPr sz="2800" noProof="0" dirty="0" err="1">
                <a:ln>
                  <a:noFill/>
                </a:ln>
                <a:effectLst/>
                <a:uLnTx/>
                <a:uFillTx/>
                <a:latin typeface="Times New Roman" panose="02020603050405020304" pitchFamily="18" charset="0"/>
                <a:ea typeface="楷体" panose="02010609060101010101" charset="-122"/>
                <a:cs typeface="Times New Roman" panose="02020603050405020304" pitchFamily="18" charset="0"/>
              </a:rPr>
              <a:t>形成对科学的求知欲</a:t>
            </a:r>
            <a:r>
              <a:rPr sz="2800" noProof="0" dirty="0">
                <a:ln>
                  <a:noFill/>
                </a:ln>
                <a:effectLst/>
                <a:uLnTx/>
                <a:uFillTx/>
                <a:latin typeface="Times New Roman" panose="02020603050405020304" pitchFamily="18" charset="0"/>
                <a:ea typeface="楷体" panose="02010609060101010101" charset="-122"/>
                <a:cs typeface="Times New Roman" panose="02020603050405020304" pitchFamily="18" charset="0"/>
              </a:rPr>
              <a:t>。</a:t>
            </a:r>
          </a:p>
          <a:p>
            <a:pPr marL="0" marR="0" lvl="0" indent="0" algn="l" defTabSz="914400" rtl="0" eaLnBrk="1" fontAlgn="base" latinLnBrk="0" hangingPunct="1">
              <a:lnSpc>
                <a:spcPct val="120000"/>
              </a:lnSpc>
              <a:spcBef>
                <a:spcPts val="0"/>
              </a:spcBef>
              <a:spcAft>
                <a:spcPct val="0"/>
              </a:spcAft>
              <a:buClrTx/>
              <a:buSzTx/>
              <a:buFontTx/>
              <a:buNone/>
              <a:defRPr/>
            </a:pPr>
            <a:endParaRPr kumimoji="0" lang="zh-CN" altLang="en-US" sz="280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Times New Roman" panose="02020603050405020304" pitchFamily="18" charset="0"/>
              <a:sym typeface="+mn-ea"/>
            </a:endParaRPr>
          </a:p>
        </p:txBody>
      </p:sp>
      <p:grpSp>
        <p:nvGrpSpPr>
          <p:cNvPr id="15" name="组合 14"/>
          <p:cNvGrpSpPr/>
          <p:nvPr/>
        </p:nvGrpSpPr>
        <p:grpSpPr>
          <a:xfrm>
            <a:off x="678815" y="1487620"/>
            <a:ext cx="8214995" cy="3888105"/>
            <a:chOff x="987" y="819"/>
            <a:chExt cx="12937" cy="6123"/>
          </a:xfrm>
        </p:grpSpPr>
        <p:cxnSp>
          <p:nvCxnSpPr>
            <p:cNvPr id="16" name="直接连接符 15"/>
            <p:cNvCxnSpPr/>
            <p:nvPr/>
          </p:nvCxnSpPr>
          <p:spPr>
            <a:xfrm flipV="1">
              <a:off x="987" y="6916"/>
              <a:ext cx="12104" cy="2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3027" y="4042"/>
              <a:ext cx="0" cy="2874"/>
            </a:xfrm>
            <a:prstGeom prst="line">
              <a:avLst/>
            </a:prstGeom>
            <a:ln w="57150">
              <a:solidFill>
                <a:srgbClr val="0B5FD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2993" y="4057"/>
              <a:ext cx="912" cy="7"/>
            </a:xfrm>
            <a:prstGeom prst="line">
              <a:avLst/>
            </a:prstGeom>
            <a:ln w="57150">
              <a:solidFill>
                <a:srgbClr val="0B5FD1"/>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flipV="1">
              <a:off x="13924" y="819"/>
              <a:ext cx="0" cy="3291"/>
            </a:xfrm>
            <a:prstGeom prst="straightConnector1">
              <a:avLst/>
            </a:prstGeom>
            <a:ln w="57150">
              <a:solidFill>
                <a:srgbClr val="0B5FD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upRight)">
                                      <p:cBhvr>
                                        <p:cTn id="7" dur="500"/>
                                        <p:tgtEl>
                                          <p:spTgt spid="15"/>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80">
                                          <p:stCondLst>
                                            <p:cond delay="0"/>
                                          </p:stCondLst>
                                        </p:cTn>
                                        <p:tgtEl>
                                          <p:spTgt spid="27"/>
                                        </p:tgtEl>
                                      </p:cBhvr>
                                    </p:animEffect>
                                    <p:anim calcmode="lin" valueType="num">
                                      <p:cBhvr>
                                        <p:cTn id="3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5" dur="26">
                                          <p:stCondLst>
                                            <p:cond delay="650"/>
                                          </p:stCondLst>
                                        </p:cTn>
                                        <p:tgtEl>
                                          <p:spTgt spid="27"/>
                                        </p:tgtEl>
                                      </p:cBhvr>
                                      <p:to x="100000" y="60000"/>
                                    </p:animScale>
                                    <p:animScale>
                                      <p:cBhvr>
                                        <p:cTn id="36" dur="166" decel="50000">
                                          <p:stCondLst>
                                            <p:cond delay="676"/>
                                          </p:stCondLst>
                                        </p:cTn>
                                        <p:tgtEl>
                                          <p:spTgt spid="27"/>
                                        </p:tgtEl>
                                      </p:cBhvr>
                                      <p:to x="100000" y="100000"/>
                                    </p:animScale>
                                    <p:animScale>
                                      <p:cBhvr>
                                        <p:cTn id="37" dur="26">
                                          <p:stCondLst>
                                            <p:cond delay="1312"/>
                                          </p:stCondLst>
                                        </p:cTn>
                                        <p:tgtEl>
                                          <p:spTgt spid="27"/>
                                        </p:tgtEl>
                                      </p:cBhvr>
                                      <p:to x="100000" y="80000"/>
                                    </p:animScale>
                                    <p:animScale>
                                      <p:cBhvr>
                                        <p:cTn id="38" dur="166" decel="50000">
                                          <p:stCondLst>
                                            <p:cond delay="1338"/>
                                          </p:stCondLst>
                                        </p:cTn>
                                        <p:tgtEl>
                                          <p:spTgt spid="27"/>
                                        </p:tgtEl>
                                      </p:cBhvr>
                                      <p:to x="100000" y="100000"/>
                                    </p:animScale>
                                    <p:animScale>
                                      <p:cBhvr>
                                        <p:cTn id="39" dur="26">
                                          <p:stCondLst>
                                            <p:cond delay="1642"/>
                                          </p:stCondLst>
                                        </p:cTn>
                                        <p:tgtEl>
                                          <p:spTgt spid="27"/>
                                        </p:tgtEl>
                                      </p:cBhvr>
                                      <p:to x="100000" y="90000"/>
                                    </p:animScale>
                                    <p:animScale>
                                      <p:cBhvr>
                                        <p:cTn id="40" dur="166" decel="50000">
                                          <p:stCondLst>
                                            <p:cond delay="1668"/>
                                          </p:stCondLst>
                                        </p:cTn>
                                        <p:tgtEl>
                                          <p:spTgt spid="27"/>
                                        </p:tgtEl>
                                      </p:cBhvr>
                                      <p:to x="100000" y="100000"/>
                                    </p:animScale>
                                    <p:animScale>
                                      <p:cBhvr>
                                        <p:cTn id="41" dur="26">
                                          <p:stCondLst>
                                            <p:cond delay="1808"/>
                                          </p:stCondLst>
                                        </p:cTn>
                                        <p:tgtEl>
                                          <p:spTgt spid="27"/>
                                        </p:tgtEl>
                                      </p:cBhvr>
                                      <p:to x="100000" y="95000"/>
                                    </p:animScale>
                                    <p:animScale>
                                      <p:cBhvr>
                                        <p:cTn id="4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68600" y="1421130"/>
            <a:ext cx="3252470" cy="463550"/>
            <a:chOff x="4360" y="888"/>
            <a:chExt cx="5122" cy="730"/>
          </a:xfrm>
        </p:grpSpPr>
        <p:grpSp>
          <p:nvGrpSpPr>
            <p:cNvPr id="8200" name="组合 18"/>
            <p:cNvGrpSpPr/>
            <p:nvPr/>
          </p:nvGrpSpPr>
          <p:grpSpPr bwMode="auto">
            <a:xfrm>
              <a:off x="4360" y="946"/>
              <a:ext cx="2343" cy="672"/>
              <a:chOff x="2004695" y="686607"/>
              <a:chExt cx="1983740" cy="570436"/>
            </a:xfrm>
          </p:grpSpPr>
          <p:sp>
            <p:nvSpPr>
              <p:cNvPr id="21" name="圆角矩形 20"/>
              <p:cNvSpPr/>
              <p:nvPr/>
            </p:nvSpPr>
            <p:spPr>
              <a:xfrm>
                <a:off x="2005542" y="686607"/>
                <a:ext cx="1893147" cy="555157"/>
              </a:xfrm>
              <a:prstGeom prst="roundRect">
                <a:avLst/>
              </a:prstGeom>
              <a:solidFill>
                <a:srgbClr val="F07474">
                  <a:lumMod val="75000"/>
                </a:srgbClr>
              </a:solidFill>
              <a:ln w="25400" cap="flat" cmpd="sng" algn="ctr">
                <a:noFill/>
                <a:prstDash val="solid"/>
              </a:ln>
              <a:effectLst/>
            </p:spPr>
            <p:txBody>
              <a:bodyPr anchor="ctr"/>
              <a:lstStyle/>
              <a:p>
                <a:pPr algn="ctr" eaLnBrk="0" fontAlgn="auto" hangingPunct="0">
                  <a:spcBef>
                    <a:spcPts val="0"/>
                  </a:spcBef>
                  <a:spcAft>
                    <a:spcPts val="0"/>
                  </a:spcAft>
                  <a:defRPr/>
                </a:pPr>
                <a:endParaRPr kumimoji="1" lang="zh-CN" altLang="en-US" sz="100"/>
              </a:p>
            </p:txBody>
          </p:sp>
          <p:sp>
            <p:nvSpPr>
              <p:cNvPr id="30737" name="矩形 1"/>
              <p:cNvSpPr>
                <a:spLocks noChangeArrowheads="1"/>
              </p:cNvSpPr>
              <p:nvPr/>
            </p:nvSpPr>
            <p:spPr bwMode="auto">
              <a:xfrm>
                <a:off x="2004695" y="740934"/>
                <a:ext cx="1983740" cy="516109"/>
              </a:xfrm>
              <a:prstGeom prst="rect">
                <a:avLst/>
              </a:prstGeom>
              <a:noFill/>
              <a:ln w="9525">
                <a:noFill/>
                <a:miter lim="800000"/>
              </a:ln>
            </p:spPr>
            <p:txBody>
              <a:bodyPr wrap="square">
                <a:spAutoFit/>
              </a:bodyPr>
              <a:lstStyle/>
              <a:p>
                <a:pPr algn="ctr">
                  <a:lnSpc>
                    <a:spcPct val="80000"/>
                  </a:lnSpc>
                </a:pPr>
                <a:r>
                  <a:rPr lang="zh-CN" altLang="en-US" sz="2400" dirty="0">
                    <a:solidFill>
                      <a:sysClr val="window" lastClr="FFFFFF"/>
                    </a:solidFill>
                    <a:latin typeface="Times New Roman" panose="02020603050405020304" pitchFamily="18" charset="0"/>
                    <a:ea typeface="黑体" panose="02010609060101010101" pitchFamily="49" charset="-122"/>
                  </a:rPr>
                  <a:t>知识点 </a:t>
                </a:r>
                <a:endParaRPr lang="zh-CN" altLang="en-US" sz="2400" b="1" dirty="0">
                  <a:solidFill>
                    <a:sysClr val="window" lastClr="FFFFFF"/>
                  </a:solidFill>
                  <a:latin typeface="Times New Roman" panose="02020603050405020304" pitchFamily="18" charset="0"/>
                  <a:ea typeface="黑体" panose="02010609060101010101" pitchFamily="49" charset="-122"/>
                </a:endParaRPr>
              </a:p>
            </p:txBody>
          </p:sp>
        </p:grpSp>
        <p:sp>
          <p:nvSpPr>
            <p:cNvPr id="22" name="矩形 4"/>
            <p:cNvSpPr>
              <a:spLocks noChangeArrowheads="1"/>
            </p:cNvSpPr>
            <p:nvPr/>
          </p:nvSpPr>
          <p:spPr bwMode="auto">
            <a:xfrm>
              <a:off x="7026" y="888"/>
              <a:ext cx="2456" cy="725"/>
            </a:xfrm>
            <a:prstGeom prst="rect">
              <a:avLst/>
            </a:prstGeom>
            <a:noFill/>
            <a:ln w="9525">
              <a:noFill/>
              <a:miter lim="800000"/>
            </a:ln>
          </p:spPr>
          <p:txBody>
            <a:bodyPr wrap="square">
              <a:spAutoFit/>
            </a:bodyPr>
            <a:lstStyle/>
            <a:p>
              <a:pPr>
                <a:defRPr/>
              </a:pPr>
              <a:r>
                <a:rPr lang="zh-CN" altLang="en-US" sz="2400" b="1" dirty="0">
                  <a:latin typeface="Times New Roman" panose="02020603050405020304" pitchFamily="18" charset="0"/>
                  <a:ea typeface="黑体" panose="02010609060101010101" pitchFamily="49" charset="-122"/>
                </a:rPr>
                <a:t>功 率</a:t>
              </a:r>
            </a:p>
          </p:txBody>
        </p:sp>
      </p:grpSp>
      <p:pic>
        <p:nvPicPr>
          <p:cNvPr id="4" name="图片 3">
            <a:hlinkClick r:id="rId2" action="ppaction://hlinkfile"/>
          </p:cNvPr>
          <p:cNvPicPr>
            <a:picLocks noChangeAspect="1"/>
          </p:cNvPicPr>
          <p:nvPr/>
        </p:nvPicPr>
        <p:blipFill>
          <a:blip r:embed="rId3"/>
          <a:stretch>
            <a:fillRect/>
          </a:stretch>
        </p:blipFill>
        <p:spPr>
          <a:xfrm>
            <a:off x="785955" y="2167590"/>
            <a:ext cx="2693210" cy="1698359"/>
          </a:xfrm>
          <a:prstGeom prst="rect">
            <a:avLst/>
          </a:prstGeom>
        </p:spPr>
      </p:pic>
      <p:sp>
        <p:nvSpPr>
          <p:cNvPr id="5" name="文本框 4"/>
          <p:cNvSpPr txBox="1"/>
          <p:nvPr/>
        </p:nvSpPr>
        <p:spPr>
          <a:xfrm>
            <a:off x="3551660" y="2289557"/>
            <a:ext cx="1409490" cy="1568450"/>
          </a:xfrm>
          <a:prstGeom prst="rect">
            <a:avLst/>
          </a:prstGeom>
          <a:solidFill>
            <a:schemeClr val="bg1"/>
          </a:solidFill>
        </p:spPr>
        <p:txBody>
          <a:bodyPr wrap="square" rtlCol="0">
            <a:spAutoFit/>
          </a:bodyPr>
          <a:lstStyle/>
          <a:p>
            <a:r>
              <a:rPr lang="zh-CN" altLang="en-US" sz="2400" b="1" dirty="0">
                <a:solidFill>
                  <a:srgbClr val="0000FF"/>
                </a:solidFill>
                <a:latin typeface="宋体" panose="02010600030101010101" pitchFamily="2" charset="-122"/>
                <a:ea typeface="宋体" panose="02010600030101010101" pitchFamily="2" charset="-122"/>
              </a:rPr>
              <a:t>做相同的功，用时短的，做功快</a:t>
            </a:r>
          </a:p>
        </p:txBody>
      </p:sp>
      <p:pic>
        <p:nvPicPr>
          <p:cNvPr id="6" name="图片 5">
            <a:hlinkClick r:id="rId2" action="ppaction://hlinkfile"/>
          </p:cNvPr>
          <p:cNvPicPr>
            <a:picLocks noChangeAspect="1"/>
          </p:cNvPicPr>
          <p:nvPr/>
        </p:nvPicPr>
        <p:blipFill>
          <a:blip r:embed="rId4"/>
          <a:stretch>
            <a:fillRect/>
          </a:stretch>
        </p:blipFill>
        <p:spPr>
          <a:xfrm>
            <a:off x="5479013" y="2162342"/>
            <a:ext cx="2835479" cy="1663274"/>
          </a:xfrm>
          <a:prstGeom prst="rect">
            <a:avLst/>
          </a:prstGeom>
        </p:spPr>
      </p:pic>
      <p:sp>
        <p:nvSpPr>
          <p:cNvPr id="7" name="文本框 6"/>
          <p:cNvSpPr txBox="1"/>
          <p:nvPr/>
        </p:nvSpPr>
        <p:spPr>
          <a:xfrm>
            <a:off x="5402649" y="3859217"/>
            <a:ext cx="3430959" cy="829945"/>
          </a:xfrm>
          <a:prstGeom prst="rect">
            <a:avLst/>
          </a:prstGeom>
          <a:solidFill>
            <a:schemeClr val="bg1"/>
          </a:solidFill>
        </p:spPr>
        <p:txBody>
          <a:bodyPr wrap="square" rtlCol="0">
            <a:spAutoFit/>
          </a:bodyPr>
          <a:lstStyle>
            <a:defPPr>
              <a:defRPr lang="zh-CN"/>
            </a:defPPr>
            <a:lvl1pPr>
              <a:defRPr sz="2400" b="1">
                <a:solidFill>
                  <a:srgbClr val="0000FF"/>
                </a:solidFill>
                <a:latin typeface="宋体" panose="02010600030101010101" pitchFamily="2" charset="-122"/>
                <a:ea typeface="宋体" panose="02010600030101010101" pitchFamily="2" charset="-122"/>
              </a:defRPr>
            </a:lvl1pPr>
          </a:lstStyle>
          <a:p>
            <a:pPr algn="ctr"/>
            <a:r>
              <a:rPr lang="zh-CN" altLang="en-US" dirty="0"/>
              <a:t>相等的时间，做功多的，做功快</a:t>
            </a:r>
          </a:p>
        </p:txBody>
      </p:sp>
      <p:pic>
        <p:nvPicPr>
          <p:cNvPr id="8" name="图片 7">
            <a:hlinkClick r:id="rId2" action="ppaction://hlinkfile"/>
          </p:cNvPr>
          <p:cNvPicPr>
            <a:picLocks noChangeAspect="1"/>
          </p:cNvPicPr>
          <p:nvPr/>
        </p:nvPicPr>
        <p:blipFill>
          <a:blip r:embed="rId5"/>
          <a:stretch>
            <a:fillRect/>
          </a:stretch>
        </p:blipFill>
        <p:spPr>
          <a:xfrm>
            <a:off x="1332372" y="4115324"/>
            <a:ext cx="2693210" cy="1690895"/>
          </a:xfrm>
          <a:prstGeom prst="rect">
            <a:avLst/>
          </a:prstGeom>
        </p:spPr>
      </p:pic>
      <p:sp>
        <p:nvSpPr>
          <p:cNvPr id="9" name="文本框 8"/>
          <p:cNvSpPr txBox="1"/>
          <p:nvPr/>
        </p:nvSpPr>
        <p:spPr>
          <a:xfrm>
            <a:off x="4025582" y="4767579"/>
            <a:ext cx="3990975" cy="829945"/>
          </a:xfrm>
          <a:prstGeom prst="rect">
            <a:avLst/>
          </a:prstGeom>
          <a:solidFill>
            <a:schemeClr val="bg1"/>
          </a:solidFill>
        </p:spPr>
        <p:txBody>
          <a:bodyPr wrap="square" rtlCol="0">
            <a:spAutoFit/>
          </a:bodyPr>
          <a:lstStyle/>
          <a:p>
            <a:r>
              <a:rPr lang="zh-CN" altLang="en-US" sz="2400" b="1" dirty="0">
                <a:latin typeface="楷体" panose="02010609060101010101" charset="-122"/>
                <a:ea typeface="楷体" panose="02010609060101010101" charset="-122"/>
              </a:rPr>
              <a:t>做功多少和做功时间都不相同时，如何比较做功快慢呢？</a:t>
            </a:r>
          </a:p>
        </p:txBody>
      </p:sp>
      <p:pic>
        <p:nvPicPr>
          <p:cNvPr id="26" name="Picture 2" descr="D:\图标图片\f3373a58f30e42a28f0f3dcc05381ad6.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194566" y="3524438"/>
            <a:ext cx="275076" cy="3011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图标图片\f3373a58f30e42a28f0f3dcc05381ad6.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016557" y="3524438"/>
            <a:ext cx="275076" cy="3011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图标图片\f3373a58f30e42a28f0f3dcc05381ad6.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751712" y="5505041"/>
            <a:ext cx="275076" cy="301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to="" calcmode="lin" valueType="num">
                                      <p:cBhvr>
                                        <p:cTn id="21" dur="1" fill="hold"/>
                                        <p:tgtEl>
                                          <p:spTgt spid="6"/>
                                        </p:tgtEl>
                                      </p:cBhvr>
                                    </p:anim>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to="" calcmode="lin" valueType="num">
                                      <p:cBhvr>
                                        <p:cTn id="29" dur="1" fill="hold"/>
                                        <p:tgtEl>
                                          <p:spTgt spid="7"/>
                                        </p:tgtEl>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to="" calcmode="lin" valueType="num">
                                      <p:cBhvr>
                                        <p:cTn id="34" dur="1" fill="hold"/>
                                        <p:tgtEl>
                                          <p:spTgt spid="8"/>
                                        </p:tgtEl>
                                      </p:cBhvr>
                                    </p:anim>
                                  </p:child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to="" calcmode="lin" valueType="num">
                                      <p:cBhvr>
                                        <p:cTn id="43"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p:nvPr/>
        </p:nvSpPr>
        <p:spPr>
          <a:xfrm>
            <a:off x="489696" y="1498728"/>
            <a:ext cx="8047355" cy="977265"/>
          </a:xfrm>
          <a:prstGeom prst="rect">
            <a:avLst/>
          </a:prstGeom>
          <a:noFill/>
          <a:ln w="9525">
            <a:noFill/>
          </a:ln>
        </p:spPr>
        <p:txBody>
          <a:bodyPr wrap="square">
            <a:spAutoFit/>
          </a:bodyPr>
          <a:lstStyle/>
          <a:p>
            <a:pPr>
              <a:lnSpc>
                <a:spcPct val="12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甲、乙、丙三位同学分别搬砖到二楼，</a:t>
            </a:r>
            <a:r>
              <a:rPr lang="zh-CN" alt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每块砖重为</a:t>
            </a:r>
            <a:r>
              <a:rPr lang="en-US" alt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10 N</a:t>
            </a:r>
            <a:r>
              <a:rPr lang="zh-CN" alt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，楼高为 </a:t>
            </a:r>
            <a:r>
              <a:rPr lang="en-US" altLang="zh-CN"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3 m</a:t>
            </a:r>
            <a:r>
              <a:rPr lang="zh-CN" altLang="en-US" sz="2400" b="1" dirty="0">
                <a:solidFill>
                  <a:srgbClr val="000000"/>
                </a:solidFill>
                <a:latin typeface="Times New Roman" panose="02020603050405020304" pitchFamily="18" charset="0"/>
                <a:ea typeface="楷体" panose="02010609060101010101" charset="-122"/>
                <a:cs typeface="Times New Roman" panose="02020603050405020304" pitchFamily="18" charset="0"/>
              </a:rPr>
              <a:t>，</a:t>
            </a:r>
            <a:r>
              <a:rPr lang="zh-CN" altLang="en-US" sz="2400" b="1" dirty="0">
                <a:latin typeface="Times New Roman" panose="02020603050405020304" pitchFamily="18" charset="0"/>
                <a:ea typeface="楷体" panose="02010609060101010101" charset="-122"/>
                <a:cs typeface="Times New Roman" panose="02020603050405020304" pitchFamily="18" charset="0"/>
              </a:rPr>
              <a:t>他们搬砖的数量和所用的时间如下表：</a:t>
            </a:r>
          </a:p>
        </p:txBody>
      </p:sp>
      <p:graphicFrame>
        <p:nvGraphicFramePr>
          <p:cNvPr id="37981" name="表格 37980"/>
          <p:cNvGraphicFramePr/>
          <p:nvPr/>
        </p:nvGraphicFramePr>
        <p:xfrm>
          <a:off x="494665" y="2626995"/>
          <a:ext cx="8174355" cy="1737392"/>
        </p:xfrm>
        <a:graphic>
          <a:graphicData uri="http://schemas.openxmlformats.org/drawingml/2006/table">
            <a:tbl>
              <a:tblPr/>
              <a:tblGrid>
                <a:gridCol w="2299970"/>
                <a:gridCol w="1859915"/>
                <a:gridCol w="1971040"/>
                <a:gridCol w="2043430"/>
              </a:tblGrid>
              <a:tr h="43434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甲</a:t>
                      </a:r>
                    </a:p>
                  </a:txBody>
                  <a:tcPr marL="68588" marR="68588"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乙</a:t>
                      </a:r>
                    </a:p>
                  </a:txBody>
                  <a:tcPr marL="68588" marR="68588"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丙</a:t>
                      </a:r>
                    </a:p>
                  </a:txBody>
                  <a:tcPr marL="68588" marR="68588"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3434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砖数（块）</a:t>
                      </a:r>
                    </a:p>
                  </a:txBody>
                  <a:tcPr marL="68588" marR="68588"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20</a:t>
                      </a:r>
                    </a:p>
                  </a:txBody>
                  <a:tcPr marL="68588" marR="68588"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20</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15</a:t>
                      </a:r>
                    </a:p>
                  </a:txBody>
                  <a:tcPr marL="68588" marR="68588"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3434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做功（</a:t>
                      </a:r>
                      <a:r>
                        <a:rPr lang="en-US" altLang="zh-CN" sz="2400" b="1" dirty="0">
                          <a:latin typeface="Times New Roman" panose="02020603050405020304" pitchFamily="18" charset="0"/>
                          <a:ea typeface="楷体" panose="02010609060101010101" charset="-122"/>
                          <a:cs typeface="Times New Roman" panose="02020603050405020304" pitchFamily="18" charset="0"/>
                        </a:rPr>
                        <a:t>J</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p>
                  </a:txBody>
                  <a:tcPr marL="68588" marR="68588"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FontTx/>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FontTx/>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FontTx/>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3434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时间（</a:t>
                      </a:r>
                      <a:r>
                        <a:rPr lang="en-US" altLang="zh-CN" sz="2400" b="1" dirty="0">
                          <a:latin typeface="Times New Roman" panose="02020603050405020304" pitchFamily="18" charset="0"/>
                          <a:ea typeface="楷体" panose="02010609060101010101" charset="-122"/>
                          <a:cs typeface="Times New Roman" panose="02020603050405020304" pitchFamily="18" charset="0"/>
                        </a:rPr>
                        <a:t>min</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p>
                  </a:txBody>
                  <a:tcPr marL="68588" marR="68588"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dirty="0">
                          <a:latin typeface="Times New Roman" panose="02020603050405020304" pitchFamily="18" charset="0"/>
                          <a:ea typeface="楷体" panose="02010609060101010101" charset="-122"/>
                          <a:cs typeface="Times New Roman" panose="02020603050405020304" pitchFamily="18" charset="0"/>
                        </a:rPr>
                        <a:t>10</a:t>
                      </a:r>
                    </a:p>
                  </a:txBody>
                  <a:tcPr marL="68588" marR="68588"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20</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dirty="0">
                          <a:latin typeface="Times New Roman" panose="02020603050405020304" pitchFamily="18" charset="0"/>
                          <a:ea typeface="楷体" panose="02010609060101010101" charset="-122"/>
                          <a:cs typeface="Times New Roman" panose="02020603050405020304" pitchFamily="18" charset="0"/>
                        </a:rPr>
                        <a:t>20</a:t>
                      </a:r>
                    </a:p>
                  </a:txBody>
                  <a:tcPr marL="68588" marR="68588"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37971" name="圆角矩形 5"/>
          <p:cNvSpPr/>
          <p:nvPr/>
        </p:nvSpPr>
        <p:spPr>
          <a:xfrm>
            <a:off x="602073" y="4594452"/>
            <a:ext cx="4123690" cy="396240"/>
          </a:xfrm>
          <a:prstGeom prst="roundRect">
            <a:avLst>
              <a:gd name="adj" fmla="val 8579"/>
            </a:avLst>
          </a:prstGeom>
          <a:noFill/>
          <a:ln w="25400" cap="flat" cmpd="sng">
            <a:noFill/>
            <a:prstDash val="solid"/>
            <a:headEnd type="none" w="med" len="med"/>
            <a:tailEnd type="none" w="med" len="med"/>
          </a:ln>
        </p:spPr>
        <p:txBody>
          <a:bodyPr anchor="ctr"/>
          <a:lstStyle/>
          <a:p>
            <a:pPr>
              <a:lnSpc>
                <a:spcPct val="120000"/>
              </a:lnSpc>
            </a:pPr>
            <a:r>
              <a:rPr lang="zh-CN" altLang="en-US" sz="2400" b="1" dirty="0">
                <a:latin typeface="楷体" panose="02010609060101010101" charset="-122"/>
                <a:ea typeface="楷体" panose="02010609060101010101" charset="-122"/>
              </a:rPr>
              <a:t>甲、乙、丙做功分别是多少？</a:t>
            </a:r>
          </a:p>
        </p:txBody>
      </p:sp>
      <p:sp>
        <p:nvSpPr>
          <p:cNvPr id="37972" name="矩形 37971"/>
          <p:cNvSpPr/>
          <p:nvPr/>
        </p:nvSpPr>
        <p:spPr>
          <a:xfrm>
            <a:off x="3428365" y="3502660"/>
            <a:ext cx="869950" cy="460375"/>
          </a:xfrm>
          <a:prstGeom prst="rect">
            <a:avLst/>
          </a:prstGeom>
          <a:noFill/>
          <a:ln w="9525">
            <a:noFill/>
          </a:ln>
        </p:spPr>
        <p:txBody>
          <a:bodyPr wrap="square" anchor="t">
            <a:spAutoFit/>
          </a:bodyPr>
          <a:lstStyle/>
          <a:p>
            <a:r>
              <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rPr>
              <a:t>600</a:t>
            </a:r>
          </a:p>
        </p:txBody>
      </p:sp>
      <p:sp>
        <p:nvSpPr>
          <p:cNvPr id="37973" name="矩形 37972"/>
          <p:cNvSpPr/>
          <p:nvPr/>
        </p:nvSpPr>
        <p:spPr>
          <a:xfrm>
            <a:off x="7266305" y="3491230"/>
            <a:ext cx="869950" cy="460375"/>
          </a:xfrm>
          <a:prstGeom prst="rect">
            <a:avLst/>
          </a:prstGeom>
          <a:noFill/>
          <a:ln w="9525">
            <a:noFill/>
          </a:ln>
        </p:spPr>
        <p:txBody>
          <a:bodyPr wrap="square" anchor="t">
            <a:spAutoFit/>
          </a:bodyPr>
          <a:lstStyle/>
          <a:p>
            <a:r>
              <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rPr>
              <a:t>450</a:t>
            </a:r>
          </a:p>
        </p:txBody>
      </p:sp>
      <p:sp>
        <p:nvSpPr>
          <p:cNvPr id="37974" name="矩形 37973"/>
          <p:cNvSpPr/>
          <p:nvPr/>
        </p:nvSpPr>
        <p:spPr>
          <a:xfrm>
            <a:off x="5329555" y="3491230"/>
            <a:ext cx="869950" cy="460375"/>
          </a:xfrm>
          <a:prstGeom prst="rect">
            <a:avLst/>
          </a:prstGeom>
          <a:noFill/>
          <a:ln w="9525">
            <a:noFill/>
          </a:ln>
        </p:spPr>
        <p:txBody>
          <a:bodyPr wrap="square" anchor="t">
            <a:spAutoFit/>
          </a:bodyPr>
          <a:lstStyle/>
          <a:p>
            <a:r>
              <a:rPr lang="en-US" altLang="zh-CN" sz="2400" b="1">
                <a:solidFill>
                  <a:srgbClr val="CC0000"/>
                </a:solidFill>
                <a:latin typeface="Times New Roman" panose="02020603050405020304" pitchFamily="18" charset="0"/>
                <a:ea typeface="楷体" panose="02010609060101010101" charset="-122"/>
                <a:cs typeface="Times New Roman" panose="02020603050405020304" pitchFamily="18" charset="0"/>
              </a:rPr>
              <a:t>600</a:t>
            </a:r>
            <a:endPar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37975" name="圆角矩形 5"/>
          <p:cNvSpPr/>
          <p:nvPr/>
        </p:nvSpPr>
        <p:spPr>
          <a:xfrm>
            <a:off x="4833142" y="4594452"/>
            <a:ext cx="3567430" cy="396875"/>
          </a:xfrm>
          <a:prstGeom prst="roundRect">
            <a:avLst>
              <a:gd name="adj" fmla="val 8579"/>
            </a:avLst>
          </a:prstGeom>
          <a:noFill/>
          <a:ln w="25400" cap="flat" cmpd="sng">
            <a:noFill/>
            <a:prstDash val="solid"/>
            <a:headEnd type="none" w="med" len="med"/>
            <a:tailEnd type="none" w="med" len="med"/>
          </a:ln>
        </p:spPr>
        <p:txBody>
          <a:bodyPr anchor="ctr"/>
          <a:lstStyle/>
          <a:p>
            <a:pPr>
              <a:lnSpc>
                <a:spcPct val="120000"/>
              </a:lnSpc>
            </a:pPr>
            <a:r>
              <a:rPr lang="zh-CN" altLang="en-US" sz="2400" b="1" dirty="0">
                <a:latin typeface="楷体" panose="02010609060101010101" charset="-122"/>
                <a:ea typeface="楷体" panose="02010609060101010101" charset="-122"/>
              </a:rPr>
              <a:t>甲、乙、丙做功谁最快？</a:t>
            </a:r>
          </a:p>
        </p:txBody>
      </p:sp>
      <p:sp>
        <p:nvSpPr>
          <p:cNvPr id="9" name="TextBox 8"/>
          <p:cNvSpPr txBox="1"/>
          <p:nvPr/>
        </p:nvSpPr>
        <p:spPr>
          <a:xfrm>
            <a:off x="4833142" y="5068675"/>
            <a:ext cx="3790741" cy="591859"/>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lnSpc>
                <a:spcPct val="120000"/>
              </a:lnSpc>
            </a:pPr>
            <a:r>
              <a:rPr lang="zh-CN" altLang="en-US" sz="2400" b="1" dirty="0">
                <a:solidFill>
                  <a:srgbClr val="CC0000"/>
                </a:solidFill>
                <a:latin typeface="宋体" panose="02010600030101010101" pitchFamily="2" charset="-122"/>
                <a:cs typeface="楷体" panose="02010609060101010101" charset="-122"/>
              </a:rPr>
              <a:t> 应选取同一标准进行比较。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971"/>
                                        </p:tgtEl>
                                        <p:attrNameLst>
                                          <p:attrName>style.visibility</p:attrName>
                                        </p:attrNameLst>
                                      </p:cBhvr>
                                      <p:to>
                                        <p:strVal val="visible"/>
                                      </p:to>
                                    </p:set>
                                    <p:animEffect transition="in" filter="blinds(horizontal)">
                                      <p:cBhvr>
                                        <p:cTn id="7" dur="500"/>
                                        <p:tgtEl>
                                          <p:spTgt spid="379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9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97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797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7975"/>
                                        </p:tgtEl>
                                        <p:attrNameLst>
                                          <p:attrName>style.visibility</p:attrName>
                                        </p:attrNameLst>
                                      </p:cBhvr>
                                      <p:to>
                                        <p:strVal val="visible"/>
                                      </p:to>
                                    </p:set>
                                    <p:animEffect transition="in" filter="blinds(horizontal)">
                                      <p:cBhvr>
                                        <p:cTn id="24" dur="500"/>
                                        <p:tgtEl>
                                          <p:spTgt spid="3797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71" grpId="0" bldLvl="0"/>
      <p:bldP spid="37972" grpId="0"/>
      <p:bldP spid="37973" grpId="0"/>
      <p:bldP spid="37974" grpId="0"/>
      <p:bldP spid="37975" grpId="0" bldLvl="0"/>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4" name="AutoShape 59"/>
          <p:cNvSpPr/>
          <p:nvPr/>
        </p:nvSpPr>
        <p:spPr>
          <a:xfrm>
            <a:off x="4612945" y="1830518"/>
            <a:ext cx="1215390" cy="208915"/>
          </a:xfrm>
          <a:prstGeom prst="rightArrow">
            <a:avLst>
              <a:gd name="adj1" fmla="val 50000"/>
              <a:gd name="adj2" fmla="val 176147"/>
            </a:avLst>
          </a:prstGeom>
          <a:solidFill>
            <a:schemeClr val="accent1"/>
          </a:solidFill>
          <a:ln w="9525" cap="flat" cmpd="sng">
            <a:solidFill>
              <a:schemeClr val="accent1"/>
            </a:solidFill>
            <a:prstDash val="solid"/>
            <a:miter/>
            <a:headEnd type="none" w="med" len="med"/>
            <a:tailEnd type="none" w="med" len="med"/>
          </a:ln>
        </p:spPr>
        <p:txBody>
          <a:bodyPr wrap="none" anchor="ctr"/>
          <a:lstStyle/>
          <a:p>
            <a:endParaRPr lang="zh-CN" altLang="en-US" sz="2400" b="1" dirty="0">
              <a:latin typeface="楷体" panose="02010609060101010101" charset="-122"/>
              <a:ea typeface="楷体" panose="02010609060101010101" charset="-122"/>
            </a:endParaRPr>
          </a:p>
        </p:txBody>
      </p:sp>
      <p:graphicFrame>
        <p:nvGraphicFramePr>
          <p:cNvPr id="39048" name="表格 39047"/>
          <p:cNvGraphicFramePr/>
          <p:nvPr/>
        </p:nvGraphicFramePr>
        <p:xfrm>
          <a:off x="551180" y="2514262"/>
          <a:ext cx="8041005" cy="2623852"/>
        </p:xfrm>
        <a:graphic>
          <a:graphicData uri="http://schemas.openxmlformats.org/drawingml/2006/table">
            <a:tbl>
              <a:tblPr/>
              <a:tblGrid>
                <a:gridCol w="3195955"/>
                <a:gridCol w="1651000"/>
                <a:gridCol w="1651000"/>
                <a:gridCol w="1543050"/>
              </a:tblGrid>
              <a:tr h="34798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甲</a:t>
                      </a: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乙</a:t>
                      </a: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丙</a:t>
                      </a:r>
                    </a:p>
                  </a:txBody>
                  <a:tcPr marL="68588" marR="68588" marT="34294" marB="34294">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r>
              <a:tr h="30353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砖数（块）</a:t>
                      </a:r>
                    </a:p>
                  </a:txBody>
                  <a:tcPr marL="68588" marR="68588" marT="34294" marB="34294">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20</a:t>
                      </a: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20</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15</a:t>
                      </a:r>
                    </a:p>
                  </a:txBody>
                  <a:tcPr marL="68588" marR="68588" marT="34294" marB="34294">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r>
              <a:tr h="282575">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做功（</a:t>
                      </a:r>
                      <a:r>
                        <a:rPr lang="en-US" altLang="zh-CN" sz="2400" b="1">
                          <a:latin typeface="Times New Roman" panose="02020603050405020304" pitchFamily="18" charset="0"/>
                          <a:ea typeface="楷体" panose="02010609060101010101" charset="-122"/>
                          <a:cs typeface="Times New Roman" panose="02020603050405020304" pitchFamily="18" charset="0"/>
                        </a:rPr>
                        <a:t>J</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p>
                  </a:txBody>
                  <a:tcPr marL="68588" marR="68588" marT="34294" marB="34294">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FontTx/>
                        <a:buNone/>
                      </a:pPr>
                      <a:endParaRPr lang="zh-CN" altLang="en-US" sz="2400"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FontTx/>
                        <a:buNone/>
                      </a:pPr>
                      <a:endParaRPr lang="zh-CN" altLang="en-US" sz="2400"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eaLnBrk="1" hangingPunct="1">
                        <a:spcBef>
                          <a:spcPct val="0"/>
                        </a:spcBef>
                        <a:buFontTx/>
                        <a:buNone/>
                      </a:pPr>
                      <a:endParaRPr lang="zh-CN" altLang="en-US" sz="2400"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r>
              <a:tr h="325755">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zh-CN" altLang="en-US" sz="2400" b="1" dirty="0">
                          <a:latin typeface="Times New Roman" panose="02020603050405020304" pitchFamily="18" charset="0"/>
                          <a:ea typeface="楷体" panose="02010609060101010101" charset="-122"/>
                          <a:cs typeface="Times New Roman" panose="02020603050405020304" pitchFamily="18" charset="0"/>
                        </a:rPr>
                        <a:t>时间（</a:t>
                      </a:r>
                      <a:r>
                        <a:rPr lang="en-US" altLang="zh-CN" sz="2400" b="1" dirty="0">
                          <a:latin typeface="Times New Roman" panose="02020603050405020304" pitchFamily="18" charset="0"/>
                          <a:ea typeface="楷体" panose="02010609060101010101" charset="-122"/>
                          <a:cs typeface="Times New Roman" panose="02020603050405020304" pitchFamily="18" charset="0"/>
                        </a:rPr>
                        <a:t>min</a:t>
                      </a:r>
                      <a:r>
                        <a:rPr lang="zh-CN" altLang="en-US" sz="2400" b="1" dirty="0">
                          <a:latin typeface="Times New Roman" panose="02020603050405020304" pitchFamily="18" charset="0"/>
                          <a:ea typeface="楷体" panose="02010609060101010101" charset="-122"/>
                          <a:cs typeface="Times New Roman" panose="02020603050405020304" pitchFamily="18" charset="0"/>
                        </a:rPr>
                        <a:t>）</a:t>
                      </a:r>
                    </a:p>
                  </a:txBody>
                  <a:tcPr marL="68588" marR="68588" marT="34294" marB="34294">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10</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20</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en-US" altLang="zh-CN" sz="2400" b="1">
                          <a:latin typeface="Times New Roman" panose="02020603050405020304" pitchFamily="18" charset="0"/>
                          <a:ea typeface="楷体" panose="02010609060101010101" charset="-122"/>
                          <a:cs typeface="Times New Roman" panose="02020603050405020304" pitchFamily="18" charset="0"/>
                        </a:rPr>
                        <a:t>20</a:t>
                      </a:r>
                      <a:endParaRPr lang="en-US" altLang="zh-CN"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r>
              <a:tr h="88646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endParaRPr lang="zh-CN" altLang="en-US" sz="2400" b="1" dirty="0">
                        <a:latin typeface="Times New Roman" panose="02020603050405020304" pitchFamily="18" charset="0"/>
                        <a:ea typeface="楷体" panose="02010609060101010101" charset="-122"/>
                        <a:cs typeface="Times New Roman" panose="02020603050405020304" pitchFamily="18" charset="0"/>
                      </a:endParaRPr>
                    </a:p>
                  </a:txBody>
                  <a:tcPr marL="68588" marR="68588" marT="34294" marB="34294">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38956" name="矩形 38955"/>
          <p:cNvSpPr/>
          <p:nvPr/>
        </p:nvSpPr>
        <p:spPr>
          <a:xfrm>
            <a:off x="4213225" y="3370242"/>
            <a:ext cx="857250" cy="460375"/>
          </a:xfrm>
          <a:prstGeom prst="rect">
            <a:avLst/>
          </a:prstGeom>
          <a:noFill/>
          <a:ln w="9525">
            <a:noFill/>
          </a:ln>
        </p:spPr>
        <p:txBody>
          <a:bodyPr wrap="square">
            <a:spAutoFit/>
          </a:bodyPr>
          <a:lstStyle/>
          <a:p>
            <a:r>
              <a:rPr lang="en-US" altLang="zh-CN" sz="2400" b="1">
                <a:solidFill>
                  <a:srgbClr val="CC0000"/>
                </a:solidFill>
                <a:latin typeface="Times New Roman" panose="02020603050405020304" pitchFamily="18" charset="0"/>
                <a:ea typeface="楷体" panose="02010609060101010101" charset="-122"/>
                <a:cs typeface="Times New Roman" panose="02020603050405020304" pitchFamily="18" charset="0"/>
              </a:rPr>
              <a:t>600</a:t>
            </a:r>
            <a:endPar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38957" name="矩形 38956"/>
          <p:cNvSpPr/>
          <p:nvPr/>
        </p:nvSpPr>
        <p:spPr>
          <a:xfrm>
            <a:off x="7466965" y="3370242"/>
            <a:ext cx="855345" cy="460375"/>
          </a:xfrm>
          <a:prstGeom prst="rect">
            <a:avLst/>
          </a:prstGeom>
          <a:noFill/>
          <a:ln w="9525">
            <a:noFill/>
          </a:ln>
        </p:spPr>
        <p:txBody>
          <a:bodyPr wrap="square" anchor="t">
            <a:spAutoFit/>
          </a:bodyPr>
          <a:lstStyle/>
          <a:p>
            <a:r>
              <a:rPr lang="en-US" altLang="zh-CN" sz="2400" b="1">
                <a:solidFill>
                  <a:srgbClr val="CC0000"/>
                </a:solidFill>
                <a:latin typeface="Times New Roman" panose="02020603050405020304" pitchFamily="18" charset="0"/>
                <a:ea typeface="楷体" panose="02010609060101010101" charset="-122"/>
                <a:cs typeface="Times New Roman" panose="02020603050405020304" pitchFamily="18" charset="0"/>
              </a:rPr>
              <a:t>450</a:t>
            </a:r>
            <a:endPar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38958" name="矩形 38957"/>
          <p:cNvSpPr/>
          <p:nvPr/>
        </p:nvSpPr>
        <p:spPr>
          <a:xfrm>
            <a:off x="5819775" y="3370242"/>
            <a:ext cx="855345" cy="460375"/>
          </a:xfrm>
          <a:prstGeom prst="rect">
            <a:avLst/>
          </a:prstGeom>
          <a:noFill/>
          <a:ln w="9525">
            <a:noFill/>
          </a:ln>
        </p:spPr>
        <p:txBody>
          <a:bodyPr wrap="square" anchor="t">
            <a:spAutoFit/>
          </a:bodyPr>
          <a:lstStyle/>
          <a:p>
            <a:r>
              <a:rPr lang="en-US" altLang="zh-CN" sz="2400" b="1">
                <a:solidFill>
                  <a:srgbClr val="CC0000"/>
                </a:solidFill>
                <a:latin typeface="Times New Roman" panose="02020603050405020304" pitchFamily="18" charset="0"/>
                <a:ea typeface="楷体" panose="02010609060101010101" charset="-122"/>
                <a:cs typeface="Times New Roman" panose="02020603050405020304" pitchFamily="18" charset="0"/>
              </a:rPr>
              <a:t>600</a:t>
            </a:r>
            <a:endPar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38989" name="矩形 38988"/>
          <p:cNvSpPr/>
          <p:nvPr/>
        </p:nvSpPr>
        <p:spPr>
          <a:xfrm>
            <a:off x="4213225" y="4477047"/>
            <a:ext cx="718185" cy="460375"/>
          </a:xfrm>
          <a:prstGeom prst="rect">
            <a:avLst/>
          </a:prstGeom>
          <a:noFill/>
          <a:ln w="9525">
            <a:noFill/>
          </a:ln>
        </p:spPr>
        <p:txBody>
          <a:bodyPr wrap="square">
            <a:spAutoFit/>
          </a:bodyPr>
          <a:lstStyle/>
          <a:p>
            <a:r>
              <a:rPr lang="en-US" altLang="zh-CN" sz="2400" b="1">
                <a:solidFill>
                  <a:srgbClr val="CC0000"/>
                </a:solidFill>
                <a:latin typeface="Times New Roman" panose="02020603050405020304" pitchFamily="18" charset="0"/>
                <a:ea typeface="楷体" panose="02010609060101010101" charset="-122"/>
                <a:cs typeface="Times New Roman" panose="02020603050405020304" pitchFamily="18" charset="0"/>
              </a:rPr>
              <a:t>60</a:t>
            </a:r>
            <a:endPar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38990" name="矩形 38989"/>
          <p:cNvSpPr/>
          <p:nvPr/>
        </p:nvSpPr>
        <p:spPr>
          <a:xfrm>
            <a:off x="5993130" y="4477047"/>
            <a:ext cx="681990" cy="460375"/>
          </a:xfrm>
          <a:prstGeom prst="rect">
            <a:avLst/>
          </a:prstGeom>
          <a:noFill/>
          <a:ln w="9525">
            <a:noFill/>
          </a:ln>
        </p:spPr>
        <p:txBody>
          <a:bodyPr wrap="square">
            <a:spAutoFit/>
          </a:bodyPr>
          <a:lstStyle/>
          <a:p>
            <a:r>
              <a:rPr lang="en-US" altLang="zh-CN" sz="2400" b="1">
                <a:solidFill>
                  <a:srgbClr val="CC0000"/>
                </a:solidFill>
                <a:latin typeface="Times New Roman" panose="02020603050405020304" pitchFamily="18" charset="0"/>
                <a:ea typeface="楷体" panose="02010609060101010101" charset="-122"/>
                <a:cs typeface="Times New Roman" panose="02020603050405020304" pitchFamily="18" charset="0"/>
              </a:rPr>
              <a:t>30</a:t>
            </a:r>
            <a:endPar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38991" name="矩形 38990"/>
          <p:cNvSpPr/>
          <p:nvPr/>
        </p:nvSpPr>
        <p:spPr>
          <a:xfrm>
            <a:off x="7419340" y="4433232"/>
            <a:ext cx="902970" cy="460375"/>
          </a:xfrm>
          <a:prstGeom prst="rect">
            <a:avLst/>
          </a:prstGeom>
          <a:noFill/>
          <a:ln w="9525">
            <a:noFill/>
          </a:ln>
        </p:spPr>
        <p:txBody>
          <a:bodyPr wrap="square">
            <a:spAutoFit/>
          </a:bodyPr>
          <a:lstStyle/>
          <a:p>
            <a:r>
              <a:rPr lang="en-US" altLang="zh-CN" sz="2400" b="1">
                <a:solidFill>
                  <a:srgbClr val="CC0000"/>
                </a:solidFill>
                <a:latin typeface="Times New Roman" panose="02020603050405020304" pitchFamily="18" charset="0"/>
                <a:ea typeface="楷体" panose="02010609060101010101" charset="-122"/>
                <a:cs typeface="Times New Roman" panose="02020603050405020304" pitchFamily="18" charset="0"/>
              </a:rPr>
              <a:t>22.5</a:t>
            </a:r>
            <a:endParaRPr lang="en-US" altLang="zh-CN" sz="2400" b="1" dirty="0">
              <a:solidFill>
                <a:srgbClr val="CC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9" name="TextBox 8"/>
          <p:cNvSpPr txBox="1"/>
          <p:nvPr/>
        </p:nvSpPr>
        <p:spPr>
          <a:xfrm>
            <a:off x="684530" y="1635638"/>
            <a:ext cx="3816985" cy="5922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lnSpc>
                <a:spcPct val="120000"/>
              </a:lnSpc>
            </a:pPr>
            <a:r>
              <a:rPr lang="zh-CN" altLang="en-US" sz="2400" b="1" dirty="0">
                <a:solidFill>
                  <a:srgbClr val="CC0000"/>
                </a:solidFill>
                <a:latin typeface="宋体" panose="02010600030101010101" pitchFamily="2" charset="-122"/>
                <a:cs typeface="楷体" panose="02010609060101010101" charset="-122"/>
              </a:rPr>
              <a:t> 选取时间为标准进行比较</a:t>
            </a:r>
          </a:p>
        </p:txBody>
      </p:sp>
      <p:sp>
        <p:nvSpPr>
          <p:cNvPr id="38994" name="流程图: 可选过程 38993"/>
          <p:cNvSpPr/>
          <p:nvPr/>
        </p:nvSpPr>
        <p:spPr>
          <a:xfrm>
            <a:off x="1525905" y="5305052"/>
            <a:ext cx="5980506" cy="459740"/>
          </a:xfrm>
          <a:prstGeom prst="flowChartAlternateProcess">
            <a:avLst/>
          </a:prstGeom>
          <a:solidFill>
            <a:srgbClr val="0066CC"/>
          </a:solidFill>
          <a:ln w="9525" cap="flat" cmpd="sng">
            <a:solidFill>
              <a:schemeClr val="tx1"/>
            </a:solidFill>
            <a:prstDash val="solid"/>
            <a:miter/>
            <a:headEnd type="none" w="med" len="med"/>
            <a:tailEnd type="none" w="med" len="med"/>
          </a:ln>
        </p:spPr>
        <p:txBody>
          <a:bodyPr wrap="none" anchor="ctr"/>
          <a:lstStyle/>
          <a:p>
            <a:r>
              <a:rPr lang="zh-CN" altLang="en-US" sz="2400" b="1" dirty="0">
                <a:solidFill>
                  <a:schemeClr val="bg1"/>
                </a:solidFill>
                <a:latin typeface="楷体" panose="02010609060101010101" charset="-122"/>
                <a:ea typeface="楷体" panose="02010609060101010101" charset="-122"/>
              </a:rPr>
              <a:t>功与做功时间的比表示物体做功的快慢。</a:t>
            </a:r>
          </a:p>
        </p:txBody>
      </p:sp>
      <p:sp>
        <p:nvSpPr>
          <p:cNvPr id="38999" name="矩形 38998"/>
          <p:cNvSpPr/>
          <p:nvPr/>
        </p:nvSpPr>
        <p:spPr>
          <a:xfrm>
            <a:off x="2453005" y="4433232"/>
            <a:ext cx="1219200" cy="460375"/>
          </a:xfrm>
          <a:prstGeom prst="rect">
            <a:avLst/>
          </a:prstGeom>
          <a:noFill/>
          <a:ln w="9525">
            <a:noFill/>
          </a:ln>
        </p:spPr>
        <p:txBody>
          <a:bodyPr wrap="square">
            <a:spAutoFit/>
          </a:bodyPr>
          <a:lstStyle/>
          <a:p>
            <a:r>
              <a:rPr lang="en-US" altLang="zh-CN" sz="2400" b="1" dirty="0">
                <a:latin typeface="Times New Roman" panose="02020603050405020304" pitchFamily="18" charset="0"/>
                <a:ea typeface="楷体" panose="02010609060101010101" charset="-122"/>
                <a:cs typeface="Times New Roman" panose="02020603050405020304" pitchFamily="18" charset="0"/>
              </a:rPr>
              <a:t>(J/min)</a:t>
            </a:r>
          </a:p>
        </p:txBody>
      </p:sp>
      <p:grpSp>
        <p:nvGrpSpPr>
          <p:cNvPr id="5" name="组合 4"/>
          <p:cNvGrpSpPr/>
          <p:nvPr/>
        </p:nvGrpSpPr>
        <p:grpSpPr>
          <a:xfrm>
            <a:off x="6069965" y="1496421"/>
            <a:ext cx="1836420" cy="942340"/>
            <a:chOff x="10378" y="955"/>
            <a:chExt cx="2892" cy="1484"/>
          </a:xfrm>
        </p:grpSpPr>
        <p:sp>
          <p:nvSpPr>
            <p:cNvPr id="2" name="矩形 1"/>
            <p:cNvSpPr/>
            <p:nvPr/>
          </p:nvSpPr>
          <p:spPr>
            <a:xfrm>
              <a:off x="10633" y="955"/>
              <a:ext cx="2524" cy="725"/>
            </a:xfrm>
            <a:prstGeom prst="rect">
              <a:avLst/>
            </a:prstGeom>
            <a:noFill/>
            <a:ln w="9525">
              <a:noFill/>
            </a:ln>
          </p:spPr>
          <p:txBody>
            <a:bodyPr wrap="square">
              <a:spAutoFit/>
            </a:bodyPr>
            <a:lstStyle/>
            <a:p>
              <a:r>
                <a:rPr lang="zh-CN" altLang="en-US" sz="2400" b="1" dirty="0">
                  <a:solidFill>
                    <a:srgbClr val="CC0000"/>
                  </a:solidFill>
                  <a:latin typeface="宋体" panose="02010600030101010101" pitchFamily="2" charset="-122"/>
                  <a:ea typeface="宋体" panose="02010600030101010101" pitchFamily="2" charset="-122"/>
                </a:rPr>
                <a:t>所做的功</a:t>
              </a:r>
            </a:p>
          </p:txBody>
        </p:sp>
        <p:sp>
          <p:nvSpPr>
            <p:cNvPr id="3" name="矩形 2"/>
            <p:cNvSpPr/>
            <p:nvPr/>
          </p:nvSpPr>
          <p:spPr>
            <a:xfrm>
              <a:off x="10633" y="1714"/>
              <a:ext cx="2524" cy="725"/>
            </a:xfrm>
            <a:prstGeom prst="rect">
              <a:avLst/>
            </a:prstGeom>
            <a:noFill/>
            <a:ln w="9525">
              <a:noFill/>
            </a:ln>
          </p:spPr>
          <p:txBody>
            <a:bodyPr wrap="square">
              <a:spAutoFit/>
            </a:bodyPr>
            <a:lstStyle/>
            <a:p>
              <a:r>
                <a:rPr lang="zh-CN" altLang="en-US" sz="2400" b="1" dirty="0">
                  <a:solidFill>
                    <a:srgbClr val="CC0000"/>
                  </a:solidFill>
                  <a:latin typeface="宋体" panose="02010600030101010101" pitchFamily="2" charset="-122"/>
                  <a:ea typeface="宋体" panose="02010600030101010101" pitchFamily="2" charset="-122"/>
                </a:rPr>
                <a:t>做功时间</a:t>
              </a:r>
            </a:p>
          </p:txBody>
        </p:sp>
        <p:cxnSp>
          <p:nvCxnSpPr>
            <p:cNvPr id="4" name="直接连接符 3"/>
            <p:cNvCxnSpPr/>
            <p:nvPr/>
          </p:nvCxnSpPr>
          <p:spPr>
            <a:xfrm>
              <a:off x="10378" y="1680"/>
              <a:ext cx="2892" cy="0"/>
            </a:xfrm>
            <a:prstGeom prst="line">
              <a:avLst/>
            </a:prstGeom>
            <a:ln w="28575" cmpd="sng">
              <a:solidFill>
                <a:srgbClr val="CC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607695" y="4243367"/>
            <a:ext cx="1836420" cy="942340"/>
            <a:chOff x="10378" y="955"/>
            <a:chExt cx="2892" cy="1484"/>
          </a:xfrm>
        </p:grpSpPr>
        <p:sp>
          <p:nvSpPr>
            <p:cNvPr id="7" name="矩形 6"/>
            <p:cNvSpPr/>
            <p:nvPr/>
          </p:nvSpPr>
          <p:spPr>
            <a:xfrm>
              <a:off x="10633" y="955"/>
              <a:ext cx="2524" cy="725"/>
            </a:xfrm>
            <a:prstGeom prst="rect">
              <a:avLst/>
            </a:prstGeom>
            <a:noFill/>
            <a:ln w="9525">
              <a:noFill/>
            </a:ln>
          </p:spPr>
          <p:txBody>
            <a:bodyPr wrap="square">
              <a:spAutoFit/>
            </a:bodyPr>
            <a:lstStyle/>
            <a:p>
              <a:r>
                <a:rPr lang="zh-CN" altLang="en-US" sz="2400" b="1">
                  <a:solidFill>
                    <a:srgbClr val="CC0000"/>
                  </a:solidFill>
                  <a:latin typeface="楷体" panose="02010609060101010101" charset="-122"/>
                  <a:ea typeface="楷体" panose="02010609060101010101" charset="-122"/>
                </a:rPr>
                <a:t>所做的功</a:t>
              </a:r>
              <a:endParaRPr lang="zh-CN" altLang="en-US" sz="2400" b="1" dirty="0">
                <a:solidFill>
                  <a:srgbClr val="CC0000"/>
                </a:solidFill>
                <a:latin typeface="楷体" panose="02010609060101010101" charset="-122"/>
                <a:ea typeface="楷体" panose="02010609060101010101" charset="-122"/>
              </a:endParaRPr>
            </a:p>
          </p:txBody>
        </p:sp>
        <p:sp>
          <p:nvSpPr>
            <p:cNvPr id="8" name="矩形 7"/>
            <p:cNvSpPr/>
            <p:nvPr/>
          </p:nvSpPr>
          <p:spPr>
            <a:xfrm>
              <a:off x="10633" y="1714"/>
              <a:ext cx="2524" cy="725"/>
            </a:xfrm>
            <a:prstGeom prst="rect">
              <a:avLst/>
            </a:prstGeom>
            <a:noFill/>
            <a:ln w="9525">
              <a:noFill/>
            </a:ln>
          </p:spPr>
          <p:txBody>
            <a:bodyPr wrap="square">
              <a:spAutoFit/>
            </a:bodyPr>
            <a:lstStyle/>
            <a:p>
              <a:r>
                <a:rPr lang="zh-CN" altLang="en-US" sz="2400" b="1">
                  <a:solidFill>
                    <a:srgbClr val="CC0000"/>
                  </a:solidFill>
                  <a:latin typeface="楷体" panose="02010609060101010101" charset="-122"/>
                  <a:ea typeface="楷体" panose="02010609060101010101" charset="-122"/>
                </a:rPr>
                <a:t>做功时间</a:t>
              </a:r>
              <a:endParaRPr lang="zh-CN" altLang="en-US" sz="2400" b="1" dirty="0">
                <a:solidFill>
                  <a:srgbClr val="CC0000"/>
                </a:solidFill>
                <a:latin typeface="楷体" panose="02010609060101010101" charset="-122"/>
                <a:ea typeface="楷体" panose="02010609060101010101" charset="-122"/>
              </a:endParaRPr>
            </a:p>
          </p:txBody>
        </p:sp>
        <p:cxnSp>
          <p:nvCxnSpPr>
            <p:cNvPr id="10" name="直接连接符 9"/>
            <p:cNvCxnSpPr/>
            <p:nvPr/>
          </p:nvCxnSpPr>
          <p:spPr>
            <a:xfrm>
              <a:off x="10378" y="1680"/>
              <a:ext cx="2892" cy="0"/>
            </a:xfrm>
            <a:prstGeom prst="line">
              <a:avLst/>
            </a:prstGeom>
            <a:ln w="28575" cmpd="sng">
              <a:solidFill>
                <a:srgbClr val="CC0000"/>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par>
                                <p:cTn id="13" presetID="22" presetClass="entr" presetSubtype="8" fill="hold" grpId="0" nodeType="withEffect">
                                  <p:stCondLst>
                                    <p:cond delay="0"/>
                                  </p:stCondLst>
                                  <p:childTnLst>
                                    <p:set>
                                      <p:cBhvr>
                                        <p:cTn id="14" dur="1" fill="hold">
                                          <p:stCondLst>
                                            <p:cond delay="0"/>
                                          </p:stCondLst>
                                        </p:cTn>
                                        <p:tgtEl>
                                          <p:spTgt spid="38924"/>
                                        </p:tgtEl>
                                        <p:attrNameLst>
                                          <p:attrName>style.visibility</p:attrName>
                                        </p:attrNameLst>
                                      </p:cBhvr>
                                      <p:to>
                                        <p:strVal val="visible"/>
                                      </p:to>
                                    </p:set>
                                    <p:animEffect transition="in" filter="wipe(left)">
                                      <p:cBhvr>
                                        <p:cTn id="15" dur="500"/>
                                        <p:tgtEl>
                                          <p:spTgt spid="38924"/>
                                        </p:tgtEl>
                                      </p:cBhvr>
                                    </p:animEffect>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to="" calcmode="lin" valueType="num">
                                      <p:cBhvr>
                                        <p:cTn id="20" dur="1" fill="hold"/>
                                        <p:tgtEl>
                                          <p:spTgt spid="6"/>
                                        </p:tgtEl>
                                      </p:cBhvr>
                                    </p:anim>
                                  </p:childTnLst>
                                </p:cTn>
                              </p:par>
                              <p:par>
                                <p:cTn id="21" presetID="1" presetClass="entr" presetSubtype="0" fill="hold" grpId="0" nodeType="withEffect">
                                  <p:stCondLst>
                                    <p:cond delay="0"/>
                                  </p:stCondLst>
                                  <p:childTnLst>
                                    <p:set>
                                      <p:cBhvr>
                                        <p:cTn id="22" dur="1" fill="hold">
                                          <p:stCondLst>
                                            <p:cond delay="0"/>
                                          </p:stCondLst>
                                        </p:cTn>
                                        <p:tgtEl>
                                          <p:spTgt spid="389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9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9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38994"/>
                                        </p:tgtEl>
                                        <p:attrNameLst>
                                          <p:attrName>style.visibility</p:attrName>
                                        </p:attrNameLst>
                                      </p:cBhvr>
                                      <p:to>
                                        <p:strVal val="visible"/>
                                      </p:to>
                                    </p:set>
                                    <p:anim to="" calcmode="lin" valueType="num">
                                      <p:cBhvr>
                                        <p:cTn id="35" dur="1" fill="hold"/>
                                        <p:tgtEl>
                                          <p:spTgt spid="3899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bldLvl="0" animBg="1"/>
      <p:bldP spid="38989" grpId="0"/>
      <p:bldP spid="38990" grpId="0"/>
      <p:bldP spid="38991" grpId="0"/>
      <p:bldP spid="9" grpId="0" bldLvl="0" animBg="1"/>
      <p:bldP spid="38994" grpId="0" bldLvl="0" animBg="1"/>
      <p:bldP spid="389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8" y="1598745"/>
            <a:ext cx="1273969" cy="1763078"/>
          </a:xfrm>
          <a:prstGeom prst="rect">
            <a:avLst/>
          </a:prstGeom>
        </p:spPr>
      </p:pic>
      <p:sp>
        <p:nvSpPr>
          <p:cNvPr id="36867" name="Text Box 3"/>
          <p:cNvSpPr txBox="1"/>
          <p:nvPr/>
        </p:nvSpPr>
        <p:spPr>
          <a:xfrm>
            <a:off x="1220045" y="1586036"/>
            <a:ext cx="7316470" cy="977265"/>
          </a:xfrm>
          <a:prstGeom prst="rect">
            <a:avLst/>
          </a:prstGeom>
          <a:noFill/>
          <a:ln w="9525">
            <a:noFill/>
          </a:ln>
        </p:spPr>
        <p:txBody>
          <a:bodyPr wrap="square">
            <a:spAutoFit/>
          </a:bodyPr>
          <a:lstStyle/>
          <a:p>
            <a:pPr>
              <a:lnSpc>
                <a:spcPct val="120000"/>
              </a:lnSpc>
            </a:pPr>
            <a:r>
              <a:rPr lang="zh-CN" altLang="en-US" sz="2400" b="1" dirty="0">
                <a:solidFill>
                  <a:srgbClr val="FF0000"/>
                </a:solidFill>
                <a:latin typeface="宋体" panose="02010600030101010101" pitchFamily="2" charset="-122"/>
                <a:ea typeface="宋体" panose="02010600030101010101" pitchFamily="2" charset="-122"/>
                <a:cs typeface="楷体" panose="02010609060101010101" charset="-122"/>
              </a:rPr>
              <a:t>    功与做功时间之比</a:t>
            </a:r>
            <a:r>
              <a:rPr lang="zh-CN" altLang="en-US" sz="2400" b="1" dirty="0">
                <a:latin typeface="宋体" panose="02010600030101010101" pitchFamily="2" charset="-122"/>
                <a:ea typeface="宋体" panose="02010600030101010101" pitchFamily="2" charset="-122"/>
                <a:cs typeface="楷体" panose="02010609060101010101" charset="-122"/>
              </a:rPr>
              <a:t>叫做</a:t>
            </a:r>
            <a:r>
              <a:rPr lang="zh-CN" altLang="en-US" sz="2400" b="1" dirty="0">
                <a:solidFill>
                  <a:srgbClr val="0000FF"/>
                </a:solidFill>
                <a:latin typeface="宋体" panose="02010600030101010101" pitchFamily="2" charset="-122"/>
                <a:ea typeface="宋体" panose="02010600030101010101" pitchFamily="2" charset="-122"/>
                <a:cs typeface="楷体" panose="02010609060101010101" charset="-122"/>
              </a:rPr>
              <a:t>功率</a:t>
            </a:r>
            <a:r>
              <a:rPr lang="zh-CN" altLang="en-US" sz="2400" b="1" dirty="0">
                <a:latin typeface="宋体" panose="02010600030101010101" pitchFamily="2" charset="-122"/>
                <a:ea typeface="宋体" panose="02010600030101010101" pitchFamily="2" charset="-122"/>
                <a:cs typeface="楷体" panose="02010609060101010101" charset="-122"/>
              </a:rPr>
              <a:t>，它在数值上等于单位时间内所做的功。</a:t>
            </a:r>
          </a:p>
        </p:txBody>
      </p:sp>
      <p:sp>
        <p:nvSpPr>
          <p:cNvPr id="49160" name="Rectangle 8"/>
          <p:cNvSpPr/>
          <p:nvPr/>
        </p:nvSpPr>
        <p:spPr>
          <a:xfrm>
            <a:off x="2754630" y="2805430"/>
            <a:ext cx="1816100" cy="460375"/>
          </a:xfrm>
          <a:prstGeom prst="rect">
            <a:avLst/>
          </a:prstGeom>
          <a:noFill/>
          <a:ln w="9525">
            <a:noFill/>
          </a:ln>
        </p:spPr>
        <p:txBody>
          <a:bodyPr wrap="square">
            <a:spAutoFit/>
          </a:bodyPr>
          <a:lstStyle/>
          <a:p>
            <a:pPr>
              <a:spcBef>
                <a:spcPct val="50000"/>
              </a:spcBef>
            </a:pPr>
            <a:r>
              <a:rPr lang="zh-CN" altLang="en-US" sz="2400" b="1" dirty="0">
                <a:solidFill>
                  <a:srgbClr val="0000FF"/>
                </a:solidFill>
                <a:latin typeface="黑体" panose="02010609060101010101" pitchFamily="49" charset="-122"/>
                <a:ea typeface="黑体" panose="02010609060101010101" pitchFamily="49" charset="-122"/>
                <a:cs typeface="楷体" panose="02010609060101010101" charset="-122"/>
              </a:rPr>
              <a:t>表达式：</a:t>
            </a:r>
          </a:p>
        </p:txBody>
      </p:sp>
      <p:sp>
        <p:nvSpPr>
          <p:cNvPr id="10" name="Rectangle 8"/>
          <p:cNvSpPr/>
          <p:nvPr/>
        </p:nvSpPr>
        <p:spPr>
          <a:xfrm>
            <a:off x="1276827" y="4931425"/>
            <a:ext cx="2072005" cy="511810"/>
          </a:xfrm>
          <a:prstGeom prst="rect">
            <a:avLst/>
          </a:prstGeom>
          <a:noFill/>
          <a:ln w="9525">
            <a:solidFill>
              <a:srgbClr val="00B050"/>
            </a:solidFill>
            <a:prstDash val="sysDot"/>
          </a:ln>
        </p:spPr>
        <p:txBody>
          <a:bodyPr lIns="69064" tIns="34532" rIns="69064" bIns="34532"/>
          <a:lstStyle/>
          <a:p>
            <a:pPr marL="342900" indent="-342900">
              <a:lnSpc>
                <a:spcPct val="120000"/>
              </a:lnSpc>
            </a:pPr>
            <a:r>
              <a:rPr lang="en-US" altLang="zh-CN" sz="2400" b="1" dirty="0">
                <a:latin typeface="Times New Roman" panose="02020603050405020304" pitchFamily="18" charset="0"/>
                <a:ea typeface="楷体" panose="02010609060101010101" charset="-122"/>
                <a:cs typeface="Times New Roman" panose="02020603050405020304" pitchFamily="18" charset="0"/>
              </a:rPr>
              <a:t>1</a:t>
            </a:r>
            <a:r>
              <a:rPr lang="zh-CN" altLang="en-US" sz="2400" b="1" dirty="0">
                <a:latin typeface="Times New Roman" panose="02020603050405020304" pitchFamily="18" charset="0"/>
                <a:ea typeface="楷体" panose="02010609060101010101" charset="-122"/>
                <a:cs typeface="Times New Roman" panose="02020603050405020304" pitchFamily="18" charset="0"/>
              </a:rPr>
              <a:t> </a:t>
            </a:r>
            <a:r>
              <a:rPr lang="en-US" altLang="zh-CN" sz="2400" b="1" dirty="0">
                <a:latin typeface="Times New Roman" panose="02020603050405020304" pitchFamily="18" charset="0"/>
                <a:ea typeface="楷体" panose="02010609060101010101" charset="-122"/>
                <a:cs typeface="Times New Roman" panose="02020603050405020304" pitchFamily="18" charset="0"/>
              </a:rPr>
              <a:t>kW= 10</a:t>
            </a:r>
            <a:r>
              <a:rPr lang="en-US" altLang="zh-CN" sz="2400" b="1" baseline="30000" dirty="0">
                <a:latin typeface="Times New Roman" panose="02020603050405020304" pitchFamily="18" charset="0"/>
                <a:ea typeface="楷体" panose="02010609060101010101" charset="-122"/>
                <a:cs typeface="Times New Roman" panose="02020603050405020304" pitchFamily="18" charset="0"/>
              </a:rPr>
              <a:t>3</a:t>
            </a:r>
            <a:r>
              <a:rPr lang="en-US" altLang="zh-CN" sz="2400" b="1" dirty="0">
                <a:latin typeface="Times New Roman" panose="02020603050405020304" pitchFamily="18" charset="0"/>
                <a:ea typeface="楷体" panose="02010609060101010101" charset="-122"/>
                <a:cs typeface="Times New Roman" panose="02020603050405020304" pitchFamily="18" charset="0"/>
              </a:rPr>
              <a:t> W</a:t>
            </a:r>
            <a:r>
              <a:rPr lang="zh-CN" altLang="en-US" sz="2400" b="1" dirty="0">
                <a:latin typeface="Times New Roman" panose="02020603050405020304" pitchFamily="18" charset="0"/>
                <a:ea typeface="楷体" panose="02010609060101010101" charset="-122"/>
                <a:cs typeface="Times New Roman" panose="02020603050405020304" pitchFamily="18" charset="0"/>
              </a:rPr>
              <a:t>    </a:t>
            </a:r>
          </a:p>
        </p:txBody>
      </p:sp>
      <p:grpSp>
        <p:nvGrpSpPr>
          <p:cNvPr id="49185" name="组合 49184"/>
          <p:cNvGrpSpPr/>
          <p:nvPr/>
        </p:nvGrpSpPr>
        <p:grpSpPr>
          <a:xfrm>
            <a:off x="2453784" y="3783980"/>
            <a:ext cx="1695450" cy="459819"/>
            <a:chOff x="3402" y="2218"/>
            <a:chExt cx="1224" cy="386"/>
          </a:xfrm>
        </p:grpSpPr>
        <p:sp>
          <p:nvSpPr>
            <p:cNvPr id="49173" name="直接连接符 49172"/>
            <p:cNvSpPr/>
            <p:nvPr/>
          </p:nvSpPr>
          <p:spPr>
            <a:xfrm>
              <a:off x="3402" y="2422"/>
              <a:ext cx="544" cy="0"/>
            </a:xfrm>
            <a:prstGeom prst="line">
              <a:avLst/>
            </a:prstGeom>
            <a:ln w="28575" cap="flat" cmpd="sng">
              <a:solidFill>
                <a:srgbClr val="CC0000"/>
              </a:solidFill>
              <a:prstDash val="solid"/>
              <a:headEnd type="none" w="med" len="med"/>
              <a:tailEnd type="triangle" w="med" len="med"/>
            </a:ln>
          </p:spPr>
        </p:sp>
        <p:sp>
          <p:nvSpPr>
            <p:cNvPr id="49174" name="文本框 49173"/>
            <p:cNvSpPr txBox="1"/>
            <p:nvPr/>
          </p:nvSpPr>
          <p:spPr>
            <a:xfrm>
              <a:off x="3992" y="2218"/>
              <a:ext cx="634" cy="386"/>
            </a:xfrm>
            <a:prstGeom prst="rect">
              <a:avLst/>
            </a:prstGeom>
            <a:noFill/>
            <a:ln w="9525">
              <a:noFill/>
            </a:ln>
          </p:spPr>
          <p:txBody>
            <a:bodyPr>
              <a:spAutoFit/>
            </a:bodyPr>
            <a:lstStyle/>
            <a:p>
              <a:pPr>
                <a:spcBef>
                  <a:spcPct val="50000"/>
                </a:spcBef>
              </a:pPr>
              <a:r>
                <a:rPr lang="zh-CN" altLang="en-US" sz="2400" b="1" dirty="0">
                  <a:latin typeface="Times New Roman" panose="02020603050405020304" pitchFamily="18" charset="0"/>
                  <a:ea typeface="宋体" panose="02010600030101010101" pitchFamily="2" charset="-122"/>
                </a:rPr>
                <a:t>焦耳</a:t>
              </a:r>
            </a:p>
          </p:txBody>
        </p:sp>
      </p:grpSp>
      <p:grpSp>
        <p:nvGrpSpPr>
          <p:cNvPr id="49180" name="组合 49179"/>
          <p:cNvGrpSpPr/>
          <p:nvPr/>
        </p:nvGrpSpPr>
        <p:grpSpPr>
          <a:xfrm>
            <a:off x="2481089" y="4297060"/>
            <a:ext cx="1446530" cy="460931"/>
            <a:chOff x="3425" y="2591"/>
            <a:chExt cx="1044" cy="387"/>
          </a:xfrm>
        </p:grpSpPr>
        <p:sp>
          <p:nvSpPr>
            <p:cNvPr id="49175" name="文本框 49174"/>
            <p:cNvSpPr txBox="1"/>
            <p:nvPr/>
          </p:nvSpPr>
          <p:spPr>
            <a:xfrm>
              <a:off x="3970" y="2591"/>
              <a:ext cx="499" cy="387"/>
            </a:xfrm>
            <a:prstGeom prst="rect">
              <a:avLst/>
            </a:prstGeom>
            <a:noFill/>
            <a:ln w="9525">
              <a:noFill/>
            </a:ln>
          </p:spPr>
          <p:txBody>
            <a:bodyPr>
              <a:spAutoFit/>
            </a:bodyPr>
            <a:lstStyle/>
            <a:p>
              <a:pPr>
                <a:spcBef>
                  <a:spcPct val="50000"/>
                </a:spcBef>
              </a:pPr>
              <a:r>
                <a:rPr lang="zh-CN" altLang="en-US" sz="2400" b="1" dirty="0">
                  <a:latin typeface="Times New Roman" panose="02020603050405020304" pitchFamily="18" charset="0"/>
                  <a:ea typeface="宋体" panose="02010600030101010101" pitchFamily="2" charset="-122"/>
                </a:rPr>
                <a:t>秒</a:t>
              </a:r>
            </a:p>
          </p:txBody>
        </p:sp>
        <p:sp>
          <p:nvSpPr>
            <p:cNvPr id="49176" name="直接连接符 49175"/>
            <p:cNvSpPr/>
            <p:nvPr/>
          </p:nvSpPr>
          <p:spPr>
            <a:xfrm>
              <a:off x="3425" y="2750"/>
              <a:ext cx="544" cy="0"/>
            </a:xfrm>
            <a:prstGeom prst="line">
              <a:avLst/>
            </a:prstGeom>
            <a:ln w="28575" cap="flat" cmpd="sng">
              <a:solidFill>
                <a:srgbClr val="CC0000"/>
              </a:solidFill>
              <a:prstDash val="solid"/>
              <a:headEnd type="none" w="med" len="med"/>
              <a:tailEnd type="triangle" w="med" len="med"/>
            </a:ln>
          </p:spPr>
        </p:sp>
      </p:grpSp>
      <p:grpSp>
        <p:nvGrpSpPr>
          <p:cNvPr id="49187" name="组合 49186"/>
          <p:cNvGrpSpPr/>
          <p:nvPr/>
        </p:nvGrpSpPr>
        <p:grpSpPr>
          <a:xfrm>
            <a:off x="5701305" y="4018746"/>
            <a:ext cx="1200548" cy="460279"/>
            <a:chOff x="1355" y="2160"/>
            <a:chExt cx="867" cy="433"/>
          </a:xfrm>
        </p:grpSpPr>
        <p:sp>
          <p:nvSpPr>
            <p:cNvPr id="49177" name="直接连接符 49176"/>
            <p:cNvSpPr/>
            <p:nvPr/>
          </p:nvSpPr>
          <p:spPr>
            <a:xfrm flipV="1">
              <a:off x="1355" y="2390"/>
              <a:ext cx="191" cy="0"/>
            </a:xfrm>
            <a:prstGeom prst="line">
              <a:avLst/>
            </a:prstGeom>
            <a:ln w="28575" cap="flat" cmpd="sng">
              <a:solidFill>
                <a:srgbClr val="CC0000"/>
              </a:solidFill>
              <a:prstDash val="solid"/>
              <a:headEnd type="none" w="med" len="med"/>
              <a:tailEnd type="triangle" w="med" len="med"/>
            </a:ln>
          </p:spPr>
        </p:sp>
        <p:sp>
          <p:nvSpPr>
            <p:cNvPr id="49178" name="文本框 49177"/>
            <p:cNvSpPr txBox="1"/>
            <p:nvPr/>
          </p:nvSpPr>
          <p:spPr>
            <a:xfrm>
              <a:off x="1519" y="2160"/>
              <a:ext cx="703" cy="433"/>
            </a:xfrm>
            <a:prstGeom prst="rect">
              <a:avLst/>
            </a:prstGeom>
            <a:noFill/>
            <a:ln w="9525">
              <a:noFill/>
            </a:ln>
          </p:spPr>
          <p:txBody>
            <a:bodyPr>
              <a:spAutoFit/>
            </a:bodyPr>
            <a:lstStyle/>
            <a:p>
              <a:pPr>
                <a:spcBef>
                  <a:spcPct val="50000"/>
                </a:spcBef>
              </a:pPr>
              <a:r>
                <a:rPr lang="zh-CN" altLang="en-US" sz="2400" b="1" dirty="0">
                  <a:latin typeface="Times New Roman" panose="02020603050405020304" pitchFamily="18" charset="0"/>
                  <a:ea typeface="宋体" panose="02010600030101010101" pitchFamily="2" charset="-122"/>
                </a:rPr>
                <a:t>瓦特</a:t>
              </a:r>
            </a:p>
          </p:txBody>
        </p:sp>
      </p:grpSp>
      <p:grpSp>
        <p:nvGrpSpPr>
          <p:cNvPr id="49189" name="组合 49188"/>
          <p:cNvGrpSpPr/>
          <p:nvPr/>
        </p:nvGrpSpPr>
        <p:grpSpPr>
          <a:xfrm>
            <a:off x="4055254" y="3864223"/>
            <a:ext cx="1646051" cy="769326"/>
            <a:chOff x="3696" y="2727"/>
            <a:chExt cx="1188" cy="431"/>
          </a:xfrm>
        </p:grpSpPr>
        <p:sp>
          <p:nvSpPr>
            <p:cNvPr id="49184" name="文本框 49183"/>
            <p:cNvSpPr txBox="1"/>
            <p:nvPr/>
          </p:nvSpPr>
          <p:spPr>
            <a:xfrm>
              <a:off x="3948" y="2814"/>
              <a:ext cx="936" cy="258"/>
            </a:xfrm>
            <a:prstGeom prst="rect">
              <a:avLst/>
            </a:prstGeom>
            <a:noFill/>
            <a:ln w="9525">
              <a:noFill/>
            </a:ln>
          </p:spPr>
          <p:txBody>
            <a:bodyPr wrap="square">
              <a:spAutoFit/>
            </a:bodyPr>
            <a:lstStyle/>
            <a:p>
              <a:pPr>
                <a:spcBef>
                  <a:spcPct val="50000"/>
                </a:spcBef>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焦耳</a:t>
              </a:r>
              <a:r>
                <a:rPr lang="en-US" altLang="zh-CN" sz="24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秒</a:t>
              </a:r>
            </a:p>
          </p:txBody>
        </p:sp>
        <p:sp>
          <p:nvSpPr>
            <p:cNvPr id="49186" name="右大括号 49185"/>
            <p:cNvSpPr/>
            <p:nvPr/>
          </p:nvSpPr>
          <p:spPr>
            <a:xfrm>
              <a:off x="3696" y="2727"/>
              <a:ext cx="181" cy="431"/>
            </a:xfrm>
            <a:prstGeom prst="rightBrace">
              <a:avLst>
                <a:gd name="adj1" fmla="val 19843"/>
                <a:gd name="adj2" fmla="val 50000"/>
              </a:avLst>
            </a:prstGeom>
            <a:noFill/>
            <a:ln w="28575" cap="flat" cmpd="sng">
              <a:solidFill>
                <a:srgbClr val="CC0000"/>
              </a:solidFill>
              <a:prstDash val="solid"/>
              <a:headEnd type="none" w="med" len="med"/>
              <a:tailEnd type="none" w="med" len="med"/>
            </a:ln>
          </p:spPr>
          <p:txBody>
            <a:bodyPr/>
            <a:lstStyle/>
            <a:p>
              <a:endParaRPr lang="zh-CN" altLang="en-US" sz="2400" b="1">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9188" name="矩形 49187"/>
          <p:cNvSpPr/>
          <p:nvPr/>
        </p:nvSpPr>
        <p:spPr>
          <a:xfrm>
            <a:off x="6684789" y="4044330"/>
            <a:ext cx="1445260" cy="460375"/>
          </a:xfrm>
          <a:prstGeom prst="rect">
            <a:avLst/>
          </a:prstGeom>
          <a:noFill/>
          <a:ln w="9525">
            <a:noFill/>
          </a:ln>
        </p:spPr>
        <p:txBody>
          <a:bodyPr wrap="square">
            <a:spAutoFit/>
          </a:bodyPr>
          <a:lstStyle/>
          <a:p>
            <a:r>
              <a:rPr lang="en-US" altLang="zh-CN" sz="2400" b="1" dirty="0">
                <a:latin typeface="楷体" panose="02010609060101010101" charset="-122"/>
                <a:ea typeface="楷体" panose="02010609060101010101" charset="-122"/>
                <a:cs typeface="Times New Roman" panose="02020603050405020304" pitchFamily="18" charset="0"/>
              </a:rPr>
              <a:t>(</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b="1" dirty="0">
                <a:latin typeface="楷体" panose="02010609060101010101" charset="-122"/>
                <a:ea typeface="楷体" panose="02010609060101010101" charset="-122"/>
                <a:cs typeface="Times New Roman" panose="02020603050405020304" pitchFamily="18" charset="0"/>
              </a:rPr>
              <a:t>)</a:t>
            </a:r>
          </a:p>
        </p:txBody>
      </p:sp>
      <p:grpSp>
        <p:nvGrpSpPr>
          <p:cNvPr id="2" name="组合 1"/>
          <p:cNvGrpSpPr/>
          <p:nvPr/>
        </p:nvGrpSpPr>
        <p:grpSpPr>
          <a:xfrm>
            <a:off x="3958590" y="2564765"/>
            <a:ext cx="2782570" cy="942340"/>
            <a:chOff x="3867" y="2570"/>
            <a:chExt cx="4382" cy="1484"/>
          </a:xfrm>
        </p:grpSpPr>
        <p:sp>
          <p:nvSpPr>
            <p:cNvPr id="49172" name="文本框 49171"/>
            <p:cNvSpPr txBox="1"/>
            <p:nvPr/>
          </p:nvSpPr>
          <p:spPr>
            <a:xfrm>
              <a:off x="3867" y="2938"/>
              <a:ext cx="1702" cy="725"/>
            </a:xfrm>
            <a:prstGeom prst="rect">
              <a:avLst/>
            </a:prstGeom>
            <a:noFill/>
            <a:ln w="9525">
              <a:noFill/>
            </a:ln>
          </p:spPr>
          <p:txBody>
            <a:bodyPr wrap="square">
              <a:spAutoFit/>
            </a:bodyPr>
            <a:lstStyle/>
            <a:p>
              <a:pPr>
                <a:spcBef>
                  <a:spcPct val="50000"/>
                </a:spcBef>
              </a:pPr>
              <a:r>
                <a:rPr lang="zh-CN" altLang="en-US" sz="2400" b="1" dirty="0">
                  <a:solidFill>
                    <a:srgbClr val="FF0000"/>
                  </a:solidFill>
                  <a:latin typeface="楷体" panose="02010609060101010101" charset="-122"/>
                  <a:ea typeface="楷体" panose="02010609060101010101" charset="-122"/>
                </a:rPr>
                <a:t>功率</a:t>
              </a:r>
              <a:r>
                <a:rPr lang="en-US" altLang="zh-CN" sz="2400" b="1" dirty="0">
                  <a:solidFill>
                    <a:srgbClr val="FF0000"/>
                  </a:solidFill>
                  <a:latin typeface="楷体" panose="02010609060101010101" charset="-122"/>
                  <a:ea typeface="楷体" panose="02010609060101010101" charset="-122"/>
                </a:rPr>
                <a:t>=</a:t>
              </a:r>
            </a:p>
          </p:txBody>
        </p:sp>
        <p:grpSp>
          <p:nvGrpSpPr>
            <p:cNvPr id="6" name="组合 5"/>
            <p:cNvGrpSpPr/>
            <p:nvPr/>
          </p:nvGrpSpPr>
          <p:grpSpPr>
            <a:xfrm>
              <a:off x="5357" y="2570"/>
              <a:ext cx="2892" cy="1484"/>
              <a:chOff x="10378" y="955"/>
              <a:chExt cx="2892" cy="1484"/>
            </a:xfrm>
          </p:grpSpPr>
          <p:sp>
            <p:nvSpPr>
              <p:cNvPr id="11" name="矩形 10"/>
              <p:cNvSpPr/>
              <p:nvPr/>
            </p:nvSpPr>
            <p:spPr>
              <a:xfrm>
                <a:off x="10633" y="955"/>
                <a:ext cx="2524" cy="725"/>
              </a:xfrm>
              <a:prstGeom prst="rect">
                <a:avLst/>
              </a:prstGeom>
              <a:noFill/>
              <a:ln w="9525">
                <a:noFill/>
              </a:ln>
            </p:spPr>
            <p:txBody>
              <a:bodyPr wrap="square">
                <a:spAutoFit/>
              </a:bodyPr>
              <a:lstStyle/>
              <a:p>
                <a:r>
                  <a:rPr lang="zh-CN" altLang="en-US" sz="2400" b="1" dirty="0">
                    <a:solidFill>
                      <a:srgbClr val="FF0000"/>
                    </a:solidFill>
                    <a:latin typeface="楷体" panose="02010609060101010101" charset="-122"/>
                    <a:ea typeface="楷体" panose="02010609060101010101" charset="-122"/>
                  </a:rPr>
                  <a:t>所做的功</a:t>
                </a:r>
              </a:p>
            </p:txBody>
          </p:sp>
          <p:sp>
            <p:nvSpPr>
              <p:cNvPr id="12" name="矩形 11"/>
              <p:cNvSpPr/>
              <p:nvPr/>
            </p:nvSpPr>
            <p:spPr>
              <a:xfrm>
                <a:off x="10633" y="1714"/>
                <a:ext cx="2524" cy="725"/>
              </a:xfrm>
              <a:prstGeom prst="rect">
                <a:avLst/>
              </a:prstGeom>
              <a:noFill/>
              <a:ln w="9525">
                <a:noFill/>
              </a:ln>
            </p:spPr>
            <p:txBody>
              <a:bodyPr wrap="square">
                <a:spAutoFit/>
              </a:bodyPr>
              <a:lstStyle/>
              <a:p>
                <a:r>
                  <a:rPr lang="zh-CN" altLang="en-US" sz="2400" b="1">
                    <a:solidFill>
                      <a:srgbClr val="FF0000"/>
                    </a:solidFill>
                    <a:latin typeface="楷体" panose="02010609060101010101" charset="-122"/>
                    <a:ea typeface="楷体" panose="02010609060101010101" charset="-122"/>
                  </a:rPr>
                  <a:t>做功时间</a:t>
                </a:r>
                <a:endParaRPr lang="zh-CN" altLang="en-US" sz="2400" b="1" dirty="0">
                  <a:solidFill>
                    <a:srgbClr val="FF0000"/>
                  </a:solidFill>
                  <a:latin typeface="楷体" panose="02010609060101010101" charset="-122"/>
                  <a:ea typeface="楷体" panose="02010609060101010101" charset="-122"/>
                </a:endParaRPr>
              </a:p>
            </p:txBody>
          </p:sp>
          <p:cxnSp>
            <p:nvCxnSpPr>
              <p:cNvPr id="13" name="直接连接符 12"/>
              <p:cNvCxnSpPr/>
              <p:nvPr/>
            </p:nvCxnSpPr>
            <p:spPr>
              <a:xfrm>
                <a:off x="10378" y="1680"/>
                <a:ext cx="2892" cy="0"/>
              </a:xfrm>
              <a:prstGeom prst="line">
                <a:avLst/>
              </a:prstGeom>
              <a:ln w="28575" cmpd="sng">
                <a:solidFill>
                  <a:srgbClr val="CC000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4" name="组合 13"/>
          <p:cNvGrpSpPr/>
          <p:nvPr/>
        </p:nvGrpSpPr>
        <p:grpSpPr>
          <a:xfrm>
            <a:off x="1055514" y="3797315"/>
            <a:ext cx="1318260" cy="1059815"/>
            <a:chOff x="4410" y="2570"/>
            <a:chExt cx="2076" cy="1669"/>
          </a:xfrm>
        </p:grpSpPr>
        <p:sp>
          <p:nvSpPr>
            <p:cNvPr id="15" name="文本框 14"/>
            <p:cNvSpPr txBox="1"/>
            <p:nvPr/>
          </p:nvSpPr>
          <p:spPr>
            <a:xfrm>
              <a:off x="4410" y="2932"/>
              <a:ext cx="983" cy="1307"/>
            </a:xfrm>
            <a:prstGeom prst="rect">
              <a:avLst/>
            </a:prstGeom>
            <a:noFill/>
            <a:ln w="9525">
              <a:noFill/>
            </a:ln>
          </p:spPr>
          <p:txBody>
            <a:bodyPr wrap="square">
              <a:spAutoFit/>
            </a:bodyPr>
            <a:lstStyle/>
            <a:p>
              <a:pPr>
                <a:spcBef>
                  <a:spcPct val="50000"/>
                </a:spcBef>
              </a:pPr>
              <a:r>
                <a:rPr lang="en-US" altLang="zh-CN" sz="2400" b="1" i="1">
                  <a:latin typeface="Times New Roman" panose="02020603050405020304" pitchFamily="18" charset="0"/>
                  <a:ea typeface="宋体" panose="02010600030101010101" pitchFamily="2" charset="-122"/>
                  <a:cs typeface="Times New Roman" panose="02020603050405020304" pitchFamily="18" charset="0"/>
                </a:rPr>
                <a:t>P =</a:t>
              </a:r>
            </a:p>
          </p:txBody>
        </p:sp>
        <p:grpSp>
          <p:nvGrpSpPr>
            <p:cNvPr id="16" name="组合 15"/>
            <p:cNvGrpSpPr/>
            <p:nvPr/>
          </p:nvGrpSpPr>
          <p:grpSpPr>
            <a:xfrm>
              <a:off x="5357" y="2570"/>
              <a:ext cx="1129" cy="1484"/>
              <a:chOff x="10378" y="955"/>
              <a:chExt cx="1129" cy="1484"/>
            </a:xfrm>
          </p:grpSpPr>
          <p:sp>
            <p:nvSpPr>
              <p:cNvPr id="21" name="矩形 20"/>
              <p:cNvSpPr/>
              <p:nvPr/>
            </p:nvSpPr>
            <p:spPr>
              <a:xfrm>
                <a:off x="10490" y="955"/>
                <a:ext cx="965" cy="725"/>
              </a:xfrm>
              <a:prstGeom prst="rect">
                <a:avLst/>
              </a:prstGeom>
              <a:noFill/>
              <a:ln w="9525">
                <a:noFill/>
              </a:ln>
            </p:spPr>
            <p:txBody>
              <a:bodyPr wrap="square">
                <a:spAutoFit/>
              </a:bodyPr>
              <a:lstStyle/>
              <a:p>
                <a:r>
                  <a:rPr lang="en-US" altLang="zh-CN" sz="2400" b="1" i="1" dirty="0">
                    <a:latin typeface="Times New Roman" panose="02020603050405020304" pitchFamily="18" charset="0"/>
                    <a:ea typeface="宋体" panose="02010600030101010101" pitchFamily="2" charset="-122"/>
                    <a:cs typeface="Times New Roman" panose="02020603050405020304" pitchFamily="18" charset="0"/>
                  </a:rPr>
                  <a:t>W</a:t>
                </a:r>
              </a:p>
            </p:txBody>
          </p:sp>
          <p:sp>
            <p:nvSpPr>
              <p:cNvPr id="22" name="矩形 21"/>
              <p:cNvSpPr/>
              <p:nvPr/>
            </p:nvSpPr>
            <p:spPr>
              <a:xfrm>
                <a:off x="10633" y="1714"/>
                <a:ext cx="874" cy="725"/>
              </a:xfrm>
              <a:prstGeom prst="rect">
                <a:avLst/>
              </a:prstGeom>
              <a:noFill/>
              <a:ln w="9525">
                <a:noFill/>
              </a:ln>
            </p:spPr>
            <p:txBody>
              <a:bodyPr wrap="square">
                <a:spAutoFit/>
              </a:bodyPr>
              <a:lstStyle/>
              <a:p>
                <a:r>
                  <a:rPr lang="en-US" altLang="zh-CN" sz="2400" b="1" i="1" dirty="0">
                    <a:latin typeface="Times New Roman" panose="02020603050405020304" pitchFamily="18" charset="0"/>
                    <a:ea typeface="宋体" panose="02010600030101010101" pitchFamily="2" charset="-122"/>
                    <a:cs typeface="Times New Roman" panose="02020603050405020304" pitchFamily="18" charset="0"/>
                  </a:rPr>
                  <a:t>t</a:t>
                </a:r>
              </a:p>
            </p:txBody>
          </p:sp>
          <p:cxnSp>
            <p:nvCxnSpPr>
              <p:cNvPr id="23" name="直接连接符 22"/>
              <p:cNvCxnSpPr/>
              <p:nvPr/>
            </p:nvCxnSpPr>
            <p:spPr>
              <a:xfrm flipV="1">
                <a:off x="10378" y="1679"/>
                <a:ext cx="938" cy="1"/>
              </a:xfrm>
              <a:prstGeom prst="line">
                <a:avLst/>
              </a:prstGeom>
              <a:ln w="28575" cmpd="sng">
                <a:solidFill>
                  <a:srgbClr val="CC0000"/>
                </a:solidFill>
                <a:prstDash val="solid"/>
              </a:ln>
            </p:spPr>
            <p:style>
              <a:lnRef idx="1">
                <a:schemeClr val="accent1"/>
              </a:lnRef>
              <a:fillRef idx="0">
                <a:schemeClr val="accent1"/>
              </a:fillRef>
              <a:effectRef idx="0">
                <a:schemeClr val="accent1"/>
              </a:effectRef>
              <a:fontRef idx="minor">
                <a:schemeClr val="tx1"/>
              </a:fontRef>
            </p:style>
          </p:cxnSp>
        </p:grpSp>
      </p:grpSp>
      <p:sp>
        <p:nvSpPr>
          <p:cNvPr id="24" name="文本框 23"/>
          <p:cNvSpPr txBox="1"/>
          <p:nvPr/>
        </p:nvSpPr>
        <p:spPr>
          <a:xfrm>
            <a:off x="4149234" y="4982860"/>
            <a:ext cx="4608872" cy="460375"/>
          </a:xfrm>
          <a:prstGeom prst="rect">
            <a:avLst/>
          </a:prstGeom>
          <a:noFill/>
          <a:ln w="9525">
            <a:noFill/>
          </a:ln>
        </p:spPr>
        <p:txBody>
          <a:bodyPr wrap="square">
            <a:spAutoFit/>
          </a:bodyPr>
          <a:lstStyle/>
          <a:p>
            <a:pPr>
              <a:spcBef>
                <a:spcPct val="50000"/>
              </a:spcBef>
            </a:pPr>
            <a:r>
              <a:rPr lang="en-US" altLang="zh-CN" sz="2400" b="1" dirty="0">
                <a:latin typeface="Times New Roman" panose="02020603050405020304" pitchFamily="18" charset="0"/>
                <a:ea typeface="宋体" panose="02010600030101010101" pitchFamily="2" charset="-122"/>
              </a:rPr>
              <a:t>1W</a:t>
            </a:r>
            <a:r>
              <a:rPr lang="zh-CN" altLang="en-US" sz="2400" b="1" dirty="0">
                <a:latin typeface="Times New Roman" panose="02020603050405020304" pitchFamily="18" charset="0"/>
                <a:ea typeface="宋体" panose="02010600030101010101" pitchFamily="2" charset="-122"/>
              </a:rPr>
              <a:t>：</a:t>
            </a:r>
            <a:r>
              <a:rPr lang="en-US" altLang="zh-CN" sz="2400" b="1" dirty="0">
                <a:latin typeface="Times New Roman" panose="02020603050405020304" pitchFamily="18" charset="0"/>
                <a:ea typeface="宋体" panose="02010600030101010101" pitchFamily="2" charset="-122"/>
              </a:rPr>
              <a:t>1s</a:t>
            </a:r>
            <a:r>
              <a:rPr lang="zh-CN" altLang="en-US" sz="2400" b="1" dirty="0">
                <a:latin typeface="Times New Roman" panose="02020603050405020304" pitchFamily="18" charset="0"/>
                <a:ea typeface="宋体" panose="02010600030101010101" pitchFamily="2" charset="-122"/>
              </a:rPr>
              <a:t>做功</a:t>
            </a:r>
            <a:r>
              <a:rPr lang="en-US" altLang="zh-CN" sz="2400" b="1" dirty="0">
                <a:latin typeface="Times New Roman" panose="02020603050405020304" pitchFamily="18" charset="0"/>
                <a:ea typeface="宋体" panose="02010600030101010101" pitchFamily="2" charset="-122"/>
              </a:rPr>
              <a:t>1J</a:t>
            </a:r>
            <a:r>
              <a:rPr lang="zh-CN" altLang="en-US" sz="2400" b="1" dirty="0">
                <a:latin typeface="Times New Roman" panose="02020603050405020304" pitchFamily="18" charset="0"/>
                <a:ea typeface="宋体" panose="02010600030101010101" pitchFamily="2" charset="-122"/>
              </a:rPr>
              <a:t>，功率就是</a:t>
            </a:r>
            <a:r>
              <a:rPr lang="en-US" altLang="zh-CN" sz="2400" b="1" dirty="0">
                <a:latin typeface="Times New Roman" panose="02020603050405020304" pitchFamily="18" charset="0"/>
                <a:ea typeface="宋体" panose="02010600030101010101" pitchFamily="2" charset="-122"/>
              </a:rPr>
              <a:t>1W</a:t>
            </a:r>
            <a:r>
              <a:rPr lang="zh-CN" altLang="en-US" sz="2400" b="1" dirty="0">
                <a:latin typeface="Times New Roman" panose="02020603050405020304" pitchFamily="18" charset="0"/>
                <a:ea typeface="宋体" panose="02010600030101010101" pitchFamily="2" charset="-122"/>
              </a:rPr>
              <a:t>。</a:t>
            </a:r>
            <a:endParaRPr lang="en-US" altLang="zh-CN" sz="2400" b="1" dirty="0">
              <a:latin typeface="Times New Roman" panose="02020603050405020304" pitchFamily="18"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to="" calcmode="lin" valueType="num">
                                      <p:cBhvr>
                                        <p:cTn id="15" dur="1" fill="hold"/>
                                        <p:tgtEl>
                                          <p:spTgt spid="2"/>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to="" calcmode="lin" valueType="num">
                                      <p:cBhvr>
                                        <p:cTn id="20" dur="1" fill="hold"/>
                                        <p:tgtEl>
                                          <p:spTgt spid="14"/>
                                        </p:tgtEl>
                                      </p:cBhvr>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1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1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1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1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1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49160" grpId="0"/>
      <p:bldP spid="10" grpId="0" bldLvl="0" animBg="1"/>
      <p:bldP spid="4918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2"/>
          <p:cNvSpPr txBox="1"/>
          <p:nvPr/>
        </p:nvSpPr>
        <p:spPr>
          <a:xfrm>
            <a:off x="3907790" y="1602740"/>
            <a:ext cx="4984115" cy="4078605"/>
          </a:xfrm>
          <a:prstGeom prst="rect">
            <a:avLst/>
          </a:prstGeom>
          <a:noFill/>
          <a:ln w="9525">
            <a:noFill/>
          </a:ln>
        </p:spPr>
        <p:txBody>
          <a:bodyPr wrap="square">
            <a:spAutoFit/>
          </a:bodyPr>
          <a:lstStyle/>
          <a:p>
            <a:pPr>
              <a:lnSpc>
                <a:spcPct val="120000"/>
              </a:lnSpc>
            </a:pPr>
            <a:r>
              <a:rPr lang="zh-CN" altLang="en-US" sz="2400" b="1" dirty="0">
                <a:latin typeface="Times New Roman" panose="02020603050405020304" pitchFamily="18" charset="0"/>
                <a:ea typeface="楷体" panose="02010609060101010101" charset="-122"/>
                <a:cs typeface="Times New Roman" panose="02020603050405020304" pitchFamily="18" charset="0"/>
              </a:rPr>
              <a:t>        在瓦特之前，已经有纽科门发明的蒸汽机，但是消耗大而效率低，瓦特花了</a:t>
            </a:r>
            <a:r>
              <a:rPr lang="en-US" altLang="zh-CN" sz="2400" b="1" dirty="0">
                <a:latin typeface="Times New Roman" panose="02020603050405020304" pitchFamily="18" charset="0"/>
                <a:ea typeface="楷体" panose="02010609060101010101" charset="-122"/>
                <a:cs typeface="Times New Roman" panose="02020603050405020304" pitchFamily="18" charset="0"/>
              </a:rPr>
              <a:t>10</a:t>
            </a:r>
            <a:r>
              <a:rPr lang="zh-CN" altLang="en-US" sz="2400" b="1" dirty="0">
                <a:latin typeface="Times New Roman" panose="02020603050405020304" pitchFamily="18" charset="0"/>
                <a:ea typeface="楷体" panose="02010609060101010101" charset="-122"/>
                <a:cs typeface="Times New Roman" panose="02020603050405020304" pitchFamily="18" charset="0"/>
              </a:rPr>
              <a:t>年时间，研制出精巧实用的新型蒸汽机，由此把英国带入了工业革命。无论是冶金、矿山、纺织还是交通运输，都开始使用蒸汽机来替代人和牲畜，为了纪念瓦特这位伟大的发明家，人们把常用的功率单位定为瓦特，简称瓦。</a:t>
            </a:r>
          </a:p>
        </p:txBody>
      </p:sp>
      <p:sp>
        <p:nvSpPr>
          <p:cNvPr id="41989" name="Text Box 4"/>
          <p:cNvSpPr txBox="1"/>
          <p:nvPr/>
        </p:nvSpPr>
        <p:spPr>
          <a:xfrm>
            <a:off x="996484" y="5046293"/>
            <a:ext cx="2493336" cy="727075"/>
          </a:xfrm>
          <a:prstGeom prst="rect">
            <a:avLst/>
          </a:prstGeom>
          <a:noFill/>
          <a:ln w="9525">
            <a:noFill/>
          </a:ln>
        </p:spPr>
        <p:txBody>
          <a:bodyPr wrap="square">
            <a:spAutoFit/>
          </a:bodyPr>
          <a:lstStyle/>
          <a:p>
            <a:pPr>
              <a:lnSpc>
                <a:spcPct val="115000"/>
              </a:lnSpc>
            </a:pPr>
            <a:r>
              <a:rPr lang="zh-CN" altLang="en-US" b="1" dirty="0">
                <a:latin typeface="Times New Roman" panose="02020603050405020304" pitchFamily="18" charset="0"/>
              </a:rPr>
              <a:t>瓦特 </a:t>
            </a:r>
            <a:r>
              <a:rPr lang="en-US" altLang="zh-CN" b="1" dirty="0">
                <a:latin typeface="Times New Roman" panose="02020603050405020304" pitchFamily="18" charset="0"/>
              </a:rPr>
              <a:t>James Watt</a:t>
            </a:r>
          </a:p>
          <a:p>
            <a:pPr>
              <a:lnSpc>
                <a:spcPct val="115000"/>
              </a:lnSpc>
            </a:pPr>
            <a:r>
              <a:rPr lang="zh-CN" altLang="en-US" b="1" dirty="0">
                <a:latin typeface="Times New Roman" panose="02020603050405020304" pitchFamily="18" charset="0"/>
              </a:rPr>
              <a:t>英国  </a:t>
            </a:r>
            <a:r>
              <a:rPr lang="en-US" altLang="zh-CN" b="1" dirty="0">
                <a:latin typeface="Times New Roman" panose="02020603050405020304" pitchFamily="18" charset="0"/>
              </a:rPr>
              <a:t>1736—1819</a:t>
            </a:r>
            <a:r>
              <a:rPr lang="zh-CN" altLang="en-US" b="1" dirty="0">
                <a:latin typeface="Times New Roman" panose="02020603050405020304" pitchFamily="18" charset="0"/>
              </a:rPr>
              <a:t>年</a:t>
            </a:r>
          </a:p>
        </p:txBody>
      </p:sp>
      <p:pic>
        <p:nvPicPr>
          <p:cNvPr id="2" name="图片 1"/>
          <p:cNvPicPr>
            <a:picLocks noChangeAspect="1"/>
          </p:cNvPicPr>
          <p:nvPr/>
        </p:nvPicPr>
        <p:blipFill>
          <a:blip r:embed="rId2"/>
          <a:stretch>
            <a:fillRect/>
          </a:stretch>
        </p:blipFill>
        <p:spPr>
          <a:xfrm>
            <a:off x="371475" y="1885950"/>
            <a:ext cx="3248660" cy="3086735"/>
          </a:xfrm>
          <a:prstGeom prst="rect">
            <a:avLst/>
          </a:prstGeom>
        </p:spPr>
      </p:pic>
      <p:grpSp>
        <p:nvGrpSpPr>
          <p:cNvPr id="15" name="组合 14"/>
          <p:cNvGrpSpPr/>
          <p:nvPr/>
        </p:nvGrpSpPr>
        <p:grpSpPr>
          <a:xfrm>
            <a:off x="3153501" y="1100464"/>
            <a:ext cx="1508578" cy="661350"/>
            <a:chOff x="931250" y="529255"/>
            <a:chExt cx="1508578" cy="661350"/>
          </a:xfrm>
        </p:grpSpPr>
        <p:sp>
          <p:nvSpPr>
            <p:cNvPr id="16" name="流程图: 延期 15"/>
            <p:cNvSpPr/>
            <p:nvPr/>
          </p:nvSpPr>
          <p:spPr>
            <a:xfrm>
              <a:off x="1247163" y="714091"/>
              <a:ext cx="1007131" cy="461665"/>
            </a:xfrm>
            <a:prstGeom prst="flowChartDelay">
              <a:avLst/>
            </a:prstGeom>
            <a:solidFill>
              <a:srgbClr val="BECE37">
                <a:lumMod val="40000"/>
                <a:lumOff val="60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a:ea typeface="微软雅黑" panose="020B0503020204020204" pitchFamily="34" charset="-122"/>
              </a:endParaRPr>
            </a:p>
          </p:txBody>
        </p:sp>
        <p:pic>
          <p:nvPicPr>
            <p:cNvPr id="17" name="Picture 2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346" r="100000"/>
                      </a14:imgEffect>
                    </a14:imgLayer>
                  </a14:imgProps>
                </a:ext>
                <a:ext uri="{28A0092B-C50C-407E-A947-70E740481C1C}">
                  <a14:useLocalDpi xmlns:a14="http://schemas.microsoft.com/office/drawing/2010/main" val="0"/>
                </a:ext>
              </a:extLst>
            </a:blip>
            <a:srcRect/>
            <a:stretch>
              <a:fillRect/>
            </a:stretch>
          </p:blipFill>
          <p:spPr bwMode="auto">
            <a:xfrm>
              <a:off x="931250" y="529255"/>
              <a:ext cx="631825" cy="66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382815" y="742246"/>
              <a:ext cx="1057013" cy="368300"/>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0" cap="none" spc="0" normalizeH="0" baseline="0" noProof="0" dirty="0">
                  <a:ln>
                    <a:noFill/>
                  </a:ln>
                  <a:solidFill>
                    <a:prstClr val="black"/>
                  </a:solidFill>
                  <a:effectLst/>
                  <a:uLnTx/>
                  <a:uFillTx/>
                  <a:latin typeface="Arial" panose="020B0604020202020204" pitchFamily="34" charset="0"/>
                </a:rPr>
                <a:t>小</a:t>
              </a:r>
              <a:r>
                <a:rPr lang="zh-CN" altLang="en-US" b="1" kern="0" dirty="0">
                  <a:solidFill>
                    <a:prstClr val="black"/>
                  </a:solidFill>
                  <a:latin typeface="Arial" panose="020B0604020202020204" pitchFamily="34" charset="0"/>
                </a:rPr>
                <a:t>资料</a:t>
              </a:r>
              <a:endParaRPr kumimoji="0" lang="zh-CN" altLang="en-US" sz="1800" b="1" i="0" u="none" strike="noStrike" kern="0" cap="none" spc="0" normalizeH="0" baseline="0" noProof="0" dirty="0">
                <a:ln>
                  <a:noFill/>
                </a:ln>
                <a:solidFill>
                  <a:prstClr val="black"/>
                </a:solidFill>
                <a:effectLst/>
                <a:uLnTx/>
                <a:uFillTx/>
                <a:latin typeface="Arial" panose="020B0604020202020204" pitchFamily="34" charset="0"/>
              </a:endParaRPr>
            </a:p>
          </p:txBody>
        </p:sp>
      </p:grpSp>
    </p:spTree>
  </p:cSld>
  <p:clrMapOvr>
    <a:masterClrMapping/>
  </p:clrMapOvr>
  <p:transition spd="slow">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文本框 46085"/>
          <p:cNvSpPr txBox="1"/>
          <p:nvPr/>
        </p:nvSpPr>
        <p:spPr>
          <a:xfrm>
            <a:off x="394970" y="1550035"/>
            <a:ext cx="8062595" cy="977265"/>
          </a:xfrm>
          <a:prstGeom prst="rect">
            <a:avLst/>
          </a:prstGeom>
          <a:noFill/>
          <a:ln w="9525">
            <a:noFill/>
          </a:ln>
        </p:spPr>
        <p:txBody>
          <a:bodyPr wrap="square">
            <a:spAutoFit/>
          </a:bodyPr>
          <a:lstStyle/>
          <a:p>
            <a:pPr>
              <a:lnSpc>
                <a:spcPct val="120000"/>
              </a:lnSpc>
            </a:pPr>
            <a:r>
              <a:rPr lang="zh-CN" altLang="en-US"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例题  </a:t>
            </a:r>
            <a:r>
              <a:rPr lang="zh-CN" altLang="en-US" sz="2400" b="1" dirty="0">
                <a:latin typeface="Times New Roman" panose="02020603050405020304" pitchFamily="18" charset="0"/>
                <a:ea typeface="楷体" panose="02010609060101010101" charset="-122"/>
                <a:cs typeface="Times New Roman" panose="02020603050405020304" pitchFamily="18" charset="0"/>
              </a:rPr>
              <a:t>大石头质量为</a:t>
            </a:r>
            <a:r>
              <a:rPr lang="en-US" altLang="zh-CN" sz="2400" b="1" dirty="0">
                <a:latin typeface="Times New Roman" panose="02020603050405020304" pitchFamily="18" charset="0"/>
                <a:ea typeface="楷体" panose="02010609060101010101" charset="-122"/>
                <a:cs typeface="Times New Roman" panose="02020603050405020304" pitchFamily="18" charset="0"/>
              </a:rPr>
              <a:t>6 t</a:t>
            </a:r>
            <a:r>
              <a:rPr lang="zh-CN" altLang="en-US" sz="2400" b="1" dirty="0">
                <a:latin typeface="Times New Roman" panose="02020603050405020304" pitchFamily="18" charset="0"/>
                <a:ea typeface="楷体" panose="02010609060101010101" charset="-122"/>
                <a:cs typeface="Times New Roman" panose="02020603050405020304" pitchFamily="18" charset="0"/>
              </a:rPr>
              <a:t>，起重机的吊钩在</a:t>
            </a:r>
            <a:r>
              <a:rPr lang="en-US" altLang="zh-CN" sz="2400" b="1" dirty="0">
                <a:latin typeface="Times New Roman" panose="02020603050405020304" pitchFamily="18" charset="0"/>
                <a:ea typeface="楷体" panose="02010609060101010101" charset="-122"/>
                <a:cs typeface="Times New Roman" panose="02020603050405020304" pitchFamily="18" charset="0"/>
              </a:rPr>
              <a:t>15 s </a:t>
            </a:r>
            <a:r>
              <a:rPr lang="zh-CN" altLang="en-US" sz="2400" b="1" dirty="0">
                <a:latin typeface="Times New Roman" panose="02020603050405020304" pitchFamily="18" charset="0"/>
                <a:ea typeface="楷体" panose="02010609060101010101" charset="-122"/>
                <a:cs typeface="Times New Roman" panose="02020603050405020304" pitchFamily="18" charset="0"/>
              </a:rPr>
              <a:t>内将大石头匀速提升了 </a:t>
            </a:r>
            <a:r>
              <a:rPr lang="en-US" altLang="zh-CN" sz="2400" b="1" dirty="0">
                <a:latin typeface="Times New Roman" panose="02020603050405020304" pitchFamily="18" charset="0"/>
                <a:ea typeface="楷体" panose="02010609060101010101" charset="-122"/>
                <a:cs typeface="Times New Roman" panose="02020603050405020304" pitchFamily="18" charset="0"/>
              </a:rPr>
              <a:t>1 m</a:t>
            </a:r>
            <a:r>
              <a:rPr lang="zh-CN" altLang="en-US" sz="2400" b="1" dirty="0">
                <a:latin typeface="Times New Roman" panose="02020603050405020304" pitchFamily="18" charset="0"/>
                <a:ea typeface="楷体" panose="02010609060101010101" charset="-122"/>
                <a:cs typeface="Times New Roman" panose="02020603050405020304" pitchFamily="18" charset="0"/>
              </a:rPr>
              <a:t>，起重机提升大石头的功率是多少？</a:t>
            </a:r>
          </a:p>
        </p:txBody>
      </p:sp>
      <p:sp>
        <p:nvSpPr>
          <p:cNvPr id="46087" name="矩形 46086"/>
          <p:cNvSpPr/>
          <p:nvPr/>
        </p:nvSpPr>
        <p:spPr>
          <a:xfrm>
            <a:off x="319405" y="2486382"/>
            <a:ext cx="8724900" cy="3220085"/>
          </a:xfrm>
          <a:prstGeom prst="rect">
            <a:avLst/>
          </a:prstGeom>
          <a:noFill/>
          <a:ln w="9525">
            <a:noFill/>
          </a:ln>
        </p:spPr>
        <p:txBody>
          <a:bodyPr wrap="square">
            <a:spAutoFit/>
          </a:bodyPr>
          <a:lstStyle/>
          <a:p>
            <a:pPr fontAlgn="auto">
              <a:lnSpc>
                <a:spcPts val="4880"/>
              </a:lnSpc>
            </a:pPr>
            <a:r>
              <a:rPr lang="zh-CN" altLang="en-US" sz="24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解 ：</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因为起重机匀速，大石头的拉力与大石头所受的重力相等，  </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4880"/>
              </a:lnSpc>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即</a:t>
            </a:r>
            <a:r>
              <a:rPr lang="en-US" altLang="zh-CN" sz="2400" b="1" i="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i="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F</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b="1" i="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G</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b="1" i="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mg</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 6×10</a:t>
            </a:r>
            <a:r>
              <a:rPr lang="en-US" altLang="zh-CN" sz="2400" b="1" baseline="30000"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3</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kg×10 N/kg = </a:t>
            </a:r>
            <a:r>
              <a:rPr lang="en-US" altLang="zh-CN" sz="2400" b="1" dirty="0" smtClean="0">
                <a:solidFill>
                  <a:srgbClr val="CC0000"/>
                </a:solidFill>
                <a:latin typeface="Times New Roman" panose="02020603050405020304" pitchFamily="18" charset="0"/>
                <a:ea typeface="宋体" panose="02010600030101010101" pitchFamily="2" charset="-122"/>
                <a:cs typeface="Times New Roman" panose="02020603050405020304" pitchFamily="18" charset="0"/>
              </a:rPr>
              <a:t>6×10</a:t>
            </a:r>
            <a:r>
              <a:rPr lang="en-US" altLang="zh-CN" sz="2400" b="1" baseline="30000" dirty="0" smtClean="0">
                <a:solidFill>
                  <a:srgbClr val="CC0000"/>
                </a:solidFill>
                <a:latin typeface="Times New Roman" panose="02020603050405020304" pitchFamily="18" charset="0"/>
                <a:ea typeface="宋体" panose="02010600030101010101" pitchFamily="2" charset="-122"/>
                <a:cs typeface="Times New Roman" panose="02020603050405020304" pitchFamily="18" charset="0"/>
              </a:rPr>
              <a:t>4 </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N</a:t>
            </a:r>
          </a:p>
          <a:p>
            <a:pPr fontAlgn="auto">
              <a:lnSpc>
                <a:spcPts val="4880"/>
              </a:lnSpc>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       石头在拉力方向上移动的距离  </a:t>
            </a:r>
            <a:r>
              <a:rPr lang="en-US" altLang="zh-CN" sz="2400" b="1" i="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s </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=1m</a:t>
            </a:r>
          </a:p>
          <a:p>
            <a:pPr fontAlgn="auto">
              <a:lnSpc>
                <a:spcPts val="4880"/>
              </a:lnSpc>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       拉力做的功是：</a:t>
            </a:r>
            <a:r>
              <a:rPr lang="en-US" altLang="zh-CN" sz="2400" b="1" i="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W</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b="1" i="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Fs</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b="1" dirty="0" smtClean="0">
                <a:solidFill>
                  <a:srgbClr val="CC0000"/>
                </a:solidFill>
                <a:latin typeface="Times New Roman" panose="02020603050405020304" pitchFamily="18" charset="0"/>
                <a:ea typeface="宋体" panose="02010600030101010101" pitchFamily="2" charset="-122"/>
                <a:cs typeface="Times New Roman" panose="02020603050405020304" pitchFamily="18" charset="0"/>
              </a:rPr>
              <a:t>6×10</a:t>
            </a:r>
            <a:r>
              <a:rPr lang="en-US" altLang="zh-CN" sz="2400" b="1" baseline="30000" dirty="0" smtClean="0">
                <a:solidFill>
                  <a:srgbClr val="CC0000"/>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2400" b="1" dirty="0" smtClean="0">
                <a:solidFill>
                  <a:srgbClr val="CC0000"/>
                </a:solidFill>
                <a:latin typeface="Times New Roman" panose="02020603050405020304" pitchFamily="18" charset="0"/>
                <a:ea typeface="宋体" panose="02010600030101010101" pitchFamily="2" charset="-122"/>
                <a:cs typeface="Times New Roman" panose="02020603050405020304" pitchFamily="18" charset="0"/>
              </a:rPr>
              <a:t>N </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×1 m = 6×10</a:t>
            </a:r>
            <a:r>
              <a:rPr lang="en-US" altLang="zh-CN" sz="2400" b="1" baseline="30000"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2400" b="1"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J</a:t>
            </a:r>
          </a:p>
          <a:p>
            <a:pPr fontAlgn="auto">
              <a:lnSpc>
                <a:spcPts val="4880"/>
              </a:lnSpc>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       起重机提升大石头的功率是</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46088" name="对象 46087"/>
          <p:cNvGraphicFramePr/>
          <p:nvPr/>
        </p:nvGraphicFramePr>
        <p:xfrm>
          <a:off x="4681855" y="4999087"/>
          <a:ext cx="4425950" cy="893445"/>
        </p:xfrm>
        <a:graphic>
          <a:graphicData uri="http://schemas.openxmlformats.org/presentationml/2006/ole">
            <mc:AlternateContent xmlns:mc="http://schemas.openxmlformats.org/markup-compatibility/2006">
              <mc:Choice xmlns:v="urn:schemas-microsoft-com:vml" Requires="v">
                <p:oleObj spid="_x0000_s3098" r:id="rId3" imgW="1930400" imgH="457200" progId="Equation.DSMT4">
                  <p:embed/>
                </p:oleObj>
              </mc:Choice>
              <mc:Fallback>
                <p:oleObj r:id="rId3" imgW="1930400" imgH="457200" progId="Equation.DSMT4">
                  <p:embed/>
                  <p:pic>
                    <p:nvPicPr>
                      <p:cNvPr id="0" name="图片 3080"/>
                      <p:cNvPicPr/>
                      <p:nvPr/>
                    </p:nvPicPr>
                    <p:blipFill>
                      <a:blip r:embed="rId4"/>
                      <a:stretch>
                        <a:fillRect/>
                      </a:stretch>
                    </p:blipFill>
                    <p:spPr>
                      <a:xfrm>
                        <a:off x="4681855" y="4999087"/>
                        <a:ext cx="4425950" cy="893445"/>
                      </a:xfrm>
                      <a:prstGeom prst="rect">
                        <a:avLst/>
                      </a:prstGeom>
                      <a:noFill/>
                      <a:ln w="38100">
                        <a:noFill/>
                        <a:miter/>
                      </a:ln>
                    </p:spPr>
                  </p:pic>
                </p:oleObj>
              </mc:Fallback>
            </mc:AlternateContent>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6087">
                                            <p:txEl>
                                              <p:pRg st="0" end="0"/>
                                            </p:txEl>
                                          </p:spTgt>
                                        </p:tgtEl>
                                        <p:attrNameLst>
                                          <p:attrName>style.visibility</p:attrName>
                                        </p:attrNameLst>
                                      </p:cBhvr>
                                      <p:to>
                                        <p:strVal val="visible"/>
                                      </p:to>
                                    </p:set>
                                    <p:anim to="" calcmode="lin" valueType="num">
                                      <p:cBhvr>
                                        <p:cTn id="7" dur="1" fill="hold"/>
                                        <p:tgtEl>
                                          <p:spTgt spid="46087">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6087">
                                            <p:txEl>
                                              <p:pRg st="1" end="1"/>
                                            </p:txEl>
                                          </p:spTgt>
                                        </p:tgtEl>
                                        <p:attrNameLst>
                                          <p:attrName>style.visibility</p:attrName>
                                        </p:attrNameLst>
                                      </p:cBhvr>
                                      <p:to>
                                        <p:strVal val="visible"/>
                                      </p:to>
                                    </p:set>
                                    <p:anim to="" calcmode="lin" valueType="num">
                                      <p:cBhvr>
                                        <p:cTn id="12" dur="1" fill="hold"/>
                                        <p:tgtEl>
                                          <p:spTgt spid="46087">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6087">
                                            <p:txEl>
                                              <p:pRg st="2" end="2"/>
                                            </p:txEl>
                                          </p:spTgt>
                                        </p:tgtEl>
                                        <p:attrNameLst>
                                          <p:attrName>style.visibility</p:attrName>
                                        </p:attrNameLst>
                                      </p:cBhvr>
                                      <p:to>
                                        <p:strVal val="visible"/>
                                      </p:to>
                                    </p:set>
                                    <p:anim to="" calcmode="lin" valueType="num">
                                      <p:cBhvr>
                                        <p:cTn id="17" dur="1" fill="hold"/>
                                        <p:tgtEl>
                                          <p:spTgt spid="46087">
                                            <p:txEl>
                                              <p:pRg st="2" end="2"/>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6087">
                                            <p:txEl>
                                              <p:pRg st="3" end="3"/>
                                            </p:txEl>
                                          </p:spTgt>
                                        </p:tgtEl>
                                        <p:attrNameLst>
                                          <p:attrName>style.visibility</p:attrName>
                                        </p:attrNameLst>
                                      </p:cBhvr>
                                      <p:to>
                                        <p:strVal val="visible"/>
                                      </p:to>
                                    </p:set>
                                    <p:anim to="" calcmode="lin" valueType="num">
                                      <p:cBhvr>
                                        <p:cTn id="22" dur="1" fill="hold"/>
                                        <p:tgtEl>
                                          <p:spTgt spid="46087">
                                            <p:txEl>
                                              <p:pRg st="3" end="3"/>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6087">
                                            <p:txEl>
                                              <p:pRg st="4" end="4"/>
                                            </p:txEl>
                                          </p:spTgt>
                                        </p:tgtEl>
                                        <p:attrNameLst>
                                          <p:attrName>style.visibility</p:attrName>
                                        </p:attrNameLst>
                                      </p:cBhvr>
                                      <p:to>
                                        <p:strVal val="visible"/>
                                      </p:to>
                                    </p:set>
                                    <p:anim to="" calcmode="lin" valueType="num">
                                      <p:cBhvr>
                                        <p:cTn id="27" dur="1" fill="hold"/>
                                        <p:tgtEl>
                                          <p:spTgt spid="46087">
                                            <p:txEl>
                                              <p:pRg st="4" end="4"/>
                                            </p:txEl>
                                          </p:spTgt>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6088"/>
                                        </p:tgtEl>
                                        <p:attrNameLst>
                                          <p:attrName>style.visibility</p:attrName>
                                        </p:attrNameLst>
                                      </p:cBhvr>
                                      <p:to>
                                        <p:strVal val="visible"/>
                                      </p:to>
                                    </p:set>
                                    <p:anim to="" calcmode="lin" valueType="num">
                                      <p:cBhvr>
                                        <p:cTn id="32" dur="1" fill="hold"/>
                                        <p:tgtEl>
                                          <p:spTgt spid="4608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KSO_WM_SLIDE_MODEL_TYPE" val="cover"/>
</p:tagLst>
</file>

<file path=ppt/tags/tag10.xml><?xml version="1.0" encoding="utf-8"?>
<p:tagLst xmlns:a="http://schemas.openxmlformats.org/drawingml/2006/main" xmlns:r="http://schemas.openxmlformats.org/officeDocument/2006/relationships" xmlns:p="http://schemas.openxmlformats.org/presentationml/2006/main">
  <p:tag name="KSO_WM_UNIT_VALUE" val="38"/>
  <p:tag name="KSO_WM_UNIT_HIGHLIGHT" val="0"/>
  <p:tag name="KSO_WM_UNIT_COMPATIBLE" val="0"/>
  <p:tag name="KSO_WM_DIAGRAM_GROUP_CODE" val="n1-1"/>
  <p:tag name="KSO_WM_UNIT_TYPE" val="n_h_h_f"/>
  <p:tag name="KSO_WM_UNIT_INDEX" val="1_2_2_1"/>
  <p:tag name="KSO_WM_UNIT_ID" val="diagram20187637_2*n_h_h_f*1_2_2_1"/>
  <p:tag name="KSO_WM_TEMPLATE_CATEGORY" val="diagram"/>
  <p:tag name="KSO_WM_TEMPLATE_INDEX" val="20187637"/>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UNIT_TYPE" val="a"/>
  <p:tag name="KSO_WM_UNIT_INDEX" val="1"/>
  <p:tag name="KSO_WM_UNIT_ID" val="custom20184553_1*a*1"/>
  <p:tag name="KSO_WM_UNIT_LAYERLEVEL" val="1"/>
  <p:tag name="KSO_WM_UNIT_VALUE" val="10"/>
  <p:tag name="KSO_WM_UNIT_ISCONTENTSTITLE" val="0"/>
  <p:tag name="KSO_WM_UNIT_HIGHLIGHT" val="0"/>
  <p:tag name="KSO_WM_UNIT_COMPATIBLE" val="0"/>
  <p:tag name="KSO_WM_UNIT_CLEAR" val="0"/>
  <p:tag name="KSO_WM_BEAUTIFY_FLAG" val="#wm#"/>
  <p:tag name="KSO_WM_UNIT_PRESET_TEXT" val="空白演示"/>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n1-1"/>
  <p:tag name="KSO_WM_UNIT_TYPE" val="n_h_i"/>
  <p:tag name="KSO_WM_UNIT_INDEX" val="1_1_1"/>
  <p:tag name="KSO_WM_UNIT_ID" val="diagram20187637_2*n_h_i*1_1_1"/>
  <p:tag name="KSO_WM_TEMPLATE_CATEGORY" val="diagram"/>
  <p:tag name="KSO_WM_TEMPLATE_INDEX" val="20187637"/>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54"/>
  <p:tag name="KSO_WM_UNIT_HIGHLIGHT" val="0"/>
  <p:tag name="KSO_WM_UNIT_COMPATIBLE" val="0"/>
  <p:tag name="KSO_WM_DIAGRAM_GROUP_CODE" val="n1-1"/>
  <p:tag name="KSO_WM_UNIT_TYPE" val="n_h_a"/>
  <p:tag name="KSO_WM_UNIT_INDEX" val="1_1_1"/>
  <p:tag name="KSO_WM_UNIT_ID" val="diagram20187637_2*n_h_a*1_1_1"/>
  <p:tag name="KSO_WM_TEMPLATE_CATEGORY" val="diagram"/>
  <p:tag name="KSO_WM_TEMPLATE_INDEX" val="20187637"/>
  <p:tag name="KSO_WM_UNIT_LAYERLEVEL" val="1_1_1"/>
  <p:tag name="KSO_WM_TAG_VERSION" val="1.0"/>
  <p:tag name="KSO_WM_BEAUTIFY_FLAG" val="#wm#"/>
  <p:tag name="KSO_WM_UNIT_PRESET_TEXT" val="添加标题"/>
  <p:tag name="KSO_WM_UNIT_FILL_FORE_SCHEMECOLOR_INDEX" val="5"/>
  <p:tag name="KSO_WM_UNIT_FILL_TYPE" val="1"/>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n1-1"/>
  <p:tag name="KSO_WM_UNIT_TYPE" val="n_h_h_i"/>
  <p:tag name="KSO_WM_UNIT_INDEX" val="1_2_1_1"/>
  <p:tag name="KSO_WM_UNIT_ID" val="diagram20187637_2*n_h_h_i*1_2_1_1"/>
  <p:tag name="KSO_WM_TEMPLATE_CATEGORY" val="diagram"/>
  <p:tag name="KSO_WM_TEMPLATE_INDEX" val="20187637"/>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n1-1"/>
  <p:tag name="KSO_WM_UNIT_TYPE" val="n_h_h_i"/>
  <p:tag name="KSO_WM_UNIT_INDEX" val="1_2_2_1"/>
  <p:tag name="KSO_WM_UNIT_ID" val="diagram20187637_2*n_h_h_i*1_2_2_1"/>
  <p:tag name="KSO_WM_TEMPLATE_CATEGORY" val="diagram"/>
  <p:tag name="KSO_WM_TEMPLATE_INDEX" val="20187637"/>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n1-1"/>
  <p:tag name="KSO_WM_UNIT_TYPE" val="n_h_h_a"/>
  <p:tag name="KSO_WM_UNIT_INDEX" val="1_2_1_1"/>
  <p:tag name="KSO_WM_UNIT_ID" val="diagram20187637_2*n_h_h_a*1_2_1_1"/>
  <p:tag name="KSO_WM_TEMPLATE_CATEGORY" val="diagram"/>
  <p:tag name="KSO_WM_TEMPLATE_INDEX" val="20187637"/>
  <p:tag name="KSO_WM_UNIT_LAYERLEVEL" val="1_1_1_1"/>
  <p:tag name="KSO_WM_TAG_VERSION" val="1.0"/>
  <p:tag name="KSO_WM_BEAUTIFY_FLAG" val="#wm#"/>
  <p:tag name="KSO_WM_UNIT_PRESET_TEXT" val="添加标题"/>
  <p:tag name="KSO_WM_UNIT_TEXT_FILL_FORE_SCHEMECOLOR_INDEX" val="6"/>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VALUE" val="38"/>
  <p:tag name="KSO_WM_UNIT_HIGHLIGHT" val="0"/>
  <p:tag name="KSO_WM_UNIT_COMPATIBLE" val="0"/>
  <p:tag name="KSO_WM_DIAGRAM_GROUP_CODE" val="n1-1"/>
  <p:tag name="KSO_WM_UNIT_TYPE" val="n_h_h_f"/>
  <p:tag name="KSO_WM_UNIT_INDEX" val="1_2_1_1"/>
  <p:tag name="KSO_WM_UNIT_ID" val="diagram20187637_2*n_h_h_f*1_2_1_1"/>
  <p:tag name="KSO_WM_TEMPLATE_CATEGORY" val="diagram"/>
  <p:tag name="KSO_WM_TEMPLATE_INDEX" val="20187637"/>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n1-1"/>
  <p:tag name="KSO_WM_UNIT_TYPE" val="n_h_h_a"/>
  <p:tag name="KSO_WM_UNIT_INDEX" val="1_2_2_1"/>
  <p:tag name="KSO_WM_UNIT_ID" val="diagram20187637_2*n_h_h_a*1_2_2_1"/>
  <p:tag name="KSO_WM_TEMPLATE_CATEGORY" val="diagram"/>
  <p:tag name="KSO_WM_TEMPLATE_INDEX" val="20187637"/>
  <p:tag name="KSO_WM_UNIT_LAYERLEVEL" val="1_1_1_1"/>
  <p:tag name="KSO_WM_TAG_VERSION" val="1.0"/>
  <p:tag name="KSO_WM_BEAUTIFY_FLAG" val="#wm#"/>
  <p:tag name="KSO_WM_UNIT_PRESET_TEXT" val="添加标题"/>
  <p:tag name="KSO_WM_UNIT_TEXT_FILL_FORE_SCHEMECOLOR_INDEX" val="7"/>
  <p:tag name="KSO_WM_UNIT_TEXT_FILL_TYPE" val="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1370</Words>
  <Application>Microsoft Office PowerPoint</Application>
  <PresentationFormat>全屏显示(4:3)</PresentationFormat>
  <Paragraphs>160</Paragraphs>
  <Slides>22</Slides>
  <Notes>2</Notes>
  <HiddenSlides>0</HiddenSlides>
  <MMClips>0</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22</vt:i4>
      </vt:variant>
    </vt:vector>
  </HeadingPairs>
  <TitlesOfParts>
    <vt:vector size="26" baseType="lpstr">
      <vt:lpstr>默认设计模板</vt:lpstr>
      <vt:lpstr>Equation.DSMT4</vt:lpstr>
      <vt:lpstr>Equation</vt:lpstr>
      <vt:lpstr>Equation.KSEE3</vt:lpstr>
      <vt:lpstr>  第十一章 功和机械能 第2节  功率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User</cp:lastModifiedBy>
  <cp:revision>57</cp:revision>
  <dcterms:created xsi:type="dcterms:W3CDTF">2017-03-15T04:23:00Z</dcterms:created>
  <dcterms:modified xsi:type="dcterms:W3CDTF">2020-01-13T01:51:54Z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