
<file path=[Content_Types].xml><?xml version="1.0" encoding="utf-8"?>
<Types xmlns="http://schemas.openxmlformats.org/package/2006/content-types">
  <Default Extension="wav" ContentType="audio/x-wav"/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80" r:id="rId3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296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75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54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F0A7A7CB-B25B-4E4B-989D-C24E01125775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F85F6DC-8C86-46A4-B6D4-6534601F0CBE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012165B4-7A5B-4C0F-B1CE-819AB7E8193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 noChangeArrowheads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2" y="171611"/>
            <a:ext cx="12192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2" y="2127509"/>
            <a:ext cx="12192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942" y="837127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574675" y="6103938"/>
            <a:ext cx="684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00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841375" y="1987550"/>
            <a:ext cx="6715125" cy="1343025"/>
            <a:chOff x="1178398" y="2105678"/>
            <a:chExt cx="3548062" cy="1343576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478" y="2105678"/>
              <a:ext cx="2497903" cy="5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磁现象 </a:t>
              </a:r>
              <a:endParaRPr lang="zh-CN" altLang="en-US" sz="2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04"/>
              <a:ext cx="3548062" cy="82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第三节 电流的磁场</a:t>
              </a:r>
              <a:endParaRPr lang="zh-CN" altLang="en-US" sz="48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175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29575" y="877888"/>
            <a:ext cx="4162425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4577"/>
          <p:cNvSpPr txBox="1">
            <a:spLocks noChangeArrowheads="1"/>
          </p:cNvSpPr>
          <p:nvPr/>
        </p:nvSpPr>
        <p:spPr bwMode="auto">
          <a:xfrm>
            <a:off x="552450" y="5311775"/>
            <a:ext cx="10607675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800" b="1">
                <a:ea typeface="微软雅黑" panose="020B0503020204020204" pitchFamily="34" charset="-122"/>
              </a:rPr>
              <a:t>结论：</a:t>
            </a:r>
            <a:r>
              <a:rPr lang="zh-CN" altLang="en-US" sz="2800">
                <a:solidFill>
                  <a:srgbClr val="FF3300"/>
                </a:solidFill>
                <a:ea typeface="微软雅黑" panose="020B0503020204020204" pitchFamily="34" charset="-122"/>
              </a:rPr>
              <a:t>越靠近直导线，磁性越强，磁感线是以导线上各点为圆心的同心圆。</a:t>
            </a:r>
            <a:endParaRPr lang="en-US" sz="28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0963" name="图片 24578" descr="直线电流的磁场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50013" y="2133600"/>
            <a:ext cx="46624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图片 24579" descr="26t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2252663"/>
            <a:ext cx="53784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文本框 24580"/>
          <p:cNvSpPr txBox="1">
            <a:spLocks noChangeArrowheads="1"/>
          </p:cNvSpPr>
          <p:nvPr/>
        </p:nvSpPr>
        <p:spPr bwMode="auto">
          <a:xfrm>
            <a:off x="477838" y="1347788"/>
            <a:ext cx="93138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直导线周围的磁场有何特点？</a:t>
            </a:r>
            <a:endParaRPr lang="en-US" sz="2800">
              <a:ea typeface="微软雅黑" panose="020B0503020204020204" pitchFamily="34" charset="-122"/>
            </a:endParaRPr>
          </a:p>
        </p:txBody>
      </p:sp>
      <p:sp>
        <p:nvSpPr>
          <p:cNvPr id="40966" name="矩形 23553"/>
          <p:cNvSpPr>
            <a:spLocks noChangeArrowheads="1"/>
          </p:cNvSpPr>
          <p:nvPr/>
        </p:nvSpPr>
        <p:spPr bwMode="auto">
          <a:xfrm>
            <a:off x="5807075" y="1343025"/>
            <a:ext cx="5111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ea typeface="微软雅黑" panose="020B0503020204020204" pitchFamily="34" charset="-122"/>
              </a:rPr>
              <a:t>实验：研究通电直导线的磁场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25601"/>
          <p:cNvSpPr txBox="1">
            <a:spLocks noChangeArrowheads="1"/>
          </p:cNvSpPr>
          <p:nvPr/>
        </p:nvSpPr>
        <p:spPr bwMode="auto">
          <a:xfrm>
            <a:off x="447675" y="1293813"/>
            <a:ext cx="11007725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   既然通电导线周围存在磁场，那么它能不能吸起大头针呢？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这是因为磁场太弱了。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4" name="图片 25603" descr="45_2291238_971828beb8e4b0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83475" y="3448050"/>
            <a:ext cx="4330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文本框 25604"/>
          <p:cNvSpPr txBox="1">
            <a:spLocks noChangeArrowheads="1"/>
          </p:cNvSpPr>
          <p:nvPr/>
        </p:nvSpPr>
        <p:spPr bwMode="auto">
          <a:xfrm>
            <a:off x="668338" y="3384550"/>
            <a:ext cx="74549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问题：怎样增强通电导线的磁场呢？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89" name="文本框 25605"/>
          <p:cNvSpPr txBox="1">
            <a:spLocks noChangeArrowheads="1"/>
          </p:cNvSpPr>
          <p:nvPr/>
        </p:nvSpPr>
        <p:spPr bwMode="auto">
          <a:xfrm>
            <a:off x="723900" y="4108450"/>
            <a:ext cx="6835775" cy="2151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如果把导线绕在圆筒上，就做成了螺线管（线圈），各条导线产生的磁场叠加在一起，磁场就会强得多。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/>
      <p:bldP spid="4198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26626"/>
          <p:cNvSpPr txBox="1">
            <a:spLocks noChangeArrowheads="1"/>
          </p:cNvSpPr>
          <p:nvPr/>
        </p:nvSpPr>
        <p:spPr bwMode="auto">
          <a:xfrm>
            <a:off x="2147888" y="1604963"/>
            <a:ext cx="5518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ea typeface="微软雅黑" panose="020B0503020204020204" pitchFamily="34" charset="-122"/>
              </a:rPr>
              <a:t>通电螺线管周围的磁场分布特点。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26628" name="文本框 26627"/>
          <p:cNvSpPr txBox="1">
            <a:spLocks noChangeArrowheads="1"/>
          </p:cNvSpPr>
          <p:nvPr/>
        </p:nvSpPr>
        <p:spPr bwMode="auto">
          <a:xfrm>
            <a:off x="1031875" y="2659063"/>
            <a:ext cx="9024938" cy="2287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ea typeface="微软雅黑" panose="020B0503020204020204" pitchFamily="34" charset="-122"/>
              </a:rPr>
              <a:t>设计实验：在穿过螺线管的有机玻璃板上均匀地撒上铁屑，通电后轻敲玻璃板，观察铁屑分布情况。</a:t>
            </a:r>
            <a:endParaRPr lang="zh-CN" altLang="en-US" sz="32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28688" y="1590675"/>
            <a:ext cx="1250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ea typeface="微软雅黑" panose="020B0503020204020204" pitchFamily="34" charset="-122"/>
              </a:rPr>
              <a:t>探究：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7649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2150" y="1354138"/>
            <a:ext cx="106743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8673"/>
          <p:cNvSpPr txBox="1">
            <a:spLocks noChangeArrowheads="1"/>
          </p:cNvSpPr>
          <p:nvPr/>
        </p:nvSpPr>
        <p:spPr bwMode="auto">
          <a:xfrm>
            <a:off x="1206500" y="5299075"/>
            <a:ext cx="14033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ea typeface="微软雅黑" panose="020B0503020204020204" pitchFamily="34" charset="-122"/>
              </a:rPr>
              <a:t>结论：</a:t>
            </a:r>
            <a:endParaRPr lang="zh-CN" altLang="en-US" sz="3200" b="1">
              <a:ea typeface="微软雅黑" panose="020B0503020204020204" pitchFamily="34" charset="-122"/>
            </a:endParaRPr>
          </a:p>
        </p:txBody>
      </p:sp>
      <p:pic>
        <p:nvPicPr>
          <p:cNvPr id="45059" name="图片 28675" descr="IMG_17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0200" y="1157288"/>
            <a:ext cx="56880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459038" y="5348288"/>
            <a:ext cx="8007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通电螺线管周围的磁场与条形磁铁的磁场很相似。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1160463"/>
            <a:ext cx="53514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29697"/>
          <p:cNvGrpSpPr/>
          <p:nvPr/>
        </p:nvGrpSpPr>
        <p:grpSpPr bwMode="auto">
          <a:xfrm>
            <a:off x="623888" y="2357438"/>
            <a:ext cx="11568112" cy="644525"/>
            <a:chOff x="0" y="0"/>
            <a:chExt cx="5465" cy="406"/>
          </a:xfrm>
        </p:grpSpPr>
        <p:sp>
          <p:nvSpPr>
            <p:cNvPr id="4608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1183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831" y="41"/>
              <a:ext cx="4634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1" name="组合 29700"/>
          <p:cNvGrpSpPr/>
          <p:nvPr/>
        </p:nvGrpSpPr>
        <p:grpSpPr bwMode="auto">
          <a:xfrm>
            <a:off x="1155700" y="2867025"/>
            <a:ext cx="8648700" cy="1244600"/>
            <a:chOff x="0" y="0"/>
            <a:chExt cx="4942" cy="784"/>
          </a:xfrm>
        </p:grpSpPr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29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Calibri" panose="020F0502020204030204" pitchFamily="34" charset="0"/>
                  <a:ea typeface="微软雅黑" panose="020B0503020204020204" pitchFamily="34" charset="-122"/>
                </a:rPr>
                <a:t>实验步骤：</a:t>
              </a:r>
              <a:endParaRPr lang="zh-CN" altLang="en-US" sz="28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1150" y="0"/>
              <a:ext cx="3792" cy="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5000"/>
                </a:lnSpc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1.在螺线管两端放小磁针，通电后观察并记录两端小磁针的指向。</a:t>
              </a:r>
              <a:endParaRPr lang="zh-CN" altLang="en-US" sz="28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77925" y="5089525"/>
            <a:ext cx="41497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结   论：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05" name="组合 29704"/>
          <p:cNvGrpSpPr/>
          <p:nvPr/>
        </p:nvGrpSpPr>
        <p:grpSpPr bwMode="auto">
          <a:xfrm>
            <a:off x="879475" y="4238625"/>
            <a:ext cx="9791700" cy="519113"/>
            <a:chOff x="0" y="0"/>
            <a:chExt cx="4032" cy="327"/>
          </a:xfrm>
        </p:grpSpPr>
        <p:sp>
          <p:nvSpPr>
            <p:cNvPr id="46090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1093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1" name="Text Box 9"/>
            <p:cNvSpPr txBox="1">
              <a:spLocks noChangeArrowheads="1"/>
            </p:cNvSpPr>
            <p:nvPr/>
          </p:nvSpPr>
          <p:spPr bwMode="auto">
            <a:xfrm>
              <a:off x="960" y="0"/>
              <a:ext cx="307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2.将电源正负极对调，再做一次。</a:t>
              </a:r>
              <a:endPara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2733675" y="5118100"/>
            <a:ext cx="8636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通电螺线管的极性与电流方向有关。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4" name="文本框 29709"/>
          <p:cNvSpPr txBox="1">
            <a:spLocks noChangeArrowheads="1"/>
          </p:cNvSpPr>
          <p:nvPr/>
        </p:nvSpPr>
        <p:spPr bwMode="auto">
          <a:xfrm>
            <a:off x="1082675" y="2005013"/>
            <a:ext cx="62531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合作探究：</a:t>
            </a:r>
            <a:r>
              <a:rPr lang="zh-CN" altLang="en-US" sz="28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通电螺线管的极性</a:t>
            </a:r>
            <a:endParaRPr lang="zh-CN" altLang="en-US" sz="28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035050" y="1079500"/>
            <a:ext cx="3740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ea typeface="微软雅黑" panose="020B0503020204020204" pitchFamily="34" charset="-122"/>
              </a:rPr>
              <a:t>二、通电螺线管的磁场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966788" y="2782888"/>
            <a:ext cx="4775200" cy="282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用右手握螺线管，让四指弯向螺线管电流的方向，则大拇指所指的那端就是螺线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</a:rPr>
              <a:t>管的北极。</a:t>
            </a:r>
            <a:endParaRPr kumimoji="1" lang="zh-CN" altLang="en-US" sz="320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1173163" y="1049338"/>
            <a:ext cx="35512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三、右手螺旋定则:</a:t>
            </a:r>
            <a:endParaRPr kumimoji="1"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8" name="Picture 8" descr="20090808221303766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6788" y="2036763"/>
            <a:ext cx="6145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85838" y="1831975"/>
            <a:ext cx="5162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>
                <a:ea typeface="微软雅黑" panose="020B0503020204020204" pitchFamily="34" charset="-122"/>
              </a:rPr>
              <a:t>如何判断通电螺线管的磁极呢？</a:t>
            </a:r>
            <a:endParaRPr kumimoji="1" lang="zh-CN" altLang="en-US" sz="28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组合 35841"/>
          <p:cNvGrpSpPr/>
          <p:nvPr/>
        </p:nvGrpSpPr>
        <p:grpSpPr bwMode="auto">
          <a:xfrm>
            <a:off x="3375025" y="3163888"/>
            <a:ext cx="4064000" cy="1981200"/>
            <a:chOff x="0" y="0"/>
            <a:chExt cx="1920" cy="1248"/>
          </a:xfrm>
        </p:grpSpPr>
        <p:sp>
          <p:nvSpPr>
            <p:cNvPr id="49155" name="矩形 35842"/>
            <p:cNvSpPr>
              <a:spLocks noChangeArrowheads="1"/>
            </p:cNvSpPr>
            <p:nvPr/>
          </p:nvSpPr>
          <p:spPr bwMode="auto">
            <a:xfrm>
              <a:off x="0" y="168"/>
              <a:ext cx="19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56" name="未知"/>
            <p:cNvSpPr>
              <a:spLocks noChangeArrowheads="1"/>
            </p:cNvSpPr>
            <p:nvPr/>
          </p:nvSpPr>
          <p:spPr bwMode="auto">
            <a:xfrm flipV="1">
              <a:off x="420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57" name="未知"/>
            <p:cNvSpPr>
              <a:spLocks noChangeArrowheads="1"/>
            </p:cNvSpPr>
            <p:nvPr/>
          </p:nvSpPr>
          <p:spPr bwMode="auto">
            <a:xfrm flipV="1">
              <a:off x="600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58" name="未知"/>
            <p:cNvSpPr>
              <a:spLocks noChangeArrowheads="1"/>
            </p:cNvSpPr>
            <p:nvPr/>
          </p:nvSpPr>
          <p:spPr bwMode="auto">
            <a:xfrm flipV="1">
              <a:off x="1308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59" name="未知"/>
            <p:cNvSpPr>
              <a:spLocks noChangeArrowheads="1"/>
            </p:cNvSpPr>
            <p:nvPr/>
          </p:nvSpPr>
          <p:spPr bwMode="auto">
            <a:xfrm flipV="1">
              <a:off x="1140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60" name="未知"/>
            <p:cNvSpPr>
              <a:spLocks noChangeArrowheads="1"/>
            </p:cNvSpPr>
            <p:nvPr/>
          </p:nvSpPr>
          <p:spPr bwMode="auto">
            <a:xfrm flipV="1">
              <a:off x="960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61" name="未知"/>
            <p:cNvSpPr>
              <a:spLocks noChangeArrowheads="1"/>
            </p:cNvSpPr>
            <p:nvPr/>
          </p:nvSpPr>
          <p:spPr bwMode="auto">
            <a:xfrm flipV="1">
              <a:off x="780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62" name="未知"/>
            <p:cNvSpPr>
              <a:spLocks noChangeArrowheads="1"/>
            </p:cNvSpPr>
            <p:nvPr/>
          </p:nvSpPr>
          <p:spPr bwMode="auto">
            <a:xfrm flipV="1">
              <a:off x="1488" y="8"/>
              <a:ext cx="144" cy="73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48" y="80"/>
                </a:cxn>
                <a:cxn ang="0">
                  <a:pos x="96" y="656"/>
                </a:cxn>
                <a:cxn ang="0">
                  <a:pos x="144" y="560"/>
                </a:cxn>
              </a:cxnLst>
              <a:rect l="0" t="0" r="r" b="b"/>
              <a:pathLst>
                <a:path w="144" h="736">
                  <a:moveTo>
                    <a:pt x="0" y="176"/>
                  </a:moveTo>
                  <a:cubicBezTo>
                    <a:pt x="16" y="88"/>
                    <a:pt x="32" y="0"/>
                    <a:pt x="48" y="80"/>
                  </a:cubicBezTo>
                  <a:cubicBezTo>
                    <a:pt x="64" y="160"/>
                    <a:pt x="80" y="576"/>
                    <a:pt x="96" y="656"/>
                  </a:cubicBezTo>
                  <a:cubicBezTo>
                    <a:pt x="112" y="736"/>
                    <a:pt x="128" y="648"/>
                    <a:pt x="144" y="560"/>
                  </a:cubicBezTo>
                </a:path>
              </a:pathLst>
            </a:custGeom>
            <a:noFill/>
            <a:ln w="41275">
              <a:solidFill>
                <a:srgbClr val="FFFF00"/>
              </a:solidFill>
              <a:round/>
            </a:ln>
          </p:spPr>
          <p:txBody>
            <a:bodyPr rot="1080000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63" name="未知"/>
            <p:cNvSpPr>
              <a:spLocks noChangeArrowheads="1"/>
            </p:cNvSpPr>
            <p:nvPr/>
          </p:nvSpPr>
          <p:spPr bwMode="auto">
            <a:xfrm>
              <a:off x="252" y="0"/>
              <a:ext cx="96" cy="600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48" y="72"/>
                </a:cxn>
                <a:cxn ang="0">
                  <a:pos x="0" y="600"/>
                </a:cxn>
              </a:cxnLst>
              <a:rect l="0" t="0" r="r" b="b"/>
              <a:pathLst>
                <a:path w="96" h="600">
                  <a:moveTo>
                    <a:pt x="96" y="168"/>
                  </a:moveTo>
                  <a:cubicBezTo>
                    <a:pt x="80" y="84"/>
                    <a:pt x="64" y="0"/>
                    <a:pt x="48" y="72"/>
                  </a:cubicBezTo>
                  <a:cubicBezTo>
                    <a:pt x="32" y="144"/>
                    <a:pt x="8" y="512"/>
                    <a:pt x="0" y="60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9164" name="直接连接符 35851"/>
            <p:cNvSpPr>
              <a:spLocks noChangeShapeType="1"/>
            </p:cNvSpPr>
            <p:nvPr/>
          </p:nvSpPr>
          <p:spPr bwMode="auto">
            <a:xfrm>
              <a:off x="252" y="552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5" name="直接连接符 35852"/>
            <p:cNvSpPr>
              <a:spLocks noChangeShapeType="1"/>
            </p:cNvSpPr>
            <p:nvPr/>
          </p:nvSpPr>
          <p:spPr bwMode="auto">
            <a:xfrm>
              <a:off x="252" y="1080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6" name="直接连接符 35853"/>
            <p:cNvSpPr>
              <a:spLocks noChangeShapeType="1"/>
            </p:cNvSpPr>
            <p:nvPr/>
          </p:nvSpPr>
          <p:spPr bwMode="auto">
            <a:xfrm>
              <a:off x="732" y="912"/>
              <a:ext cx="0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7" name="直接连接符 35854"/>
            <p:cNvSpPr>
              <a:spLocks noChangeShapeType="1"/>
            </p:cNvSpPr>
            <p:nvPr/>
          </p:nvSpPr>
          <p:spPr bwMode="auto">
            <a:xfrm>
              <a:off x="828" y="100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8" name="直接连接符 35855"/>
            <p:cNvSpPr>
              <a:spLocks noChangeShapeType="1"/>
            </p:cNvSpPr>
            <p:nvPr/>
          </p:nvSpPr>
          <p:spPr bwMode="auto">
            <a:xfrm>
              <a:off x="828" y="1080"/>
              <a:ext cx="86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9" name="直接连接符 35856"/>
            <p:cNvSpPr>
              <a:spLocks noChangeShapeType="1"/>
            </p:cNvSpPr>
            <p:nvPr/>
          </p:nvSpPr>
          <p:spPr bwMode="auto">
            <a:xfrm>
              <a:off x="1680" y="552"/>
              <a:ext cx="0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2" name="直接连接符 35861"/>
          <p:cNvSpPr>
            <a:spLocks noChangeShapeType="1"/>
          </p:cNvSpPr>
          <p:nvPr/>
        </p:nvSpPr>
        <p:spPr bwMode="auto">
          <a:xfrm flipV="1">
            <a:off x="3933825" y="36210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3" name="直接连接符 35862"/>
          <p:cNvSpPr>
            <a:spLocks noChangeShapeType="1"/>
          </p:cNvSpPr>
          <p:nvPr/>
        </p:nvSpPr>
        <p:spPr bwMode="auto">
          <a:xfrm flipV="1">
            <a:off x="3908425" y="43830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4" name="直接连接符 35863"/>
          <p:cNvSpPr>
            <a:spLocks noChangeShapeType="1"/>
          </p:cNvSpPr>
          <p:nvPr/>
        </p:nvSpPr>
        <p:spPr bwMode="auto">
          <a:xfrm flipV="1">
            <a:off x="4416425" y="36210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5" name="直接连接符 35864"/>
          <p:cNvSpPr>
            <a:spLocks noChangeShapeType="1"/>
          </p:cNvSpPr>
          <p:nvPr/>
        </p:nvSpPr>
        <p:spPr bwMode="auto">
          <a:xfrm flipV="1">
            <a:off x="4797425" y="36210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6" name="直接连接符 35865"/>
          <p:cNvSpPr>
            <a:spLocks noChangeShapeType="1"/>
          </p:cNvSpPr>
          <p:nvPr/>
        </p:nvSpPr>
        <p:spPr bwMode="auto">
          <a:xfrm flipV="1">
            <a:off x="5178425" y="36210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7" name="直接连接符 35866"/>
          <p:cNvSpPr>
            <a:spLocks noChangeShapeType="1"/>
          </p:cNvSpPr>
          <p:nvPr/>
        </p:nvSpPr>
        <p:spPr bwMode="auto">
          <a:xfrm flipV="1">
            <a:off x="5559425" y="36020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8" name="直接连接符 35867"/>
          <p:cNvSpPr>
            <a:spLocks noChangeShapeType="1"/>
          </p:cNvSpPr>
          <p:nvPr/>
        </p:nvSpPr>
        <p:spPr bwMode="auto">
          <a:xfrm flipV="1">
            <a:off x="5940425" y="36020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9" name="直接连接符 35868"/>
          <p:cNvSpPr>
            <a:spLocks noChangeShapeType="1"/>
          </p:cNvSpPr>
          <p:nvPr/>
        </p:nvSpPr>
        <p:spPr bwMode="auto">
          <a:xfrm flipV="1">
            <a:off x="6296025" y="360203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0" name="直接连接符 35869"/>
          <p:cNvSpPr>
            <a:spLocks noChangeShapeType="1"/>
          </p:cNvSpPr>
          <p:nvPr/>
        </p:nvSpPr>
        <p:spPr bwMode="auto">
          <a:xfrm flipV="1">
            <a:off x="6677025" y="36210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1" name="直接连接符 35870"/>
          <p:cNvSpPr>
            <a:spLocks noChangeShapeType="1"/>
          </p:cNvSpPr>
          <p:nvPr/>
        </p:nvSpPr>
        <p:spPr bwMode="auto">
          <a:xfrm>
            <a:off x="6931025" y="44211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80" name="文本框 35871"/>
          <p:cNvSpPr txBox="1">
            <a:spLocks noChangeArrowheads="1"/>
          </p:cNvSpPr>
          <p:nvPr/>
        </p:nvSpPr>
        <p:spPr bwMode="auto">
          <a:xfrm>
            <a:off x="1498600" y="2052638"/>
            <a:ext cx="8940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rPr>
              <a:t>在下图中标出通电螺线管的</a:t>
            </a: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rPr>
              <a:t>极和</a:t>
            </a: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rPr>
              <a:t>极。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873" name="文本框 35872"/>
          <p:cNvSpPr txBox="1">
            <a:spLocks noChangeArrowheads="1"/>
          </p:cNvSpPr>
          <p:nvPr/>
        </p:nvSpPr>
        <p:spPr bwMode="auto">
          <a:xfrm>
            <a:off x="3273425" y="3468688"/>
            <a:ext cx="9144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874" name="文本框 35873"/>
          <p:cNvSpPr txBox="1">
            <a:spLocks noChangeArrowheads="1"/>
          </p:cNvSpPr>
          <p:nvPr/>
        </p:nvSpPr>
        <p:spPr bwMode="auto">
          <a:xfrm>
            <a:off x="6931025" y="3449638"/>
            <a:ext cx="9144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1106488" y="1231900"/>
            <a:ext cx="18097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课堂练习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9184" name="矩形 4"/>
          <p:cNvSpPr>
            <a:spLocks noChangeArrowheads="1"/>
          </p:cNvSpPr>
          <p:nvPr/>
        </p:nvSpPr>
        <p:spPr bwMode="auto">
          <a:xfrm>
            <a:off x="4184650" y="187325"/>
            <a:ext cx="1674813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运用巩固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63" grpId="0" animBg="1"/>
      <p:bldP spid="35864" grpId="0" animBg="1"/>
      <p:bldP spid="35865" grpId="0" animBg="1"/>
      <p:bldP spid="35866" grpId="0" animBg="1"/>
      <p:bldP spid="35867" grpId="0" animBg="1"/>
      <p:bldP spid="35868" grpId="0" animBg="1"/>
      <p:bldP spid="35869" grpId="0" animBg="1"/>
      <p:bldP spid="35870" grpId="0" animBg="1"/>
      <p:bldP spid="35871" grpId="0" animBg="1"/>
      <p:bldP spid="35873" grpId="0"/>
      <p:bldP spid="358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36865"/>
          <p:cNvGrpSpPr/>
          <p:nvPr/>
        </p:nvGrpSpPr>
        <p:grpSpPr bwMode="auto">
          <a:xfrm>
            <a:off x="0" y="1835150"/>
            <a:ext cx="11785600" cy="3748088"/>
            <a:chOff x="0" y="0"/>
            <a:chExt cx="5568" cy="1596"/>
          </a:xfrm>
        </p:grpSpPr>
        <p:sp>
          <p:nvSpPr>
            <p:cNvPr id="50179" name="文本框 36866"/>
            <p:cNvSpPr txBox="1">
              <a:spLocks noChangeArrowheads="1"/>
            </p:cNvSpPr>
            <p:nvPr/>
          </p:nvSpPr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2.</a:t>
              </a:r>
              <a:r>
                <a:rPr lang="zh-CN" altLang="en-US" sz="3200">
                  <a:latin typeface="Times New Roman" panose="02020603050405020304" pitchFamily="18" charset="0"/>
                  <a:ea typeface="微软雅黑" panose="020B0503020204020204" pitchFamily="34" charset="-122"/>
                </a:rPr>
                <a:t>根据小磁针的偏转，标出螺线管中的电流方向。</a:t>
              </a:r>
              <a:endPara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50180" name="组合 36867"/>
            <p:cNvGrpSpPr/>
            <p:nvPr/>
          </p:nvGrpSpPr>
          <p:grpSpPr bwMode="auto">
            <a:xfrm>
              <a:off x="1632" y="492"/>
              <a:ext cx="1920" cy="1104"/>
              <a:chOff x="0" y="0"/>
              <a:chExt cx="1920" cy="1104"/>
            </a:xfrm>
          </p:grpSpPr>
          <p:grpSp>
            <p:nvGrpSpPr>
              <p:cNvPr id="50181" name="组合 36868"/>
              <p:cNvGrpSpPr/>
              <p:nvPr/>
            </p:nvGrpSpPr>
            <p:grpSpPr bwMode="auto">
              <a:xfrm>
                <a:off x="0" y="0"/>
                <a:ext cx="1920" cy="1104"/>
                <a:chOff x="0" y="0"/>
                <a:chExt cx="1920" cy="1104"/>
              </a:xfrm>
            </p:grpSpPr>
            <p:sp>
              <p:nvSpPr>
                <p:cNvPr id="50182" name="矩形 36869"/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1920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3" name="未知"/>
                <p:cNvSpPr>
                  <a:spLocks noChangeArrowheads="1"/>
                </p:cNvSpPr>
                <p:nvPr/>
              </p:nvSpPr>
              <p:spPr bwMode="auto">
                <a:xfrm>
                  <a:off x="360" y="64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4" name="未知"/>
                <p:cNvSpPr>
                  <a:spLocks noChangeArrowheads="1"/>
                </p:cNvSpPr>
                <p:nvPr/>
              </p:nvSpPr>
              <p:spPr bwMode="auto">
                <a:xfrm>
                  <a:off x="528" y="4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5" name="未知"/>
                <p:cNvSpPr>
                  <a:spLocks noChangeArrowheads="1"/>
                </p:cNvSpPr>
                <p:nvPr/>
              </p:nvSpPr>
              <p:spPr bwMode="auto">
                <a:xfrm>
                  <a:off x="708" y="4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6" name="未知"/>
                <p:cNvSpPr>
                  <a:spLocks noChangeArrowheads="1"/>
                </p:cNvSpPr>
                <p:nvPr/>
              </p:nvSpPr>
              <p:spPr bwMode="auto">
                <a:xfrm>
                  <a:off x="1416" y="4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7" name="未知"/>
                <p:cNvSpPr>
                  <a:spLocks noChangeArrowheads="1"/>
                </p:cNvSpPr>
                <p:nvPr/>
              </p:nvSpPr>
              <p:spPr bwMode="auto">
                <a:xfrm>
                  <a:off x="1248" y="4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8" name="未知"/>
                <p:cNvSpPr>
                  <a:spLocks noChangeArrowheads="1"/>
                </p:cNvSpPr>
                <p:nvPr/>
              </p:nvSpPr>
              <p:spPr bwMode="auto">
                <a:xfrm>
                  <a:off x="1584" y="0"/>
                  <a:ext cx="56" cy="110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48" y="144"/>
                    </a:cxn>
                    <a:cxn ang="0">
                      <a:pos x="48" y="1104"/>
                    </a:cxn>
                  </a:cxnLst>
                  <a:rect l="0" t="0" r="r" b="b"/>
                  <a:pathLst>
                    <a:path w="56" h="1104">
                      <a:moveTo>
                        <a:pt x="0" y="240"/>
                      </a:moveTo>
                      <a:cubicBezTo>
                        <a:pt x="20" y="120"/>
                        <a:pt x="40" y="0"/>
                        <a:pt x="48" y="144"/>
                      </a:cubicBezTo>
                      <a:cubicBezTo>
                        <a:pt x="56" y="288"/>
                        <a:pt x="52" y="696"/>
                        <a:pt x="48" y="1104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89" name="未知"/>
                <p:cNvSpPr>
                  <a:spLocks noChangeArrowheads="1"/>
                </p:cNvSpPr>
                <p:nvPr/>
              </p:nvSpPr>
              <p:spPr bwMode="auto">
                <a:xfrm>
                  <a:off x="336" y="624"/>
                  <a:ext cx="1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32"/>
                    </a:cxn>
                  </a:cxnLst>
                  <a:rect l="0" t="0" r="r" b="b"/>
                  <a:pathLst>
                    <a:path w="1" h="432">
                      <a:moveTo>
                        <a:pt x="0" y="0"/>
                      </a:moveTo>
                      <a:cubicBezTo>
                        <a:pt x="0" y="180"/>
                        <a:pt x="0" y="360"/>
                        <a:pt x="0" y="432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90" name="未知"/>
                <p:cNvSpPr>
                  <a:spLocks noChangeArrowheads="1"/>
                </p:cNvSpPr>
                <p:nvPr/>
              </p:nvSpPr>
              <p:spPr bwMode="auto">
                <a:xfrm>
                  <a:off x="1068" y="4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91" name="未知"/>
                <p:cNvSpPr>
                  <a:spLocks noChangeArrowheads="1"/>
                </p:cNvSpPr>
                <p:nvPr/>
              </p:nvSpPr>
              <p:spPr bwMode="auto">
                <a:xfrm>
                  <a:off x="888" y="4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0192" name="直接连接符 36879"/>
              <p:cNvSpPr>
                <a:spLocks noChangeShapeType="1"/>
              </p:cNvSpPr>
              <p:nvPr/>
            </p:nvSpPr>
            <p:spPr bwMode="auto">
              <a:xfrm>
                <a:off x="336" y="9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193" name="组合 36880"/>
            <p:cNvGrpSpPr/>
            <p:nvPr/>
          </p:nvGrpSpPr>
          <p:grpSpPr bwMode="auto">
            <a:xfrm>
              <a:off x="3696" y="252"/>
              <a:ext cx="432" cy="1193"/>
              <a:chOff x="0" y="0"/>
              <a:chExt cx="432" cy="1193"/>
            </a:xfrm>
          </p:grpSpPr>
          <p:grpSp>
            <p:nvGrpSpPr>
              <p:cNvPr id="50194" name="组合 36881"/>
              <p:cNvGrpSpPr/>
              <p:nvPr/>
            </p:nvGrpSpPr>
            <p:grpSpPr bwMode="auto">
              <a:xfrm flipV="1">
                <a:off x="60" y="276"/>
                <a:ext cx="144" cy="768"/>
                <a:chOff x="0" y="0"/>
                <a:chExt cx="144" cy="768"/>
              </a:xfrm>
            </p:grpSpPr>
            <p:sp>
              <p:nvSpPr>
                <p:cNvPr id="50195" name="等腰三角形 368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3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rot="10800000"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196" name="等腰三角形 36883"/>
                <p:cNvSpPr>
                  <a:spLocks noChangeArrowheads="1"/>
                </p:cNvSpPr>
                <p:nvPr/>
              </p:nvSpPr>
              <p:spPr bwMode="auto">
                <a:xfrm flipV="1">
                  <a:off x="0" y="384"/>
                  <a:ext cx="144" cy="3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0197" name="文本框 36884"/>
              <p:cNvSpPr txBox="1">
                <a:spLocks noChangeArrowheads="1"/>
              </p:cNvSpPr>
              <p:nvPr/>
            </p:nvSpPr>
            <p:spPr bwMode="auto">
              <a:xfrm>
                <a:off x="0" y="972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N</a:t>
                </a:r>
                <a:endParaRPr lang="en-US" altLang="zh-CN" sz="2800" b="1">
                  <a:solidFill>
                    <a:srgbClr val="FF33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98" name="文本框 3688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32" cy="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S</a:t>
                </a:r>
                <a:endParaRPr lang="en-US" altLang="zh-CN" sz="2800" b="1">
                  <a:solidFill>
                    <a:srgbClr val="FF33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199" name="直接连接符 36886"/>
            <p:cNvSpPr>
              <a:spLocks noChangeShapeType="1"/>
            </p:cNvSpPr>
            <p:nvPr/>
          </p:nvSpPr>
          <p:spPr bwMode="auto">
            <a:xfrm>
              <a:off x="3852" y="1224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0" name="直接连接符 36887"/>
            <p:cNvSpPr>
              <a:spLocks noChangeShapeType="1"/>
            </p:cNvSpPr>
            <p:nvPr/>
          </p:nvSpPr>
          <p:spPr bwMode="auto">
            <a:xfrm flipH="1">
              <a:off x="3552" y="60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9" name="直接连接符 36888"/>
          <p:cNvSpPr>
            <a:spLocks noChangeShapeType="1"/>
          </p:cNvSpPr>
          <p:nvPr/>
        </p:nvSpPr>
        <p:spPr bwMode="auto">
          <a:xfrm>
            <a:off x="6959600" y="3278188"/>
            <a:ext cx="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0" name="直接连接符 36889"/>
          <p:cNvSpPr>
            <a:spLocks noChangeShapeType="1"/>
          </p:cNvSpPr>
          <p:nvPr/>
        </p:nvSpPr>
        <p:spPr bwMode="auto">
          <a:xfrm flipV="1">
            <a:off x="4176713" y="407035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1" name="直接连接符 36890"/>
          <p:cNvSpPr>
            <a:spLocks noChangeShapeType="1"/>
          </p:cNvSpPr>
          <p:nvPr/>
        </p:nvSpPr>
        <p:spPr bwMode="auto">
          <a:xfrm>
            <a:off x="6577013" y="3206750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2" name="直接连接符 36891"/>
          <p:cNvSpPr>
            <a:spLocks noChangeShapeType="1"/>
          </p:cNvSpPr>
          <p:nvPr/>
        </p:nvSpPr>
        <p:spPr bwMode="auto">
          <a:xfrm>
            <a:off x="6191250" y="3206750"/>
            <a:ext cx="96838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3" name="直接连接符 36892"/>
          <p:cNvSpPr>
            <a:spLocks noChangeShapeType="1"/>
          </p:cNvSpPr>
          <p:nvPr/>
        </p:nvSpPr>
        <p:spPr bwMode="auto">
          <a:xfrm>
            <a:off x="5808663" y="3278188"/>
            <a:ext cx="9525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直接连接符 36893"/>
          <p:cNvSpPr>
            <a:spLocks noChangeShapeType="1"/>
          </p:cNvSpPr>
          <p:nvPr/>
        </p:nvSpPr>
        <p:spPr bwMode="auto">
          <a:xfrm>
            <a:off x="5422900" y="3206750"/>
            <a:ext cx="96838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5" name="直接连接符 36894"/>
          <p:cNvSpPr>
            <a:spLocks noChangeShapeType="1"/>
          </p:cNvSpPr>
          <p:nvPr/>
        </p:nvSpPr>
        <p:spPr bwMode="auto">
          <a:xfrm flipH="1">
            <a:off x="6959600" y="3854450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6" name="直接连接符 36895"/>
          <p:cNvSpPr>
            <a:spLocks noChangeShapeType="1"/>
          </p:cNvSpPr>
          <p:nvPr/>
        </p:nvSpPr>
        <p:spPr bwMode="auto">
          <a:xfrm>
            <a:off x="5040313" y="3206750"/>
            <a:ext cx="9525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7" name="直接连接符 36896"/>
          <p:cNvSpPr>
            <a:spLocks noChangeShapeType="1"/>
          </p:cNvSpPr>
          <p:nvPr/>
        </p:nvSpPr>
        <p:spPr bwMode="auto">
          <a:xfrm>
            <a:off x="4656138" y="3206750"/>
            <a:ext cx="9525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8" name="直接连接符 36897"/>
          <p:cNvSpPr>
            <a:spLocks noChangeShapeType="1"/>
          </p:cNvSpPr>
          <p:nvPr/>
        </p:nvSpPr>
        <p:spPr bwMode="auto">
          <a:xfrm>
            <a:off x="4368800" y="3206750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9" name="文本框 36898"/>
          <p:cNvSpPr txBox="1">
            <a:spLocks noChangeArrowheads="1"/>
          </p:cNvSpPr>
          <p:nvPr/>
        </p:nvSpPr>
        <p:spPr bwMode="auto">
          <a:xfrm>
            <a:off x="7056438" y="3278188"/>
            <a:ext cx="9144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900" name="文本框 36899"/>
          <p:cNvSpPr txBox="1">
            <a:spLocks noChangeArrowheads="1"/>
          </p:cNvSpPr>
          <p:nvPr/>
        </p:nvSpPr>
        <p:spPr bwMode="auto">
          <a:xfrm>
            <a:off x="3024188" y="3351213"/>
            <a:ext cx="609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1216025" y="1089025"/>
            <a:ext cx="18097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课堂练习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 animBg="1"/>
      <p:bldP spid="36890" grpId="0" animBg="1"/>
      <p:bldP spid="36891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899" grpId="0"/>
      <p:bldP spid="369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组合 37889"/>
          <p:cNvGrpSpPr/>
          <p:nvPr/>
        </p:nvGrpSpPr>
        <p:grpSpPr bwMode="auto">
          <a:xfrm>
            <a:off x="2243138" y="3035300"/>
            <a:ext cx="5235575" cy="1995488"/>
            <a:chOff x="0" y="0"/>
            <a:chExt cx="2004" cy="1008"/>
          </a:xfrm>
        </p:grpSpPr>
        <p:grpSp>
          <p:nvGrpSpPr>
            <p:cNvPr id="51203" name="组合 37890"/>
            <p:cNvGrpSpPr/>
            <p:nvPr/>
          </p:nvGrpSpPr>
          <p:grpSpPr bwMode="auto">
            <a:xfrm>
              <a:off x="12" y="0"/>
              <a:ext cx="1920" cy="1008"/>
              <a:chOff x="0" y="0"/>
              <a:chExt cx="1920" cy="1008"/>
            </a:xfrm>
          </p:grpSpPr>
          <p:sp>
            <p:nvSpPr>
              <p:cNvPr id="51204" name="矩形 3789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0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05" name="组合 37892"/>
              <p:cNvGrpSpPr/>
              <p:nvPr/>
            </p:nvGrpSpPr>
            <p:grpSpPr bwMode="auto">
              <a:xfrm>
                <a:off x="336" y="384"/>
                <a:ext cx="1296" cy="624"/>
                <a:chOff x="0" y="0"/>
                <a:chExt cx="1296" cy="624"/>
              </a:xfrm>
            </p:grpSpPr>
            <p:sp>
              <p:nvSpPr>
                <p:cNvPr id="51206" name="未知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32"/>
                    </a:cxn>
                  </a:cxnLst>
                  <a:rect l="0" t="0" r="r" b="b"/>
                  <a:pathLst>
                    <a:path w="1" h="432">
                      <a:moveTo>
                        <a:pt x="0" y="0"/>
                      </a:moveTo>
                      <a:cubicBezTo>
                        <a:pt x="0" y="180"/>
                        <a:pt x="0" y="360"/>
                        <a:pt x="0" y="432"/>
                      </a:cubicBezTo>
                    </a:path>
                  </a:pathLst>
                </a:custGeom>
                <a:noFill/>
                <a:ln w="41275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207" name="直接连接符 37894"/>
                <p:cNvSpPr>
                  <a:spLocks noChangeShapeType="1"/>
                </p:cNvSpPr>
                <p:nvPr/>
              </p:nvSpPr>
              <p:spPr bwMode="auto">
                <a:xfrm>
                  <a:off x="0" y="2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08" name="直接连接符 37895"/>
                <p:cNvSpPr>
                  <a:spLocks noChangeShapeType="1"/>
                </p:cNvSpPr>
                <p:nvPr/>
              </p:nvSpPr>
              <p:spPr bwMode="auto">
                <a:xfrm>
                  <a:off x="0" y="480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09" name="直接连接符 37896"/>
                <p:cNvSpPr>
                  <a:spLocks noChangeShapeType="1"/>
                </p:cNvSpPr>
                <p:nvPr/>
              </p:nvSpPr>
              <p:spPr bwMode="auto">
                <a:xfrm>
                  <a:off x="480" y="336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0" name="直接连接符 37897"/>
                <p:cNvSpPr>
                  <a:spLocks noChangeShapeType="1"/>
                </p:cNvSpPr>
                <p:nvPr/>
              </p:nvSpPr>
              <p:spPr bwMode="auto">
                <a:xfrm>
                  <a:off x="576" y="40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1" name="直接连接符 37898"/>
                <p:cNvSpPr>
                  <a:spLocks noChangeShapeType="1"/>
                </p:cNvSpPr>
                <p:nvPr/>
              </p:nvSpPr>
              <p:spPr bwMode="auto">
                <a:xfrm>
                  <a:off x="576" y="480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2" name="直接连接符 37899"/>
                <p:cNvSpPr>
                  <a:spLocks noChangeShapeType="1"/>
                </p:cNvSpPr>
                <p:nvPr/>
              </p:nvSpPr>
              <p:spPr bwMode="auto">
                <a:xfrm>
                  <a:off x="1296" y="0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213" name="文本框 37900"/>
            <p:cNvSpPr txBox="1">
              <a:spLocks noChangeArrowheads="1"/>
            </p:cNvSpPr>
            <p:nvPr/>
          </p:nvSpPr>
          <p:spPr bwMode="auto">
            <a:xfrm>
              <a:off x="1668" y="0"/>
              <a:ext cx="336" cy="2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N</a:t>
              </a:r>
              <a:endPara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1214" name="文本框 37901"/>
            <p:cNvSpPr txBox="1">
              <a:spLocks noChangeArrowheads="1"/>
            </p:cNvSpPr>
            <p:nvPr/>
          </p:nvSpPr>
          <p:spPr bwMode="auto">
            <a:xfrm>
              <a:off x="0" y="0"/>
              <a:ext cx="432" cy="2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S</a:t>
              </a:r>
              <a:endPara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1215" name="文本框 37902"/>
          <p:cNvSpPr txBox="1">
            <a:spLocks noChangeArrowheads="1"/>
          </p:cNvSpPr>
          <p:nvPr/>
        </p:nvSpPr>
        <p:spPr bwMode="auto">
          <a:xfrm>
            <a:off x="1963738" y="1970088"/>
            <a:ext cx="90424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rPr>
              <a:t>3.如图所示，请画出螺线管的绕法。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904" name="未知"/>
          <p:cNvSpPr>
            <a:spLocks noChangeArrowheads="1"/>
          </p:cNvSpPr>
          <p:nvPr/>
        </p:nvSpPr>
        <p:spPr bwMode="auto">
          <a:xfrm>
            <a:off x="3030538" y="28336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05" name="未知"/>
          <p:cNvSpPr>
            <a:spLocks noChangeArrowheads="1"/>
          </p:cNvSpPr>
          <p:nvPr/>
        </p:nvSpPr>
        <p:spPr bwMode="auto">
          <a:xfrm>
            <a:off x="3386138" y="28082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06" name="未知"/>
          <p:cNvSpPr>
            <a:spLocks noChangeArrowheads="1"/>
          </p:cNvSpPr>
          <p:nvPr/>
        </p:nvSpPr>
        <p:spPr bwMode="auto">
          <a:xfrm>
            <a:off x="3767138" y="28082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07" name="未知"/>
          <p:cNvSpPr>
            <a:spLocks noChangeArrowheads="1"/>
          </p:cNvSpPr>
          <p:nvPr/>
        </p:nvSpPr>
        <p:spPr bwMode="auto">
          <a:xfrm>
            <a:off x="5265738" y="28082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08" name="未知"/>
          <p:cNvSpPr>
            <a:spLocks noChangeArrowheads="1"/>
          </p:cNvSpPr>
          <p:nvPr/>
        </p:nvSpPr>
        <p:spPr bwMode="auto">
          <a:xfrm>
            <a:off x="4910138" y="28082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09" name="未知"/>
          <p:cNvSpPr>
            <a:spLocks noChangeArrowheads="1"/>
          </p:cNvSpPr>
          <p:nvPr/>
        </p:nvSpPr>
        <p:spPr bwMode="auto">
          <a:xfrm>
            <a:off x="5621338" y="2732088"/>
            <a:ext cx="119062" cy="1752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144"/>
              </a:cxn>
              <a:cxn ang="0">
                <a:pos x="48" y="1104"/>
              </a:cxn>
            </a:cxnLst>
            <a:rect l="0" t="0" r="r" b="b"/>
            <a:pathLst>
              <a:path w="56" h="1104">
                <a:moveTo>
                  <a:pt x="0" y="240"/>
                </a:moveTo>
                <a:cubicBezTo>
                  <a:pt x="20" y="120"/>
                  <a:pt x="40" y="0"/>
                  <a:pt x="48" y="144"/>
                </a:cubicBezTo>
                <a:cubicBezTo>
                  <a:pt x="56" y="288"/>
                  <a:pt x="52" y="696"/>
                  <a:pt x="48" y="1104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10" name="未知"/>
          <p:cNvSpPr>
            <a:spLocks noChangeArrowheads="1"/>
          </p:cNvSpPr>
          <p:nvPr/>
        </p:nvSpPr>
        <p:spPr bwMode="auto">
          <a:xfrm>
            <a:off x="4529138" y="28082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11" name="未知"/>
          <p:cNvSpPr>
            <a:spLocks noChangeArrowheads="1"/>
          </p:cNvSpPr>
          <p:nvPr/>
        </p:nvSpPr>
        <p:spPr bwMode="auto">
          <a:xfrm>
            <a:off x="4148138" y="2808288"/>
            <a:ext cx="304800" cy="1168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8" y="80"/>
              </a:cxn>
              <a:cxn ang="0">
                <a:pos x="96" y="656"/>
              </a:cxn>
              <a:cxn ang="0">
                <a:pos x="144" y="560"/>
              </a:cxn>
            </a:cxnLst>
            <a:rect l="0" t="0" r="r" b="b"/>
            <a:pathLst>
              <a:path w="144" h="736">
                <a:moveTo>
                  <a:pt x="0" y="176"/>
                </a:moveTo>
                <a:cubicBezTo>
                  <a:pt x="16" y="88"/>
                  <a:pt x="32" y="0"/>
                  <a:pt x="48" y="80"/>
                </a:cubicBezTo>
                <a:cubicBezTo>
                  <a:pt x="64" y="160"/>
                  <a:pt x="80" y="576"/>
                  <a:pt x="96" y="656"/>
                </a:cubicBezTo>
                <a:cubicBezTo>
                  <a:pt x="112" y="736"/>
                  <a:pt x="128" y="648"/>
                  <a:pt x="144" y="560"/>
                </a:cubicBezTo>
              </a:path>
            </a:pathLst>
          </a:custGeom>
          <a:noFill/>
          <a:ln w="41275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912" name="直接连接符 37911"/>
          <p:cNvSpPr>
            <a:spLocks noChangeShapeType="1"/>
          </p:cNvSpPr>
          <p:nvPr/>
        </p:nvSpPr>
        <p:spPr bwMode="auto">
          <a:xfrm>
            <a:off x="3182938" y="32654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3" name="直接连接符 37912"/>
          <p:cNvSpPr>
            <a:spLocks noChangeShapeType="1"/>
          </p:cNvSpPr>
          <p:nvPr/>
        </p:nvSpPr>
        <p:spPr bwMode="auto">
          <a:xfrm flipV="1">
            <a:off x="2979738" y="39512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7914" name="组合 37913"/>
          <p:cNvGrpSpPr/>
          <p:nvPr/>
        </p:nvGrpSpPr>
        <p:grpSpPr bwMode="auto">
          <a:xfrm>
            <a:off x="3538538" y="3284538"/>
            <a:ext cx="2184400" cy="323850"/>
            <a:chOff x="0" y="0"/>
            <a:chExt cx="1032" cy="204"/>
          </a:xfrm>
        </p:grpSpPr>
        <p:sp>
          <p:nvSpPr>
            <p:cNvPr id="51227" name="直接连接符 37914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8" name="直接连接符 37915"/>
            <p:cNvSpPr>
              <a:spLocks noChangeShapeType="1"/>
            </p:cNvSpPr>
            <p:nvPr/>
          </p:nvSpPr>
          <p:spPr bwMode="auto">
            <a:xfrm>
              <a:off x="180" y="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9" name="直接连接符 37916"/>
            <p:cNvSpPr>
              <a:spLocks noChangeShapeType="1"/>
            </p:cNvSpPr>
            <p:nvPr/>
          </p:nvSpPr>
          <p:spPr bwMode="auto">
            <a:xfrm>
              <a:off x="360" y="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0" name="直接连接符 37917"/>
            <p:cNvSpPr>
              <a:spLocks noChangeShapeType="1"/>
            </p:cNvSpPr>
            <p:nvPr/>
          </p:nvSpPr>
          <p:spPr bwMode="auto">
            <a:xfrm>
              <a:off x="552" y="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1" name="直接连接符 37918"/>
            <p:cNvSpPr>
              <a:spLocks noChangeShapeType="1"/>
            </p:cNvSpPr>
            <p:nvPr/>
          </p:nvSpPr>
          <p:spPr bwMode="auto">
            <a:xfrm>
              <a:off x="720" y="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2" name="直接连接符 37919"/>
            <p:cNvSpPr>
              <a:spLocks noChangeShapeType="1"/>
            </p:cNvSpPr>
            <p:nvPr/>
          </p:nvSpPr>
          <p:spPr bwMode="auto">
            <a:xfrm>
              <a:off x="888" y="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3" name="直接连接符 37920"/>
            <p:cNvSpPr>
              <a:spLocks noChangeShapeType="1"/>
            </p:cNvSpPr>
            <p:nvPr/>
          </p:nvSpPr>
          <p:spPr bwMode="auto">
            <a:xfrm>
              <a:off x="1032" y="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22" name="直接连接符 37921"/>
          <p:cNvSpPr>
            <a:spLocks noChangeShapeType="1"/>
          </p:cNvSpPr>
          <p:nvPr/>
        </p:nvSpPr>
        <p:spPr bwMode="auto">
          <a:xfrm>
            <a:off x="5722938" y="39893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915988" y="914400"/>
            <a:ext cx="18097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课堂练习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animBg="1"/>
      <p:bldP spid="37913" grpId="0" animBg="1"/>
      <p:bldP spid="379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81150" y="2489200"/>
            <a:ext cx="8301038" cy="2139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66700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电荷之间的作用规律什么呢？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磁极间有什么作用规律？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6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什么是磁场，它的方向如何定义的，它的强弱呢？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1027113" y="1258888"/>
            <a:ext cx="308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温故知新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矩形 4"/>
          <p:cNvSpPr>
            <a:spLocks noChangeArrowheads="1"/>
          </p:cNvSpPr>
          <p:nvPr/>
        </p:nvSpPr>
        <p:spPr bwMode="auto">
          <a:xfrm>
            <a:off x="4324350" y="263525"/>
            <a:ext cx="1674813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复习旧课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08000" y="1455738"/>
            <a:ext cx="116840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>
                <a:latin typeface="Times New Roman" panose="02020603050405020304" pitchFamily="18" charset="0"/>
                <a:ea typeface="微软雅黑" panose="020B0503020204020204" pitchFamily="34" charset="-122"/>
              </a:rPr>
              <a:t>１、用右手螺旋定则判定下列螺线管的Ｎ、Ｓ极。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397000" y="766763"/>
            <a:ext cx="5486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作业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2228" name="Group 4"/>
          <p:cNvGrpSpPr/>
          <p:nvPr/>
        </p:nvGrpSpPr>
        <p:grpSpPr bwMode="auto">
          <a:xfrm>
            <a:off x="5405438" y="4303713"/>
            <a:ext cx="2946400" cy="1905000"/>
            <a:chOff x="0" y="0"/>
            <a:chExt cx="1560" cy="1680"/>
          </a:xfrm>
        </p:grpSpPr>
        <p:grpSp>
          <p:nvGrpSpPr>
            <p:cNvPr id="52229" name="Group 5"/>
            <p:cNvGrpSpPr/>
            <p:nvPr/>
          </p:nvGrpSpPr>
          <p:grpSpPr bwMode="auto">
            <a:xfrm rot="-5400000">
              <a:off x="-60" y="60"/>
              <a:ext cx="1680" cy="1560"/>
              <a:chOff x="0" y="0"/>
              <a:chExt cx="1559" cy="1313"/>
            </a:xfrm>
          </p:grpSpPr>
          <p:sp>
            <p:nvSpPr>
              <p:cNvPr id="52230" name="Rectangle 6"/>
              <p:cNvSpPr>
                <a:spLocks noChangeArrowheads="1"/>
              </p:cNvSpPr>
              <p:nvPr/>
            </p:nvSpPr>
            <p:spPr bwMode="auto">
              <a:xfrm rot="16224500">
                <a:off x="600" y="-474"/>
                <a:ext cx="360" cy="155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1" name="未知"/>
              <p:cNvSpPr/>
              <p:nvPr/>
            </p:nvSpPr>
            <p:spPr bwMode="auto">
              <a:xfrm rot="16224500">
                <a:off x="56" y="150"/>
                <a:ext cx="545" cy="246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2" name="未知"/>
              <p:cNvSpPr/>
              <p:nvPr/>
            </p:nvSpPr>
            <p:spPr bwMode="auto">
              <a:xfrm rot="16224500">
                <a:off x="28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3" name="未知"/>
              <p:cNvSpPr/>
              <p:nvPr/>
            </p:nvSpPr>
            <p:spPr bwMode="auto">
              <a:xfrm rot="16224500">
                <a:off x="49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4" name="未知"/>
              <p:cNvSpPr/>
              <p:nvPr/>
            </p:nvSpPr>
            <p:spPr bwMode="auto">
              <a:xfrm rot="16224500">
                <a:off x="692" y="152"/>
                <a:ext cx="545" cy="242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5" name="Line 11"/>
              <p:cNvSpPr>
                <a:spLocks noChangeShapeType="1"/>
              </p:cNvSpPr>
              <p:nvPr/>
            </p:nvSpPr>
            <p:spPr bwMode="auto">
              <a:xfrm>
                <a:off x="167" y="483"/>
                <a:ext cx="2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1199" y="486"/>
                <a:ext cx="3" cy="5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7" name="未知"/>
              <p:cNvSpPr/>
              <p:nvPr/>
            </p:nvSpPr>
            <p:spPr bwMode="auto">
              <a:xfrm>
                <a:off x="1082" y="0"/>
                <a:ext cx="138" cy="87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55" y="37"/>
                  </a:cxn>
                  <a:cxn ang="0">
                    <a:pos x="39" y="325"/>
                  </a:cxn>
                  <a:cxn ang="0">
                    <a:pos x="39" y="348"/>
                  </a:cxn>
                </a:cxnLst>
                <a:rect l="0" t="0" r="r" b="b"/>
                <a:pathLst>
                  <a:path w="55" h="351">
                    <a:moveTo>
                      <a:pt x="0" y="45"/>
                    </a:moveTo>
                    <a:cubicBezTo>
                      <a:pt x="14" y="2"/>
                      <a:pt x="30" y="0"/>
                      <a:pt x="55" y="37"/>
                    </a:cubicBezTo>
                    <a:cubicBezTo>
                      <a:pt x="54" y="59"/>
                      <a:pt x="42" y="292"/>
                      <a:pt x="39" y="325"/>
                    </a:cubicBezTo>
                    <a:cubicBezTo>
                      <a:pt x="36" y="351"/>
                      <a:pt x="21" y="348"/>
                      <a:pt x="39" y="34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238" name="Group 14"/>
              <p:cNvGrpSpPr/>
              <p:nvPr/>
            </p:nvGrpSpPr>
            <p:grpSpPr bwMode="auto">
              <a:xfrm rot="-10993262">
                <a:off x="599" y="966"/>
                <a:ext cx="116" cy="347"/>
                <a:chOff x="0" y="0"/>
                <a:chExt cx="315" cy="468"/>
              </a:xfrm>
            </p:grpSpPr>
            <p:sp>
              <p:nvSpPr>
                <p:cNvPr id="5223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auto">
                <a:xfrm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242" name="Line 18"/>
              <p:cNvSpPr>
                <a:spLocks noChangeShapeType="1"/>
              </p:cNvSpPr>
              <p:nvPr/>
            </p:nvSpPr>
            <p:spPr bwMode="auto">
              <a:xfrm>
                <a:off x="119" y="1085"/>
                <a:ext cx="480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 flipH="1">
                <a:off x="720" y="1085"/>
                <a:ext cx="479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244" name="Group 20"/>
            <p:cNvGrpSpPr/>
            <p:nvPr/>
          </p:nvGrpSpPr>
          <p:grpSpPr bwMode="auto">
            <a:xfrm>
              <a:off x="208" y="375"/>
              <a:ext cx="902" cy="1125"/>
              <a:chOff x="0" y="0"/>
              <a:chExt cx="902" cy="1125"/>
            </a:xfrm>
          </p:grpSpPr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 flipH="1">
                <a:off x="526" y="1110"/>
                <a:ext cx="316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>
                <a:off x="556" y="0"/>
                <a:ext cx="3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 rot="21300000">
                <a:off x="0" y="255"/>
                <a:ext cx="3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rot="21300000">
                <a:off x="14" y="465"/>
                <a:ext cx="3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 rot="21300000">
                <a:off x="14" y="705"/>
                <a:ext cx="3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 rot="21300000">
                <a:off x="14" y="960"/>
                <a:ext cx="3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2251" name="Group 27"/>
          <p:cNvGrpSpPr/>
          <p:nvPr/>
        </p:nvGrpSpPr>
        <p:grpSpPr bwMode="auto">
          <a:xfrm>
            <a:off x="8734425" y="2165350"/>
            <a:ext cx="2743200" cy="1524000"/>
            <a:chOff x="0" y="0"/>
            <a:chExt cx="1920" cy="1280"/>
          </a:xfrm>
        </p:grpSpPr>
        <p:grpSp>
          <p:nvGrpSpPr>
            <p:cNvPr id="52252" name="Group 28"/>
            <p:cNvGrpSpPr/>
            <p:nvPr/>
          </p:nvGrpSpPr>
          <p:grpSpPr bwMode="auto">
            <a:xfrm>
              <a:off x="0" y="0"/>
              <a:ext cx="1920" cy="1280"/>
              <a:chOff x="0" y="0"/>
              <a:chExt cx="1563" cy="1280"/>
            </a:xfrm>
          </p:grpSpPr>
          <p:grpSp>
            <p:nvGrpSpPr>
              <p:cNvPr id="52253" name="Group 29"/>
              <p:cNvGrpSpPr/>
              <p:nvPr/>
            </p:nvGrpSpPr>
            <p:grpSpPr bwMode="auto">
              <a:xfrm rot="11599">
                <a:off x="672" y="933"/>
                <a:ext cx="116" cy="347"/>
                <a:chOff x="0" y="0"/>
                <a:chExt cx="315" cy="468"/>
              </a:xfrm>
            </p:grpSpPr>
            <p:sp>
              <p:nvSpPr>
                <p:cNvPr id="5225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5" name="Line 31"/>
                <p:cNvSpPr>
                  <a:spLocks noChangeShapeType="1"/>
                </p:cNvSpPr>
                <p:nvPr/>
              </p:nvSpPr>
              <p:spPr bwMode="auto">
                <a:xfrm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6" name="Line 32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257" name="Group 33"/>
              <p:cNvGrpSpPr/>
              <p:nvPr/>
            </p:nvGrpSpPr>
            <p:grpSpPr bwMode="auto">
              <a:xfrm>
                <a:off x="0" y="0"/>
                <a:ext cx="1563" cy="1140"/>
                <a:chOff x="0" y="0"/>
                <a:chExt cx="1563" cy="1140"/>
              </a:xfrm>
            </p:grpSpPr>
            <p:grpSp>
              <p:nvGrpSpPr>
                <p:cNvPr id="52258" name="Group 34"/>
                <p:cNvGrpSpPr/>
                <p:nvPr/>
              </p:nvGrpSpPr>
              <p:grpSpPr bwMode="auto">
                <a:xfrm>
                  <a:off x="0" y="0"/>
                  <a:ext cx="1563" cy="1140"/>
                  <a:chOff x="0" y="0"/>
                  <a:chExt cx="1563" cy="1140"/>
                </a:xfrm>
              </p:grpSpPr>
              <p:sp>
                <p:nvSpPr>
                  <p:cNvPr id="52259" name="Rectangle 35"/>
                  <p:cNvSpPr>
                    <a:spLocks noChangeArrowheads="1"/>
                  </p:cNvSpPr>
                  <p:nvPr/>
                </p:nvSpPr>
                <p:spPr bwMode="auto">
                  <a:xfrm rot="16224500">
                    <a:off x="602" y="-422"/>
                    <a:ext cx="360" cy="1563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0" name="未知"/>
                  <p:cNvSpPr/>
                  <p:nvPr/>
                </p:nvSpPr>
                <p:spPr bwMode="auto">
                  <a:xfrm rot="16224499" flipV="1">
                    <a:off x="18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1" name="未知"/>
                  <p:cNvSpPr/>
                  <p:nvPr/>
                </p:nvSpPr>
                <p:spPr bwMode="auto">
                  <a:xfrm rot="16224499" flipV="1">
                    <a:off x="42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2" name="未知"/>
                  <p:cNvSpPr/>
                  <p:nvPr/>
                </p:nvSpPr>
                <p:spPr bwMode="auto">
                  <a:xfrm rot="16224499" flipV="1">
                    <a:off x="66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3" name="未知"/>
                  <p:cNvSpPr/>
                  <p:nvPr/>
                </p:nvSpPr>
                <p:spPr bwMode="auto">
                  <a:xfrm rot="16224499" flipV="1">
                    <a:off x="90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4" name="未知"/>
                  <p:cNvSpPr/>
                  <p:nvPr/>
                </p:nvSpPr>
                <p:spPr bwMode="auto">
                  <a:xfrm>
                    <a:off x="207" y="0"/>
                    <a:ext cx="155" cy="575"/>
                  </a:xfrm>
                  <a:custGeom>
                    <a:avLst/>
                    <a:gdLst/>
                    <a:ahLst/>
                    <a:cxnLst>
                      <a:cxn ang="0">
                        <a:pos x="62" y="75"/>
                      </a:cxn>
                      <a:cxn ang="0">
                        <a:pos x="55" y="43"/>
                      </a:cxn>
                      <a:cxn ang="0">
                        <a:pos x="8" y="75"/>
                      </a:cxn>
                      <a:cxn ang="0">
                        <a:pos x="0" y="230"/>
                      </a:cxn>
                    </a:cxnLst>
                    <a:rect l="0" t="0" r="r" b="b"/>
                    <a:pathLst>
                      <a:path w="62" h="230">
                        <a:moveTo>
                          <a:pt x="62" y="75"/>
                        </a:moveTo>
                        <a:cubicBezTo>
                          <a:pt x="60" y="64"/>
                          <a:pt x="61" y="52"/>
                          <a:pt x="55" y="43"/>
                        </a:cubicBezTo>
                        <a:cubicBezTo>
                          <a:pt x="27" y="0"/>
                          <a:pt x="14" y="56"/>
                          <a:pt x="8" y="75"/>
                        </a:cubicBezTo>
                        <a:cubicBezTo>
                          <a:pt x="0" y="225"/>
                          <a:pt x="0" y="173"/>
                          <a:pt x="0" y="23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540"/>
                    <a:ext cx="0" cy="6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540"/>
                    <a:ext cx="0" cy="6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2267" name="Line 43"/>
                <p:cNvSpPr>
                  <a:spLocks noChangeShapeType="1"/>
                </p:cNvSpPr>
                <p:nvPr/>
              </p:nvSpPr>
              <p:spPr bwMode="auto">
                <a:xfrm>
                  <a:off x="240" y="1110"/>
                  <a:ext cx="42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68" name="Line 44"/>
                <p:cNvSpPr>
                  <a:spLocks noChangeShapeType="1"/>
                </p:cNvSpPr>
                <p:nvPr/>
              </p:nvSpPr>
              <p:spPr bwMode="auto">
                <a:xfrm>
                  <a:off x="810" y="1110"/>
                  <a:ext cx="51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269" name="Group 45"/>
            <p:cNvGrpSpPr/>
            <p:nvPr/>
          </p:nvGrpSpPr>
          <p:grpSpPr bwMode="auto">
            <a:xfrm>
              <a:off x="254" y="255"/>
              <a:ext cx="1364" cy="810"/>
              <a:chOff x="0" y="0"/>
              <a:chExt cx="1364" cy="810"/>
            </a:xfrm>
          </p:grpSpPr>
          <p:sp>
            <p:nvSpPr>
              <p:cNvPr id="52270" name="Line 46"/>
              <p:cNvSpPr>
                <a:spLocks noChangeShapeType="1"/>
              </p:cNvSpPr>
              <p:nvPr/>
            </p:nvSpPr>
            <p:spPr bwMode="auto">
              <a:xfrm flipH="1" flipV="1">
                <a:off x="1334" y="450"/>
                <a:ext cx="3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1" name="Line 47"/>
              <p:cNvSpPr>
                <a:spLocks noChangeShapeType="1"/>
              </p:cNvSpPr>
              <p:nvPr/>
            </p:nvSpPr>
            <p:spPr bwMode="auto">
              <a:xfrm>
                <a:off x="44" y="495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 rot="300000" flipH="1">
                <a:off x="1214" y="0"/>
                <a:ext cx="16" cy="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300000" flipH="1">
                <a:off x="914" y="30"/>
                <a:ext cx="16" cy="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4" name="Line 50"/>
              <p:cNvSpPr>
                <a:spLocks noChangeShapeType="1"/>
              </p:cNvSpPr>
              <p:nvPr/>
            </p:nvSpPr>
            <p:spPr bwMode="auto">
              <a:xfrm rot="300000" flipH="1">
                <a:off x="614" y="30"/>
                <a:ext cx="16" cy="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5" name="Line 51"/>
              <p:cNvSpPr>
                <a:spLocks noChangeShapeType="1"/>
              </p:cNvSpPr>
              <p:nvPr/>
            </p:nvSpPr>
            <p:spPr bwMode="auto">
              <a:xfrm rot="300000" flipH="1">
                <a:off x="314" y="15"/>
                <a:ext cx="16" cy="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6" name="Line 52"/>
              <p:cNvSpPr>
                <a:spLocks noChangeShapeType="1"/>
              </p:cNvSpPr>
              <p:nvPr/>
            </p:nvSpPr>
            <p:spPr bwMode="auto">
              <a:xfrm rot="300000" flipH="1">
                <a:off x="0" y="15"/>
                <a:ext cx="16" cy="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2277" name="Group 53"/>
          <p:cNvGrpSpPr/>
          <p:nvPr/>
        </p:nvGrpSpPr>
        <p:grpSpPr bwMode="auto">
          <a:xfrm>
            <a:off x="8804275" y="4265613"/>
            <a:ext cx="2235200" cy="1752600"/>
            <a:chOff x="0" y="0"/>
            <a:chExt cx="1560" cy="1560"/>
          </a:xfrm>
        </p:grpSpPr>
        <p:grpSp>
          <p:nvGrpSpPr>
            <p:cNvPr id="52278" name="Group 54"/>
            <p:cNvGrpSpPr/>
            <p:nvPr/>
          </p:nvGrpSpPr>
          <p:grpSpPr bwMode="auto">
            <a:xfrm rot="5400000">
              <a:off x="0" y="0"/>
              <a:ext cx="1560" cy="1560"/>
              <a:chOff x="0" y="0"/>
              <a:chExt cx="1563" cy="1280"/>
            </a:xfrm>
          </p:grpSpPr>
          <p:grpSp>
            <p:nvGrpSpPr>
              <p:cNvPr id="52279" name="Group 55"/>
              <p:cNvGrpSpPr/>
              <p:nvPr/>
            </p:nvGrpSpPr>
            <p:grpSpPr bwMode="auto">
              <a:xfrm rot="11599">
                <a:off x="672" y="933"/>
                <a:ext cx="116" cy="347"/>
                <a:chOff x="0" y="0"/>
                <a:chExt cx="315" cy="468"/>
              </a:xfrm>
            </p:grpSpPr>
            <p:sp>
              <p:nvSpPr>
                <p:cNvPr id="52280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81" name="Line 57"/>
                <p:cNvSpPr>
                  <a:spLocks noChangeShapeType="1"/>
                </p:cNvSpPr>
                <p:nvPr/>
              </p:nvSpPr>
              <p:spPr bwMode="auto">
                <a:xfrm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82" name="Line 58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283" name="Group 59"/>
              <p:cNvGrpSpPr/>
              <p:nvPr/>
            </p:nvGrpSpPr>
            <p:grpSpPr bwMode="auto">
              <a:xfrm>
                <a:off x="0" y="0"/>
                <a:ext cx="1563" cy="1140"/>
                <a:chOff x="0" y="0"/>
                <a:chExt cx="1563" cy="1140"/>
              </a:xfrm>
            </p:grpSpPr>
            <p:grpSp>
              <p:nvGrpSpPr>
                <p:cNvPr id="52284" name="Group 60"/>
                <p:cNvGrpSpPr/>
                <p:nvPr/>
              </p:nvGrpSpPr>
              <p:grpSpPr bwMode="auto">
                <a:xfrm>
                  <a:off x="0" y="0"/>
                  <a:ext cx="1563" cy="1140"/>
                  <a:chOff x="0" y="0"/>
                  <a:chExt cx="1563" cy="1140"/>
                </a:xfrm>
              </p:grpSpPr>
              <p:sp>
                <p:nvSpPr>
                  <p:cNvPr id="52285" name="Rectangle 61"/>
                  <p:cNvSpPr>
                    <a:spLocks noChangeArrowheads="1"/>
                  </p:cNvSpPr>
                  <p:nvPr/>
                </p:nvSpPr>
                <p:spPr bwMode="auto">
                  <a:xfrm rot="16224500">
                    <a:off x="602" y="-422"/>
                    <a:ext cx="360" cy="1563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6" name="未知"/>
                  <p:cNvSpPr/>
                  <p:nvPr/>
                </p:nvSpPr>
                <p:spPr bwMode="auto">
                  <a:xfrm rot="16224499" flipV="1">
                    <a:off x="18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7" name="未知"/>
                  <p:cNvSpPr/>
                  <p:nvPr/>
                </p:nvSpPr>
                <p:spPr bwMode="auto">
                  <a:xfrm rot="16224499" flipV="1">
                    <a:off x="42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8" name="未知"/>
                  <p:cNvSpPr/>
                  <p:nvPr/>
                </p:nvSpPr>
                <p:spPr bwMode="auto">
                  <a:xfrm rot="16224499" flipV="1">
                    <a:off x="66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9" name="未知"/>
                  <p:cNvSpPr/>
                  <p:nvPr/>
                </p:nvSpPr>
                <p:spPr bwMode="auto">
                  <a:xfrm rot="16224499" flipV="1">
                    <a:off x="90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90" name="未知"/>
                  <p:cNvSpPr/>
                  <p:nvPr/>
                </p:nvSpPr>
                <p:spPr bwMode="auto">
                  <a:xfrm>
                    <a:off x="207" y="0"/>
                    <a:ext cx="155" cy="575"/>
                  </a:xfrm>
                  <a:custGeom>
                    <a:avLst/>
                    <a:gdLst/>
                    <a:ahLst/>
                    <a:cxnLst>
                      <a:cxn ang="0">
                        <a:pos x="62" y="75"/>
                      </a:cxn>
                      <a:cxn ang="0">
                        <a:pos x="55" y="43"/>
                      </a:cxn>
                      <a:cxn ang="0">
                        <a:pos x="8" y="75"/>
                      </a:cxn>
                      <a:cxn ang="0">
                        <a:pos x="0" y="230"/>
                      </a:cxn>
                    </a:cxnLst>
                    <a:rect l="0" t="0" r="r" b="b"/>
                    <a:pathLst>
                      <a:path w="62" h="230">
                        <a:moveTo>
                          <a:pt x="62" y="75"/>
                        </a:moveTo>
                        <a:cubicBezTo>
                          <a:pt x="60" y="64"/>
                          <a:pt x="61" y="52"/>
                          <a:pt x="55" y="43"/>
                        </a:cubicBezTo>
                        <a:cubicBezTo>
                          <a:pt x="27" y="0"/>
                          <a:pt x="14" y="56"/>
                          <a:pt x="8" y="75"/>
                        </a:cubicBezTo>
                        <a:cubicBezTo>
                          <a:pt x="0" y="225"/>
                          <a:pt x="0" y="173"/>
                          <a:pt x="0" y="23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9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540"/>
                    <a:ext cx="0" cy="6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9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540"/>
                    <a:ext cx="0" cy="6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2293" name="Line 69"/>
                <p:cNvSpPr>
                  <a:spLocks noChangeShapeType="1"/>
                </p:cNvSpPr>
                <p:nvPr/>
              </p:nvSpPr>
              <p:spPr bwMode="auto">
                <a:xfrm>
                  <a:off x="240" y="1110"/>
                  <a:ext cx="42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94" name="Line 70"/>
                <p:cNvSpPr>
                  <a:spLocks noChangeShapeType="1"/>
                </p:cNvSpPr>
                <p:nvPr/>
              </p:nvSpPr>
              <p:spPr bwMode="auto">
                <a:xfrm>
                  <a:off x="810" y="1110"/>
                  <a:ext cx="51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295" name="Group 71"/>
            <p:cNvGrpSpPr/>
            <p:nvPr/>
          </p:nvGrpSpPr>
          <p:grpSpPr bwMode="auto">
            <a:xfrm>
              <a:off x="340" y="225"/>
              <a:ext cx="1020" cy="1065"/>
              <a:chOff x="0" y="0"/>
              <a:chExt cx="1020" cy="1065"/>
            </a:xfrm>
          </p:grpSpPr>
          <p:sp>
            <p:nvSpPr>
              <p:cNvPr id="52296" name="Line 72"/>
              <p:cNvSpPr>
                <a:spLocks noChangeShapeType="1"/>
              </p:cNvSpPr>
              <p:nvPr/>
            </p:nvSpPr>
            <p:spPr bwMode="auto">
              <a:xfrm rot="16200000" flipH="1">
                <a:off x="165" y="90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7" name="Line 73"/>
              <p:cNvSpPr>
                <a:spLocks noChangeShapeType="1"/>
              </p:cNvSpPr>
              <p:nvPr/>
            </p:nvSpPr>
            <p:spPr bwMode="auto">
              <a:xfrm rot="5400000" flipH="1">
                <a:off x="195" y="-16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8" name="Line 74"/>
              <p:cNvSpPr>
                <a:spLocks noChangeShapeType="1"/>
              </p:cNvSpPr>
              <p:nvPr/>
            </p:nvSpPr>
            <p:spPr bwMode="auto">
              <a:xfrm rot="5400000" flipH="1">
                <a:off x="855" y="-16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9" name="Line 75"/>
              <p:cNvSpPr>
                <a:spLocks noChangeShapeType="1"/>
              </p:cNvSpPr>
              <p:nvPr/>
            </p:nvSpPr>
            <p:spPr bwMode="auto">
              <a:xfrm rot="5400000" flipH="1">
                <a:off x="841" y="9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0" name="Line 76"/>
              <p:cNvSpPr>
                <a:spLocks noChangeShapeType="1"/>
              </p:cNvSpPr>
              <p:nvPr/>
            </p:nvSpPr>
            <p:spPr bwMode="auto">
              <a:xfrm rot="5400000" flipH="1">
                <a:off x="841" y="34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1" name="Line 77"/>
              <p:cNvSpPr>
                <a:spLocks noChangeShapeType="1"/>
              </p:cNvSpPr>
              <p:nvPr/>
            </p:nvSpPr>
            <p:spPr bwMode="auto">
              <a:xfrm rot="5400000" flipH="1">
                <a:off x="841" y="58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2" name="Line 78"/>
              <p:cNvSpPr>
                <a:spLocks noChangeShapeType="1"/>
              </p:cNvSpPr>
              <p:nvPr/>
            </p:nvSpPr>
            <p:spPr bwMode="auto">
              <a:xfrm rot="5400000" flipH="1">
                <a:off x="811" y="81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2303" name="Group 79"/>
          <p:cNvGrpSpPr/>
          <p:nvPr/>
        </p:nvGrpSpPr>
        <p:grpSpPr bwMode="auto">
          <a:xfrm>
            <a:off x="1050925" y="4410075"/>
            <a:ext cx="3048000" cy="1524000"/>
            <a:chOff x="0" y="0"/>
            <a:chExt cx="1800" cy="1400"/>
          </a:xfrm>
        </p:grpSpPr>
        <p:grpSp>
          <p:nvGrpSpPr>
            <p:cNvPr id="52304" name="Group 80"/>
            <p:cNvGrpSpPr/>
            <p:nvPr/>
          </p:nvGrpSpPr>
          <p:grpSpPr bwMode="auto">
            <a:xfrm>
              <a:off x="0" y="0"/>
              <a:ext cx="1800" cy="1400"/>
              <a:chOff x="0" y="0"/>
              <a:chExt cx="1563" cy="1280"/>
            </a:xfrm>
          </p:grpSpPr>
          <p:grpSp>
            <p:nvGrpSpPr>
              <p:cNvPr id="52305" name="Group 81"/>
              <p:cNvGrpSpPr/>
              <p:nvPr/>
            </p:nvGrpSpPr>
            <p:grpSpPr bwMode="auto">
              <a:xfrm rot="10597759">
                <a:off x="672" y="933"/>
                <a:ext cx="116" cy="347"/>
                <a:chOff x="0" y="0"/>
                <a:chExt cx="315" cy="468"/>
              </a:xfrm>
            </p:grpSpPr>
            <p:sp>
              <p:nvSpPr>
                <p:cNvPr id="52306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07" name="Line 83"/>
                <p:cNvSpPr>
                  <a:spLocks noChangeShapeType="1"/>
                </p:cNvSpPr>
                <p:nvPr/>
              </p:nvSpPr>
              <p:spPr bwMode="auto">
                <a:xfrm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08" name="Line 84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309" name="Group 85"/>
              <p:cNvGrpSpPr/>
              <p:nvPr/>
            </p:nvGrpSpPr>
            <p:grpSpPr bwMode="auto">
              <a:xfrm>
                <a:off x="0" y="0"/>
                <a:ext cx="1563" cy="1140"/>
                <a:chOff x="0" y="0"/>
                <a:chExt cx="1563" cy="1140"/>
              </a:xfrm>
            </p:grpSpPr>
            <p:grpSp>
              <p:nvGrpSpPr>
                <p:cNvPr id="52310" name="Group 86"/>
                <p:cNvGrpSpPr/>
                <p:nvPr/>
              </p:nvGrpSpPr>
              <p:grpSpPr bwMode="auto">
                <a:xfrm>
                  <a:off x="0" y="0"/>
                  <a:ext cx="1563" cy="1140"/>
                  <a:chOff x="0" y="0"/>
                  <a:chExt cx="1563" cy="1140"/>
                </a:xfrm>
              </p:grpSpPr>
              <p:sp>
                <p:nvSpPr>
                  <p:cNvPr id="52311" name="Rectangle 87"/>
                  <p:cNvSpPr>
                    <a:spLocks noChangeArrowheads="1"/>
                  </p:cNvSpPr>
                  <p:nvPr/>
                </p:nvSpPr>
                <p:spPr bwMode="auto">
                  <a:xfrm rot="16224500">
                    <a:off x="602" y="-422"/>
                    <a:ext cx="360" cy="1563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2" name="未知"/>
                  <p:cNvSpPr/>
                  <p:nvPr/>
                </p:nvSpPr>
                <p:spPr bwMode="auto">
                  <a:xfrm rot="16224499" flipV="1">
                    <a:off x="18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3" name="未知"/>
                  <p:cNvSpPr/>
                  <p:nvPr/>
                </p:nvSpPr>
                <p:spPr bwMode="auto">
                  <a:xfrm rot="16224499" flipV="1">
                    <a:off x="42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4" name="未知"/>
                  <p:cNvSpPr/>
                  <p:nvPr/>
                </p:nvSpPr>
                <p:spPr bwMode="auto">
                  <a:xfrm rot="16224499" flipV="1">
                    <a:off x="66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5" name="未知"/>
                  <p:cNvSpPr/>
                  <p:nvPr/>
                </p:nvSpPr>
                <p:spPr bwMode="auto">
                  <a:xfrm rot="16224499" flipV="1">
                    <a:off x="90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6" name="未知"/>
                  <p:cNvSpPr/>
                  <p:nvPr/>
                </p:nvSpPr>
                <p:spPr bwMode="auto">
                  <a:xfrm>
                    <a:off x="207" y="0"/>
                    <a:ext cx="155" cy="575"/>
                  </a:xfrm>
                  <a:custGeom>
                    <a:avLst/>
                    <a:gdLst/>
                    <a:ahLst/>
                    <a:cxnLst>
                      <a:cxn ang="0">
                        <a:pos x="62" y="75"/>
                      </a:cxn>
                      <a:cxn ang="0">
                        <a:pos x="55" y="43"/>
                      </a:cxn>
                      <a:cxn ang="0">
                        <a:pos x="8" y="75"/>
                      </a:cxn>
                      <a:cxn ang="0">
                        <a:pos x="0" y="230"/>
                      </a:cxn>
                    </a:cxnLst>
                    <a:rect l="0" t="0" r="r" b="b"/>
                    <a:pathLst>
                      <a:path w="62" h="230">
                        <a:moveTo>
                          <a:pt x="62" y="75"/>
                        </a:moveTo>
                        <a:cubicBezTo>
                          <a:pt x="60" y="64"/>
                          <a:pt x="61" y="52"/>
                          <a:pt x="55" y="43"/>
                        </a:cubicBezTo>
                        <a:cubicBezTo>
                          <a:pt x="27" y="0"/>
                          <a:pt x="14" y="56"/>
                          <a:pt x="8" y="75"/>
                        </a:cubicBezTo>
                        <a:cubicBezTo>
                          <a:pt x="0" y="225"/>
                          <a:pt x="0" y="173"/>
                          <a:pt x="0" y="23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540"/>
                    <a:ext cx="0" cy="6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31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540"/>
                    <a:ext cx="0" cy="6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2319" name="Line 95"/>
                <p:cNvSpPr>
                  <a:spLocks noChangeShapeType="1"/>
                </p:cNvSpPr>
                <p:nvPr/>
              </p:nvSpPr>
              <p:spPr bwMode="auto">
                <a:xfrm>
                  <a:off x="240" y="1110"/>
                  <a:ext cx="42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20" name="Line 96"/>
                <p:cNvSpPr>
                  <a:spLocks noChangeShapeType="1"/>
                </p:cNvSpPr>
                <p:nvPr/>
              </p:nvSpPr>
              <p:spPr bwMode="auto">
                <a:xfrm>
                  <a:off x="810" y="1110"/>
                  <a:ext cx="51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321" name="Group 97"/>
            <p:cNvGrpSpPr/>
            <p:nvPr/>
          </p:nvGrpSpPr>
          <p:grpSpPr bwMode="auto">
            <a:xfrm>
              <a:off x="238" y="240"/>
              <a:ext cx="1244" cy="885"/>
              <a:chOff x="0" y="0"/>
              <a:chExt cx="1244" cy="885"/>
            </a:xfrm>
          </p:grpSpPr>
          <p:sp>
            <p:nvSpPr>
              <p:cNvPr id="52322" name="Line 98"/>
              <p:cNvSpPr>
                <a:spLocks noChangeShapeType="1"/>
              </p:cNvSpPr>
              <p:nvPr/>
            </p:nvSpPr>
            <p:spPr bwMode="auto">
              <a:xfrm flipV="1">
                <a:off x="30" y="54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3" name="Line 99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4" name="Line 100"/>
              <p:cNvSpPr>
                <a:spLocks noChangeShapeType="1"/>
              </p:cNvSpPr>
              <p:nvPr/>
            </p:nvSpPr>
            <p:spPr bwMode="auto">
              <a:xfrm rot="300000" flipV="1">
                <a:off x="316" y="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5" name="Line 101"/>
              <p:cNvSpPr>
                <a:spLocks noChangeShapeType="1"/>
              </p:cNvSpPr>
              <p:nvPr/>
            </p:nvSpPr>
            <p:spPr bwMode="auto">
              <a:xfrm rot="300000" flipV="1">
                <a:off x="570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6" name="Line 102"/>
              <p:cNvSpPr>
                <a:spLocks noChangeShapeType="1"/>
              </p:cNvSpPr>
              <p:nvPr/>
            </p:nvSpPr>
            <p:spPr bwMode="auto">
              <a:xfrm rot="300000" flipV="1">
                <a:off x="854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7" name="Line 103"/>
              <p:cNvSpPr>
                <a:spLocks noChangeShapeType="1"/>
              </p:cNvSpPr>
              <p:nvPr/>
            </p:nvSpPr>
            <p:spPr bwMode="auto">
              <a:xfrm rot="300000" flipV="1">
                <a:off x="1140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8" name="Line 104"/>
              <p:cNvSpPr>
                <a:spLocks noChangeShapeType="1"/>
              </p:cNvSpPr>
              <p:nvPr/>
            </p:nvSpPr>
            <p:spPr bwMode="auto">
              <a:xfrm>
                <a:off x="1244" y="55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2329" name="Group 105"/>
          <p:cNvGrpSpPr/>
          <p:nvPr/>
        </p:nvGrpSpPr>
        <p:grpSpPr bwMode="auto">
          <a:xfrm>
            <a:off x="4965700" y="2178050"/>
            <a:ext cx="2743200" cy="1676400"/>
            <a:chOff x="0" y="0"/>
            <a:chExt cx="2160" cy="1193"/>
          </a:xfrm>
        </p:grpSpPr>
        <p:grpSp>
          <p:nvGrpSpPr>
            <p:cNvPr id="52330" name="Group 106"/>
            <p:cNvGrpSpPr/>
            <p:nvPr/>
          </p:nvGrpSpPr>
          <p:grpSpPr bwMode="auto">
            <a:xfrm>
              <a:off x="0" y="0"/>
              <a:ext cx="2160" cy="1193"/>
              <a:chOff x="0" y="0"/>
              <a:chExt cx="1559" cy="1313"/>
            </a:xfrm>
          </p:grpSpPr>
          <p:grpSp>
            <p:nvGrpSpPr>
              <p:cNvPr id="52331" name="Group 107"/>
              <p:cNvGrpSpPr/>
              <p:nvPr/>
            </p:nvGrpSpPr>
            <p:grpSpPr bwMode="auto">
              <a:xfrm rot="11599">
                <a:off x="599" y="966"/>
                <a:ext cx="116" cy="347"/>
                <a:chOff x="0" y="0"/>
                <a:chExt cx="315" cy="468"/>
              </a:xfrm>
            </p:grpSpPr>
            <p:sp>
              <p:nvSpPr>
                <p:cNvPr id="52332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33" name="Line 109"/>
                <p:cNvSpPr>
                  <a:spLocks noChangeShapeType="1"/>
                </p:cNvSpPr>
                <p:nvPr/>
              </p:nvSpPr>
              <p:spPr bwMode="auto">
                <a:xfrm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34" name="Line 110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335" name="Group 111"/>
              <p:cNvGrpSpPr/>
              <p:nvPr/>
            </p:nvGrpSpPr>
            <p:grpSpPr bwMode="auto">
              <a:xfrm>
                <a:off x="0" y="0"/>
                <a:ext cx="1559" cy="1088"/>
                <a:chOff x="0" y="0"/>
                <a:chExt cx="1559" cy="1088"/>
              </a:xfrm>
            </p:grpSpPr>
            <p:sp>
              <p:nvSpPr>
                <p:cNvPr id="52336" name="Rectangle 112"/>
                <p:cNvSpPr>
                  <a:spLocks noChangeArrowheads="1"/>
                </p:cNvSpPr>
                <p:nvPr/>
              </p:nvSpPr>
              <p:spPr bwMode="auto">
                <a:xfrm rot="16224500">
                  <a:off x="600" y="-474"/>
                  <a:ext cx="360" cy="155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37" name="未知"/>
                <p:cNvSpPr/>
                <p:nvPr/>
              </p:nvSpPr>
              <p:spPr bwMode="auto">
                <a:xfrm rot="16224500">
                  <a:off x="56" y="150"/>
                  <a:ext cx="545" cy="246"/>
                </a:xfrm>
                <a:custGeom>
                  <a:avLst/>
                  <a:gdLst/>
                  <a:ahLst/>
                  <a:cxnLst>
                    <a:cxn ang="0">
                      <a:pos x="527" y="0"/>
                    </a:cxn>
                    <a:cxn ang="0">
                      <a:pos x="602" y="75"/>
                    </a:cxn>
                    <a:cxn ang="0">
                      <a:pos x="527" y="150"/>
                    </a:cxn>
                    <a:cxn ang="0">
                      <a:pos x="92" y="240"/>
                    </a:cxn>
                    <a:cxn ang="0">
                      <a:pos x="2" y="330"/>
                    </a:cxn>
                    <a:cxn ang="0">
                      <a:pos x="107" y="405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38" name="未知"/>
                <p:cNvSpPr/>
                <p:nvPr/>
              </p:nvSpPr>
              <p:spPr bwMode="auto">
                <a:xfrm rot="16224500">
                  <a:off x="284" y="150"/>
                  <a:ext cx="545" cy="245"/>
                </a:xfrm>
                <a:custGeom>
                  <a:avLst/>
                  <a:gdLst/>
                  <a:ahLst/>
                  <a:cxnLst>
                    <a:cxn ang="0">
                      <a:pos x="527" y="0"/>
                    </a:cxn>
                    <a:cxn ang="0">
                      <a:pos x="602" y="75"/>
                    </a:cxn>
                    <a:cxn ang="0">
                      <a:pos x="527" y="150"/>
                    </a:cxn>
                    <a:cxn ang="0">
                      <a:pos x="92" y="240"/>
                    </a:cxn>
                    <a:cxn ang="0">
                      <a:pos x="2" y="330"/>
                    </a:cxn>
                    <a:cxn ang="0">
                      <a:pos x="107" y="405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39" name="未知"/>
                <p:cNvSpPr/>
                <p:nvPr/>
              </p:nvSpPr>
              <p:spPr bwMode="auto">
                <a:xfrm rot="16224500">
                  <a:off x="494" y="150"/>
                  <a:ext cx="545" cy="245"/>
                </a:xfrm>
                <a:custGeom>
                  <a:avLst/>
                  <a:gdLst/>
                  <a:ahLst/>
                  <a:cxnLst>
                    <a:cxn ang="0">
                      <a:pos x="527" y="0"/>
                    </a:cxn>
                    <a:cxn ang="0">
                      <a:pos x="602" y="75"/>
                    </a:cxn>
                    <a:cxn ang="0">
                      <a:pos x="527" y="150"/>
                    </a:cxn>
                    <a:cxn ang="0">
                      <a:pos x="92" y="240"/>
                    </a:cxn>
                    <a:cxn ang="0">
                      <a:pos x="2" y="330"/>
                    </a:cxn>
                    <a:cxn ang="0">
                      <a:pos x="107" y="405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40" name="未知"/>
                <p:cNvSpPr/>
                <p:nvPr/>
              </p:nvSpPr>
              <p:spPr bwMode="auto">
                <a:xfrm rot="16224500">
                  <a:off x="692" y="152"/>
                  <a:ext cx="545" cy="242"/>
                </a:xfrm>
                <a:custGeom>
                  <a:avLst/>
                  <a:gdLst/>
                  <a:ahLst/>
                  <a:cxnLst>
                    <a:cxn ang="0">
                      <a:pos x="527" y="0"/>
                    </a:cxn>
                    <a:cxn ang="0">
                      <a:pos x="602" y="75"/>
                    </a:cxn>
                    <a:cxn ang="0">
                      <a:pos x="527" y="150"/>
                    </a:cxn>
                    <a:cxn ang="0">
                      <a:pos x="92" y="240"/>
                    </a:cxn>
                    <a:cxn ang="0">
                      <a:pos x="2" y="330"/>
                    </a:cxn>
                    <a:cxn ang="0">
                      <a:pos x="107" y="405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41" name="Line 117"/>
                <p:cNvSpPr>
                  <a:spLocks noChangeShapeType="1"/>
                </p:cNvSpPr>
                <p:nvPr/>
              </p:nvSpPr>
              <p:spPr bwMode="auto">
                <a:xfrm>
                  <a:off x="167" y="483"/>
                  <a:ext cx="2" cy="6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42" name="Line 118"/>
                <p:cNvSpPr>
                  <a:spLocks noChangeShapeType="1"/>
                </p:cNvSpPr>
                <p:nvPr/>
              </p:nvSpPr>
              <p:spPr bwMode="auto">
                <a:xfrm>
                  <a:off x="1199" y="486"/>
                  <a:ext cx="3" cy="5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43" name="未知"/>
                <p:cNvSpPr/>
                <p:nvPr/>
              </p:nvSpPr>
              <p:spPr bwMode="auto">
                <a:xfrm>
                  <a:off x="1082" y="0"/>
                  <a:ext cx="138" cy="878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55" y="37"/>
                    </a:cxn>
                    <a:cxn ang="0">
                      <a:pos x="39" y="325"/>
                    </a:cxn>
                    <a:cxn ang="0">
                      <a:pos x="39" y="348"/>
                    </a:cxn>
                  </a:cxnLst>
                  <a:rect l="0" t="0" r="r" b="b"/>
                  <a:pathLst>
                    <a:path w="55" h="351">
                      <a:moveTo>
                        <a:pt x="0" y="45"/>
                      </a:moveTo>
                      <a:cubicBezTo>
                        <a:pt x="14" y="2"/>
                        <a:pt x="30" y="0"/>
                        <a:pt x="55" y="37"/>
                      </a:cubicBezTo>
                      <a:cubicBezTo>
                        <a:pt x="54" y="59"/>
                        <a:pt x="42" y="292"/>
                        <a:pt x="39" y="325"/>
                      </a:cubicBezTo>
                      <a:cubicBezTo>
                        <a:pt x="36" y="351"/>
                        <a:pt x="21" y="348"/>
                        <a:pt x="39" y="348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44" name="Line 120"/>
                <p:cNvSpPr>
                  <a:spLocks noChangeShapeType="1"/>
                </p:cNvSpPr>
                <p:nvPr/>
              </p:nvSpPr>
              <p:spPr bwMode="auto">
                <a:xfrm>
                  <a:off x="119" y="1085"/>
                  <a:ext cx="480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45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720" y="1085"/>
                  <a:ext cx="479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346" name="Group 122"/>
            <p:cNvGrpSpPr/>
            <p:nvPr/>
          </p:nvGrpSpPr>
          <p:grpSpPr bwMode="auto">
            <a:xfrm>
              <a:off x="224" y="105"/>
              <a:ext cx="1438" cy="795"/>
              <a:chOff x="0" y="0"/>
              <a:chExt cx="1438" cy="795"/>
            </a:xfrm>
          </p:grpSpPr>
          <p:sp>
            <p:nvSpPr>
              <p:cNvPr id="52347" name="Line 123"/>
              <p:cNvSpPr>
                <a:spLocks noChangeShapeType="1"/>
              </p:cNvSpPr>
              <p:nvPr/>
            </p:nvSpPr>
            <p:spPr bwMode="auto">
              <a:xfrm flipV="1">
                <a:off x="1424" y="46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48" name="Line 124"/>
              <p:cNvSpPr>
                <a:spLocks noChangeShapeType="1"/>
              </p:cNvSpPr>
              <p:nvPr/>
            </p:nvSpPr>
            <p:spPr bwMode="auto">
              <a:xfrm>
                <a:off x="0" y="40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49" name="Line 125"/>
              <p:cNvSpPr>
                <a:spLocks noChangeShapeType="1"/>
              </p:cNvSpPr>
              <p:nvPr/>
            </p:nvSpPr>
            <p:spPr bwMode="auto">
              <a:xfrm flipV="1">
                <a:off x="1438" y="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0" name="Line 126"/>
              <p:cNvSpPr>
                <a:spLocks noChangeShapeType="1"/>
              </p:cNvSpPr>
              <p:nvPr/>
            </p:nvSpPr>
            <p:spPr bwMode="auto">
              <a:xfrm rot="21000000" flipV="1">
                <a:off x="1140" y="6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1" name="Line 127"/>
              <p:cNvSpPr>
                <a:spLocks noChangeShapeType="1"/>
              </p:cNvSpPr>
              <p:nvPr/>
            </p:nvSpPr>
            <p:spPr bwMode="auto">
              <a:xfrm rot="21000000" flipV="1">
                <a:off x="838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2" name="Line 128"/>
              <p:cNvSpPr>
                <a:spLocks noChangeShapeType="1"/>
              </p:cNvSpPr>
              <p:nvPr/>
            </p:nvSpPr>
            <p:spPr bwMode="auto">
              <a:xfrm rot="21000000" flipV="1">
                <a:off x="554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3" name="Line 129"/>
              <p:cNvSpPr>
                <a:spLocks noChangeShapeType="1"/>
              </p:cNvSpPr>
              <p:nvPr/>
            </p:nvSpPr>
            <p:spPr bwMode="auto">
              <a:xfrm rot="21000000" flipV="1">
                <a:off x="254" y="4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2354" name="Group 130"/>
          <p:cNvGrpSpPr/>
          <p:nvPr/>
        </p:nvGrpSpPr>
        <p:grpSpPr bwMode="auto">
          <a:xfrm>
            <a:off x="933450" y="2249488"/>
            <a:ext cx="2946400" cy="1524000"/>
            <a:chOff x="0" y="0"/>
            <a:chExt cx="2280" cy="1313"/>
          </a:xfrm>
        </p:grpSpPr>
        <p:grpSp>
          <p:nvGrpSpPr>
            <p:cNvPr id="52355" name="Group 131"/>
            <p:cNvGrpSpPr/>
            <p:nvPr/>
          </p:nvGrpSpPr>
          <p:grpSpPr bwMode="auto">
            <a:xfrm>
              <a:off x="0" y="0"/>
              <a:ext cx="2280" cy="1313"/>
              <a:chOff x="0" y="0"/>
              <a:chExt cx="1559" cy="1313"/>
            </a:xfrm>
          </p:grpSpPr>
          <p:sp>
            <p:nvSpPr>
              <p:cNvPr id="52356" name="Rectangle 132"/>
              <p:cNvSpPr>
                <a:spLocks noChangeArrowheads="1"/>
              </p:cNvSpPr>
              <p:nvPr/>
            </p:nvSpPr>
            <p:spPr bwMode="auto">
              <a:xfrm rot="16224500">
                <a:off x="600" y="-474"/>
                <a:ext cx="360" cy="155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7" name="未知"/>
              <p:cNvSpPr/>
              <p:nvPr/>
            </p:nvSpPr>
            <p:spPr bwMode="auto">
              <a:xfrm rot="16224500">
                <a:off x="56" y="150"/>
                <a:ext cx="545" cy="246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8" name="未知"/>
              <p:cNvSpPr/>
              <p:nvPr/>
            </p:nvSpPr>
            <p:spPr bwMode="auto">
              <a:xfrm rot="16224500">
                <a:off x="28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9" name="未知"/>
              <p:cNvSpPr/>
              <p:nvPr/>
            </p:nvSpPr>
            <p:spPr bwMode="auto">
              <a:xfrm rot="16224500">
                <a:off x="49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0" name="未知"/>
              <p:cNvSpPr/>
              <p:nvPr/>
            </p:nvSpPr>
            <p:spPr bwMode="auto">
              <a:xfrm rot="16224500">
                <a:off x="692" y="152"/>
                <a:ext cx="545" cy="242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1" name="Line 137"/>
              <p:cNvSpPr>
                <a:spLocks noChangeShapeType="1"/>
              </p:cNvSpPr>
              <p:nvPr/>
            </p:nvSpPr>
            <p:spPr bwMode="auto">
              <a:xfrm>
                <a:off x="167" y="483"/>
                <a:ext cx="2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2" name="Line 138"/>
              <p:cNvSpPr>
                <a:spLocks noChangeShapeType="1"/>
              </p:cNvSpPr>
              <p:nvPr/>
            </p:nvSpPr>
            <p:spPr bwMode="auto">
              <a:xfrm>
                <a:off x="1199" y="486"/>
                <a:ext cx="3" cy="5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3" name="未知"/>
              <p:cNvSpPr/>
              <p:nvPr/>
            </p:nvSpPr>
            <p:spPr bwMode="auto">
              <a:xfrm>
                <a:off x="1082" y="0"/>
                <a:ext cx="138" cy="87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55" y="37"/>
                  </a:cxn>
                  <a:cxn ang="0">
                    <a:pos x="39" y="325"/>
                  </a:cxn>
                  <a:cxn ang="0">
                    <a:pos x="39" y="348"/>
                  </a:cxn>
                </a:cxnLst>
                <a:rect l="0" t="0" r="r" b="b"/>
                <a:pathLst>
                  <a:path w="55" h="351">
                    <a:moveTo>
                      <a:pt x="0" y="45"/>
                    </a:moveTo>
                    <a:cubicBezTo>
                      <a:pt x="14" y="2"/>
                      <a:pt x="30" y="0"/>
                      <a:pt x="55" y="37"/>
                    </a:cubicBezTo>
                    <a:cubicBezTo>
                      <a:pt x="54" y="59"/>
                      <a:pt x="42" y="292"/>
                      <a:pt x="39" y="325"/>
                    </a:cubicBezTo>
                    <a:cubicBezTo>
                      <a:pt x="36" y="351"/>
                      <a:pt x="21" y="348"/>
                      <a:pt x="39" y="34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364" name="Group 140"/>
              <p:cNvGrpSpPr/>
              <p:nvPr/>
            </p:nvGrpSpPr>
            <p:grpSpPr bwMode="auto">
              <a:xfrm rot="-10993262">
                <a:off x="599" y="966"/>
                <a:ext cx="116" cy="347"/>
                <a:chOff x="0" y="0"/>
                <a:chExt cx="315" cy="468"/>
              </a:xfrm>
            </p:grpSpPr>
            <p:sp>
              <p:nvSpPr>
                <p:cNvPr id="52365" name="Rectangle 14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" cy="46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66" name="Line 142"/>
                <p:cNvSpPr>
                  <a:spLocks noChangeShapeType="1"/>
                </p:cNvSpPr>
                <p:nvPr/>
              </p:nvSpPr>
              <p:spPr bwMode="auto">
                <a:xfrm>
                  <a:off x="0" y="80"/>
                  <a:ext cx="0" cy="3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67" name="Line 143"/>
                <p:cNvSpPr>
                  <a:spLocks noChangeShapeType="1"/>
                </p:cNvSpPr>
                <p:nvPr/>
              </p:nvSpPr>
              <p:spPr bwMode="auto">
                <a:xfrm>
                  <a:off x="315" y="0"/>
                  <a:ext cx="0" cy="4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368" name="Line 144"/>
              <p:cNvSpPr>
                <a:spLocks noChangeShapeType="1"/>
              </p:cNvSpPr>
              <p:nvPr/>
            </p:nvSpPr>
            <p:spPr bwMode="auto">
              <a:xfrm>
                <a:off x="119" y="1085"/>
                <a:ext cx="480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9" name="Line 145"/>
              <p:cNvSpPr>
                <a:spLocks noChangeShapeType="1"/>
              </p:cNvSpPr>
              <p:nvPr/>
            </p:nvSpPr>
            <p:spPr bwMode="auto">
              <a:xfrm flipH="1">
                <a:off x="720" y="1085"/>
                <a:ext cx="479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370" name="Group 146"/>
            <p:cNvGrpSpPr/>
            <p:nvPr/>
          </p:nvGrpSpPr>
          <p:grpSpPr bwMode="auto">
            <a:xfrm>
              <a:off x="224" y="90"/>
              <a:ext cx="1530" cy="915"/>
              <a:chOff x="0" y="0"/>
              <a:chExt cx="1530" cy="915"/>
            </a:xfrm>
          </p:grpSpPr>
          <p:sp>
            <p:nvSpPr>
              <p:cNvPr id="52371" name="Line 147"/>
              <p:cNvSpPr>
                <a:spLocks noChangeShapeType="1"/>
              </p:cNvSpPr>
              <p:nvPr/>
            </p:nvSpPr>
            <p:spPr bwMode="auto">
              <a:xfrm flipV="1">
                <a:off x="0" y="58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2" name="Line 148"/>
              <p:cNvSpPr>
                <a:spLocks noChangeShapeType="1"/>
              </p:cNvSpPr>
              <p:nvPr/>
            </p:nvSpPr>
            <p:spPr bwMode="auto">
              <a:xfrm>
                <a:off x="1530" y="4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3" name="Line 149"/>
              <p:cNvSpPr>
                <a:spLocks noChangeShapeType="1"/>
              </p:cNvSpPr>
              <p:nvPr/>
            </p:nvSpPr>
            <p:spPr bwMode="auto">
              <a:xfrm>
                <a:off x="1514" y="495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4" name="Line 150"/>
              <p:cNvSpPr>
                <a:spLocks noChangeShapeType="1"/>
              </p:cNvSpPr>
              <p:nvPr/>
            </p:nvSpPr>
            <p:spPr bwMode="auto">
              <a:xfrm rot="21000000">
                <a:off x="1172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5" name="Line 151"/>
              <p:cNvSpPr>
                <a:spLocks noChangeShapeType="1"/>
              </p:cNvSpPr>
              <p:nvPr/>
            </p:nvSpPr>
            <p:spPr bwMode="auto">
              <a:xfrm rot="21000000">
                <a:off x="900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6" name="Line 152"/>
              <p:cNvSpPr>
                <a:spLocks noChangeShapeType="1"/>
              </p:cNvSpPr>
              <p:nvPr/>
            </p:nvSpPr>
            <p:spPr bwMode="auto">
              <a:xfrm rot="21000000">
                <a:off x="602" y="3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7" name="Line 153"/>
              <p:cNvSpPr>
                <a:spLocks noChangeShapeType="1"/>
              </p:cNvSpPr>
              <p:nvPr/>
            </p:nvSpPr>
            <p:spPr bwMode="auto">
              <a:xfrm rot="21000000">
                <a:off x="258" y="0"/>
                <a:ext cx="0" cy="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2378" name="Text Box 154"/>
          <p:cNvSpPr txBox="1">
            <a:spLocks noChangeArrowheads="1"/>
          </p:cNvSpPr>
          <p:nvPr/>
        </p:nvSpPr>
        <p:spPr bwMode="auto">
          <a:xfrm>
            <a:off x="3811588" y="2322513"/>
            <a:ext cx="768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2379" name="Text Box 155"/>
          <p:cNvSpPr txBox="1">
            <a:spLocks noChangeArrowheads="1"/>
          </p:cNvSpPr>
          <p:nvPr/>
        </p:nvSpPr>
        <p:spPr bwMode="auto">
          <a:xfrm>
            <a:off x="425450" y="2322513"/>
            <a:ext cx="6985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2380" name="Text Box 156"/>
          <p:cNvSpPr txBox="1">
            <a:spLocks noChangeArrowheads="1"/>
          </p:cNvSpPr>
          <p:nvPr/>
        </p:nvSpPr>
        <p:spPr bwMode="auto">
          <a:xfrm>
            <a:off x="4484688" y="2306638"/>
            <a:ext cx="768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2381" name="Text Box 157"/>
          <p:cNvSpPr txBox="1">
            <a:spLocks noChangeArrowheads="1"/>
          </p:cNvSpPr>
          <p:nvPr/>
        </p:nvSpPr>
        <p:spPr bwMode="auto">
          <a:xfrm>
            <a:off x="7653338" y="2322513"/>
            <a:ext cx="6985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2382" name="Text Box 158"/>
          <p:cNvSpPr txBox="1">
            <a:spLocks noChangeArrowheads="1"/>
          </p:cNvSpPr>
          <p:nvPr/>
        </p:nvSpPr>
        <p:spPr bwMode="auto">
          <a:xfrm>
            <a:off x="8229600" y="2309813"/>
            <a:ext cx="6985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2383" name="Text Box 159"/>
          <p:cNvSpPr txBox="1">
            <a:spLocks noChangeArrowheads="1"/>
          </p:cNvSpPr>
          <p:nvPr/>
        </p:nvSpPr>
        <p:spPr bwMode="auto">
          <a:xfrm>
            <a:off x="11423650" y="2309813"/>
            <a:ext cx="768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2384" name="Text Box 160"/>
          <p:cNvSpPr txBox="1">
            <a:spLocks noChangeArrowheads="1"/>
          </p:cNvSpPr>
          <p:nvPr/>
        </p:nvSpPr>
        <p:spPr bwMode="auto">
          <a:xfrm>
            <a:off x="547688" y="4554538"/>
            <a:ext cx="768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2385" name="Text Box 161"/>
          <p:cNvSpPr txBox="1">
            <a:spLocks noChangeArrowheads="1"/>
          </p:cNvSpPr>
          <p:nvPr/>
        </p:nvSpPr>
        <p:spPr bwMode="auto">
          <a:xfrm>
            <a:off x="4073525" y="4625975"/>
            <a:ext cx="6985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2386" name="Text Box 162"/>
          <p:cNvSpPr txBox="1">
            <a:spLocks noChangeArrowheads="1"/>
          </p:cNvSpPr>
          <p:nvPr/>
        </p:nvSpPr>
        <p:spPr bwMode="auto">
          <a:xfrm>
            <a:off x="5829300" y="3905250"/>
            <a:ext cx="768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2387" name="Text Box 163"/>
          <p:cNvSpPr txBox="1">
            <a:spLocks noChangeArrowheads="1"/>
          </p:cNvSpPr>
          <p:nvPr/>
        </p:nvSpPr>
        <p:spPr bwMode="auto">
          <a:xfrm>
            <a:off x="5800725" y="6122988"/>
            <a:ext cx="6985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2388" name="Text Box 164"/>
          <p:cNvSpPr txBox="1">
            <a:spLocks noChangeArrowheads="1"/>
          </p:cNvSpPr>
          <p:nvPr/>
        </p:nvSpPr>
        <p:spPr bwMode="auto">
          <a:xfrm>
            <a:off x="10148888" y="5994400"/>
            <a:ext cx="768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2389" name="Text Box 165"/>
          <p:cNvSpPr txBox="1">
            <a:spLocks noChangeArrowheads="1"/>
          </p:cNvSpPr>
          <p:nvPr/>
        </p:nvSpPr>
        <p:spPr bwMode="auto">
          <a:xfrm>
            <a:off x="10053638" y="3762375"/>
            <a:ext cx="6985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78" grpId="0" autoUpdateAnimBg="0"/>
      <p:bldP spid="52379" grpId="0" autoUpdateAnimBg="0"/>
      <p:bldP spid="52380" grpId="0" autoUpdateAnimBg="0"/>
      <p:bldP spid="52381" grpId="0" autoUpdateAnimBg="0"/>
      <p:bldP spid="52382" grpId="0" autoUpdateAnimBg="0"/>
      <p:bldP spid="52383" grpId="0" autoUpdateAnimBg="0"/>
      <p:bldP spid="52384" grpId="0" autoUpdateAnimBg="0"/>
      <p:bldP spid="52385" grpId="0" autoUpdateAnimBg="0"/>
      <p:bldP spid="52386" grpId="0" autoUpdateAnimBg="0"/>
      <p:bldP spid="52387" grpId="0" autoUpdateAnimBg="0"/>
      <p:bldP spid="52388" grpId="0" autoUpdateAnimBg="0"/>
      <p:bldP spid="5238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/>
          <p:nvPr/>
        </p:nvGrpSpPr>
        <p:grpSpPr bwMode="auto">
          <a:xfrm>
            <a:off x="6561138" y="1685925"/>
            <a:ext cx="4975225" cy="2133600"/>
            <a:chOff x="0" y="0"/>
            <a:chExt cx="2471" cy="1085"/>
          </a:xfrm>
        </p:grpSpPr>
        <p:grpSp>
          <p:nvGrpSpPr>
            <p:cNvPr id="53251" name="Group 3"/>
            <p:cNvGrpSpPr/>
            <p:nvPr/>
          </p:nvGrpSpPr>
          <p:grpSpPr bwMode="auto">
            <a:xfrm>
              <a:off x="0" y="0"/>
              <a:ext cx="1559" cy="1085"/>
              <a:chOff x="0" y="0"/>
              <a:chExt cx="1559" cy="1085"/>
            </a:xfrm>
          </p:grpSpPr>
          <p:sp>
            <p:nvSpPr>
              <p:cNvPr id="53252" name="Rectangle 4"/>
              <p:cNvSpPr>
                <a:spLocks noChangeArrowheads="1"/>
              </p:cNvSpPr>
              <p:nvPr/>
            </p:nvSpPr>
            <p:spPr bwMode="auto">
              <a:xfrm rot="16224500">
                <a:off x="600" y="-474"/>
                <a:ext cx="360" cy="155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3" name="未知"/>
              <p:cNvSpPr/>
              <p:nvPr/>
            </p:nvSpPr>
            <p:spPr bwMode="auto">
              <a:xfrm rot="16224500">
                <a:off x="56" y="150"/>
                <a:ext cx="545" cy="246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4" name="未知"/>
              <p:cNvSpPr/>
              <p:nvPr/>
            </p:nvSpPr>
            <p:spPr bwMode="auto">
              <a:xfrm rot="16224500">
                <a:off x="28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5" name="未知"/>
              <p:cNvSpPr/>
              <p:nvPr/>
            </p:nvSpPr>
            <p:spPr bwMode="auto">
              <a:xfrm rot="16224500">
                <a:off x="49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6" name="未知"/>
              <p:cNvSpPr/>
              <p:nvPr/>
            </p:nvSpPr>
            <p:spPr bwMode="auto">
              <a:xfrm rot="16224500">
                <a:off x="692" y="152"/>
                <a:ext cx="545" cy="242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7" name="Line 9"/>
              <p:cNvSpPr>
                <a:spLocks noChangeShapeType="1"/>
              </p:cNvSpPr>
              <p:nvPr/>
            </p:nvSpPr>
            <p:spPr bwMode="auto">
              <a:xfrm>
                <a:off x="167" y="483"/>
                <a:ext cx="2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8" name="Line 10"/>
              <p:cNvSpPr>
                <a:spLocks noChangeShapeType="1"/>
              </p:cNvSpPr>
              <p:nvPr/>
            </p:nvSpPr>
            <p:spPr bwMode="auto">
              <a:xfrm>
                <a:off x="1199" y="486"/>
                <a:ext cx="3" cy="5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9" name="未知"/>
              <p:cNvSpPr/>
              <p:nvPr/>
            </p:nvSpPr>
            <p:spPr bwMode="auto">
              <a:xfrm>
                <a:off x="1082" y="0"/>
                <a:ext cx="138" cy="87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55" y="37"/>
                  </a:cxn>
                  <a:cxn ang="0">
                    <a:pos x="39" y="325"/>
                  </a:cxn>
                  <a:cxn ang="0">
                    <a:pos x="39" y="348"/>
                  </a:cxn>
                </a:cxnLst>
                <a:rect l="0" t="0" r="r" b="b"/>
                <a:pathLst>
                  <a:path w="55" h="351">
                    <a:moveTo>
                      <a:pt x="0" y="45"/>
                    </a:moveTo>
                    <a:cubicBezTo>
                      <a:pt x="14" y="2"/>
                      <a:pt x="30" y="0"/>
                      <a:pt x="55" y="37"/>
                    </a:cubicBezTo>
                    <a:cubicBezTo>
                      <a:pt x="54" y="59"/>
                      <a:pt x="42" y="292"/>
                      <a:pt x="39" y="325"/>
                    </a:cubicBezTo>
                    <a:cubicBezTo>
                      <a:pt x="36" y="351"/>
                      <a:pt x="21" y="348"/>
                      <a:pt x="39" y="34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260" name="Group 12"/>
            <p:cNvGrpSpPr/>
            <p:nvPr/>
          </p:nvGrpSpPr>
          <p:grpSpPr bwMode="auto">
            <a:xfrm>
              <a:off x="1754" y="228"/>
              <a:ext cx="717" cy="585"/>
              <a:chOff x="0" y="0"/>
              <a:chExt cx="717" cy="585"/>
            </a:xfrm>
          </p:grpSpPr>
          <p:grpSp>
            <p:nvGrpSpPr>
              <p:cNvPr id="53261" name="Group 13"/>
              <p:cNvGrpSpPr/>
              <p:nvPr/>
            </p:nvGrpSpPr>
            <p:grpSpPr bwMode="auto">
              <a:xfrm rot="16200000" flipH="1">
                <a:off x="248" y="-248"/>
                <a:ext cx="221" cy="717"/>
                <a:chOff x="0" y="0"/>
                <a:chExt cx="220" cy="1002"/>
              </a:xfrm>
            </p:grpSpPr>
            <p:sp>
              <p:nvSpPr>
                <p:cNvPr id="53262" name="AutoShap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0" cy="5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3" name="AutoShape 15"/>
                <p:cNvSpPr>
                  <a:spLocks noChangeArrowheads="1"/>
                </p:cNvSpPr>
                <p:nvPr/>
              </p:nvSpPr>
              <p:spPr bwMode="auto">
                <a:xfrm flipV="1">
                  <a:off x="0" y="501"/>
                  <a:ext cx="220" cy="5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>
                <a:off x="346" y="225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5" name="Oval 17"/>
              <p:cNvSpPr>
                <a:spLocks noChangeArrowheads="1"/>
              </p:cNvSpPr>
              <p:nvPr/>
            </p:nvSpPr>
            <p:spPr bwMode="auto">
              <a:xfrm>
                <a:off x="210" y="495"/>
                <a:ext cx="256" cy="9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66" name="WordArt 18"/>
            <p:cNvSpPr>
              <a:spLocks noChangeArrowheads="1" noChangeShapeType="1"/>
            </p:cNvSpPr>
            <p:nvPr/>
          </p:nvSpPr>
          <p:spPr bwMode="auto">
            <a:xfrm rot="133788">
              <a:off x="1904" y="51"/>
              <a:ext cx="94" cy="22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altLang="zh-CN" sz="20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N</a:t>
              </a:r>
              <a:endParaRPr lang="zh-CN" altLang="en-US" sz="200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3267" name="Group 19"/>
          <p:cNvGrpSpPr/>
          <p:nvPr/>
        </p:nvGrpSpPr>
        <p:grpSpPr bwMode="auto">
          <a:xfrm>
            <a:off x="6561138" y="1685925"/>
            <a:ext cx="4975225" cy="2133600"/>
            <a:chOff x="0" y="0"/>
            <a:chExt cx="2471" cy="1085"/>
          </a:xfrm>
        </p:grpSpPr>
        <p:grpSp>
          <p:nvGrpSpPr>
            <p:cNvPr id="53268" name="Group 20"/>
            <p:cNvGrpSpPr/>
            <p:nvPr/>
          </p:nvGrpSpPr>
          <p:grpSpPr bwMode="auto">
            <a:xfrm>
              <a:off x="0" y="0"/>
              <a:ext cx="1559" cy="1085"/>
              <a:chOff x="0" y="0"/>
              <a:chExt cx="1559" cy="1085"/>
            </a:xfrm>
          </p:grpSpPr>
          <p:sp>
            <p:nvSpPr>
              <p:cNvPr id="53269" name="Rectangle 21"/>
              <p:cNvSpPr>
                <a:spLocks noChangeArrowheads="1"/>
              </p:cNvSpPr>
              <p:nvPr/>
            </p:nvSpPr>
            <p:spPr bwMode="auto">
              <a:xfrm rot="16224500">
                <a:off x="600" y="-474"/>
                <a:ext cx="360" cy="155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0" name="未知"/>
              <p:cNvSpPr/>
              <p:nvPr/>
            </p:nvSpPr>
            <p:spPr bwMode="auto">
              <a:xfrm rot="16224500">
                <a:off x="56" y="150"/>
                <a:ext cx="545" cy="246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1" name="未知"/>
              <p:cNvSpPr/>
              <p:nvPr/>
            </p:nvSpPr>
            <p:spPr bwMode="auto">
              <a:xfrm rot="16224500">
                <a:off x="28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2" name="未知"/>
              <p:cNvSpPr/>
              <p:nvPr/>
            </p:nvSpPr>
            <p:spPr bwMode="auto">
              <a:xfrm rot="16224500">
                <a:off x="494" y="150"/>
                <a:ext cx="545" cy="245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3" name="未知"/>
              <p:cNvSpPr/>
              <p:nvPr/>
            </p:nvSpPr>
            <p:spPr bwMode="auto">
              <a:xfrm rot="16224500">
                <a:off x="692" y="152"/>
                <a:ext cx="545" cy="242"/>
              </a:xfrm>
              <a:custGeom>
                <a:avLst/>
                <a:gdLst/>
                <a:ahLst/>
                <a:cxnLst>
                  <a:cxn ang="0">
                    <a:pos x="527" y="0"/>
                  </a:cxn>
                  <a:cxn ang="0">
                    <a:pos x="602" y="75"/>
                  </a:cxn>
                  <a:cxn ang="0">
                    <a:pos x="527" y="150"/>
                  </a:cxn>
                  <a:cxn ang="0">
                    <a:pos x="92" y="240"/>
                  </a:cxn>
                  <a:cxn ang="0">
                    <a:pos x="2" y="330"/>
                  </a:cxn>
                  <a:cxn ang="0">
                    <a:pos x="107" y="405"/>
                  </a:cxn>
                </a:cxnLst>
                <a:rect l="0" t="0" r="r" b="b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4" name="Line 26"/>
              <p:cNvSpPr>
                <a:spLocks noChangeShapeType="1"/>
              </p:cNvSpPr>
              <p:nvPr/>
            </p:nvSpPr>
            <p:spPr bwMode="auto">
              <a:xfrm>
                <a:off x="167" y="483"/>
                <a:ext cx="2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5" name="Line 27"/>
              <p:cNvSpPr>
                <a:spLocks noChangeShapeType="1"/>
              </p:cNvSpPr>
              <p:nvPr/>
            </p:nvSpPr>
            <p:spPr bwMode="auto">
              <a:xfrm>
                <a:off x="1199" y="486"/>
                <a:ext cx="3" cy="5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6" name="未知"/>
              <p:cNvSpPr/>
              <p:nvPr/>
            </p:nvSpPr>
            <p:spPr bwMode="auto">
              <a:xfrm>
                <a:off x="1082" y="0"/>
                <a:ext cx="138" cy="87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55" y="37"/>
                  </a:cxn>
                  <a:cxn ang="0">
                    <a:pos x="39" y="325"/>
                  </a:cxn>
                  <a:cxn ang="0">
                    <a:pos x="39" y="348"/>
                  </a:cxn>
                </a:cxnLst>
                <a:rect l="0" t="0" r="r" b="b"/>
                <a:pathLst>
                  <a:path w="55" h="351">
                    <a:moveTo>
                      <a:pt x="0" y="45"/>
                    </a:moveTo>
                    <a:cubicBezTo>
                      <a:pt x="14" y="2"/>
                      <a:pt x="30" y="0"/>
                      <a:pt x="55" y="37"/>
                    </a:cubicBezTo>
                    <a:cubicBezTo>
                      <a:pt x="54" y="59"/>
                      <a:pt x="42" y="292"/>
                      <a:pt x="39" y="325"/>
                    </a:cubicBezTo>
                    <a:cubicBezTo>
                      <a:pt x="36" y="351"/>
                      <a:pt x="21" y="348"/>
                      <a:pt x="39" y="348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277" name="Group 29"/>
            <p:cNvGrpSpPr/>
            <p:nvPr/>
          </p:nvGrpSpPr>
          <p:grpSpPr bwMode="auto">
            <a:xfrm>
              <a:off x="1754" y="228"/>
              <a:ext cx="717" cy="585"/>
              <a:chOff x="0" y="0"/>
              <a:chExt cx="717" cy="585"/>
            </a:xfrm>
          </p:grpSpPr>
          <p:grpSp>
            <p:nvGrpSpPr>
              <p:cNvPr id="53278" name="Group 30"/>
              <p:cNvGrpSpPr/>
              <p:nvPr/>
            </p:nvGrpSpPr>
            <p:grpSpPr bwMode="auto">
              <a:xfrm rot="16200000" flipH="1">
                <a:off x="248" y="-248"/>
                <a:ext cx="221" cy="717"/>
                <a:chOff x="0" y="0"/>
                <a:chExt cx="220" cy="1002"/>
              </a:xfrm>
            </p:grpSpPr>
            <p:sp>
              <p:nvSpPr>
                <p:cNvPr id="53279" name="AutoShape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20" cy="5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0" name="AutoShape 32"/>
                <p:cNvSpPr>
                  <a:spLocks noChangeArrowheads="1"/>
                </p:cNvSpPr>
                <p:nvPr/>
              </p:nvSpPr>
              <p:spPr bwMode="auto">
                <a:xfrm flipV="1">
                  <a:off x="0" y="501"/>
                  <a:ext cx="220" cy="50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281" name="Line 33"/>
              <p:cNvSpPr>
                <a:spLocks noChangeShapeType="1"/>
              </p:cNvSpPr>
              <p:nvPr/>
            </p:nvSpPr>
            <p:spPr bwMode="auto">
              <a:xfrm>
                <a:off x="346" y="225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auto">
              <a:xfrm>
                <a:off x="210" y="495"/>
                <a:ext cx="256" cy="9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83" name="WordArt 35"/>
            <p:cNvSpPr>
              <a:spLocks noChangeArrowheads="1" noChangeShapeType="1"/>
            </p:cNvSpPr>
            <p:nvPr/>
          </p:nvSpPr>
          <p:spPr bwMode="auto">
            <a:xfrm rot="133788">
              <a:off x="1904" y="51"/>
              <a:ext cx="94" cy="22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altLang="zh-CN" sz="20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N</a:t>
              </a:r>
              <a:endParaRPr lang="zh-CN" altLang="en-US" sz="200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3284" name="Group 36"/>
          <p:cNvGrpSpPr/>
          <p:nvPr/>
        </p:nvGrpSpPr>
        <p:grpSpPr bwMode="auto">
          <a:xfrm>
            <a:off x="1087438" y="1685925"/>
            <a:ext cx="4865687" cy="2133600"/>
            <a:chOff x="0" y="0"/>
            <a:chExt cx="2579" cy="1245"/>
          </a:xfrm>
        </p:grpSpPr>
        <p:sp>
          <p:nvSpPr>
            <p:cNvPr id="53285" name="WordArt 37"/>
            <p:cNvSpPr>
              <a:spLocks noChangeArrowheads="1" noChangeShapeType="1"/>
            </p:cNvSpPr>
            <p:nvPr/>
          </p:nvSpPr>
          <p:spPr bwMode="auto">
            <a:xfrm rot="5400000">
              <a:off x="669" y="915"/>
              <a:ext cx="210" cy="360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10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电源</a:t>
              </a:r>
              <a:endParaRPr lang="zh-CN" altLang="en-US" sz="100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53286" name="Group 38"/>
            <p:cNvGrpSpPr/>
            <p:nvPr/>
          </p:nvGrpSpPr>
          <p:grpSpPr bwMode="auto">
            <a:xfrm>
              <a:off x="0" y="0"/>
              <a:ext cx="2579" cy="1245"/>
              <a:chOff x="0" y="0"/>
              <a:chExt cx="2579" cy="1245"/>
            </a:xfrm>
          </p:grpSpPr>
          <p:grpSp>
            <p:nvGrpSpPr>
              <p:cNvPr id="53287" name="Group 39"/>
              <p:cNvGrpSpPr/>
              <p:nvPr/>
            </p:nvGrpSpPr>
            <p:grpSpPr bwMode="auto">
              <a:xfrm>
                <a:off x="1862" y="123"/>
                <a:ext cx="717" cy="747"/>
                <a:chOff x="0" y="0"/>
                <a:chExt cx="717" cy="747"/>
              </a:xfrm>
            </p:grpSpPr>
            <p:grpSp>
              <p:nvGrpSpPr>
                <p:cNvPr id="53288" name="Group 40"/>
                <p:cNvGrpSpPr/>
                <p:nvPr/>
              </p:nvGrpSpPr>
              <p:grpSpPr bwMode="auto">
                <a:xfrm>
                  <a:off x="0" y="162"/>
                  <a:ext cx="717" cy="585"/>
                  <a:chOff x="0" y="0"/>
                  <a:chExt cx="717" cy="585"/>
                </a:xfrm>
              </p:grpSpPr>
              <p:grpSp>
                <p:nvGrpSpPr>
                  <p:cNvPr id="53289" name="Group 41"/>
                  <p:cNvGrpSpPr/>
                  <p:nvPr/>
                </p:nvGrpSpPr>
                <p:grpSpPr bwMode="auto">
                  <a:xfrm rot="16200000" flipH="1">
                    <a:off x="248" y="-248"/>
                    <a:ext cx="221" cy="717"/>
                    <a:chOff x="0" y="0"/>
                    <a:chExt cx="220" cy="1002"/>
                  </a:xfrm>
                </p:grpSpPr>
                <p:sp>
                  <p:nvSpPr>
                    <p:cNvPr id="53290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20" cy="5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6600"/>
                    </a:solidFill>
                    <a:ln w="9525">
                      <a:solidFill>
                        <a:srgbClr val="FF66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91" name="AutoShape 4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0" y="501"/>
                      <a:ext cx="220" cy="5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329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225"/>
                    <a:ext cx="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495"/>
                    <a:ext cx="256" cy="90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3294" name="WordArt 46"/>
                <p:cNvSpPr>
                  <a:spLocks noChangeArrowheads="1" noChangeShapeType="1"/>
                </p:cNvSpPr>
                <p:nvPr/>
              </p:nvSpPr>
              <p:spPr bwMode="auto">
                <a:xfrm rot="133788">
                  <a:off x="150" y="0"/>
                  <a:ext cx="94" cy="229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en-US" altLang="zh-CN" sz="200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N</a:t>
                  </a:r>
                  <a:endParaRPr lang="zh-CN" altLang="en-US" sz="20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3295" name="Group 47"/>
              <p:cNvGrpSpPr/>
              <p:nvPr/>
            </p:nvGrpSpPr>
            <p:grpSpPr bwMode="auto">
              <a:xfrm>
                <a:off x="0" y="0"/>
                <a:ext cx="1563" cy="1245"/>
                <a:chOff x="0" y="0"/>
                <a:chExt cx="1563" cy="1245"/>
              </a:xfrm>
            </p:grpSpPr>
            <p:grpSp>
              <p:nvGrpSpPr>
                <p:cNvPr id="53296" name="Group 48"/>
                <p:cNvGrpSpPr/>
                <p:nvPr/>
              </p:nvGrpSpPr>
              <p:grpSpPr bwMode="auto">
                <a:xfrm>
                  <a:off x="0" y="0"/>
                  <a:ext cx="1563" cy="1140"/>
                  <a:chOff x="0" y="0"/>
                  <a:chExt cx="1563" cy="1140"/>
                </a:xfrm>
              </p:grpSpPr>
              <p:sp>
                <p:nvSpPr>
                  <p:cNvPr id="53297" name="Rectangle 49"/>
                  <p:cNvSpPr>
                    <a:spLocks noChangeArrowheads="1"/>
                  </p:cNvSpPr>
                  <p:nvPr/>
                </p:nvSpPr>
                <p:spPr bwMode="auto">
                  <a:xfrm rot="16224500">
                    <a:off x="602" y="-422"/>
                    <a:ext cx="360" cy="1563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8" name="未知"/>
                  <p:cNvSpPr/>
                  <p:nvPr/>
                </p:nvSpPr>
                <p:spPr bwMode="auto">
                  <a:xfrm rot="16224499" flipV="1">
                    <a:off x="18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9" name="未知"/>
                  <p:cNvSpPr/>
                  <p:nvPr/>
                </p:nvSpPr>
                <p:spPr bwMode="auto">
                  <a:xfrm rot="16224499" flipV="1">
                    <a:off x="42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0" name="未知"/>
                  <p:cNvSpPr/>
                  <p:nvPr/>
                </p:nvSpPr>
                <p:spPr bwMode="auto">
                  <a:xfrm rot="16224499" flipV="1">
                    <a:off x="66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1" name="未知"/>
                  <p:cNvSpPr/>
                  <p:nvPr/>
                </p:nvSpPr>
                <p:spPr bwMode="auto">
                  <a:xfrm rot="16224499" flipV="1">
                    <a:off x="900" y="240"/>
                    <a:ext cx="600" cy="240"/>
                  </a:xfrm>
                  <a:custGeom>
                    <a:avLst/>
                    <a:gdLst/>
                    <a:ahLst/>
                    <a:cxnLst>
                      <a:cxn ang="0">
                        <a:pos x="527" y="0"/>
                      </a:cxn>
                      <a:cxn ang="0">
                        <a:pos x="602" y="75"/>
                      </a:cxn>
                      <a:cxn ang="0">
                        <a:pos x="527" y="150"/>
                      </a:cxn>
                      <a:cxn ang="0">
                        <a:pos x="92" y="240"/>
                      </a:cxn>
                      <a:cxn ang="0">
                        <a:pos x="2" y="330"/>
                      </a:cxn>
                      <a:cxn ang="0">
                        <a:pos x="107" y="405"/>
                      </a:cxn>
                    </a:cxnLst>
                    <a:rect l="0" t="0" r="r" b="b"/>
                    <a:pathLst>
                      <a:path w="612" h="405">
                        <a:moveTo>
                          <a:pt x="527" y="0"/>
                        </a:moveTo>
                        <a:cubicBezTo>
                          <a:pt x="539" y="12"/>
                          <a:pt x="602" y="50"/>
                          <a:pt x="602" y="75"/>
                        </a:cubicBezTo>
                        <a:cubicBezTo>
                          <a:pt x="602" y="100"/>
                          <a:pt x="612" y="123"/>
                          <a:pt x="527" y="150"/>
                        </a:cubicBezTo>
                        <a:cubicBezTo>
                          <a:pt x="442" y="177"/>
                          <a:pt x="179" y="210"/>
                          <a:pt x="92" y="240"/>
                        </a:cubicBezTo>
                        <a:cubicBezTo>
                          <a:pt x="5" y="270"/>
                          <a:pt x="0" y="303"/>
                          <a:pt x="2" y="330"/>
                        </a:cubicBezTo>
                        <a:cubicBezTo>
                          <a:pt x="4" y="357"/>
                          <a:pt x="85" y="390"/>
                          <a:pt x="107" y="40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2" name="未知"/>
                  <p:cNvSpPr/>
                  <p:nvPr/>
                </p:nvSpPr>
                <p:spPr bwMode="auto">
                  <a:xfrm>
                    <a:off x="207" y="0"/>
                    <a:ext cx="155" cy="575"/>
                  </a:xfrm>
                  <a:custGeom>
                    <a:avLst/>
                    <a:gdLst/>
                    <a:ahLst/>
                    <a:cxnLst>
                      <a:cxn ang="0">
                        <a:pos x="62" y="75"/>
                      </a:cxn>
                      <a:cxn ang="0">
                        <a:pos x="55" y="43"/>
                      </a:cxn>
                      <a:cxn ang="0">
                        <a:pos x="8" y="75"/>
                      </a:cxn>
                      <a:cxn ang="0">
                        <a:pos x="0" y="230"/>
                      </a:cxn>
                    </a:cxnLst>
                    <a:rect l="0" t="0" r="r" b="b"/>
                    <a:pathLst>
                      <a:path w="62" h="230">
                        <a:moveTo>
                          <a:pt x="62" y="75"/>
                        </a:moveTo>
                        <a:cubicBezTo>
                          <a:pt x="60" y="64"/>
                          <a:pt x="61" y="52"/>
                          <a:pt x="55" y="43"/>
                        </a:cubicBezTo>
                        <a:cubicBezTo>
                          <a:pt x="27" y="0"/>
                          <a:pt x="14" y="56"/>
                          <a:pt x="8" y="75"/>
                        </a:cubicBezTo>
                        <a:cubicBezTo>
                          <a:pt x="0" y="225"/>
                          <a:pt x="0" y="173"/>
                          <a:pt x="0" y="23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540"/>
                    <a:ext cx="0" cy="6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540"/>
                    <a:ext cx="0" cy="6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3305" name="Line 57"/>
                <p:cNvSpPr>
                  <a:spLocks noChangeShapeType="1"/>
                </p:cNvSpPr>
                <p:nvPr/>
              </p:nvSpPr>
              <p:spPr bwMode="auto">
                <a:xfrm>
                  <a:off x="240" y="1110"/>
                  <a:ext cx="21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06" name="Line 58"/>
                <p:cNvSpPr>
                  <a:spLocks noChangeShapeType="1"/>
                </p:cNvSpPr>
                <p:nvPr/>
              </p:nvSpPr>
              <p:spPr bwMode="auto">
                <a:xfrm>
                  <a:off x="1080" y="111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07" name="Line 59"/>
                <p:cNvSpPr>
                  <a:spLocks noChangeShapeType="1"/>
                </p:cNvSpPr>
                <p:nvPr/>
              </p:nvSpPr>
              <p:spPr bwMode="auto">
                <a:xfrm>
                  <a:off x="438" y="96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08" name="Line 60"/>
                <p:cNvSpPr>
                  <a:spLocks noChangeShapeType="1"/>
                </p:cNvSpPr>
                <p:nvPr/>
              </p:nvSpPr>
              <p:spPr bwMode="auto">
                <a:xfrm>
                  <a:off x="1084" y="975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09" name="Line 61"/>
                <p:cNvSpPr>
                  <a:spLocks noChangeShapeType="1"/>
                </p:cNvSpPr>
                <p:nvPr/>
              </p:nvSpPr>
              <p:spPr bwMode="auto">
                <a:xfrm>
                  <a:off x="452" y="945"/>
                  <a:ext cx="630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10" name="Line 62"/>
                <p:cNvSpPr>
                  <a:spLocks noChangeShapeType="1"/>
                </p:cNvSpPr>
                <p:nvPr/>
              </p:nvSpPr>
              <p:spPr bwMode="auto">
                <a:xfrm>
                  <a:off x="468" y="1230"/>
                  <a:ext cx="630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798513" y="3989388"/>
            <a:ext cx="1070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、练习画螺线管的绕线（按范例绕线）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53312" name="Group 64"/>
          <p:cNvGrpSpPr/>
          <p:nvPr/>
        </p:nvGrpSpPr>
        <p:grpSpPr bwMode="auto">
          <a:xfrm>
            <a:off x="1184275" y="4781550"/>
            <a:ext cx="2654300" cy="1219200"/>
            <a:chOff x="0" y="0"/>
            <a:chExt cx="1559" cy="1085"/>
          </a:xfrm>
        </p:grpSpPr>
        <p:sp>
          <p:nvSpPr>
            <p:cNvPr id="53313" name="Rectangle 65"/>
            <p:cNvSpPr>
              <a:spLocks noChangeArrowheads="1"/>
            </p:cNvSpPr>
            <p:nvPr/>
          </p:nvSpPr>
          <p:spPr bwMode="auto">
            <a:xfrm rot="16224500">
              <a:off x="600" y="-474"/>
              <a:ext cx="360" cy="15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4" name="未知"/>
            <p:cNvSpPr/>
            <p:nvPr/>
          </p:nvSpPr>
          <p:spPr bwMode="auto">
            <a:xfrm rot="16224500">
              <a:off x="56" y="150"/>
              <a:ext cx="545" cy="246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5" name="未知"/>
            <p:cNvSpPr/>
            <p:nvPr/>
          </p:nvSpPr>
          <p:spPr bwMode="auto">
            <a:xfrm rot="16224500">
              <a:off x="284" y="150"/>
              <a:ext cx="545" cy="24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6" name="未知"/>
            <p:cNvSpPr/>
            <p:nvPr/>
          </p:nvSpPr>
          <p:spPr bwMode="auto">
            <a:xfrm rot="16224500">
              <a:off x="494" y="150"/>
              <a:ext cx="545" cy="24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7" name="未知"/>
            <p:cNvSpPr/>
            <p:nvPr/>
          </p:nvSpPr>
          <p:spPr bwMode="auto">
            <a:xfrm rot="16224500">
              <a:off x="692" y="152"/>
              <a:ext cx="545" cy="242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167" y="483"/>
              <a:ext cx="2" cy="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9" name="Line 71"/>
            <p:cNvSpPr>
              <a:spLocks noChangeShapeType="1"/>
            </p:cNvSpPr>
            <p:nvPr/>
          </p:nvSpPr>
          <p:spPr bwMode="auto">
            <a:xfrm>
              <a:off x="1199" y="486"/>
              <a:ext cx="3" cy="5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0" name="未知"/>
            <p:cNvSpPr/>
            <p:nvPr/>
          </p:nvSpPr>
          <p:spPr bwMode="auto">
            <a:xfrm>
              <a:off x="1082" y="0"/>
              <a:ext cx="138" cy="87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55" y="37"/>
                </a:cxn>
                <a:cxn ang="0">
                  <a:pos x="39" y="325"/>
                </a:cxn>
                <a:cxn ang="0">
                  <a:pos x="39" y="348"/>
                </a:cxn>
              </a:cxnLst>
              <a:rect l="0" t="0" r="r" b="b"/>
              <a:pathLst>
                <a:path w="55" h="351">
                  <a:moveTo>
                    <a:pt x="0" y="45"/>
                  </a:moveTo>
                  <a:cubicBezTo>
                    <a:pt x="14" y="2"/>
                    <a:pt x="30" y="0"/>
                    <a:pt x="55" y="37"/>
                  </a:cubicBezTo>
                  <a:cubicBezTo>
                    <a:pt x="54" y="59"/>
                    <a:pt x="42" y="292"/>
                    <a:pt x="39" y="325"/>
                  </a:cubicBezTo>
                  <a:cubicBezTo>
                    <a:pt x="36" y="351"/>
                    <a:pt x="21" y="348"/>
                    <a:pt x="39" y="348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321" name="Group 73"/>
          <p:cNvGrpSpPr/>
          <p:nvPr/>
        </p:nvGrpSpPr>
        <p:grpSpPr bwMode="auto">
          <a:xfrm>
            <a:off x="6802438" y="4781550"/>
            <a:ext cx="2417762" cy="1066800"/>
            <a:chOff x="0" y="0"/>
            <a:chExt cx="1563" cy="1140"/>
          </a:xfrm>
        </p:grpSpPr>
        <p:sp>
          <p:nvSpPr>
            <p:cNvPr id="53322" name="Rectangle 74"/>
            <p:cNvSpPr>
              <a:spLocks noChangeArrowheads="1"/>
            </p:cNvSpPr>
            <p:nvPr/>
          </p:nvSpPr>
          <p:spPr bwMode="auto">
            <a:xfrm rot="16224500">
              <a:off x="602" y="-422"/>
              <a:ext cx="360" cy="15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3" name="未知"/>
            <p:cNvSpPr/>
            <p:nvPr/>
          </p:nvSpPr>
          <p:spPr bwMode="auto">
            <a:xfrm rot="16224499" flipV="1">
              <a:off x="180" y="240"/>
              <a:ext cx="600" cy="24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4" name="未知"/>
            <p:cNvSpPr/>
            <p:nvPr/>
          </p:nvSpPr>
          <p:spPr bwMode="auto">
            <a:xfrm rot="16224499" flipV="1">
              <a:off x="420" y="240"/>
              <a:ext cx="600" cy="24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5" name="未知"/>
            <p:cNvSpPr/>
            <p:nvPr/>
          </p:nvSpPr>
          <p:spPr bwMode="auto">
            <a:xfrm rot="16224499" flipV="1">
              <a:off x="660" y="240"/>
              <a:ext cx="600" cy="24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6" name="未知"/>
            <p:cNvSpPr/>
            <p:nvPr/>
          </p:nvSpPr>
          <p:spPr bwMode="auto">
            <a:xfrm rot="16224499" flipV="1">
              <a:off x="900" y="240"/>
              <a:ext cx="600" cy="24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602" y="75"/>
                </a:cxn>
                <a:cxn ang="0">
                  <a:pos x="527" y="150"/>
                </a:cxn>
                <a:cxn ang="0">
                  <a:pos x="92" y="240"/>
                </a:cxn>
                <a:cxn ang="0">
                  <a:pos x="2" y="330"/>
                </a:cxn>
                <a:cxn ang="0">
                  <a:pos x="107" y="405"/>
                </a:cxn>
              </a:cxnLst>
              <a:rect l="0" t="0" r="r" b="b"/>
              <a:pathLst>
                <a:path w="612" h="405">
                  <a:moveTo>
                    <a:pt x="527" y="0"/>
                  </a:moveTo>
                  <a:cubicBezTo>
                    <a:pt x="539" y="12"/>
                    <a:pt x="602" y="50"/>
                    <a:pt x="602" y="75"/>
                  </a:cubicBezTo>
                  <a:cubicBezTo>
                    <a:pt x="602" y="100"/>
                    <a:pt x="612" y="123"/>
                    <a:pt x="527" y="150"/>
                  </a:cubicBezTo>
                  <a:cubicBezTo>
                    <a:pt x="442" y="177"/>
                    <a:pt x="179" y="210"/>
                    <a:pt x="92" y="240"/>
                  </a:cubicBezTo>
                  <a:cubicBezTo>
                    <a:pt x="5" y="270"/>
                    <a:pt x="0" y="303"/>
                    <a:pt x="2" y="330"/>
                  </a:cubicBezTo>
                  <a:cubicBezTo>
                    <a:pt x="4" y="357"/>
                    <a:pt x="85" y="390"/>
                    <a:pt x="107" y="40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7" name="未知"/>
            <p:cNvSpPr/>
            <p:nvPr/>
          </p:nvSpPr>
          <p:spPr bwMode="auto">
            <a:xfrm>
              <a:off x="207" y="0"/>
              <a:ext cx="155" cy="575"/>
            </a:xfrm>
            <a:custGeom>
              <a:avLst/>
              <a:gdLst/>
              <a:ahLst/>
              <a:cxnLst>
                <a:cxn ang="0">
                  <a:pos x="62" y="75"/>
                </a:cxn>
                <a:cxn ang="0">
                  <a:pos x="55" y="43"/>
                </a:cxn>
                <a:cxn ang="0">
                  <a:pos x="8" y="75"/>
                </a:cxn>
                <a:cxn ang="0">
                  <a:pos x="0" y="230"/>
                </a:cxn>
              </a:cxnLst>
              <a:rect l="0" t="0" r="r" b="b"/>
              <a:pathLst>
                <a:path w="62" h="230">
                  <a:moveTo>
                    <a:pt x="62" y="75"/>
                  </a:moveTo>
                  <a:cubicBezTo>
                    <a:pt x="60" y="64"/>
                    <a:pt x="61" y="52"/>
                    <a:pt x="55" y="43"/>
                  </a:cubicBezTo>
                  <a:cubicBezTo>
                    <a:pt x="27" y="0"/>
                    <a:pt x="14" y="56"/>
                    <a:pt x="8" y="75"/>
                  </a:cubicBezTo>
                  <a:cubicBezTo>
                    <a:pt x="0" y="225"/>
                    <a:pt x="0" y="173"/>
                    <a:pt x="0" y="23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8" name="Line 80"/>
            <p:cNvSpPr>
              <a:spLocks noChangeShapeType="1"/>
            </p:cNvSpPr>
            <p:nvPr/>
          </p:nvSpPr>
          <p:spPr bwMode="auto">
            <a:xfrm>
              <a:off x="240" y="540"/>
              <a:ext cx="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9" name="Line 81"/>
            <p:cNvSpPr>
              <a:spLocks noChangeShapeType="1"/>
            </p:cNvSpPr>
            <p:nvPr/>
          </p:nvSpPr>
          <p:spPr bwMode="auto">
            <a:xfrm>
              <a:off x="1320" y="540"/>
              <a:ext cx="0" cy="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330" name="Rectangle 82"/>
          <p:cNvSpPr>
            <a:spLocks noChangeArrowheads="1"/>
          </p:cNvSpPr>
          <p:nvPr/>
        </p:nvSpPr>
        <p:spPr bwMode="auto">
          <a:xfrm flipV="1">
            <a:off x="4256088" y="4926013"/>
            <a:ext cx="2211387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331" name="Rectangle 83"/>
          <p:cNvSpPr>
            <a:spLocks noChangeArrowheads="1"/>
          </p:cNvSpPr>
          <p:nvPr/>
        </p:nvSpPr>
        <p:spPr bwMode="auto">
          <a:xfrm>
            <a:off x="9631363" y="4926013"/>
            <a:ext cx="1990725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332" name="Text Box 84"/>
          <p:cNvSpPr txBox="1">
            <a:spLocks noChangeArrowheads="1"/>
          </p:cNvSpPr>
          <p:nvPr/>
        </p:nvSpPr>
        <p:spPr bwMode="auto">
          <a:xfrm>
            <a:off x="363538" y="788988"/>
            <a:ext cx="10915650" cy="754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4" tIns="45717" rIns="91434" bIns="45717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、如图标出螺线管的电流方向及电源正、负极。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333" name="Text Box 85"/>
          <p:cNvSpPr txBox="1">
            <a:spLocks noChangeArrowheads="1"/>
          </p:cNvSpPr>
          <p:nvPr/>
        </p:nvSpPr>
        <p:spPr bwMode="auto">
          <a:xfrm>
            <a:off x="511175" y="2030413"/>
            <a:ext cx="768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3334" name="Text Box 86"/>
          <p:cNvSpPr txBox="1">
            <a:spLocks noChangeArrowheads="1"/>
          </p:cNvSpPr>
          <p:nvPr/>
        </p:nvSpPr>
        <p:spPr bwMode="auto">
          <a:xfrm>
            <a:off x="3967163" y="2030413"/>
            <a:ext cx="6985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3335" name="Line 87"/>
          <p:cNvSpPr>
            <a:spLocks noChangeShapeType="1"/>
          </p:cNvSpPr>
          <p:nvPr/>
        </p:nvSpPr>
        <p:spPr bwMode="auto">
          <a:xfrm rot="864588" flipH="1" flipV="1">
            <a:off x="1963738" y="2116138"/>
            <a:ext cx="107950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36" name="Line 88"/>
          <p:cNvSpPr>
            <a:spLocks noChangeShapeType="1"/>
          </p:cNvSpPr>
          <p:nvPr/>
        </p:nvSpPr>
        <p:spPr bwMode="auto">
          <a:xfrm rot="864588" flipH="1" flipV="1">
            <a:off x="2430463" y="2117725"/>
            <a:ext cx="10795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37" name="Line 89"/>
          <p:cNvSpPr>
            <a:spLocks noChangeShapeType="1"/>
          </p:cNvSpPr>
          <p:nvPr/>
        </p:nvSpPr>
        <p:spPr bwMode="auto">
          <a:xfrm rot="864588" flipH="1" flipV="1">
            <a:off x="2816225" y="2117725"/>
            <a:ext cx="10795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38" name="Line 90"/>
          <p:cNvSpPr>
            <a:spLocks noChangeShapeType="1"/>
          </p:cNvSpPr>
          <p:nvPr/>
        </p:nvSpPr>
        <p:spPr bwMode="auto">
          <a:xfrm rot="864588" flipH="1" flipV="1">
            <a:off x="3297238" y="2117725"/>
            <a:ext cx="10795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39" name="Line 91"/>
          <p:cNvSpPr>
            <a:spLocks noChangeShapeType="1"/>
          </p:cNvSpPr>
          <p:nvPr/>
        </p:nvSpPr>
        <p:spPr bwMode="auto">
          <a:xfrm rot="864588" flipH="1" flipV="1">
            <a:off x="1412875" y="2074863"/>
            <a:ext cx="107950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40" name="Text Box 92"/>
          <p:cNvSpPr txBox="1">
            <a:spLocks noChangeArrowheads="1"/>
          </p:cNvSpPr>
          <p:nvPr/>
        </p:nvSpPr>
        <p:spPr bwMode="auto">
          <a:xfrm>
            <a:off x="1525588" y="3470275"/>
            <a:ext cx="3921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+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3341" name="Text Box 93"/>
          <p:cNvSpPr txBox="1">
            <a:spLocks noChangeArrowheads="1"/>
          </p:cNvSpPr>
          <p:nvPr/>
        </p:nvSpPr>
        <p:spPr bwMode="auto">
          <a:xfrm>
            <a:off x="3103563" y="3486150"/>
            <a:ext cx="3032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-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3342" name="Text Box 94"/>
          <p:cNvSpPr txBox="1">
            <a:spLocks noChangeArrowheads="1"/>
          </p:cNvSpPr>
          <p:nvPr/>
        </p:nvSpPr>
        <p:spPr bwMode="auto">
          <a:xfrm>
            <a:off x="6080125" y="1973263"/>
            <a:ext cx="7683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N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3343" name="Text Box 95"/>
          <p:cNvSpPr txBox="1">
            <a:spLocks noChangeArrowheads="1"/>
          </p:cNvSpPr>
          <p:nvPr/>
        </p:nvSpPr>
        <p:spPr bwMode="auto">
          <a:xfrm>
            <a:off x="9605963" y="1973263"/>
            <a:ext cx="6985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S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3344" name="Line 96"/>
          <p:cNvSpPr>
            <a:spLocks noChangeShapeType="1"/>
          </p:cNvSpPr>
          <p:nvPr/>
        </p:nvSpPr>
        <p:spPr bwMode="auto">
          <a:xfrm rot="864588" flipH="1" flipV="1">
            <a:off x="8961438" y="2117725"/>
            <a:ext cx="10795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45" name="Line 97"/>
          <p:cNvSpPr>
            <a:spLocks noChangeShapeType="1"/>
          </p:cNvSpPr>
          <p:nvPr/>
        </p:nvSpPr>
        <p:spPr bwMode="auto">
          <a:xfrm rot="727306" flipH="1" flipV="1">
            <a:off x="8456613" y="2044700"/>
            <a:ext cx="10795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46" name="Line 98"/>
          <p:cNvSpPr>
            <a:spLocks noChangeShapeType="1"/>
          </p:cNvSpPr>
          <p:nvPr/>
        </p:nvSpPr>
        <p:spPr bwMode="auto">
          <a:xfrm rot="727306" flipH="1" flipV="1">
            <a:off x="8037513" y="2046288"/>
            <a:ext cx="107950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47" name="Line 99"/>
          <p:cNvSpPr>
            <a:spLocks noChangeShapeType="1"/>
          </p:cNvSpPr>
          <p:nvPr/>
        </p:nvSpPr>
        <p:spPr bwMode="auto">
          <a:xfrm rot="727306" flipH="1" flipV="1">
            <a:off x="8037513" y="2046288"/>
            <a:ext cx="107950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48" name="Line 100"/>
          <p:cNvSpPr>
            <a:spLocks noChangeShapeType="1"/>
          </p:cNvSpPr>
          <p:nvPr/>
        </p:nvSpPr>
        <p:spPr bwMode="auto">
          <a:xfrm rot="727306" flipH="1" flipV="1">
            <a:off x="7616825" y="2047875"/>
            <a:ext cx="107950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49" name="Line 101"/>
          <p:cNvSpPr>
            <a:spLocks noChangeShapeType="1"/>
          </p:cNvSpPr>
          <p:nvPr/>
        </p:nvSpPr>
        <p:spPr bwMode="auto">
          <a:xfrm rot="727306" flipH="1" flipV="1">
            <a:off x="7135813" y="2046288"/>
            <a:ext cx="107950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350" name="Text Box 102"/>
          <p:cNvSpPr txBox="1">
            <a:spLocks noChangeArrowheads="1"/>
          </p:cNvSpPr>
          <p:nvPr/>
        </p:nvSpPr>
        <p:spPr bwMode="auto">
          <a:xfrm>
            <a:off x="8863013" y="3557588"/>
            <a:ext cx="39211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+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3351" name="Text Box 103"/>
          <p:cNvSpPr txBox="1">
            <a:spLocks noChangeArrowheads="1"/>
          </p:cNvSpPr>
          <p:nvPr/>
        </p:nvSpPr>
        <p:spPr bwMode="auto">
          <a:xfrm>
            <a:off x="6462713" y="3486150"/>
            <a:ext cx="3032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-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  <p:sp>
        <p:nvSpPr>
          <p:cNvPr id="53352" name="Text Box 104"/>
          <p:cNvSpPr txBox="1">
            <a:spLocks noChangeArrowheads="1"/>
          </p:cNvSpPr>
          <p:nvPr/>
        </p:nvSpPr>
        <p:spPr bwMode="auto">
          <a:xfrm>
            <a:off x="2422525" y="2840038"/>
            <a:ext cx="460375" cy="214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 algn="just">
              <a:buFontTx/>
              <a:buNone/>
            </a:pPr>
            <a:r>
              <a:rPr kumimoji="1" lang="en-US" altLang="zh-CN" sz="800">
                <a:solidFill>
                  <a:srgbClr val="FFFFFF"/>
                </a:solidFill>
              </a:rPr>
              <a:t>zxxkw</a:t>
            </a:r>
            <a:endParaRPr kumimoji="1" lang="en-US" altLang="zh-CN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33" grpId="0" autoUpdateAnimBg="0"/>
      <p:bldP spid="53334" grpId="0" autoUpdateAnimBg="0"/>
      <p:bldP spid="53335" grpId="0" animBg="1"/>
      <p:bldP spid="53336" grpId="0" animBg="1"/>
      <p:bldP spid="53337" grpId="0" animBg="1"/>
      <p:bldP spid="53338" grpId="0" animBg="1"/>
      <p:bldP spid="53339" grpId="0" animBg="1"/>
      <p:bldP spid="53340" grpId="0" autoUpdateAnimBg="0"/>
      <p:bldP spid="53341" grpId="0" autoUpdateAnimBg="0"/>
      <p:bldP spid="53342" grpId="0" autoUpdateAnimBg="0"/>
      <p:bldP spid="53343" grpId="0" autoUpdateAnimBg="0"/>
      <p:bldP spid="53344" grpId="0" animBg="1"/>
      <p:bldP spid="53345" grpId="0" animBg="1"/>
      <p:bldP spid="53346" grpId="0" animBg="1"/>
      <p:bldP spid="53347" grpId="0" animBg="1"/>
      <p:bldP spid="53348" grpId="0" animBg="1"/>
      <p:bldP spid="53349" grpId="0" animBg="1"/>
      <p:bldP spid="53350" grpId="0" autoUpdateAnimBg="0"/>
      <p:bldP spid="533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54038" y="1011238"/>
            <a:ext cx="10769600" cy="5092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 algn="just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、如下图，小磁针处于静止状态，则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为电源的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极，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为螺线管的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极。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、请在上图中标出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通电螺线管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端和永磁体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端的磁极。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30000"/>
              </a:lnSpc>
              <a:buFontTx/>
              <a:buNone/>
              <a:tabLst>
                <a:tab pos="457200" algn="l"/>
                <a:tab pos="6400800" algn="l"/>
              </a:tabLst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磁感线方向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142349">
            <a:off x="1200150" y="2592388"/>
            <a:ext cx="457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4477">
            <a:off x="6657975" y="2479675"/>
            <a:ext cx="4470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432425" y="2757488"/>
            <a:ext cx="3492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b="1">
                <a:solidFill>
                  <a:srgbClr val="FF0000"/>
                </a:solidFill>
                <a:ea typeface="微软雅黑" panose="020B0503020204020204" pitchFamily="34" charset="-122"/>
              </a:rPr>
              <a:t>N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8507413" y="1044575"/>
            <a:ext cx="4413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ea typeface="微软雅黑" panose="020B0503020204020204" pitchFamily="34" charset="-122"/>
              </a:rPr>
              <a:t>N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97050" y="1544638"/>
            <a:ext cx="45561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ea typeface="微软雅黑" panose="020B0503020204020204" pitchFamily="34" charset="-122"/>
              </a:rPr>
              <a:t>S</a:t>
            </a:r>
            <a:endParaRPr lang="zh-CN" altLang="en-US" sz="32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rot="727306">
            <a:off x="6811963" y="3097213"/>
            <a:ext cx="13970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rot="727306" flipV="1">
            <a:off x="7051675" y="3683000"/>
            <a:ext cx="47625" cy="388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rot="727306" flipV="1">
            <a:off x="7440613" y="3678238"/>
            <a:ext cx="47625" cy="388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rot="727306" flipV="1">
            <a:off x="7815263" y="3657600"/>
            <a:ext cx="47625" cy="388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rot="727306" flipV="1">
            <a:off x="8093075" y="3652838"/>
            <a:ext cx="47625" cy="388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8413750" y="3101975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ea typeface="微软雅黑" panose="020B0503020204020204" pitchFamily="34" charset="-122"/>
              </a:rPr>
              <a:t>S</a:t>
            </a:r>
            <a:endParaRPr lang="zh-CN" altLang="en-US" sz="32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9296400" y="2722563"/>
            <a:ext cx="45561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ea typeface="微软雅黑" panose="020B0503020204020204" pitchFamily="34" charset="-122"/>
              </a:rPr>
              <a:t>S</a:t>
            </a:r>
            <a:endParaRPr lang="zh-CN" altLang="en-US" sz="32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rot="727306" flipH="1" flipV="1">
            <a:off x="8782050" y="3921125"/>
            <a:ext cx="174625" cy="371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rot="727306" flipV="1">
            <a:off x="9232900" y="3857625"/>
            <a:ext cx="155575" cy="315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rot="727306">
            <a:off x="9110663" y="3313113"/>
            <a:ext cx="273050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rot="727306" flipH="1">
            <a:off x="8801100" y="3321050"/>
            <a:ext cx="52388" cy="43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/>
      <p:bldP spid="54286" grpId="0"/>
      <p:bldP spid="54287" grpId="0" animBg="1"/>
      <p:bldP spid="54288" grpId="0" animBg="1"/>
      <p:bldP spid="54289" grpId="0" animBg="1"/>
      <p:bldP spid="542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387725" y="817563"/>
            <a:ext cx="467360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      结</a:t>
            </a:r>
            <a:endParaRPr lang="zh-CN" altLang="en-US" sz="4800" b="1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541463"/>
            <a:ext cx="6604000" cy="690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>
                <a:latin typeface="Calibri" panose="020F0502020204030204" pitchFamily="34" charset="0"/>
                <a:ea typeface="微软雅黑" panose="020B0503020204020204" pitchFamily="34" charset="-122"/>
              </a:rPr>
              <a:t>一、奥斯特实验表明</a:t>
            </a:r>
            <a:endParaRPr lang="zh-CN" altLang="en-US" sz="28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19200" y="2101850"/>
            <a:ext cx="9294813" cy="1289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通电导线周围存在着磁场，它的方向与电流方向有关。（电流的磁效应）</a:t>
            </a:r>
            <a:endParaRPr lang="zh-CN" altLang="en-US" sz="32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0225" y="3233738"/>
            <a:ext cx="5588000" cy="690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>
                <a:latin typeface="Calibri" panose="020F0502020204030204" pitchFamily="34" charset="0"/>
                <a:ea typeface="微软雅黑" panose="020B0503020204020204" pitchFamily="34" charset="-122"/>
              </a:rPr>
              <a:t>二、通电螺线管的磁场</a:t>
            </a:r>
            <a:endParaRPr lang="zh-CN" altLang="en-US" sz="28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35075" y="3824288"/>
            <a:ext cx="9753600" cy="690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通电螺线管外部的磁场与条形磁体的磁场相似。</a:t>
            </a:r>
            <a:endParaRPr lang="zh-CN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71575" y="4291013"/>
            <a:ext cx="8737600" cy="690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通电螺线管的极性与电流方向有关。</a:t>
            </a:r>
            <a:endParaRPr lang="zh-CN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22288" y="4860925"/>
            <a:ext cx="4165600" cy="690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>
                <a:latin typeface="Calibri" panose="020F0502020204030204" pitchFamily="34" charset="0"/>
                <a:ea typeface="微软雅黑" panose="020B0503020204020204" pitchFamily="34" charset="-122"/>
              </a:rPr>
              <a:t>三、安培定则</a:t>
            </a:r>
            <a:endParaRPr lang="zh-CN" altLang="en-US" sz="28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219200" y="5343525"/>
            <a:ext cx="9652000" cy="1289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用右手握住螺线管，让四指弯曲方向与螺线管中电流方向一致，则大拇指所指的那端就是螺线管的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en-US" sz="28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极。</a:t>
            </a:r>
            <a:endParaRPr lang="zh-CN" altLang="en-US" sz="28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/>
      <p:bldP spid="33796" grpId="0" bldLvl="0"/>
      <p:bldP spid="33797" grpId="0" bldLvl="0"/>
      <p:bldP spid="33798" grpId="0" bldLvl="0"/>
      <p:bldP spid="33799" grpId="0" bldLvl="0"/>
      <p:bldP spid="33800" grpId="0" bldLvl="0"/>
      <p:bldP spid="33801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104900" y="1722438"/>
            <a:ext cx="9164638" cy="175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在历史上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人们最初认为电和磁是互不先关的两种现象。同学们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通过我们已经学过的部分电学和磁现象的知识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有没有发现它们之间有一些相似的性质呢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3" name="Text Box 4"/>
          <p:cNvSpPr txBox="1">
            <a:spLocks noChangeArrowheads="1"/>
          </p:cNvSpPr>
          <p:nvPr/>
        </p:nvSpPr>
        <p:spPr bwMode="auto">
          <a:xfrm>
            <a:off x="1012825" y="1133475"/>
            <a:ext cx="30829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创设问题情景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755775" y="3676650"/>
            <a:ext cx="6581775" cy="124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同种电荷相互排斥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异种电荷相互吸引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同名磁极相互排斥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异名磁极相互吸引。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120775" y="5372100"/>
            <a:ext cx="92424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提出问题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这是一种巧合还是它们之间存在一定的联系呢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6" name="矩形 4"/>
          <p:cNvSpPr>
            <a:spLocks noChangeArrowheads="1"/>
          </p:cNvSpPr>
          <p:nvPr/>
        </p:nvSpPr>
        <p:spPr bwMode="auto">
          <a:xfrm>
            <a:off x="4294188" y="247650"/>
            <a:ext cx="1674812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激发学习动机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84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54050" y="1136650"/>
            <a:ext cx="5305425" cy="476250"/>
          </a:xfrm>
          <a:prstGeom prst="rect">
            <a:avLst/>
          </a:prstGeom>
          <a:noFill/>
          <a:ln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提出问题：</a:t>
            </a:r>
            <a:r>
              <a:rPr lang="zh-CN" altLang="en-US" sz="280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电可以产生磁么？</a:t>
            </a:r>
            <a:endParaRPr lang="zh-CN" altLang="en-US" sz="280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819" name="矩形 18434"/>
          <p:cNvSpPr>
            <a:spLocks noChangeArrowheads="1"/>
          </p:cNvSpPr>
          <p:nvPr/>
        </p:nvSpPr>
        <p:spPr bwMode="auto">
          <a:xfrm>
            <a:off x="646113" y="2879725"/>
            <a:ext cx="10088562" cy="2973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实验步骤：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. 将导线放在静止的小磁针的上方，让它和小磁针相平行。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. 接通电源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短路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),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观察小磁针是否转动以及转动方向。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. 改变电流方向重做以上实验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再观察小磁针的转动方向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当电流方向发生改变时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小磁针转动的方向一致吗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6" name="图片 18435" descr="9 3 81 "/>
          <p:cNvPicPr>
            <a:picLocks noChangeAspect="1" noChangeArrowheads="1"/>
          </p:cNvPicPr>
          <p:nvPr/>
        </p:nvPicPr>
        <p:blipFill>
          <a:blip r:embed="rId1"/>
          <a:srcRect l="34430" t="-2852" r="34415"/>
          <a:stretch>
            <a:fillRect/>
          </a:stretch>
        </p:blipFill>
        <p:spPr bwMode="auto">
          <a:xfrm>
            <a:off x="7934325" y="973138"/>
            <a:ext cx="36099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文本框 18436"/>
          <p:cNvSpPr txBox="1">
            <a:spLocks noChangeArrowheads="1"/>
          </p:cNvSpPr>
          <p:nvPr/>
        </p:nvSpPr>
        <p:spPr bwMode="auto">
          <a:xfrm>
            <a:off x="609600" y="2359025"/>
            <a:ext cx="8531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实验器材：导线、小磁针、干电池 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文本框 18437"/>
          <p:cNvSpPr txBox="1">
            <a:spLocks noChangeArrowheads="1"/>
          </p:cNvSpPr>
          <p:nvPr/>
        </p:nvSpPr>
        <p:spPr bwMode="auto">
          <a:xfrm>
            <a:off x="622300" y="1695450"/>
            <a:ext cx="49768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ea typeface="微软雅黑" panose="020B0503020204020204" pitchFamily="34" charset="-122"/>
              </a:rPr>
              <a:t>动手试一下吧！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8437" grpId="0" bldLvl="0"/>
      <p:bldP spid="1843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9463" descr="9 3 81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2575" y="2439988"/>
            <a:ext cx="11582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文本框 19464"/>
          <p:cNvSpPr txBox="1">
            <a:spLocks noChangeArrowheads="1"/>
          </p:cNvSpPr>
          <p:nvPr/>
        </p:nvSpPr>
        <p:spPr bwMode="auto">
          <a:xfrm>
            <a:off x="427038" y="2008188"/>
            <a:ext cx="996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ea typeface="微软雅黑" panose="020B0503020204020204" pitchFamily="34" charset="-122"/>
              </a:rPr>
              <a:t>触接</a:t>
            </a:r>
            <a:endParaRPr lang="zh-CN" altLang="en-US" sz="32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  <p:sp>
        <p:nvSpPr>
          <p:cNvPr id="35844" name="文本框 19465"/>
          <p:cNvSpPr txBox="1">
            <a:spLocks noChangeArrowheads="1"/>
          </p:cNvSpPr>
          <p:nvPr/>
        </p:nvSpPr>
        <p:spPr bwMode="auto">
          <a:xfrm>
            <a:off x="4087813" y="2008188"/>
            <a:ext cx="996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ea typeface="微软雅黑" panose="020B0503020204020204" pitchFamily="34" charset="-122"/>
              </a:rPr>
              <a:t>断开</a:t>
            </a:r>
            <a:endParaRPr lang="zh-CN" altLang="en-US" sz="32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  <p:sp>
        <p:nvSpPr>
          <p:cNvPr id="35845" name="文本框 19466"/>
          <p:cNvSpPr txBox="1">
            <a:spLocks noChangeArrowheads="1"/>
          </p:cNvSpPr>
          <p:nvPr/>
        </p:nvSpPr>
        <p:spPr bwMode="auto">
          <a:xfrm>
            <a:off x="7434263" y="1935163"/>
            <a:ext cx="34353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ea typeface="微软雅黑" panose="020B0503020204020204" pitchFamily="34" charset="-122"/>
              </a:rPr>
              <a:t>正负极对调再触接</a:t>
            </a:r>
            <a:endParaRPr lang="zh-CN" altLang="en-US" sz="32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占位符 19457"/>
          <p:cNvSpPr>
            <a:spLocks noChangeArrowheads="1"/>
          </p:cNvSpPr>
          <p:nvPr/>
        </p:nvSpPr>
        <p:spPr bwMode="auto">
          <a:xfrm>
            <a:off x="622300" y="2111375"/>
            <a:ext cx="11569700" cy="35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 eaLnBrk="0" hangingPunct="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现象1.通电时小磁针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发生偏转(填会或不会)；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eaLnBrk="0" hangingPunct="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现象2.断电时小磁针转回到指南北的方向；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eaLnBrk="0" hangingPunct="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结论：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                   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eaLnBrk="0" hangingPunct="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现象3.通电电流方向相反，小磁针偏转方向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indent="-228600" eaLnBrk="0" hangingPunct="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结论：</a:t>
            </a:r>
            <a:r>
              <a:rPr lang="zh-CN" altLang="en-US" sz="2800" u="sng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                  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zh-CN" altLang="en-US" sz="2800" u="sng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867" name="矩形 19458"/>
          <p:cNvSpPr>
            <a:spLocks noChangeArrowheads="1"/>
          </p:cNvSpPr>
          <p:nvPr/>
        </p:nvSpPr>
        <p:spPr bwMode="auto">
          <a:xfrm>
            <a:off x="885825" y="1208088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观察到的现象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矩形 19459"/>
          <p:cNvSpPr>
            <a:spLocks noChangeArrowheads="1"/>
          </p:cNvSpPr>
          <p:nvPr/>
        </p:nvSpPr>
        <p:spPr bwMode="auto">
          <a:xfrm>
            <a:off x="1936750" y="3632200"/>
            <a:ext cx="72469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通电导线周围存在磁场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矩形 19460"/>
          <p:cNvSpPr>
            <a:spLocks noChangeArrowheads="1"/>
          </p:cNvSpPr>
          <p:nvPr/>
        </p:nvSpPr>
        <p:spPr bwMode="auto">
          <a:xfrm>
            <a:off x="7693025" y="4368800"/>
            <a:ext cx="3022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也相反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矩形 19461"/>
          <p:cNvSpPr>
            <a:spLocks noChangeArrowheads="1"/>
          </p:cNvSpPr>
          <p:nvPr/>
        </p:nvSpPr>
        <p:spPr bwMode="auto">
          <a:xfrm>
            <a:off x="1906588" y="5076825"/>
            <a:ext cx="85899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磁场方向与电流方向有关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矩形 19462"/>
          <p:cNvSpPr>
            <a:spLocks noChangeArrowheads="1"/>
          </p:cNvSpPr>
          <p:nvPr/>
        </p:nvSpPr>
        <p:spPr bwMode="auto">
          <a:xfrm>
            <a:off x="4275138" y="2222500"/>
            <a:ext cx="539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2" name="矩形 4"/>
          <p:cNvSpPr>
            <a:spLocks noChangeArrowheads="1"/>
          </p:cNvSpPr>
          <p:nvPr/>
        </p:nvSpPr>
        <p:spPr bwMode="auto">
          <a:xfrm>
            <a:off x="4138613" y="187325"/>
            <a:ext cx="1674812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讲授新知识</a:t>
            </a:r>
            <a:endParaRPr lang="zh-CN" altLang="en-US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0482"/>
          <p:cNvSpPr/>
          <p:nvPr/>
        </p:nvSpPr>
        <p:spPr>
          <a:xfrm>
            <a:off x="5060950" y="1895475"/>
            <a:ext cx="6604000" cy="3763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早在</a:t>
            </a:r>
            <a:r>
              <a:rPr 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1820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年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丹麦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物理学家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奥斯特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就用此实验证实通电导体的周围存在磁场,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在世界上第一个发现了电与磁之间的联系。</a:t>
            </a:r>
            <a:r>
              <a:rPr lang="zh-CN" altLang="en-US" sz="2800">
                <a:ea typeface="微软雅黑" panose="020B0503020204020204" pitchFamily="34" charset="-122"/>
              </a:rPr>
              <a:t>        </a:t>
            </a:r>
            <a:endParaRPr lang="zh-CN" altLang="en-US" sz="2800"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法拉第评价这一发现时说：“它猛然打开了一个科学领域的大门，那里过去是一片漆黑，如今充满光明。”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pic>
        <p:nvPicPr>
          <p:cNvPr id="37892" name="Picture 2" descr="奥斯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1813" y="1416050"/>
            <a:ext cx="41116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21506"/>
          <p:cNvSpPr txBox="1">
            <a:spLocks noChangeArrowheads="1"/>
          </p:cNvSpPr>
          <p:nvPr/>
        </p:nvSpPr>
        <p:spPr bwMode="auto">
          <a:xfrm>
            <a:off x="971550" y="1912938"/>
            <a:ext cx="10658475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200">
                <a:ea typeface="微软雅黑" panose="020B0503020204020204" pitchFamily="34" charset="-122"/>
              </a:rPr>
              <a:t>既然通电直导线周围有磁场，那它的</a:t>
            </a: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磁场</a:t>
            </a:r>
            <a:r>
              <a:rPr lang="zh-CN" altLang="en-US" sz="3200">
                <a:ea typeface="微软雅黑" panose="020B0503020204020204" pitchFamily="34" charset="-122"/>
              </a:rPr>
              <a:t>是如何</a:t>
            </a: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分布</a:t>
            </a:r>
            <a:r>
              <a:rPr lang="zh-CN" altLang="en-US" sz="3200">
                <a:ea typeface="微软雅黑" panose="020B0503020204020204" pitchFamily="34" charset="-122"/>
              </a:rPr>
              <a:t>的？</a:t>
            </a:r>
            <a:endParaRPr lang="zh-CN" altLang="en-US" sz="3200">
              <a:ea typeface="微软雅黑" panose="020B0503020204020204" pitchFamily="34" charset="-122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069975" y="3138488"/>
            <a:ext cx="9956800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>
                <a:latin typeface="Calibri" panose="020F0502020204030204" pitchFamily="34" charset="0"/>
                <a:ea typeface="微软雅黑" panose="020B0503020204020204" pitchFamily="34" charset="-122"/>
              </a:rPr>
              <a:t>提示：我们是用什么方法来研究条形磁铁的磁场分布？</a:t>
            </a:r>
            <a:endParaRPr lang="zh-CN" altLang="en-US" sz="32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85800" y="4794250"/>
            <a:ext cx="97234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</a:rPr>
              <a:t>在条形磁体周围撒铁屑的方法</a:t>
            </a:r>
            <a:endParaRPr lang="zh-CN" altLang="en-US" sz="3200" b="1">
              <a:solidFill>
                <a:srgbClr val="0000FF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977900" y="1206500"/>
            <a:ext cx="895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ea typeface="微软雅黑" panose="020B0503020204020204" pitchFamily="34" charset="-122"/>
              </a:rPr>
              <a:t>问题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3891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d1002"/>
          <p:cNvPicPr>
            <a:picLocks noChangeAspect="1" noChangeArrowheads="1"/>
          </p:cNvPicPr>
          <p:nvPr/>
        </p:nvPicPr>
        <p:blipFill>
          <a:blip r:embed="rId1">
            <a:biLevel thresh="50000"/>
            <a:grayscl/>
            <a:lum bright="6000"/>
          </a:blip>
          <a:srcRect/>
          <a:stretch>
            <a:fillRect/>
          </a:stretch>
        </p:blipFill>
        <p:spPr bwMode="auto">
          <a:xfrm>
            <a:off x="2525713" y="4638675"/>
            <a:ext cx="54816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1098550"/>
            <a:ext cx="71643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</Words>
  <Application>WPS 演示</Application>
  <PresentationFormat>自定义</PresentationFormat>
  <Paragraphs>239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>Tahoma</vt:lpstr>
      <vt:lpstr/>
      <vt:lpstr>Arial Unicode MS</vt:lpstr>
      <vt:lpstr>RomanS</vt:lpstr>
      <vt:lpstr>Office 主题</vt:lpstr>
      <vt:lpstr>PowerPoint 演示文稿</vt:lpstr>
      <vt:lpstr>PowerPoint 演示文稿</vt:lpstr>
      <vt:lpstr>PowerPoint 演示文稿</vt:lpstr>
      <vt:lpstr>提出问题：电可以产生磁么？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2013-07-01T03:05:00Z</dcterms:created>
  <dcterms:modified xsi:type="dcterms:W3CDTF">2018-04-30T13:21:05Z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