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5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9.vml.rels><?xml version="1.0" encoding="UTF-8" standalone="yes"?>
<Relationships xmlns="http://schemas.openxmlformats.org/package/2006/relationships"><Relationship Id="rId6" Type="http://schemas.openxmlformats.org/officeDocument/2006/relationships/image" Target="../media/image65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slide" Target="slide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NULL" TargetMode="Externa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16.png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NULL" TargetMode="Externa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slide" Target="slide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1.bin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6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oleObject" Target="../embeddings/oleObject14.bin"/><Relationship Id="rId3" Type="http://schemas.openxmlformats.org/officeDocument/2006/relationships/image" Target="../media/image35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5.bin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oleObject" Target="../embeddings/oleObject20.bin"/><Relationship Id="rId7" Type="http://schemas.openxmlformats.org/officeDocument/2006/relationships/image" Target="../media/image39.wmf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8.bin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7.wmf"/><Relationship Id="rId15" Type="http://schemas.openxmlformats.org/officeDocument/2006/relationships/vmlDrawing" Target="../drawings/vmlDrawing11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42.wmf"/><Relationship Id="rId12" Type="http://schemas.openxmlformats.org/officeDocument/2006/relationships/oleObject" Target="../embeddings/oleObject22.bin"/><Relationship Id="rId11" Type="http://schemas.openxmlformats.org/officeDocument/2006/relationships/image" Target="../media/image41.wmf"/><Relationship Id="rId10" Type="http://schemas.openxmlformats.org/officeDocument/2006/relationships/oleObject" Target="../embeddings/oleObject21.bin"/><Relationship Id="rId1" Type="http://schemas.openxmlformats.org/officeDocument/2006/relationships/oleObject" Target="../embeddings/oleObject16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43.wmf"/><Relationship Id="rId16" Type="http://schemas.openxmlformats.org/officeDocument/2006/relationships/vmlDrawing" Target="../drawings/vmlDrawing12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23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4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51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30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55.png"/><Relationship Id="rId1" Type="http://schemas.openxmlformats.org/officeDocument/2006/relationships/tags" Target="../tags/tag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7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34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58.wmf"/><Relationship Id="rId1" Type="http://schemas.openxmlformats.org/officeDocument/2006/relationships/oleObject" Target="../embeddings/oleObject36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2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51.wmf"/><Relationship Id="rId1" Type="http://schemas.openxmlformats.org/officeDocument/2006/relationships/oleObject" Target="../embeddings/oleObject39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3.wmf"/><Relationship Id="rId1" Type="http://schemas.openxmlformats.org/officeDocument/2006/relationships/oleObject" Target="../embeddings/oleObject41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2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1.vml"/><Relationship Id="rId1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44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42.bin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70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69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8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67.wmf"/><Relationship Id="rId14" Type="http://schemas.openxmlformats.org/officeDocument/2006/relationships/vmlDrawing" Target="../drawings/vmlDrawing19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71.wmf"/><Relationship Id="rId1" Type="http://schemas.openxmlformats.org/officeDocument/2006/relationships/oleObject" Target="../embeddings/oleObject45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73.wmf"/><Relationship Id="rId18" Type="http://schemas.openxmlformats.org/officeDocument/2006/relationships/vmlDrawing" Target="../drawings/vmlDrawing20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58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57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56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5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1.png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.xml"/><Relationship Id="rId5" Type="http://schemas.openxmlformats.org/officeDocument/2006/relationships/slide" Target="slide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slide" Target="slide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.xml"/><Relationship Id="rId5" Type="http://schemas.openxmlformats.org/officeDocument/2006/relationships/slide" Target="slide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731135" y="377952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02890" y="4953635"/>
            <a:ext cx="7894141" cy="751205"/>
            <a:chOff x="3529" y="5686"/>
            <a:chExt cx="12431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10058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397125" y="1066800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15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电功率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5100" y="2557145"/>
            <a:ext cx="703516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电功  电功率  焦耳定律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1045" y="1069340"/>
            <a:ext cx="10883900" cy="5077460"/>
            <a:chOff x="1166" y="1684"/>
            <a:chExt cx="17140" cy="7996"/>
          </a:xfrm>
        </p:grpSpPr>
        <p:sp>
          <p:nvSpPr>
            <p:cNvPr id="2" name="文本框 1"/>
            <p:cNvSpPr txBox="1"/>
            <p:nvPr/>
          </p:nvSpPr>
          <p:spPr>
            <a:xfrm>
              <a:off x="1166" y="1684"/>
              <a:ext cx="17140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(6)</a:t>
              </a:r>
              <a:r>
                <a:rPr lang="zh-CN" sz="2400">
                  <a:ea typeface="黑体" panose="02010609060101010101" pitchFamily="49" charset="-122"/>
                </a:rPr>
                <a:t>铭牌含义：</a:t>
              </a:r>
              <a:r>
                <a:rPr lang="zh-CN" sz="2400">
                  <a:ea typeface="宋体" panose="02010600030101010101" pitchFamily="2" charset="-122"/>
                </a:rPr>
                <a:t>一个标有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36 V</a:t>
              </a:r>
              <a:r>
                <a:rPr lang="zh-CN" sz="2400">
                  <a:ea typeface="宋体" panose="02010600030101010101" pitchFamily="2" charset="-122"/>
                </a:rPr>
                <a:t>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25 W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sz="2400">
                  <a:ea typeface="宋体" panose="02010600030101010101" pitchFamily="2" charset="-122"/>
                </a:rPr>
                <a:t>的灯泡，其中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“36 V”</a:t>
              </a:r>
              <a:r>
                <a:rPr lang="zh-CN" sz="2400">
                  <a:ea typeface="宋体" panose="02010600030101010101" pitchFamily="2" charset="-122"/>
                </a:rPr>
                <a:t>表示该灯泡的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36 V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“25 W”</a:t>
              </a:r>
              <a:r>
                <a:rPr lang="zh-CN" sz="2400">
                  <a:ea typeface="宋体" panose="02010600030101010101" pitchFamily="2" charset="-122"/>
                </a:rPr>
                <a:t>表示该灯泡的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25 W.3. </a:t>
              </a:r>
              <a:r>
                <a:rPr lang="zh-CN" sz="2400">
                  <a:ea typeface="黑体" panose="02010609060101010101" pitchFamily="49" charset="-122"/>
                </a:rPr>
                <a:t>影响灯泡亮暗的因素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灯泡的亮暗只与它的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有关，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</a:t>
              </a:r>
              <a:r>
                <a:rPr lang="zh-CN" sz="2400">
                  <a:ea typeface="宋体" panose="02010600030101010101" pitchFamily="2" charset="-122"/>
                </a:rPr>
                <a:t>越大，灯泡越亮，反之则越暗．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[2015.19(4)]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ea typeface="宋体" panose="02010600030101010101" pitchFamily="2" charset="-122"/>
                </a:rPr>
                <a:t>可知，两灯串联时，电阻越大，灯泡实际功率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越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，亮度越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ea typeface="宋体" panose="02010600030101010101" pitchFamily="2" charset="-122"/>
                </a:rPr>
                <a:t>可知，两灯并联时，电阻越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，灯泡实际功率越大，亮度越亮．</a:t>
              </a:r>
              <a:endParaRPr lang="zh-CN" altLang="en-US" sz="2400"/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3579" y="7732"/>
            <a:ext cx="658" cy="1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254000" imgH="419100" progId="Equation.DSMT4">
                    <p:embed/>
                  </p:oleObj>
                </mc:Choice>
                <mc:Fallback>
                  <p:oleObj name="" r:id="rId1" imgW="254000" imgH="4191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79" y="7732"/>
                          <a:ext cx="658" cy="10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矩形 9"/>
          <p:cNvSpPr/>
          <p:nvPr/>
        </p:nvSpPr>
        <p:spPr>
          <a:xfrm>
            <a:off x="978907" y="173327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额定电压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91062" y="173327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额定功率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6127" y="280960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实际功率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9307" y="280960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实际功率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487" y="395768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907" y="445996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亮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9307" y="503400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82760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927100" y="1614805"/>
            <a:ext cx="7182485" cy="521970"/>
            <a:chOff x="894" y="3246"/>
            <a:chExt cx="11311" cy="822"/>
          </a:xfrm>
        </p:grpSpPr>
        <p:sp>
          <p:nvSpPr>
            <p:cNvPr id="9" name="文本框 4"/>
            <p:cNvSpPr txBox="1"/>
            <p:nvPr/>
          </p:nvSpPr>
          <p:spPr>
            <a:xfrm>
              <a:off x="3894" y="3246"/>
              <a:ext cx="83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焦耳定律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[2019.5第3空，2018.20(4)]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783590" y="2511425"/>
            <a:ext cx="10523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电流的热效应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1840</a:t>
            </a:r>
            <a:r>
              <a:rPr lang="zh-CN" sz="2400">
                <a:ea typeface="宋体" panose="02010600030101010101" pitchFamily="2" charset="-122"/>
              </a:rPr>
              <a:t>年，英国物理学家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通过大量实验最先确定了电流产生的热量与电流、电阻和通电时间的关系．为了纪念他的贡献，将他的名字命名为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的单位．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电流通过导体时电能转化为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能的现象．</a:t>
            </a: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4423147" y="31683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焦耳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662" y="42447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能量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7022" y="481874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67495" y="48374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833120" y="962025"/>
            <a:ext cx="11088370" cy="5077460"/>
            <a:chOff x="746" y="1741"/>
            <a:chExt cx="17462" cy="7996"/>
          </a:xfrm>
        </p:grpSpPr>
        <p:sp>
          <p:nvSpPr>
            <p:cNvPr id="7" name="文本框 6"/>
            <p:cNvSpPr txBox="1"/>
            <p:nvPr/>
          </p:nvSpPr>
          <p:spPr>
            <a:xfrm>
              <a:off x="746" y="1741"/>
              <a:ext cx="17462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2. </a:t>
              </a:r>
              <a:r>
                <a:rPr lang="zh-CN" sz="2400">
                  <a:ea typeface="黑体" panose="02010609060101010101" pitchFamily="49" charset="-122"/>
                </a:rPr>
                <a:t>焦耳定律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内容：</a:t>
              </a:r>
              <a:r>
                <a:rPr lang="zh-CN" sz="2400">
                  <a:ea typeface="宋体" panose="02010600030101010101" pitchFamily="2" charset="-122"/>
                </a:rPr>
                <a:t>电流通过导体产生的热量跟电流的二次方成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ea typeface="宋体" panose="02010600030101010101" pitchFamily="2" charset="-122"/>
                </a:rPr>
                <a:t>，跟导体的电阻成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ea typeface="宋体" panose="02010600030101010101" pitchFamily="2" charset="-122"/>
                </a:rPr>
                <a:t>，跟通电时间成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[2019.5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3</a:t>
              </a:r>
              <a:r>
                <a:rPr lang="zh-CN" sz="2400">
                  <a:cs typeface="仿宋_GB2312" charset="0"/>
                </a:rPr>
                <a:t>空，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2018.20(4)]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黑体" panose="02010609060101010101" pitchFamily="49" charset="-122"/>
                </a:rPr>
                <a:t>公式：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zh-CN" sz="2400">
                  <a:ea typeface="黑体" panose="02010609060101010101" pitchFamily="49" charset="-122"/>
                </a:rPr>
                <a:t>注：</a:t>
              </a:r>
              <a:r>
                <a:rPr lang="zh-CN" sz="2400">
                  <a:cs typeface="楷体_GB2312" charset="0"/>
                </a:rPr>
                <a:t>纯电阻电路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Q</a:t>
              </a:r>
              <a:r>
                <a:rPr lang="zh-CN" sz="2400">
                  <a:cs typeface="楷体_GB2312" charset="0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W</a:t>
              </a:r>
              <a:r>
                <a:rPr lang="zh-CN" sz="2400">
                  <a:cs typeface="楷体_GB2312" charset="0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UIt</a:t>
              </a:r>
              <a:r>
                <a:rPr lang="zh-CN" sz="2400">
                  <a:cs typeface="楷体_GB2312" charset="0"/>
                </a:rPr>
                <a:t>＝       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t</a:t>
              </a:r>
              <a:r>
                <a:rPr lang="zh-CN" sz="2400">
                  <a:cs typeface="楷体_GB2312" charset="0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I</a:t>
              </a:r>
              <a:r>
                <a:rPr lang="en-US" sz="2400" baseline="30000">
                  <a:latin typeface="Times New Roman" panose="02020603050405020304" pitchFamily="18" charset="0"/>
                  <a:cs typeface="楷体_GB2312" charset="0"/>
                </a:rPr>
                <a:t>2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Rt</a:t>
              </a:r>
              <a:r>
                <a:rPr lang="zh-CN" sz="2400">
                  <a:cs typeface="楷体_GB2312" charset="0"/>
                </a:rPr>
                <a:t>，非纯电阻电路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W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&gt;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Q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</a:t>
              </a:r>
              <a:r>
                <a:rPr lang="zh-CN" sz="2400">
                  <a:cs typeface="楷体_GB2312" charset="0"/>
                </a:rPr>
                <a:t>含有电动机的电路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cs typeface="楷体_GB2312" charset="0"/>
                </a:rPr>
                <a:t>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3. </a:t>
              </a:r>
              <a:r>
                <a:rPr lang="zh-CN" sz="2400">
                  <a:ea typeface="黑体" panose="02010609060101010101" pitchFamily="49" charset="-122"/>
                </a:rPr>
                <a:t>电热的利用与防止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利用：</a:t>
              </a:r>
              <a:r>
                <a:rPr lang="zh-CN" sz="2400">
                  <a:ea typeface="宋体" panose="02010600030101010101" pitchFamily="2" charset="-122"/>
                </a:rPr>
                <a:t>电热水器、电饭锅、电熨斗、电热孵化器等．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黑体" panose="02010609060101010101" pitchFamily="49" charset="-122"/>
                </a:rPr>
                <a:t>防止：</a:t>
              </a:r>
              <a:r>
                <a:rPr lang="zh-CN" sz="2400">
                  <a:ea typeface="宋体" panose="02010600030101010101" pitchFamily="2" charset="-122"/>
                </a:rPr>
                <a:t>散热窗、散热片、散热孔、电脑的微型风扇等．</a:t>
              </a:r>
              <a:endParaRPr lang="zh-CN" altLang="en-US" sz="2400"/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7082" y="5246"/>
            <a:ext cx="658" cy="1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254000" imgH="419100" progId="Equation.DSMT4">
                    <p:embed/>
                  </p:oleObj>
                </mc:Choice>
                <mc:Fallback>
                  <p:oleObj name="" r:id="rId1" imgW="254000" imgH="4191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082" y="5246"/>
                          <a:ext cx="658" cy="10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8082652" y="15897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8907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92617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5762" y="2737847"/>
            <a:ext cx="11791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11005" y="53397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48474" y="929015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310" y="1589405"/>
            <a:ext cx="7656830" cy="737235"/>
            <a:chOff x="87" y="2929"/>
            <a:chExt cx="1205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1985" cy="1161"/>
              <a:chOff x="273" y="2929"/>
              <a:chExt cx="1198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836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动态电路分析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(2018.4D，2017.12D)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8" name="文本框 7"/>
          <p:cNvSpPr txBox="1"/>
          <p:nvPr/>
        </p:nvSpPr>
        <p:spPr>
          <a:xfrm>
            <a:off x="748665" y="2220595"/>
            <a:ext cx="10749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如图所示，从甲地通过两条输电线向乙地用户供电，若甲地电源电压恒为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，输电线的总电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，当乙地用户用电时，下列说法正确的是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用户使用的用电器两端电压为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输电线上消耗的电功率为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当用户使用的用电器增多时，用电器两端的电压升高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当用户使用的用电器增多时，输电线上因发热而损失的功率增大</a:t>
            </a:r>
            <a:endParaRPr lang="zh-CN" altLang="en-US" sz="2400"/>
          </a:p>
        </p:txBody>
      </p:sp>
      <p:graphicFrame>
        <p:nvGraphicFramePr>
          <p:cNvPr id="9" name="对象 8"/>
          <p:cNvGraphicFramePr/>
          <p:nvPr/>
        </p:nvGraphicFramePr>
        <p:xfrm>
          <a:off x="4585335" y="4455795"/>
          <a:ext cx="464820" cy="73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54000" imgH="419100" progId="Equation.DSMT4">
                  <p:embed/>
                </p:oleObj>
              </mc:Choice>
              <mc:Fallback>
                <p:oleObj name="" r:id="rId3" imgW="254000" imgH="4191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5335" y="4455795"/>
                        <a:ext cx="464820" cy="732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18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9670" y="3427095"/>
            <a:ext cx="2461895" cy="1761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511665" y="5096510"/>
            <a:ext cx="106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1265927" y="3455397"/>
            <a:ext cx="4794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86105" y="1296035"/>
            <a:ext cx="111042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为了研究热敏电阻对电路的影响，小李设计了如图所示的电路．电源电压保持不变，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为热敏电阻，其阻值随温度的升高而减小．闭合开关后，小李在热敏电阻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上擦了一些酒精，用扇子对着它扇风时，下列说法中正确的是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电压表示数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电压表与电流表示数之比变小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电路的总功率变小</a:t>
            </a:r>
            <a:endParaRPr lang="zh-CN" altLang="en-US" sz="2400"/>
          </a:p>
        </p:txBody>
      </p:sp>
      <p:pic>
        <p:nvPicPr>
          <p:cNvPr id="33" name="图片 984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04710" y="3212465"/>
            <a:ext cx="3522980" cy="22021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578850" y="5383530"/>
            <a:ext cx="12515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3490332" y="3096622"/>
            <a:ext cx="62357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7885" y="1289685"/>
            <a:ext cx="104921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如图是一个体重测试仪的工作原理图，电源电压保持不变，体重显示表的指针偏转角度会随着人的体重的增加而增大，有关测试仪的下列说法正确的是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点的力视为动力，图中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ABO</a:t>
            </a:r>
            <a:endParaRPr lang="en-US" sz="2400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是一个省力杠杆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体重显示表是用电压表改装而成的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体重越大，该电路消耗的功率越大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压力传感器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的阻值随压力的增大而减小</a:t>
            </a:r>
            <a:endParaRPr lang="zh-CN" altLang="en-US" sz="2400"/>
          </a:p>
        </p:txBody>
      </p:sp>
      <p:pic>
        <p:nvPicPr>
          <p:cNvPr id="3" name="图片 -21474817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0" y="2809875"/>
            <a:ext cx="2862580" cy="2264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888730" y="5257800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5068942" y="2522582"/>
            <a:ext cx="6064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971550" y="1493520"/>
            <a:ext cx="102863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德阳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示的电路，电源电压保持不变，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为定值电阻．下列说法正确的是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开关闭合前，电压表和电流表均无示数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开关闭合后，滑片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向右移动的过程中，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电压表的示数变小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开关闭合后，滑片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向右移动的过程中，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的功率变大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开关闭合后，滑片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向右移动的过程中，电压表与电流表示数的比值变小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124585" y="1067435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17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760" y="2300605"/>
            <a:ext cx="3310890" cy="2544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603615" y="5042535"/>
            <a:ext cx="1564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2844537" y="216380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50900" y="1238250"/>
            <a:ext cx="103193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平顶山一模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如图是安装在潜水器上的深度表的电路简图，其中，显示器由电流表改装而成，压力传感器的电阻随所受压力的增大而减小，电源电压不变，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是定值电阻．在潜水器下潜过程中，电路中有关物理量的变化情况是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通过显示器的电流减小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传感器两端的电压减小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电路的总功率增大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两端的电压减小</a:t>
            </a:r>
            <a:endParaRPr lang="zh-CN" altLang="en-US" sz="2400"/>
          </a:p>
        </p:txBody>
      </p:sp>
      <p:pic>
        <p:nvPicPr>
          <p:cNvPr id="34" name="图片 985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04685" y="2976245"/>
            <a:ext cx="3955415" cy="24574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428990" y="5505450"/>
            <a:ext cx="1048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557517" y="3024867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850265" y="1744980"/>
            <a:ext cx="106813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如图所示的电路中，电源电压恒定不变，不考虑温度对灯丝电阻的影响，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都闭合时，两灯正常发光，现将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断开，下列判断正确的是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电压表示数变小，电流表示数变小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电压表示数不变，灯泡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亮度不变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电流表示数变大，灯泡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亮度变亮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电流表示数变小，电路消耗的总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功率变小</a:t>
            </a:r>
            <a:endParaRPr lang="zh-CN" altLang="en-US" sz="2400"/>
          </a:p>
        </p:txBody>
      </p:sp>
      <p:pic>
        <p:nvPicPr>
          <p:cNvPr id="2" name="图片 -21474817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5325" y="2939415"/>
            <a:ext cx="240601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009380" y="4953000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10307057" y="2450827"/>
            <a:ext cx="6826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BD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89330" y="887095"/>
            <a:ext cx="6214745" cy="737235"/>
            <a:chOff x="87" y="2953"/>
            <a:chExt cx="9787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53"/>
              <a:ext cx="9714" cy="1161"/>
              <a:chOff x="273" y="2953"/>
              <a:chExt cx="9714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53"/>
                <a:ext cx="6093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电功率相关计算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(必考)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917575" y="1661160"/>
            <a:ext cx="105556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 电能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表类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在家用电器调查活动中，小亮让电热水器单独工作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min</a:t>
            </a:r>
            <a:r>
              <a:rPr lang="zh-CN" sz="2400">
                <a:ea typeface="宋体" panose="02010600030101010101" pitchFamily="2" charset="-122"/>
              </a:rPr>
              <a:t>，测得家中如图所示的电能表的转盘转了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70 r</a:t>
            </a:r>
            <a:r>
              <a:rPr lang="zh-CN" sz="2400">
                <a:ea typeface="宋体" panose="02010600030101010101" pitchFamily="2" charset="-122"/>
              </a:rPr>
              <a:t>，热水器的实际功率为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</a:t>
            </a:r>
            <a:r>
              <a:rPr lang="zh-CN" sz="2400">
                <a:ea typeface="宋体" panose="02010600030101010101" pitchFamily="2" charset="-122"/>
              </a:rPr>
              <a:t>；若不计能量损失，这段时间内热水器中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L</a:t>
            </a:r>
            <a:r>
              <a:rPr lang="zh-CN" sz="2400">
                <a:ea typeface="宋体" panose="02010600030101010101" pitchFamily="2" charset="-122"/>
              </a:rPr>
              <a:t>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水可升温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由于热水器的功率远大于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冰箱，从安全用电的角度考虑，热水器的电源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线比冰箱的要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 sz="2400"/>
          </a:p>
        </p:txBody>
      </p:sp>
      <p:pic>
        <p:nvPicPr>
          <p:cNvPr id="2" name="图片 -21474817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3500120"/>
            <a:ext cx="2247265" cy="2272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81135" y="588581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9804772" y="288135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2 100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5762" y="395768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557" y="503400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粗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85410" y="3116580"/>
            <a:ext cx="1883410" cy="107632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电功率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17410" y="1578610"/>
            <a:ext cx="1947545" cy="2536190"/>
            <a:chOff x="11365" y="2712"/>
            <a:chExt cx="3067" cy="3994"/>
          </a:xfrm>
        </p:grpSpPr>
        <p:sp>
          <p:nvSpPr>
            <p:cNvPr id="103" name="MMConnector"/>
            <p:cNvSpPr/>
            <p:nvPr/>
          </p:nvSpPr>
          <p:spPr>
            <a:xfrm>
              <a:off x="11365" y="4576"/>
              <a:ext cx="1701" cy="2131"/>
            </a:xfrm>
            <a:custGeom>
              <a:avLst/>
              <a:gdLst/>
              <a:ahLst/>
              <a:cxnLst/>
              <a:pathLst>
                <a:path w="908130" h="687831">
                  <a:moveTo>
                    <a:pt x="-224414" y="215116"/>
                  </a:moveTo>
                  <a:cubicBezTo>
                    <a:pt x="-238258" y="228350"/>
                    <a:pt x="-238986" y="245935"/>
                    <a:pt x="-228798" y="256435"/>
                  </a:cubicBezTo>
                  <a:cubicBezTo>
                    <a:pt x="-218610" y="266934"/>
                    <a:pt x="-200689" y="267054"/>
                    <a:pt x="-187366" y="253296"/>
                  </a:cubicBezTo>
                  <a:cubicBezTo>
                    <a:pt x="-174784" y="240302"/>
                    <a:pt x="-162202" y="227308"/>
                    <a:pt x="-149956" y="214071"/>
                  </a:cubicBezTo>
                  <a:cubicBezTo>
                    <a:pt x="-137710" y="200834"/>
                    <a:pt x="-125799" y="187354"/>
                    <a:pt x="-114071" y="173763"/>
                  </a:cubicBezTo>
                  <a:cubicBezTo>
                    <a:pt x="-102342" y="160171"/>
                    <a:pt x="-90794" y="146468"/>
                    <a:pt x="-79405" y="132675"/>
                  </a:cubicBezTo>
                  <a:cubicBezTo>
                    <a:pt x="-68016" y="118882"/>
                    <a:pt x="-56786" y="104999"/>
                    <a:pt x="-45657" y="91070"/>
                  </a:cubicBezTo>
                  <a:cubicBezTo>
                    <a:pt x="-34528" y="77141"/>
                    <a:pt x="-23500" y="63167"/>
                    <a:pt x="-12528" y="49180"/>
                  </a:cubicBezTo>
                  <a:cubicBezTo>
                    <a:pt x="-1556" y="35193"/>
                    <a:pt x="9361" y="21194"/>
                    <a:pt x="20271" y="7218"/>
                  </a:cubicBezTo>
                  <a:cubicBezTo>
                    <a:pt x="31180" y="-6759"/>
                    <a:pt x="42083" y="-20714"/>
                    <a:pt x="53024" y="-34612"/>
                  </a:cubicBezTo>
                  <a:cubicBezTo>
                    <a:pt x="63966" y="-48510"/>
                    <a:pt x="74946" y="-62351"/>
                    <a:pt x="86013" y="-76100"/>
                  </a:cubicBezTo>
                  <a:cubicBezTo>
                    <a:pt x="97079" y="-89850"/>
                    <a:pt x="108232" y="-103506"/>
                    <a:pt x="119516" y="-117031"/>
                  </a:cubicBezTo>
                  <a:cubicBezTo>
                    <a:pt x="130801" y="-130555"/>
                    <a:pt x="142218" y="-143947"/>
                    <a:pt x="153813" y="-157163"/>
                  </a:cubicBezTo>
                  <a:cubicBezTo>
                    <a:pt x="165408" y="-170378"/>
                    <a:pt x="177181" y="-183417"/>
                    <a:pt x="189178" y="-196228"/>
                  </a:cubicBezTo>
                  <a:cubicBezTo>
                    <a:pt x="201174" y="-209038"/>
                    <a:pt x="213394" y="-221621"/>
                    <a:pt x="225880" y="-233917"/>
                  </a:cubicBezTo>
                  <a:cubicBezTo>
                    <a:pt x="238367" y="-246212"/>
                    <a:pt x="251119" y="-258221"/>
                    <a:pt x="264174" y="-269876"/>
                  </a:cubicBezTo>
                  <a:cubicBezTo>
                    <a:pt x="277230" y="-281531"/>
                    <a:pt x="290590" y="-292832"/>
                    <a:pt x="304282" y="-303704"/>
                  </a:cubicBezTo>
                  <a:cubicBezTo>
                    <a:pt x="317974" y="-314577"/>
                    <a:pt x="331998" y="-325021"/>
                    <a:pt x="346372" y="-334958"/>
                  </a:cubicBezTo>
                  <a:cubicBezTo>
                    <a:pt x="360746" y="-344895"/>
                    <a:pt x="375469" y="-354325"/>
                    <a:pt x="390536" y="-363171"/>
                  </a:cubicBezTo>
                  <a:cubicBezTo>
                    <a:pt x="405602" y="-372017"/>
                    <a:pt x="421012" y="-380278"/>
                    <a:pt x="436761" y="-387888"/>
                  </a:cubicBezTo>
                  <a:cubicBezTo>
                    <a:pt x="452510" y="-395497"/>
                    <a:pt x="468599" y="-402454"/>
                    <a:pt x="484914" y="-408710"/>
                  </a:cubicBezTo>
                  <a:cubicBezTo>
                    <a:pt x="501228" y="-414965"/>
                    <a:pt x="517767" y="-420518"/>
                    <a:pt x="534745" y="-425347"/>
                  </a:cubicBezTo>
                  <a:cubicBezTo>
                    <a:pt x="551723" y="-430176"/>
                    <a:pt x="569139" y="-434280"/>
                    <a:pt x="585916" y="-437658"/>
                  </a:cubicBezTo>
                  <a:cubicBezTo>
                    <a:pt x="602694" y="-441035"/>
                    <a:pt x="618833" y="-443685"/>
                    <a:pt x="638046" y="-445659"/>
                  </a:cubicBezTo>
                  <a:cubicBezTo>
                    <a:pt x="657258" y="-447632"/>
                    <a:pt x="679543" y="-448930"/>
                    <a:pt x="690755" y="-449512"/>
                  </a:cubicBezTo>
                  <a:cubicBezTo>
                    <a:pt x="701966" y="-450093"/>
                    <a:pt x="702103" y="-449959"/>
                    <a:pt x="702240" y="-449825"/>
                  </a:cubicBezTo>
                  <a:cubicBezTo>
                    <a:pt x="704195" y="-447911"/>
                    <a:pt x="706800" y="-451535"/>
                    <a:pt x="706800" y="-453625"/>
                  </a:cubicBezTo>
                  <a:cubicBezTo>
                    <a:pt x="706800" y="-455715"/>
                    <a:pt x="704064" y="-455386"/>
                    <a:pt x="702240" y="-457425"/>
                  </a:cubicBezTo>
                  <a:cubicBezTo>
                    <a:pt x="702114" y="-457566"/>
                    <a:pt x="701988" y="-457707"/>
                    <a:pt x="690627" y="-457556"/>
                  </a:cubicBezTo>
                  <a:cubicBezTo>
                    <a:pt x="679267" y="-457406"/>
                    <a:pt x="656672" y="-456964"/>
                    <a:pt x="637115" y="-455714"/>
                  </a:cubicBezTo>
                  <a:cubicBezTo>
                    <a:pt x="617558" y="-454463"/>
                    <a:pt x="601038" y="-452405"/>
                    <a:pt x="583811" y="-449624"/>
                  </a:cubicBezTo>
                  <a:cubicBezTo>
                    <a:pt x="566584" y="-446844"/>
                    <a:pt x="548650" y="-443342"/>
                    <a:pt x="531101" y="-439075"/>
                  </a:cubicBezTo>
                  <a:cubicBezTo>
                    <a:pt x="513551" y="-434807"/>
                    <a:pt x="496387" y="-429773"/>
                    <a:pt x="479402" y="-424002"/>
                  </a:cubicBezTo>
                  <a:cubicBezTo>
                    <a:pt x="462417" y="-418231"/>
                    <a:pt x="445612" y="-411722"/>
                    <a:pt x="429117" y="-404523"/>
                  </a:cubicBezTo>
                  <a:cubicBezTo>
                    <a:pt x="412621" y="-397324"/>
                    <a:pt x="396435" y="-389435"/>
                    <a:pt x="380574" y="-380928"/>
                  </a:cubicBezTo>
                  <a:cubicBezTo>
                    <a:pt x="364714" y="-372421"/>
                    <a:pt x="349179" y="-363297"/>
                    <a:pt x="333989" y="-353640"/>
                  </a:cubicBezTo>
                  <a:cubicBezTo>
                    <a:pt x="318799" y="-343983"/>
                    <a:pt x="303954" y="-333793"/>
                    <a:pt x="289445" y="-323158"/>
                  </a:cubicBezTo>
                  <a:cubicBezTo>
                    <a:pt x="274936" y="-312523"/>
                    <a:pt x="260764" y="-301442"/>
                    <a:pt x="246905" y="-290000"/>
                  </a:cubicBezTo>
                  <a:cubicBezTo>
                    <a:pt x="233046" y="-278557"/>
                    <a:pt x="219501" y="-266752"/>
                    <a:pt x="206235" y="-254661"/>
                  </a:cubicBezTo>
                  <a:cubicBezTo>
                    <a:pt x="192970" y="-242569"/>
                    <a:pt x="179984" y="-230191"/>
                    <a:pt x="167238" y="-217591"/>
                  </a:cubicBezTo>
                  <a:cubicBezTo>
                    <a:pt x="154492" y="-204991"/>
                    <a:pt x="141985" y="-192171"/>
                    <a:pt x="129675" y="-179186"/>
                  </a:cubicBezTo>
                  <a:cubicBezTo>
                    <a:pt x="117365" y="-166202"/>
                    <a:pt x="105251" y="-153054"/>
                    <a:pt x="93289" y="-139793"/>
                  </a:cubicBezTo>
                  <a:cubicBezTo>
                    <a:pt x="81327" y="-126531"/>
                    <a:pt x="69516" y="-113157"/>
                    <a:pt x="57813" y="-99713"/>
                  </a:cubicBezTo>
                  <a:cubicBezTo>
                    <a:pt x="46110" y="-86270"/>
                    <a:pt x="34515" y="-72758"/>
                    <a:pt x="22983" y="-59218"/>
                  </a:cubicBezTo>
                  <a:cubicBezTo>
                    <a:pt x="11450" y="-45679"/>
                    <a:pt x="-18" y="-32112"/>
                    <a:pt x="-11467" y="-18557"/>
                  </a:cubicBezTo>
                  <a:cubicBezTo>
                    <a:pt x="-22916" y="-5002"/>
                    <a:pt x="-34344" y="8542"/>
                    <a:pt x="-45795" y="22033"/>
                  </a:cubicBezTo>
                  <a:cubicBezTo>
                    <a:pt x="-57247" y="35525"/>
                    <a:pt x="-68721" y="48965"/>
                    <a:pt x="-80258" y="62315"/>
                  </a:cubicBezTo>
                  <a:cubicBezTo>
                    <a:pt x="-91796" y="75665"/>
                    <a:pt x="-103397" y="88925"/>
                    <a:pt x="-115108" y="102043"/>
                  </a:cubicBezTo>
                  <a:cubicBezTo>
                    <a:pt x="-126819" y="115161"/>
                    <a:pt x="-138640" y="128138"/>
                    <a:pt x="-150592" y="140953"/>
                  </a:cubicBezTo>
                  <a:cubicBezTo>
                    <a:pt x="-162544" y="153767"/>
                    <a:pt x="-174626" y="166419"/>
                    <a:pt x="-186951" y="178752"/>
                  </a:cubicBezTo>
                  <a:cubicBezTo>
                    <a:pt x="-199277" y="191086"/>
                    <a:pt x="-211845" y="203101"/>
                    <a:pt x="-224414" y="21511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2630" y="2712"/>
              <a:ext cx="1803" cy="91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410" y="3308985"/>
            <a:ext cx="3975100" cy="654050"/>
            <a:chOff x="11365" y="5437"/>
            <a:chExt cx="6260" cy="1030"/>
          </a:xfrm>
        </p:grpSpPr>
        <p:sp>
          <p:nvSpPr>
            <p:cNvPr id="105" name="MMConnector"/>
            <p:cNvSpPr/>
            <p:nvPr/>
          </p:nvSpPr>
          <p:spPr>
            <a:xfrm flipV="1">
              <a:off x="11365" y="5437"/>
              <a:ext cx="2047" cy="376"/>
            </a:xfrm>
            <a:custGeom>
              <a:avLst/>
              <a:gdLst/>
              <a:ahLst/>
              <a:cxnLst/>
              <a:pathLst>
                <a:path w="804427" h="114622">
                  <a:moveTo>
                    <a:pt x="-106948" y="1526"/>
                  </a:moveTo>
                  <a:cubicBezTo>
                    <a:pt x="-125872" y="4471"/>
                    <a:pt x="-136210" y="19015"/>
                    <a:pt x="-133592" y="33409"/>
                  </a:cubicBezTo>
                  <a:cubicBezTo>
                    <a:pt x="-130974" y="47803"/>
                    <a:pt x="-116157" y="57867"/>
                    <a:pt x="-97427" y="53867"/>
                  </a:cubicBezTo>
                  <a:cubicBezTo>
                    <a:pt x="-80008" y="50147"/>
                    <a:pt x="-62588" y="46427"/>
                    <a:pt x="-45201" y="42632"/>
                  </a:cubicBezTo>
                  <a:cubicBezTo>
                    <a:pt x="-27813" y="38837"/>
                    <a:pt x="-10457" y="34966"/>
                    <a:pt x="6882" y="31068"/>
                  </a:cubicBezTo>
                  <a:cubicBezTo>
                    <a:pt x="24221" y="27170"/>
                    <a:pt x="41542" y="23244"/>
                    <a:pt x="58850" y="19308"/>
                  </a:cubicBezTo>
                  <a:cubicBezTo>
                    <a:pt x="76158" y="15371"/>
                    <a:pt x="93452" y="11425"/>
                    <a:pt x="110740" y="7494"/>
                  </a:cubicBezTo>
                  <a:cubicBezTo>
                    <a:pt x="128028" y="3564"/>
                    <a:pt x="145310" y="-351"/>
                    <a:pt x="162592" y="-4223"/>
                  </a:cubicBezTo>
                  <a:cubicBezTo>
                    <a:pt x="179874" y="-8095"/>
                    <a:pt x="197156" y="-11926"/>
                    <a:pt x="214446" y="-15687"/>
                  </a:cubicBezTo>
                  <a:cubicBezTo>
                    <a:pt x="231736" y="-19449"/>
                    <a:pt x="249034" y="-23142"/>
                    <a:pt x="266345" y="-26740"/>
                  </a:cubicBezTo>
                  <a:cubicBezTo>
                    <a:pt x="283657" y="-30338"/>
                    <a:pt x="300982" y="-33841"/>
                    <a:pt x="318329" y="-37222"/>
                  </a:cubicBezTo>
                  <a:cubicBezTo>
                    <a:pt x="335675" y="-40603"/>
                    <a:pt x="353042" y="-43863"/>
                    <a:pt x="370430" y="-46976"/>
                  </a:cubicBezTo>
                  <a:cubicBezTo>
                    <a:pt x="387817" y="-50088"/>
                    <a:pt x="405226" y="-53054"/>
                    <a:pt x="422675" y="-55850"/>
                  </a:cubicBezTo>
                  <a:cubicBezTo>
                    <a:pt x="440125" y="-58646"/>
                    <a:pt x="457616" y="-61271"/>
                    <a:pt x="475083" y="-63704"/>
                  </a:cubicBezTo>
                  <a:cubicBezTo>
                    <a:pt x="492551" y="-66136"/>
                    <a:pt x="509996" y="-68375"/>
                    <a:pt x="527660" y="-70409"/>
                  </a:cubicBezTo>
                  <a:cubicBezTo>
                    <a:pt x="545324" y="-72442"/>
                    <a:pt x="563207" y="-74270"/>
                    <a:pt x="580401" y="-75853"/>
                  </a:cubicBezTo>
                  <a:cubicBezTo>
                    <a:pt x="597595" y="-77437"/>
                    <a:pt x="614098" y="-78777"/>
                    <a:pt x="633292" y="-79945"/>
                  </a:cubicBezTo>
                  <a:cubicBezTo>
                    <a:pt x="652485" y="-81113"/>
                    <a:pt x="674367" y="-82109"/>
                    <a:pt x="686307" y="-82611"/>
                  </a:cubicBezTo>
                  <a:cubicBezTo>
                    <a:pt x="698247" y="-83112"/>
                    <a:pt x="700243" y="-83119"/>
                    <a:pt x="702240" y="-83125"/>
                  </a:cubicBezTo>
                  <a:cubicBezTo>
                    <a:pt x="704976" y="-83134"/>
                    <a:pt x="706800" y="-84835"/>
                    <a:pt x="706800" y="-86925"/>
                  </a:cubicBezTo>
                  <a:cubicBezTo>
                    <a:pt x="706800" y="-89015"/>
                    <a:pt x="704972" y="-90580"/>
                    <a:pt x="702240" y="-90725"/>
                  </a:cubicBezTo>
                  <a:cubicBezTo>
                    <a:pt x="700241" y="-90831"/>
                    <a:pt x="698241" y="-90937"/>
                    <a:pt x="686236" y="-91105"/>
                  </a:cubicBezTo>
                  <a:cubicBezTo>
                    <a:pt x="674230" y="-91274"/>
                    <a:pt x="652218" y="-91505"/>
                    <a:pt x="632881" y="-91412"/>
                  </a:cubicBezTo>
                  <a:cubicBezTo>
                    <a:pt x="613543" y="-91320"/>
                    <a:pt x="596880" y="-90904"/>
                    <a:pt x="579503" y="-90281"/>
                  </a:cubicBezTo>
                  <a:cubicBezTo>
                    <a:pt x="562125" y="-89658"/>
                    <a:pt x="544034" y="-88828"/>
                    <a:pt x="526144" y="-87779"/>
                  </a:cubicBezTo>
                  <a:cubicBezTo>
                    <a:pt x="508254" y="-86729"/>
                    <a:pt x="490566" y="-85459"/>
                    <a:pt x="472841" y="-83996"/>
                  </a:cubicBezTo>
                  <a:cubicBezTo>
                    <a:pt x="455116" y="-82533"/>
                    <a:pt x="437354" y="-80877"/>
                    <a:pt x="419624" y="-79047"/>
                  </a:cubicBezTo>
                  <a:cubicBezTo>
                    <a:pt x="401894" y="-77216"/>
                    <a:pt x="384196" y="-75213"/>
                    <a:pt x="366514" y="-73060"/>
                  </a:cubicBezTo>
                  <a:cubicBezTo>
                    <a:pt x="348832" y="-70908"/>
                    <a:pt x="331167" y="-68607"/>
                    <a:pt x="313524" y="-66183"/>
                  </a:cubicBezTo>
                  <a:cubicBezTo>
                    <a:pt x="295881" y="-63760"/>
                    <a:pt x="278259" y="-61214"/>
                    <a:pt x="260657" y="-58574"/>
                  </a:cubicBezTo>
                  <a:cubicBezTo>
                    <a:pt x="243055" y="-55933"/>
                    <a:pt x="225473" y="-53198"/>
                    <a:pt x="207909" y="-50395"/>
                  </a:cubicBezTo>
                  <a:cubicBezTo>
                    <a:pt x="190345" y="-47593"/>
                    <a:pt x="172800" y="-44723"/>
                    <a:pt x="155269" y="-41815"/>
                  </a:cubicBezTo>
                  <a:cubicBezTo>
                    <a:pt x="137739" y="-38906"/>
                    <a:pt x="120224" y="-35958"/>
                    <a:pt x="102721" y="-32998"/>
                  </a:cubicBezTo>
                  <a:cubicBezTo>
                    <a:pt x="85218" y="-30038"/>
                    <a:pt x="67727" y="-27065"/>
                    <a:pt x="50245" y="-24107"/>
                  </a:cubicBezTo>
                  <a:cubicBezTo>
                    <a:pt x="32763" y="-21149"/>
                    <a:pt x="15289" y="-18206"/>
                    <a:pt x="-2179" y="-15294"/>
                  </a:cubicBezTo>
                  <a:cubicBezTo>
                    <a:pt x="-19647" y="-12383"/>
                    <a:pt x="-37110" y="-9504"/>
                    <a:pt x="-54571" y="-6706"/>
                  </a:cubicBezTo>
                  <a:cubicBezTo>
                    <a:pt x="-72031" y="-3908"/>
                    <a:pt x="-89490" y="-1191"/>
                    <a:pt x="-106948" y="15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3195" y="5549"/>
              <a:ext cx="4431" cy="918"/>
            </a:xfrm>
            <a:custGeom>
              <a:avLst/>
              <a:gdLst>
                <a:gd name="rtl" fmla="*/ 135280 w 1603600"/>
                <a:gd name="rtt" fmla="*/ 71440 h 296400"/>
                <a:gd name="rtr" fmla="*/ 1465280 w 1603600"/>
                <a:gd name="rtb" fmla="*/ 238640 h 296400"/>
              </a:gdLst>
              <a:ahLst/>
              <a:cxnLst/>
              <a:rect l="rtl" t="rtt" r="rtr" b="rtb"/>
              <a:pathLst>
                <a:path w="1603600" h="296400">
                  <a:moveTo>
                    <a:pt x="30400" y="0"/>
                  </a:moveTo>
                  <a:lnTo>
                    <a:pt x="1573200" y="0"/>
                  </a:lnTo>
                  <a:cubicBezTo>
                    <a:pt x="1589981" y="0"/>
                    <a:pt x="1603600" y="13619"/>
                    <a:pt x="1603600" y="30400"/>
                  </a:cubicBezTo>
                  <a:lnTo>
                    <a:pt x="1603600" y="266000"/>
                  </a:lnTo>
                  <a:cubicBezTo>
                    <a:pt x="1603600" y="282781"/>
                    <a:pt x="1589981" y="296400"/>
                    <a:pt x="1573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测量小灯泡额定功率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7410" y="4097655"/>
            <a:ext cx="2682875" cy="877570"/>
            <a:chOff x="11365" y="6679"/>
            <a:chExt cx="4225" cy="1382"/>
          </a:xfrm>
        </p:grpSpPr>
        <p:sp>
          <p:nvSpPr>
            <p:cNvPr id="107" name="MMConnector"/>
            <p:cNvSpPr/>
            <p:nvPr/>
          </p:nvSpPr>
          <p:spPr>
            <a:xfrm>
              <a:off x="11365" y="6679"/>
              <a:ext cx="2047" cy="1185"/>
            </a:xfrm>
            <a:custGeom>
              <a:avLst/>
              <a:gdLst/>
              <a:ahLst/>
              <a:cxnLst/>
              <a:pathLst>
                <a:path w="836980" h="309467">
                  <a:moveTo>
                    <a:pt x="-123093" y="-108232"/>
                  </a:moveTo>
                  <a:cubicBezTo>
                    <a:pt x="-140035" y="-117162"/>
                    <a:pt x="-157032" y="-111447"/>
                    <a:pt x="-163437" y="-98294"/>
                  </a:cubicBezTo>
                  <a:cubicBezTo>
                    <a:pt x="-169843" y="-85141"/>
                    <a:pt x="-163758" y="-68467"/>
                    <a:pt x="-146387" y="-60403"/>
                  </a:cubicBezTo>
                  <a:cubicBezTo>
                    <a:pt x="-130474" y="-53015"/>
                    <a:pt x="-114560" y="-45628"/>
                    <a:pt x="-98706" y="-38029"/>
                  </a:cubicBezTo>
                  <a:cubicBezTo>
                    <a:pt x="-82852" y="-30430"/>
                    <a:pt x="-67058" y="-22618"/>
                    <a:pt x="-51282" y="-14714"/>
                  </a:cubicBezTo>
                  <a:cubicBezTo>
                    <a:pt x="-35506" y="-6810"/>
                    <a:pt x="-19748" y="1187"/>
                    <a:pt x="-3991" y="9244"/>
                  </a:cubicBezTo>
                  <a:cubicBezTo>
                    <a:pt x="11767" y="17300"/>
                    <a:pt x="27524" y="25416"/>
                    <a:pt x="43307" y="33533"/>
                  </a:cubicBezTo>
                  <a:cubicBezTo>
                    <a:pt x="59090" y="41650"/>
                    <a:pt x="74900" y="49767"/>
                    <a:pt x="90761" y="57831"/>
                  </a:cubicBezTo>
                  <a:cubicBezTo>
                    <a:pt x="106622" y="65894"/>
                    <a:pt x="122534" y="73903"/>
                    <a:pt x="138523" y="81800"/>
                  </a:cubicBezTo>
                  <a:cubicBezTo>
                    <a:pt x="154512" y="89697"/>
                    <a:pt x="170577" y="97481"/>
                    <a:pt x="186740" y="105093"/>
                  </a:cubicBezTo>
                  <a:cubicBezTo>
                    <a:pt x="202903" y="112706"/>
                    <a:pt x="219164" y="120146"/>
                    <a:pt x="235541" y="127352"/>
                  </a:cubicBezTo>
                  <a:cubicBezTo>
                    <a:pt x="251918" y="134559"/>
                    <a:pt x="268410" y="141533"/>
                    <a:pt x="285030" y="148213"/>
                  </a:cubicBezTo>
                  <a:cubicBezTo>
                    <a:pt x="301649" y="154894"/>
                    <a:pt x="318395" y="161280"/>
                    <a:pt x="335270" y="167315"/>
                  </a:cubicBezTo>
                  <a:cubicBezTo>
                    <a:pt x="352146" y="173350"/>
                    <a:pt x="369151" y="179033"/>
                    <a:pt x="386281" y="184312"/>
                  </a:cubicBezTo>
                  <a:cubicBezTo>
                    <a:pt x="403411" y="189591"/>
                    <a:pt x="420665" y="194466"/>
                    <a:pt x="438028" y="198891"/>
                  </a:cubicBezTo>
                  <a:cubicBezTo>
                    <a:pt x="455390" y="203317"/>
                    <a:pt x="472860" y="207293"/>
                    <a:pt x="490424" y="210790"/>
                  </a:cubicBezTo>
                  <a:cubicBezTo>
                    <a:pt x="507988" y="214288"/>
                    <a:pt x="525646" y="217307"/>
                    <a:pt x="543339" y="219816"/>
                  </a:cubicBezTo>
                  <a:cubicBezTo>
                    <a:pt x="561032" y="222326"/>
                    <a:pt x="578759" y="224327"/>
                    <a:pt x="596610" y="225854"/>
                  </a:cubicBezTo>
                  <a:cubicBezTo>
                    <a:pt x="614460" y="227382"/>
                    <a:pt x="632434" y="228436"/>
                    <a:pt x="650059" y="228873"/>
                  </a:cubicBezTo>
                  <a:cubicBezTo>
                    <a:pt x="667685" y="229310"/>
                    <a:pt x="684962" y="229130"/>
                    <a:pt x="702240" y="228950"/>
                  </a:cubicBezTo>
                  <a:cubicBezTo>
                    <a:pt x="704976" y="228921"/>
                    <a:pt x="706800" y="227240"/>
                    <a:pt x="706800" y="225150"/>
                  </a:cubicBezTo>
                  <a:cubicBezTo>
                    <a:pt x="706800" y="223060"/>
                    <a:pt x="704974" y="221460"/>
                    <a:pt x="702240" y="221350"/>
                  </a:cubicBezTo>
                  <a:cubicBezTo>
                    <a:pt x="685122" y="220664"/>
                    <a:pt x="668003" y="219977"/>
                    <a:pt x="650606" y="218665"/>
                  </a:cubicBezTo>
                  <a:cubicBezTo>
                    <a:pt x="633208" y="217354"/>
                    <a:pt x="615531" y="215417"/>
                    <a:pt x="598022" y="213024"/>
                  </a:cubicBezTo>
                  <a:cubicBezTo>
                    <a:pt x="580514" y="210630"/>
                    <a:pt x="563175" y="207780"/>
                    <a:pt x="545917" y="204437"/>
                  </a:cubicBezTo>
                  <a:cubicBezTo>
                    <a:pt x="528660" y="201093"/>
                    <a:pt x="511484" y="197255"/>
                    <a:pt x="494441" y="192957"/>
                  </a:cubicBezTo>
                  <a:cubicBezTo>
                    <a:pt x="477397" y="188659"/>
                    <a:pt x="460486" y="183900"/>
                    <a:pt x="443712" y="178710"/>
                  </a:cubicBezTo>
                  <a:cubicBezTo>
                    <a:pt x="426939" y="173520"/>
                    <a:pt x="410302" y="167899"/>
                    <a:pt x="393809" y="161889"/>
                  </a:cubicBezTo>
                  <a:cubicBezTo>
                    <a:pt x="377316" y="155880"/>
                    <a:pt x="360967" y="149482"/>
                    <a:pt x="344756" y="142744"/>
                  </a:cubicBezTo>
                  <a:cubicBezTo>
                    <a:pt x="328545" y="136006"/>
                    <a:pt x="312472" y="128927"/>
                    <a:pt x="296524" y="121562"/>
                  </a:cubicBezTo>
                  <a:cubicBezTo>
                    <a:pt x="280577" y="114196"/>
                    <a:pt x="264754" y="106543"/>
                    <a:pt x="249036" y="98656"/>
                  </a:cubicBezTo>
                  <a:cubicBezTo>
                    <a:pt x="233318" y="90770"/>
                    <a:pt x="217705" y="82650"/>
                    <a:pt x="202171" y="74352"/>
                  </a:cubicBezTo>
                  <a:cubicBezTo>
                    <a:pt x="186636" y="66053"/>
                    <a:pt x="171180" y="57576"/>
                    <a:pt x="155774" y="48974"/>
                  </a:cubicBezTo>
                  <a:cubicBezTo>
                    <a:pt x="140367" y="40371"/>
                    <a:pt x="125010" y="31644"/>
                    <a:pt x="109670" y="22844"/>
                  </a:cubicBezTo>
                  <a:cubicBezTo>
                    <a:pt x="94329" y="14044"/>
                    <a:pt x="79006" y="5173"/>
                    <a:pt x="63668" y="-3721"/>
                  </a:cubicBezTo>
                  <a:cubicBezTo>
                    <a:pt x="48330" y="-12615"/>
                    <a:pt x="32977" y="-21531"/>
                    <a:pt x="17575" y="-30414"/>
                  </a:cubicBezTo>
                  <a:cubicBezTo>
                    <a:pt x="2172" y="-39296"/>
                    <a:pt x="-13280" y="-48146"/>
                    <a:pt x="-28800" y="-56929"/>
                  </a:cubicBezTo>
                  <a:cubicBezTo>
                    <a:pt x="-44321" y="-65712"/>
                    <a:pt x="-59910" y="-74428"/>
                    <a:pt x="-75636" y="-82967"/>
                  </a:cubicBezTo>
                  <a:cubicBezTo>
                    <a:pt x="-91363" y="-91506"/>
                    <a:pt x="-107228" y="-99869"/>
                    <a:pt x="-123093" y="-10823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3082" y="7143"/>
              <a:ext cx="2509" cy="91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电流热效应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17410" y="4761865"/>
            <a:ext cx="2459355" cy="1744980"/>
            <a:chOff x="11365" y="7725"/>
            <a:chExt cx="3873" cy="2748"/>
          </a:xfrm>
        </p:grpSpPr>
        <p:sp>
          <p:nvSpPr>
            <p:cNvPr id="109" name="MMConnector"/>
            <p:cNvSpPr/>
            <p:nvPr/>
          </p:nvSpPr>
          <p:spPr>
            <a:xfrm>
              <a:off x="11365" y="7725"/>
              <a:ext cx="2291" cy="2749"/>
            </a:xfrm>
            <a:custGeom>
              <a:avLst/>
              <a:gdLst/>
              <a:ahLst/>
              <a:cxnLst/>
              <a:pathLst>
                <a:path w="937106" h="887432">
                  <a:moveTo>
                    <a:pt x="-214630" y="-341822"/>
                  </a:moveTo>
                  <a:cubicBezTo>
                    <a:pt x="-226615" y="-356760"/>
                    <a:pt x="-244453" y="-358336"/>
                    <a:pt x="-255583" y="-348840"/>
                  </a:cubicBezTo>
                  <a:cubicBezTo>
                    <a:pt x="-266713" y="-339345"/>
                    <a:pt x="-267585" y="-321817"/>
                    <a:pt x="-255101" y="-307293"/>
                  </a:cubicBezTo>
                  <a:cubicBezTo>
                    <a:pt x="-243796" y="-294138"/>
                    <a:pt x="-232490" y="-280984"/>
                    <a:pt x="-221495" y="-267505"/>
                  </a:cubicBezTo>
                  <a:cubicBezTo>
                    <a:pt x="-210500" y="-254025"/>
                    <a:pt x="-199815" y="-240221"/>
                    <a:pt x="-189306" y="-226249"/>
                  </a:cubicBezTo>
                  <a:cubicBezTo>
                    <a:pt x="-178797" y="-212276"/>
                    <a:pt x="-168463" y="-198135"/>
                    <a:pt x="-158289" y="-183843"/>
                  </a:cubicBezTo>
                  <a:cubicBezTo>
                    <a:pt x="-148114" y="-169550"/>
                    <a:pt x="-138099" y="-155106"/>
                    <a:pt x="-128197" y="-140555"/>
                  </a:cubicBezTo>
                  <a:cubicBezTo>
                    <a:pt x="-118294" y="-126004"/>
                    <a:pt x="-108504" y="-111346"/>
                    <a:pt x="-98789" y="-96611"/>
                  </a:cubicBezTo>
                  <a:cubicBezTo>
                    <a:pt x="-89073" y="-81877"/>
                    <a:pt x="-79433" y="-67066"/>
                    <a:pt x="-69829" y="-52208"/>
                  </a:cubicBezTo>
                  <a:cubicBezTo>
                    <a:pt x="-60224" y="-37351"/>
                    <a:pt x="-50655" y="-22447"/>
                    <a:pt x="-41084" y="-7523"/>
                  </a:cubicBezTo>
                  <a:cubicBezTo>
                    <a:pt x="-31513" y="7402"/>
                    <a:pt x="-21940" y="22345"/>
                    <a:pt x="-12326" y="37283"/>
                  </a:cubicBezTo>
                  <a:cubicBezTo>
                    <a:pt x="-2712" y="52220"/>
                    <a:pt x="6942" y="67150"/>
                    <a:pt x="16676" y="82047"/>
                  </a:cubicBezTo>
                  <a:cubicBezTo>
                    <a:pt x="26410" y="96944"/>
                    <a:pt x="36224" y="111807"/>
                    <a:pt x="46156" y="126608"/>
                  </a:cubicBezTo>
                  <a:cubicBezTo>
                    <a:pt x="56089" y="141408"/>
                    <a:pt x="66142" y="156146"/>
                    <a:pt x="76355" y="170789"/>
                  </a:cubicBezTo>
                  <a:cubicBezTo>
                    <a:pt x="86568" y="185431"/>
                    <a:pt x="96941" y="199979"/>
                    <a:pt x="107519" y="214394"/>
                  </a:cubicBezTo>
                  <a:cubicBezTo>
                    <a:pt x="118096" y="228809"/>
                    <a:pt x="128877" y="243091"/>
                    <a:pt x="139906" y="257197"/>
                  </a:cubicBezTo>
                  <a:cubicBezTo>
                    <a:pt x="150935" y="271303"/>
                    <a:pt x="162212" y="285231"/>
                    <a:pt x="173781" y="298930"/>
                  </a:cubicBezTo>
                  <a:cubicBezTo>
                    <a:pt x="185350" y="312628"/>
                    <a:pt x="197212" y="326097"/>
                    <a:pt x="209408" y="339272"/>
                  </a:cubicBezTo>
                  <a:cubicBezTo>
                    <a:pt x="221605" y="352446"/>
                    <a:pt x="234137" y="365327"/>
                    <a:pt x="247043" y="377838"/>
                  </a:cubicBezTo>
                  <a:cubicBezTo>
                    <a:pt x="259949" y="390349"/>
                    <a:pt x="273228" y="402491"/>
                    <a:pt x="286908" y="414176"/>
                  </a:cubicBezTo>
                  <a:cubicBezTo>
                    <a:pt x="300589" y="425860"/>
                    <a:pt x="314670" y="437088"/>
                    <a:pt x="329166" y="447764"/>
                  </a:cubicBezTo>
                  <a:cubicBezTo>
                    <a:pt x="343662" y="458440"/>
                    <a:pt x="358571" y="468563"/>
                    <a:pt x="373879" y="478039"/>
                  </a:cubicBezTo>
                  <a:cubicBezTo>
                    <a:pt x="389188" y="487514"/>
                    <a:pt x="404894" y="496341"/>
                    <a:pt x="420976" y="504434"/>
                  </a:cubicBezTo>
                  <a:cubicBezTo>
                    <a:pt x="437057" y="512527"/>
                    <a:pt x="453514" y="519886"/>
                    <a:pt x="470226" y="526452"/>
                  </a:cubicBezTo>
                  <a:cubicBezTo>
                    <a:pt x="486938" y="533018"/>
                    <a:pt x="503906" y="538790"/>
                    <a:pt x="521255" y="543738"/>
                  </a:cubicBezTo>
                  <a:cubicBezTo>
                    <a:pt x="538604" y="548687"/>
                    <a:pt x="556333" y="552812"/>
                    <a:pt x="573591" y="556138"/>
                  </a:cubicBezTo>
                  <a:cubicBezTo>
                    <a:pt x="590848" y="559465"/>
                    <a:pt x="607632" y="561992"/>
                    <a:pt x="626734" y="563710"/>
                  </a:cubicBezTo>
                  <a:cubicBezTo>
                    <a:pt x="645835" y="565429"/>
                    <a:pt x="667253" y="566337"/>
                    <a:pt x="680224" y="566696"/>
                  </a:cubicBezTo>
                  <a:cubicBezTo>
                    <a:pt x="693195" y="567055"/>
                    <a:pt x="697717" y="566865"/>
                    <a:pt x="702240" y="566675"/>
                  </a:cubicBezTo>
                  <a:cubicBezTo>
                    <a:pt x="704974" y="566560"/>
                    <a:pt x="706800" y="564965"/>
                    <a:pt x="706800" y="562875"/>
                  </a:cubicBezTo>
                  <a:cubicBezTo>
                    <a:pt x="706800" y="560785"/>
                    <a:pt x="704976" y="559053"/>
                    <a:pt x="702240" y="559075"/>
                  </a:cubicBezTo>
                  <a:cubicBezTo>
                    <a:pt x="697757" y="559112"/>
                    <a:pt x="693273" y="559148"/>
                    <a:pt x="680489" y="558362"/>
                  </a:cubicBezTo>
                  <a:cubicBezTo>
                    <a:pt x="667705" y="557576"/>
                    <a:pt x="646620" y="555967"/>
                    <a:pt x="627889" y="553644"/>
                  </a:cubicBezTo>
                  <a:cubicBezTo>
                    <a:pt x="609158" y="551321"/>
                    <a:pt x="592781" y="548283"/>
                    <a:pt x="575996" y="544456"/>
                  </a:cubicBezTo>
                  <a:cubicBezTo>
                    <a:pt x="559211" y="540629"/>
                    <a:pt x="542019" y="536012"/>
                    <a:pt x="525258" y="530614"/>
                  </a:cubicBezTo>
                  <a:cubicBezTo>
                    <a:pt x="508497" y="525216"/>
                    <a:pt x="492166" y="519036"/>
                    <a:pt x="476131" y="512104"/>
                  </a:cubicBezTo>
                  <a:cubicBezTo>
                    <a:pt x="460096" y="505171"/>
                    <a:pt x="444357" y="497484"/>
                    <a:pt x="429016" y="489104"/>
                  </a:cubicBezTo>
                  <a:cubicBezTo>
                    <a:pt x="413676" y="480724"/>
                    <a:pt x="398734" y="471650"/>
                    <a:pt x="384202" y="461962"/>
                  </a:cubicBezTo>
                  <a:cubicBezTo>
                    <a:pt x="369670" y="452275"/>
                    <a:pt x="355547" y="441973"/>
                    <a:pt x="341838" y="431145"/>
                  </a:cubicBezTo>
                  <a:cubicBezTo>
                    <a:pt x="328129" y="420316"/>
                    <a:pt x="314833" y="408961"/>
                    <a:pt x="301932" y="397167"/>
                  </a:cubicBezTo>
                  <a:cubicBezTo>
                    <a:pt x="289031" y="385372"/>
                    <a:pt x="276524" y="373137"/>
                    <a:pt x="264379" y="360542"/>
                  </a:cubicBezTo>
                  <a:cubicBezTo>
                    <a:pt x="252233" y="347946"/>
                    <a:pt x="240451" y="334989"/>
                    <a:pt x="228990" y="321740"/>
                  </a:cubicBezTo>
                  <a:cubicBezTo>
                    <a:pt x="217529" y="308491"/>
                    <a:pt x="206391" y="294949"/>
                    <a:pt x="195531" y="281174"/>
                  </a:cubicBezTo>
                  <a:cubicBezTo>
                    <a:pt x="184671" y="267398"/>
                    <a:pt x="174090" y="253388"/>
                    <a:pt x="163743" y="239193"/>
                  </a:cubicBezTo>
                  <a:cubicBezTo>
                    <a:pt x="153396" y="224997"/>
                    <a:pt x="143282" y="210616"/>
                    <a:pt x="133359" y="196090"/>
                  </a:cubicBezTo>
                  <a:cubicBezTo>
                    <a:pt x="123436" y="181564"/>
                    <a:pt x="113702" y="166892"/>
                    <a:pt x="104116" y="152109"/>
                  </a:cubicBezTo>
                  <a:cubicBezTo>
                    <a:pt x="94530" y="137326"/>
                    <a:pt x="85090" y="122432"/>
                    <a:pt x="75756" y="107455"/>
                  </a:cubicBezTo>
                  <a:cubicBezTo>
                    <a:pt x="66422" y="92479"/>
                    <a:pt x="57193" y="77420"/>
                    <a:pt x="48028" y="62305"/>
                  </a:cubicBezTo>
                  <a:cubicBezTo>
                    <a:pt x="38863" y="47190"/>
                    <a:pt x="29763" y="32018"/>
                    <a:pt x="20687" y="16813"/>
                  </a:cubicBezTo>
                  <a:cubicBezTo>
                    <a:pt x="11611" y="1607"/>
                    <a:pt x="2558" y="-13631"/>
                    <a:pt x="-6511" y="-28881"/>
                  </a:cubicBezTo>
                  <a:cubicBezTo>
                    <a:pt x="-15580" y="-44130"/>
                    <a:pt x="-24665" y="-59390"/>
                    <a:pt x="-33809" y="-74639"/>
                  </a:cubicBezTo>
                  <a:cubicBezTo>
                    <a:pt x="-42952" y="-89888"/>
                    <a:pt x="-52154" y="-105126"/>
                    <a:pt x="-61457" y="-120327"/>
                  </a:cubicBezTo>
                  <a:cubicBezTo>
                    <a:pt x="-70761" y="-135529"/>
                    <a:pt x="-80166" y="-150695"/>
                    <a:pt x="-89716" y="-165800"/>
                  </a:cubicBezTo>
                  <a:cubicBezTo>
                    <a:pt x="-99267" y="-180905"/>
                    <a:pt x="-108962" y="-195949"/>
                    <a:pt x="-118860" y="-210895"/>
                  </a:cubicBezTo>
                  <a:cubicBezTo>
                    <a:pt x="-128758" y="-225842"/>
                    <a:pt x="-138859" y="-240690"/>
                    <a:pt x="-149182" y="-255425"/>
                  </a:cubicBezTo>
                  <a:cubicBezTo>
                    <a:pt x="-159504" y="-270160"/>
                    <a:pt x="-170049" y="-284781"/>
                    <a:pt x="-180994" y="-299162"/>
                  </a:cubicBezTo>
                  <a:cubicBezTo>
                    <a:pt x="-191939" y="-313542"/>
                    <a:pt x="-203284" y="-327682"/>
                    <a:pt x="-214630" y="-34182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3082" y="9010"/>
              <a:ext cx="2156" cy="91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焦耳定律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25775" y="4164965"/>
            <a:ext cx="3322955" cy="767715"/>
            <a:chOff x="4764" y="6785"/>
            <a:chExt cx="5233" cy="1209"/>
          </a:xfrm>
        </p:grpSpPr>
        <p:sp>
          <p:nvSpPr>
            <p:cNvPr id="115" name="MMConnector"/>
            <p:cNvSpPr/>
            <p:nvPr/>
          </p:nvSpPr>
          <p:spPr>
            <a:xfrm>
              <a:off x="7931" y="6785"/>
              <a:ext cx="2066" cy="1079"/>
            </a:xfrm>
            <a:custGeom>
              <a:avLst/>
              <a:gdLst/>
              <a:ahLst/>
              <a:cxnLst/>
              <a:pathLst>
                <a:path w="844836" h="348462">
                  <a:moveTo>
                    <a:pt x="155306" y="-74295"/>
                  </a:moveTo>
                  <a:cubicBezTo>
                    <a:pt x="172285" y="-83155"/>
                    <a:pt x="177627" y="-100062"/>
                    <a:pt x="170637" y="-112914"/>
                  </a:cubicBezTo>
                  <a:cubicBezTo>
                    <a:pt x="163646" y="-125766"/>
                    <a:pt x="146409" y="-130713"/>
                    <a:pt x="129886" y="-121029"/>
                  </a:cubicBezTo>
                  <a:cubicBezTo>
                    <a:pt x="114395" y="-111950"/>
                    <a:pt x="98904" y="-102870"/>
                    <a:pt x="83575" y="-93600"/>
                  </a:cubicBezTo>
                  <a:cubicBezTo>
                    <a:pt x="68246" y="-84330"/>
                    <a:pt x="53079" y="-74869"/>
                    <a:pt x="37993" y="-65333"/>
                  </a:cubicBezTo>
                  <a:cubicBezTo>
                    <a:pt x="22907" y="-55798"/>
                    <a:pt x="7901" y="-46188"/>
                    <a:pt x="-7045" y="-36538"/>
                  </a:cubicBezTo>
                  <a:cubicBezTo>
                    <a:pt x="-21992" y="-26888"/>
                    <a:pt x="-36878" y="-17198"/>
                    <a:pt x="-51744" y="-7523"/>
                  </a:cubicBezTo>
                  <a:cubicBezTo>
                    <a:pt x="-66611" y="2151"/>
                    <a:pt x="-81457" y="11810"/>
                    <a:pt x="-96320" y="21402"/>
                  </a:cubicBezTo>
                  <a:cubicBezTo>
                    <a:pt x="-111182" y="30994"/>
                    <a:pt x="-126061" y="40520"/>
                    <a:pt x="-140992" y="49925"/>
                  </a:cubicBezTo>
                  <a:cubicBezTo>
                    <a:pt x="-155923" y="59331"/>
                    <a:pt x="-170907" y="68616"/>
                    <a:pt x="-185977" y="77725"/>
                  </a:cubicBezTo>
                  <a:cubicBezTo>
                    <a:pt x="-201048" y="86835"/>
                    <a:pt x="-216205" y="95770"/>
                    <a:pt x="-231479" y="104473"/>
                  </a:cubicBezTo>
                  <a:cubicBezTo>
                    <a:pt x="-246754" y="113176"/>
                    <a:pt x="-262146" y="121647"/>
                    <a:pt x="-277680" y="129829"/>
                  </a:cubicBezTo>
                  <a:cubicBezTo>
                    <a:pt x="-293214" y="138011"/>
                    <a:pt x="-308891" y="145904"/>
                    <a:pt x="-324728" y="153451"/>
                  </a:cubicBezTo>
                  <a:cubicBezTo>
                    <a:pt x="-340565" y="160998"/>
                    <a:pt x="-356563" y="168199"/>
                    <a:pt x="-372727" y="174999"/>
                  </a:cubicBezTo>
                  <a:cubicBezTo>
                    <a:pt x="-388891" y="181799"/>
                    <a:pt x="-405220" y="188199"/>
                    <a:pt x="-421727" y="194150"/>
                  </a:cubicBezTo>
                  <a:cubicBezTo>
                    <a:pt x="-438233" y="200102"/>
                    <a:pt x="-454918" y="205605"/>
                    <a:pt x="-471715" y="210619"/>
                  </a:cubicBezTo>
                  <a:cubicBezTo>
                    <a:pt x="-488512" y="215633"/>
                    <a:pt x="-505422" y="220158"/>
                    <a:pt x="-522620" y="224172"/>
                  </a:cubicBezTo>
                  <a:cubicBezTo>
                    <a:pt x="-539817" y="228186"/>
                    <a:pt x="-557303" y="231689"/>
                    <a:pt x="-574313" y="234650"/>
                  </a:cubicBezTo>
                  <a:cubicBezTo>
                    <a:pt x="-591323" y="237611"/>
                    <a:pt x="-607858" y="240029"/>
                    <a:pt x="-626627" y="241975"/>
                  </a:cubicBezTo>
                  <a:cubicBezTo>
                    <a:pt x="-645395" y="243920"/>
                    <a:pt x="-666398" y="245393"/>
                    <a:pt x="-679372" y="246152"/>
                  </a:cubicBezTo>
                  <a:cubicBezTo>
                    <a:pt x="-692347" y="246910"/>
                    <a:pt x="-697293" y="246955"/>
                    <a:pt x="-702240" y="247000"/>
                  </a:cubicBezTo>
                  <a:cubicBezTo>
                    <a:pt x="-704976" y="247025"/>
                    <a:pt x="-706800" y="248710"/>
                    <a:pt x="-706800" y="250800"/>
                  </a:cubicBezTo>
                  <a:cubicBezTo>
                    <a:pt x="-706800" y="252890"/>
                    <a:pt x="-704974" y="254490"/>
                    <a:pt x="-702240" y="254600"/>
                  </a:cubicBezTo>
                  <a:cubicBezTo>
                    <a:pt x="-697261" y="254800"/>
                    <a:pt x="-692283" y="255000"/>
                    <a:pt x="-679155" y="254879"/>
                  </a:cubicBezTo>
                  <a:cubicBezTo>
                    <a:pt x="-666028" y="254757"/>
                    <a:pt x="-644752" y="254315"/>
                    <a:pt x="-625674" y="253280"/>
                  </a:cubicBezTo>
                  <a:cubicBezTo>
                    <a:pt x="-606595" y="252246"/>
                    <a:pt x="-589713" y="250621"/>
                    <a:pt x="-572299" y="248465"/>
                  </a:cubicBezTo>
                  <a:cubicBezTo>
                    <a:pt x="-554885" y="246310"/>
                    <a:pt x="-536939" y="243624"/>
                    <a:pt x="-519237" y="240400"/>
                  </a:cubicBezTo>
                  <a:cubicBezTo>
                    <a:pt x="-501534" y="237176"/>
                    <a:pt x="-484075" y="233414"/>
                    <a:pt x="-466690" y="229143"/>
                  </a:cubicBezTo>
                  <a:cubicBezTo>
                    <a:pt x="-449306" y="224872"/>
                    <a:pt x="-431997" y="220092"/>
                    <a:pt x="-414839" y="214844"/>
                  </a:cubicBezTo>
                  <a:cubicBezTo>
                    <a:pt x="-397682" y="209595"/>
                    <a:pt x="-380675" y="203877"/>
                    <a:pt x="-363818" y="197742"/>
                  </a:cubicBezTo>
                  <a:cubicBezTo>
                    <a:pt x="-346962" y="191606"/>
                    <a:pt x="-330256" y="185054"/>
                    <a:pt x="-313705" y="178144"/>
                  </a:cubicBezTo>
                  <a:cubicBezTo>
                    <a:pt x="-297155" y="171234"/>
                    <a:pt x="-280761" y="163966"/>
                    <a:pt x="-264515" y="156404"/>
                  </a:cubicBezTo>
                  <a:cubicBezTo>
                    <a:pt x="-248269" y="148842"/>
                    <a:pt x="-232170" y="140986"/>
                    <a:pt x="-216203" y="132901"/>
                  </a:cubicBezTo>
                  <a:cubicBezTo>
                    <a:pt x="-200236" y="124816"/>
                    <a:pt x="-184400" y="116501"/>
                    <a:pt x="-168674" y="108021"/>
                  </a:cubicBezTo>
                  <a:cubicBezTo>
                    <a:pt x="-152947" y="99540"/>
                    <a:pt x="-137329" y="90894"/>
                    <a:pt x="-121793" y="82143"/>
                  </a:cubicBezTo>
                  <a:cubicBezTo>
                    <a:pt x="-106257" y="73392"/>
                    <a:pt x="-90803" y="64537"/>
                    <a:pt x="-75401" y="55637"/>
                  </a:cubicBezTo>
                  <a:cubicBezTo>
                    <a:pt x="-59999" y="46738"/>
                    <a:pt x="-44650" y="37793"/>
                    <a:pt x="-29323" y="28859"/>
                  </a:cubicBezTo>
                  <a:cubicBezTo>
                    <a:pt x="-13997" y="19925"/>
                    <a:pt x="1307" y="11002"/>
                    <a:pt x="16619" y="2150"/>
                  </a:cubicBezTo>
                  <a:cubicBezTo>
                    <a:pt x="31931" y="-6701"/>
                    <a:pt x="47251" y="-15482"/>
                    <a:pt x="62600" y="-24158"/>
                  </a:cubicBezTo>
                  <a:cubicBezTo>
                    <a:pt x="77949" y="-32833"/>
                    <a:pt x="93326" y="-41405"/>
                    <a:pt x="108782" y="-49743"/>
                  </a:cubicBezTo>
                  <a:cubicBezTo>
                    <a:pt x="124237" y="-58082"/>
                    <a:pt x="139772" y="-66189"/>
                    <a:pt x="155306" y="-7429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764" y="7076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12795" y="2591435"/>
            <a:ext cx="2648585" cy="1202055"/>
            <a:chOff x="5216" y="4307"/>
            <a:chExt cx="4171" cy="1893"/>
          </a:xfrm>
        </p:grpSpPr>
        <p:sp>
          <p:nvSpPr>
            <p:cNvPr id="117" name="MMConnector"/>
            <p:cNvSpPr/>
            <p:nvPr/>
          </p:nvSpPr>
          <p:spPr>
            <a:xfrm>
              <a:off x="7931" y="5374"/>
              <a:ext cx="1457" cy="826"/>
            </a:xfrm>
            <a:custGeom>
              <a:avLst/>
              <a:gdLst/>
              <a:ahLst/>
              <a:cxnLst/>
              <a:pathLst>
                <a:path w="828555" h="266580">
                  <a:moveTo>
                    <a:pt x="115962" y="94907"/>
                  </a:moveTo>
                  <a:cubicBezTo>
                    <a:pt x="133358" y="102918"/>
                    <a:pt x="150024" y="96305"/>
                    <a:pt x="155718" y="82829"/>
                  </a:cubicBezTo>
                  <a:cubicBezTo>
                    <a:pt x="161413" y="69352"/>
                    <a:pt x="154457" y="52999"/>
                    <a:pt x="136669" y="45902"/>
                  </a:cubicBezTo>
                  <a:cubicBezTo>
                    <a:pt x="120349" y="39391"/>
                    <a:pt x="104030" y="32881"/>
                    <a:pt x="87751" y="26183"/>
                  </a:cubicBezTo>
                  <a:cubicBezTo>
                    <a:pt x="71472" y="19485"/>
                    <a:pt x="55232" y="12601"/>
                    <a:pt x="39002" y="5637"/>
                  </a:cubicBezTo>
                  <a:cubicBezTo>
                    <a:pt x="22772" y="-1327"/>
                    <a:pt x="6551" y="-8370"/>
                    <a:pt x="-9675" y="-15460"/>
                  </a:cubicBezTo>
                  <a:cubicBezTo>
                    <a:pt x="-25902" y="-22550"/>
                    <a:pt x="-42135" y="-29687"/>
                    <a:pt x="-58395" y="-36816"/>
                  </a:cubicBezTo>
                  <a:cubicBezTo>
                    <a:pt x="-74655" y="-43944"/>
                    <a:pt x="-90942" y="-51065"/>
                    <a:pt x="-107277" y="-58124"/>
                  </a:cubicBezTo>
                  <a:cubicBezTo>
                    <a:pt x="-123611" y="-65184"/>
                    <a:pt x="-139992" y="-72183"/>
                    <a:pt x="-156440" y="-79067"/>
                  </a:cubicBezTo>
                  <a:cubicBezTo>
                    <a:pt x="-172888" y="-85951"/>
                    <a:pt x="-189401" y="-92719"/>
                    <a:pt x="-205998" y="-99316"/>
                  </a:cubicBezTo>
                  <a:cubicBezTo>
                    <a:pt x="-222594" y="-105912"/>
                    <a:pt x="-239274" y="-112338"/>
                    <a:pt x="-256047" y="-118535"/>
                  </a:cubicBezTo>
                  <a:cubicBezTo>
                    <a:pt x="-272820" y="-124733"/>
                    <a:pt x="-289688" y="-130703"/>
                    <a:pt x="-306658" y="-136392"/>
                  </a:cubicBezTo>
                  <a:cubicBezTo>
                    <a:pt x="-323628" y="-142080"/>
                    <a:pt x="-340699" y="-147486"/>
                    <a:pt x="-357868" y="-152559"/>
                  </a:cubicBezTo>
                  <a:cubicBezTo>
                    <a:pt x="-375038" y="-157633"/>
                    <a:pt x="-392305" y="-162373"/>
                    <a:pt x="-409675" y="-166735"/>
                  </a:cubicBezTo>
                  <a:cubicBezTo>
                    <a:pt x="-427046" y="-171097"/>
                    <a:pt x="-444519" y="-175081"/>
                    <a:pt x="-462035" y="-178651"/>
                  </a:cubicBezTo>
                  <a:cubicBezTo>
                    <a:pt x="-479551" y="-182221"/>
                    <a:pt x="-497110" y="-185377"/>
                    <a:pt x="-514863" y="-188090"/>
                  </a:cubicBezTo>
                  <a:cubicBezTo>
                    <a:pt x="-532615" y="-190802"/>
                    <a:pt x="-550561" y="-193072"/>
                    <a:pt x="-568042" y="-194896"/>
                  </a:cubicBezTo>
                  <a:cubicBezTo>
                    <a:pt x="-585522" y="-196721"/>
                    <a:pt x="-602537" y="-198101"/>
                    <a:pt x="-621434" y="-198983"/>
                  </a:cubicBezTo>
                  <a:cubicBezTo>
                    <a:pt x="-640332" y="-199865"/>
                    <a:pt x="-661112" y="-200250"/>
                    <a:pt x="-674894" y="-200332"/>
                  </a:cubicBezTo>
                  <a:cubicBezTo>
                    <a:pt x="-688675" y="-200414"/>
                    <a:pt x="-695458" y="-200195"/>
                    <a:pt x="-702240" y="-199975"/>
                  </a:cubicBezTo>
                  <a:cubicBezTo>
                    <a:pt x="-704975" y="-199886"/>
                    <a:pt x="-706800" y="-198265"/>
                    <a:pt x="-706800" y="-196175"/>
                  </a:cubicBezTo>
                  <a:cubicBezTo>
                    <a:pt x="-706800" y="-194085"/>
                    <a:pt x="-704975" y="-192429"/>
                    <a:pt x="-702240" y="-192375"/>
                  </a:cubicBezTo>
                  <a:cubicBezTo>
                    <a:pt x="-695501" y="-192243"/>
                    <a:pt x="-688762" y="-192111"/>
                    <a:pt x="-675125" y="-191321"/>
                  </a:cubicBezTo>
                  <a:cubicBezTo>
                    <a:pt x="-661488" y="-190531"/>
                    <a:pt x="-640953" y="-189083"/>
                    <a:pt x="-622335" y="-187242"/>
                  </a:cubicBezTo>
                  <a:cubicBezTo>
                    <a:pt x="-603716" y="-185402"/>
                    <a:pt x="-587014" y="-183169"/>
                    <a:pt x="-569894" y="-180478"/>
                  </a:cubicBezTo>
                  <a:cubicBezTo>
                    <a:pt x="-552774" y="-177786"/>
                    <a:pt x="-535235" y="-174637"/>
                    <a:pt x="-517928" y="-171065"/>
                  </a:cubicBezTo>
                  <a:cubicBezTo>
                    <a:pt x="-500620" y="-167493"/>
                    <a:pt x="-483543" y="-163499"/>
                    <a:pt x="-466540" y="-159103"/>
                  </a:cubicBezTo>
                  <a:cubicBezTo>
                    <a:pt x="-449537" y="-154708"/>
                    <a:pt x="-432608" y="-149912"/>
                    <a:pt x="-415803" y="-144751"/>
                  </a:cubicBezTo>
                  <a:cubicBezTo>
                    <a:pt x="-398998" y="-139591"/>
                    <a:pt x="-382317" y="-134066"/>
                    <a:pt x="-365746" y="-128219"/>
                  </a:cubicBezTo>
                  <a:cubicBezTo>
                    <a:pt x="-349174" y="-122372"/>
                    <a:pt x="-332713" y="-116202"/>
                    <a:pt x="-316355" y="-109757"/>
                  </a:cubicBezTo>
                  <a:cubicBezTo>
                    <a:pt x="-299997" y="-103311"/>
                    <a:pt x="-283743" y="-96591"/>
                    <a:pt x="-267576" y="-89644"/>
                  </a:cubicBezTo>
                  <a:cubicBezTo>
                    <a:pt x="-251409" y="-82697"/>
                    <a:pt x="-235329" y="-75524"/>
                    <a:pt x="-219315" y="-68175"/>
                  </a:cubicBezTo>
                  <a:cubicBezTo>
                    <a:pt x="-203301" y="-60827"/>
                    <a:pt x="-187354" y="-53302"/>
                    <a:pt x="-171449" y="-45653"/>
                  </a:cubicBezTo>
                  <a:cubicBezTo>
                    <a:pt x="-155545" y="-38004"/>
                    <a:pt x="-139682" y="-30230"/>
                    <a:pt x="-123835" y="-22382"/>
                  </a:cubicBezTo>
                  <a:cubicBezTo>
                    <a:pt x="-107988" y="-14533"/>
                    <a:pt x="-92157" y="-6610"/>
                    <a:pt x="-76315" y="1339"/>
                  </a:cubicBezTo>
                  <a:cubicBezTo>
                    <a:pt x="-60473" y="9289"/>
                    <a:pt x="-44620" y="17264"/>
                    <a:pt x="-28727" y="25214"/>
                  </a:cubicBezTo>
                  <a:cubicBezTo>
                    <a:pt x="-12834" y="33164"/>
                    <a:pt x="3098" y="41089"/>
                    <a:pt x="19086" y="48955"/>
                  </a:cubicBezTo>
                  <a:cubicBezTo>
                    <a:pt x="35074" y="56820"/>
                    <a:pt x="51117" y="64628"/>
                    <a:pt x="67273" y="72277"/>
                  </a:cubicBezTo>
                  <a:cubicBezTo>
                    <a:pt x="83428" y="79926"/>
                    <a:pt x="99695" y="87417"/>
                    <a:pt x="115962" y="9490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216" y="4307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电能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095865" y="4076700"/>
            <a:ext cx="783590" cy="732790"/>
            <a:chOff x="15898" y="6646"/>
            <a:chExt cx="1234" cy="1154"/>
          </a:xfrm>
        </p:grpSpPr>
        <p:sp>
          <p:nvSpPr>
            <p:cNvPr id="201" name="MMConnector"/>
            <p:cNvSpPr/>
            <p:nvPr/>
          </p:nvSpPr>
          <p:spPr>
            <a:xfrm>
              <a:off x="15898" y="7404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04" y="6646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内容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95865" y="4506595"/>
            <a:ext cx="1162050" cy="443865"/>
            <a:chOff x="15898" y="7323"/>
            <a:chExt cx="1830" cy="699"/>
          </a:xfrm>
        </p:grpSpPr>
        <p:sp>
          <p:nvSpPr>
            <p:cNvPr id="202" name="MMConnector"/>
            <p:cNvSpPr/>
            <p:nvPr/>
          </p:nvSpPr>
          <p:spPr>
            <a:xfrm>
              <a:off x="15898" y="7742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204" y="7323"/>
              <a:ext cx="1524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46605" y="4034155"/>
            <a:ext cx="1173480" cy="732790"/>
            <a:chOff x="3222" y="6579"/>
            <a:chExt cx="1848" cy="1154"/>
          </a:xfrm>
        </p:grpSpPr>
        <p:sp>
          <p:nvSpPr>
            <p:cNvPr id="297" name="MMConnector"/>
            <p:cNvSpPr/>
            <p:nvPr/>
          </p:nvSpPr>
          <p:spPr>
            <a:xfrm>
              <a:off x="4458" y="7337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3222" y="6579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23695" y="2060575"/>
            <a:ext cx="1883410" cy="1056005"/>
            <a:chOff x="2556" y="3471"/>
            <a:chExt cx="2966" cy="1663"/>
          </a:xfrm>
        </p:grpSpPr>
        <p:sp>
          <p:nvSpPr>
            <p:cNvPr id="321" name="MMConnector"/>
            <p:cNvSpPr/>
            <p:nvPr/>
          </p:nvSpPr>
          <p:spPr>
            <a:xfrm>
              <a:off x="4910" y="4398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556" y="3471"/>
              <a:ext cx="212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44395" y="2920365"/>
            <a:ext cx="1362710" cy="551180"/>
            <a:chOff x="3376" y="4825"/>
            <a:chExt cx="2146" cy="868"/>
          </a:xfrm>
        </p:grpSpPr>
        <p:sp>
          <p:nvSpPr>
            <p:cNvPr id="322" name="MMConnector"/>
            <p:cNvSpPr/>
            <p:nvPr/>
          </p:nvSpPr>
          <p:spPr>
            <a:xfrm>
              <a:off x="4910" y="5075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3376" y="4825"/>
              <a:ext cx="1227" cy="55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电能表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65225" y="4464050"/>
            <a:ext cx="2054860" cy="443865"/>
            <a:chOff x="1834" y="7256"/>
            <a:chExt cx="3236" cy="699"/>
          </a:xfrm>
        </p:grpSpPr>
        <p:sp>
          <p:nvSpPr>
            <p:cNvPr id="392" name="MMConnector"/>
            <p:cNvSpPr/>
            <p:nvPr/>
          </p:nvSpPr>
          <p:spPr>
            <a:xfrm>
              <a:off x="4458" y="7675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834" y="7256"/>
              <a:ext cx="231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46605" y="4893945"/>
            <a:ext cx="1173480" cy="658495"/>
            <a:chOff x="3222" y="7933"/>
            <a:chExt cx="1848" cy="1037"/>
          </a:xfrm>
        </p:grpSpPr>
        <p:sp>
          <p:nvSpPr>
            <p:cNvPr id="151" name="MMConnector"/>
            <p:cNvSpPr/>
            <p:nvPr/>
          </p:nvSpPr>
          <p:spPr>
            <a:xfrm>
              <a:off x="4458" y="8014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222" y="7933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65225" y="2490470"/>
            <a:ext cx="1173480" cy="999490"/>
            <a:chOff x="1834" y="4148"/>
            <a:chExt cx="1848" cy="1574"/>
          </a:xfrm>
        </p:grpSpPr>
        <p:sp>
          <p:nvSpPr>
            <p:cNvPr id="155" name="MMConnector"/>
            <p:cNvSpPr/>
            <p:nvPr/>
          </p:nvSpPr>
          <p:spPr>
            <a:xfrm>
              <a:off x="3070" y="5046"/>
              <a:ext cx="613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834" y="4148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9290" y="2920365"/>
            <a:ext cx="1669415" cy="370205"/>
            <a:chOff x="1053" y="4825"/>
            <a:chExt cx="2629" cy="583"/>
          </a:xfrm>
        </p:grpSpPr>
        <p:sp>
          <p:nvSpPr>
            <p:cNvPr id="158" name="MMConnector"/>
            <p:cNvSpPr/>
            <p:nvPr/>
          </p:nvSpPr>
          <p:spPr>
            <a:xfrm>
              <a:off x="3070" y="5384"/>
              <a:ext cx="613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53" y="4825"/>
              <a:ext cx="1710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表盘参数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5225" y="3350260"/>
            <a:ext cx="1173480" cy="569595"/>
            <a:chOff x="1834" y="5502"/>
            <a:chExt cx="1848" cy="897"/>
          </a:xfrm>
        </p:grpSpPr>
        <p:sp>
          <p:nvSpPr>
            <p:cNvPr id="160" name="MMConnector"/>
            <p:cNvSpPr/>
            <p:nvPr/>
          </p:nvSpPr>
          <p:spPr>
            <a:xfrm>
              <a:off x="3070" y="5723"/>
              <a:ext cx="613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834" y="5502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60535" y="1047750"/>
            <a:ext cx="1233805" cy="1056005"/>
            <a:chOff x="14740" y="1876"/>
            <a:chExt cx="1943" cy="1663"/>
          </a:xfrm>
        </p:grpSpPr>
        <p:sp>
          <p:nvSpPr>
            <p:cNvPr id="168" name="MMConnector"/>
            <p:cNvSpPr/>
            <p:nvPr/>
          </p:nvSpPr>
          <p:spPr>
            <a:xfrm>
              <a:off x="14740" y="2803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5013" y="1876"/>
              <a:ext cx="1670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60535" y="1477645"/>
            <a:ext cx="1421765" cy="410845"/>
            <a:chOff x="14740" y="2553"/>
            <a:chExt cx="2239" cy="647"/>
          </a:xfrm>
        </p:grpSpPr>
        <p:sp>
          <p:nvSpPr>
            <p:cNvPr id="169" name="MMConnector"/>
            <p:cNvSpPr/>
            <p:nvPr/>
          </p:nvSpPr>
          <p:spPr>
            <a:xfrm>
              <a:off x="14740" y="3142"/>
              <a:ext cx="613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5015" y="2553"/>
              <a:ext cx="1965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60535" y="1907540"/>
            <a:ext cx="783590" cy="551180"/>
            <a:chOff x="14740" y="3230"/>
            <a:chExt cx="1234" cy="868"/>
          </a:xfrm>
        </p:grpSpPr>
        <p:sp>
          <p:nvSpPr>
            <p:cNvPr id="170" name="MMConnector"/>
            <p:cNvSpPr/>
            <p:nvPr/>
          </p:nvSpPr>
          <p:spPr>
            <a:xfrm>
              <a:off x="14740" y="3480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5046" y="3230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60535" y="2280920"/>
            <a:ext cx="1715770" cy="1504315"/>
            <a:chOff x="14740" y="3818"/>
            <a:chExt cx="2702" cy="2369"/>
          </a:xfrm>
        </p:grpSpPr>
        <p:sp>
          <p:nvSpPr>
            <p:cNvPr id="173" name="MMConnector"/>
            <p:cNvSpPr/>
            <p:nvPr/>
          </p:nvSpPr>
          <p:spPr>
            <a:xfrm>
              <a:off x="14740" y="4157"/>
              <a:ext cx="613" cy="203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046" y="3818"/>
              <a:ext cx="2396" cy="1316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实际功率与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额定功率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95865" y="4936490"/>
            <a:ext cx="1483360" cy="658495"/>
            <a:chOff x="15898" y="8000"/>
            <a:chExt cx="2336" cy="1037"/>
          </a:xfrm>
        </p:grpSpPr>
        <p:sp>
          <p:nvSpPr>
            <p:cNvPr id="175" name="MMConnector"/>
            <p:cNvSpPr/>
            <p:nvPr/>
          </p:nvSpPr>
          <p:spPr>
            <a:xfrm>
              <a:off x="15898" y="8081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04" y="8000"/>
              <a:ext cx="2030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防止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和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利用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71710" y="5476875"/>
            <a:ext cx="783590" cy="410210"/>
            <a:chOff x="15545" y="8851"/>
            <a:chExt cx="1234" cy="646"/>
          </a:xfrm>
        </p:grpSpPr>
        <p:sp>
          <p:nvSpPr>
            <p:cNvPr id="177" name="MMConnector"/>
            <p:cNvSpPr/>
            <p:nvPr/>
          </p:nvSpPr>
          <p:spPr>
            <a:xfrm>
              <a:off x="15545" y="9439"/>
              <a:ext cx="613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851" y="8851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71710" y="5906770"/>
            <a:ext cx="783590" cy="551180"/>
            <a:chOff x="15545" y="9528"/>
            <a:chExt cx="1234" cy="868"/>
          </a:xfrm>
        </p:grpSpPr>
        <p:sp>
          <p:nvSpPr>
            <p:cNvPr id="179" name="MMConnector"/>
            <p:cNvSpPr/>
            <p:nvPr/>
          </p:nvSpPr>
          <p:spPr>
            <a:xfrm>
              <a:off x="15545" y="9778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8" name="SubTopic"/>
            <p:cNvSpPr/>
            <p:nvPr/>
          </p:nvSpPr>
          <p:spPr>
            <a:xfrm>
              <a:off x="15851" y="9528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22655" y="16052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17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0" y="2276475"/>
            <a:ext cx="2719070" cy="245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227820" y="5307330"/>
            <a:ext cx="14878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3" name="图片 -21474817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150" y="2467610"/>
            <a:ext cx="1398905" cy="25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50900" y="2204720"/>
            <a:ext cx="75901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小明家电能表上月底的示数为                       ，本月底的示数如图所示，他家本月消耗电能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______kW·h.</a:t>
            </a:r>
            <a:r>
              <a:rPr lang="zh-CN" sz="2400">
                <a:ea typeface="宋体" panose="02010600030101010101" pitchFamily="2" charset="-122"/>
              </a:rPr>
              <a:t>小明家同时工作的用电器总功率不得超过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小明将一个电风扇单独接入电路中，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min </a:t>
            </a:r>
            <a:r>
              <a:rPr lang="zh-CN" sz="2400">
                <a:ea typeface="宋体" panose="02010600030101010101" pitchFamily="2" charset="-122"/>
              </a:rPr>
              <a:t>内电能表的指示灯闪烁了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32</a:t>
            </a:r>
            <a:r>
              <a:rPr lang="zh-CN" sz="2400">
                <a:ea typeface="宋体" panose="02010600030101010101" pitchFamily="2" charset="-122"/>
              </a:rPr>
              <a:t>次，此过程中电风扇消耗电能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ea typeface="宋体" panose="02010600030101010101" pitchFamily="2" charset="-122"/>
              </a:rPr>
              <a:t>，其功率为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6719307" y="288135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100.5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5797" y="345539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8 800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907" y="5034007"/>
            <a:ext cx="11938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3.6×10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4372" y="503400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2020" y="1854835"/>
            <a:ext cx="70567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电路图类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2016.5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在如图所示的电路中，定值电阻的阻值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和电源电压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均为已知．在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间接入一个未知电阻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，闭合开关，电压表的示数为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，则由已知量和测得量可以推出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的电功率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6" name="图片 987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07095" y="2144395"/>
            <a:ext cx="2597150" cy="23698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296400" y="4809490"/>
            <a:ext cx="106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aphicFrame>
        <p:nvGraphicFramePr>
          <p:cNvPr id="4" name="对象 3"/>
          <p:cNvGraphicFramePr/>
          <p:nvPr/>
        </p:nvGraphicFramePr>
        <p:xfrm>
          <a:off x="5932805" y="4126865"/>
          <a:ext cx="86868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495300" imgH="431800" progId="Equation.DSMT4">
                  <p:embed/>
                </p:oleObj>
              </mc:Choice>
              <mc:Fallback>
                <p:oleObj name="" r:id="rId3" imgW="495300" imgH="4318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2805" y="4126865"/>
                        <a:ext cx="86868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595880" y="4641215"/>
          <a:ext cx="1065530" cy="52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843280" imgH="549910" progId="Equation.DSMT4">
                  <p:embed/>
                </p:oleObj>
              </mc:Choice>
              <mc:Fallback>
                <p:oleObj name="" r:id="rId5" imgW="843280" imgH="54991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5880" y="4641215"/>
                        <a:ext cx="1065530" cy="52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2480" y="1866265"/>
            <a:ext cx="74021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在如图所示的电路中，电阻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，电源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电压保持不变．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断开，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闭合时，电流表的示数为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．当开关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闭合，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</a:t>
            </a:r>
            <a:r>
              <a:rPr lang="zh-CN" sz="2400">
                <a:ea typeface="宋体" panose="02010600030101010101" pitchFamily="2" charset="-122"/>
              </a:rPr>
              <a:t>．为了保障电路安全，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两个开关不能同时闭合．</a:t>
            </a:r>
            <a:endParaRPr lang="zh-CN" altLang="en-US" sz="2400"/>
          </a:p>
        </p:txBody>
      </p:sp>
      <p:pic>
        <p:nvPicPr>
          <p:cNvPr id="37" name="图片 988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80120" y="2167890"/>
            <a:ext cx="2591435" cy="22110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296400" y="4665980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5642982" y="359890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232" y="4172947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1.8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60532" y="4172947"/>
            <a:ext cx="102489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、S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66165" y="174879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94410" y="2315845"/>
            <a:ext cx="68681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扬州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如图所示的电路，电源电压恒为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A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0.3 A</a:t>
            </a:r>
            <a:r>
              <a:rPr lang="zh-CN" sz="2400">
                <a:ea typeface="宋体" panose="02010600030101010101" pitchFamily="2" charset="-122"/>
              </a:rPr>
              <a:t>，则电阻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，通过电阻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的电流是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sz="2400">
                <a:ea typeface="宋体" panose="02010600030101010101" pitchFamily="2" charset="-122"/>
              </a:rPr>
              <a:t>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的电功率是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</a:t>
            </a:r>
            <a:r>
              <a:rPr lang="zh-CN" sz="2400">
                <a:ea typeface="宋体" panose="02010600030101010101" pitchFamily="2" charset="-122"/>
              </a:rPr>
              <a:t>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min</a:t>
            </a:r>
            <a:r>
              <a:rPr lang="zh-CN" sz="2400">
                <a:ea typeface="宋体" panose="02010600030101010101" pitchFamily="2" charset="-122"/>
              </a:rPr>
              <a:t>内整个电路消耗的电能是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________J.</a:t>
            </a:r>
            <a:endParaRPr lang="zh-CN" altLang="en-US" sz="2400"/>
          </a:p>
        </p:txBody>
      </p:sp>
      <p:pic>
        <p:nvPicPr>
          <p:cNvPr id="2" name="图片 -21474817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0" y="2506980"/>
            <a:ext cx="2970530" cy="2185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37625" y="4809490"/>
            <a:ext cx="1236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3431912" y="351635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5927" y="410119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0.2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99472" y="410119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0697" y="4675232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1545" y="873125"/>
            <a:ext cx="101796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天津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如图甲所示的电路，电源电压保持不变，闭合开关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，滑动变阻器滑片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端移动到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端的整个过程中，电流表示数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与电压表示数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的关系图像如图乙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所示．</a:t>
            </a:r>
            <a:r>
              <a:rPr lang="zh-CN" sz="2400">
                <a:ea typeface="宋体" panose="02010600030101010101" pitchFamily="2" charset="-122"/>
              </a:rPr>
              <a:t>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</a:t>
            </a:r>
            <a:r>
              <a:rPr lang="zh-CN" sz="2400">
                <a:ea typeface="宋体" panose="02010600030101010101" pitchFamily="2" charset="-122"/>
              </a:rPr>
              <a:t>；当变阻器滑片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处于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端时，电阻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消耗的电功率为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pic>
        <p:nvPicPr>
          <p:cNvPr id="2" name="图片 -21474817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835" y="3395345"/>
            <a:ext cx="2717800" cy="235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12490" y="5742305"/>
            <a:ext cx="530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  <p:pic>
        <p:nvPicPr>
          <p:cNvPr id="4" name="图片 -21474817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165" y="2914650"/>
            <a:ext cx="2997200" cy="2726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894320" y="5814060"/>
            <a:ext cx="8134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5581015" y="5754370"/>
            <a:ext cx="1267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6360532" y="209205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9637" y="2666092"/>
            <a:ext cx="563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7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785" y="2027555"/>
            <a:ext cx="2858135" cy="2303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999220" y="4555490"/>
            <a:ext cx="1800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12775" y="1517650"/>
            <a:ext cx="77304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遂宁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如图所示电路，电源电压恒定，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为定值电阻，闭合开关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，当滑动变阻器的滑片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从位置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移到另一位置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的过程中，电流表的示数变化范围为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A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，电压表的示数变化范围为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V</a:t>
            </a:r>
            <a:r>
              <a:rPr lang="zh-CN" sz="2400">
                <a:ea typeface="宋体" panose="02010600030101010101" pitchFamily="2" charset="-122"/>
              </a:rPr>
              <a:t>．则定值电阻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，电源电压为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______V</a:t>
            </a:r>
            <a:r>
              <a:rPr lang="zh-CN" sz="2400">
                <a:ea typeface="宋体" panose="02010600030101010101" pitchFamily="2" charset="-122"/>
              </a:rPr>
              <a:t>；滑动变阻器的滑片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位置和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位置时，电路消耗的总功率之比为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911722" y="381417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0697" y="381417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5397" y="49622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2∶1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1045" y="1258570"/>
            <a:ext cx="107594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多挡位家用电器类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2015.6)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如图为一电热饮水机的电路简图，其额定电压为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，具有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保温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两种功能，对应功率分别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W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W</a:t>
            </a:r>
            <a:r>
              <a:rPr lang="zh-CN" sz="2400">
                <a:ea typeface="宋体" panose="02010600030101010101" pitchFamily="2" charset="-122"/>
              </a:rPr>
              <a:t>．当开关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均闭合，饮水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机处于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保温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状态，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；用饮水机给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kg</a:t>
            </a:r>
            <a:r>
              <a:rPr lang="zh-CN" sz="2400">
                <a:ea typeface="宋体" panose="02010600030101010101" pitchFamily="2" charset="-122"/>
              </a:rPr>
              <a:t>的水加热，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当水温升高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，水吸收的热量为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_________J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 sz="2400"/>
          </a:p>
        </p:txBody>
      </p:sp>
      <p:pic>
        <p:nvPicPr>
          <p:cNvPr id="2" name="图片 -214748178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5565" y="2689860"/>
            <a:ext cx="2766060" cy="2052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79815" y="5109210"/>
            <a:ext cx="1330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1839967" y="35989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加热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7517" y="417294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121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99472" y="4675232"/>
            <a:ext cx="11938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4.2×10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4880" y="1529715"/>
            <a:ext cx="103835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如图所示是某款电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热水龙头的电路原理图．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为电热丝，通过旋转手柄可使扇形开关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同时接触两个相邻触点，实现冷水、温水、热水挡之间的切换．当开关同时接触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触点时，水龙头放出的是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温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水．若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，水龙头在温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水挡正常工作时电功率为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2 000 W</a:t>
            </a:r>
            <a:r>
              <a:rPr lang="zh-CN" sz="2400">
                <a:ea typeface="宋体" panose="02010600030101010101" pitchFamily="2" charset="-122"/>
              </a:rPr>
              <a:t>，则它在热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水挡正常工作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消耗的电能为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________J.</a:t>
            </a:r>
            <a:endParaRPr lang="zh-CN" altLang="en-US" sz="2400"/>
          </a:p>
        </p:txBody>
      </p:sp>
      <p:pic>
        <p:nvPicPr>
          <p:cNvPr id="2" name="图片 -21474817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6975" y="2877820"/>
            <a:ext cx="3345815" cy="219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78265" y="5273040"/>
            <a:ext cx="1142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4638412" y="33118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温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55962" y="4962252"/>
            <a:ext cx="11938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1.8×10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9945" y="2113280"/>
            <a:ext cx="69786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如图所示为某款饮水机加热和保温原理电路图．它的加热功率为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W</a:t>
            </a:r>
            <a:r>
              <a:rPr lang="zh-CN" sz="2400">
                <a:ea typeface="宋体" panose="02010600030101010101" pitchFamily="2" charset="-122"/>
              </a:rPr>
              <a:t>，保温功率为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W</a:t>
            </a:r>
            <a:r>
              <a:rPr lang="zh-CN" sz="2400">
                <a:ea typeface="宋体" panose="02010600030101010101" pitchFamily="2" charset="-122"/>
              </a:rPr>
              <a:t>，则电阻丝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，小松想减小保温功率，请你帮他提出一个改进方案：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___________.</a:t>
            </a:r>
            <a:endParaRPr lang="zh-CN" altLang="en-US" sz="2400"/>
          </a:p>
        </p:txBody>
      </p:sp>
      <p:pic>
        <p:nvPicPr>
          <p:cNvPr id="39" name="图片 990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3905" y="2127885"/>
            <a:ext cx="2816860" cy="26409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993505" y="5016500"/>
            <a:ext cx="159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5284207" y="3311887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48.4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4172" y="4388212"/>
            <a:ext cx="10775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zh-CN" sz="2400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19480" y="98615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9145" y="1360805"/>
            <a:ext cx="108216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一天晚上睡觉前，小文同学用有预约功能的电饭煲为家人第二天早餐煲粥．</a:t>
            </a:r>
            <a:r>
              <a:rPr lang="zh-CN" sz="2400">
                <a:ea typeface="宋体" panose="02010600030101010101" pitchFamily="2" charset="-122"/>
              </a:rPr>
              <a:t>小文将大米等食材放入电饭煲内，接通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家庭电路，经过了待机、加热、保温三个过程，早餐前断开电源，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电饭煲消耗的电功率随时间变化的图像如图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甲所示，电饭煲加热过程消耗的电能是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________kW·h.</a:t>
            </a:r>
            <a:r>
              <a:rPr lang="zh-CN" sz="2400">
                <a:ea typeface="宋体" panose="02010600030101010101" pitchFamily="2" charset="-122"/>
              </a:rPr>
              <a:t>已知小文家电饭煲加热和保温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部分基本电路原理如图乙所示，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是接通家庭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电路的开关，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是自动开关，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为电阻不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变的电热丝，则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endParaRPr lang="zh-CN" altLang="en-US" sz="2400"/>
          </a:p>
        </p:txBody>
      </p:sp>
      <p:pic>
        <p:nvPicPr>
          <p:cNvPr id="2" name="图片 -214748177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0555" y="3107055"/>
            <a:ext cx="4511675" cy="187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65870" y="516826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978907" y="4244702"/>
            <a:ext cx="716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0.88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7352" y="589506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220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11835" y="2922270"/>
            <a:ext cx="4185920" cy="523080"/>
            <a:chOff x="894" y="3246"/>
            <a:chExt cx="6592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5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电能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23380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97167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92785" y="3587750"/>
            <a:ext cx="98336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电能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(2017.7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2015.6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常用单位：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zh-CN" sz="2400">
                <a:ea typeface="黑体" panose="02010609060101010101" pitchFamily="49" charset="-122"/>
              </a:rPr>
              <a:t>其他单位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，也叫度，符号是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度＝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kW·h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______s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J.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844537" y="42447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焦耳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12452" y="4244702"/>
            <a:ext cx="3016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2252" y="4818742"/>
            <a:ext cx="1198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千瓦·时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0002" y="4818742"/>
            <a:ext cx="876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kW·h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9637" y="532102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1 000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0002" y="532102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3 600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1592" y="5334362"/>
            <a:ext cx="11938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3.6×10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239250" y="51962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7390" y="1204595"/>
            <a:ext cx="105930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安顺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如图为电热水器的简化电路，它有加热和保温功能．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是两根电热丝，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为温控开关，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为开关的两个触点，当水温低于某个下限温度或高于某个上限温度时，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在两个触点间自动切换，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使水温维持在设定的范围．已知热水器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的加热功率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W</a:t>
            </a:r>
            <a:r>
              <a:rPr lang="zh-CN" sz="2400">
                <a:ea typeface="宋体" panose="02010600030101010101" pitchFamily="2" charset="-122"/>
              </a:rPr>
              <a:t>，保温功率为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W(</a:t>
            </a:r>
            <a:r>
              <a:rPr lang="zh-CN" sz="2400">
                <a:ea typeface="宋体" panose="02010600030101010101" pitchFamily="2" charset="-122"/>
              </a:rPr>
              <a:t>忽略温度对电阻的影响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则电路中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r>
              <a:rPr lang="zh-CN" sz="2400">
                <a:ea typeface="宋体" panose="02010600030101010101" pitchFamily="2" charset="-122"/>
              </a:rPr>
              <a:t>在使用过程中，若热水器连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续工作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min</a:t>
            </a:r>
            <a:r>
              <a:rPr lang="zh-CN" sz="2400">
                <a:ea typeface="宋体" panose="02010600030101010101" pitchFamily="2" charset="-122"/>
              </a:rPr>
              <a:t>消耗电能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ea typeface="宋体" panose="02010600030101010101" pitchFamily="2" charset="-122"/>
              </a:rPr>
              <a:t>，此过程中热水器的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保温工作时间是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________s.</a:t>
            </a:r>
            <a:endParaRPr lang="zh-CN" altLang="en-US" sz="2400"/>
          </a:p>
        </p:txBody>
      </p:sp>
      <p:pic>
        <p:nvPicPr>
          <p:cNvPr id="3" name="图片 -21474817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0375" y="2569210"/>
            <a:ext cx="3308985" cy="255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991600" y="5396230"/>
            <a:ext cx="1127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2916292" y="4101192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363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312" y="517751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196023" y="203360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29" y="1644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08710" y="2936875"/>
            <a:ext cx="9975215" cy="2015490"/>
            <a:chOff x="1657" y="3376"/>
            <a:chExt cx="15709" cy="3174"/>
          </a:xfrm>
        </p:grpSpPr>
        <p:sp>
          <p:nvSpPr>
            <p:cNvPr id="100" name="文本框 99"/>
            <p:cNvSpPr txBox="1"/>
            <p:nvPr/>
          </p:nvSpPr>
          <p:spPr>
            <a:xfrm>
              <a:off x="1657" y="3489"/>
              <a:ext cx="15709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家庭电路中，电压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，根据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</a:rPr>
                <a:t> 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可知电阻越大，功率越小；电阻越小，功率越大．确定挡位问题，首先应判断电路中电阻的大小关系，然后根据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          确定挡位高低．</a:t>
              </a:r>
              <a:endParaRPr lang="zh-CN" altLang="en-US" sz="2400">
                <a:solidFill>
                  <a:srgbClr val="1D41D5"/>
                </a:solidFill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807" y="3376"/>
            <a:ext cx="871" cy="1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2" imgW="558165" imgH="885825" progId="Equation.DSMT4">
                    <p:embed/>
                  </p:oleObj>
                </mc:Choice>
                <mc:Fallback>
                  <p:oleObj name="" r:id="rId2" imgW="558165" imgH="88582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807" y="3376"/>
                          <a:ext cx="871" cy="13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4604" y="5186"/>
            <a:ext cx="871" cy="1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4" imgW="558165" imgH="885825" progId="Equation.DSMT4">
                    <p:embed/>
                  </p:oleObj>
                </mc:Choice>
                <mc:Fallback>
                  <p:oleObj name="" r:id="rId4" imgW="558165" imgH="88582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604" y="5186"/>
                          <a:ext cx="871" cy="13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7070" y="1277620"/>
            <a:ext cx="108540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sz="2400">
                <a:ea typeface="黑体" panose="02010609060101010101" pitchFamily="49" charset="-122"/>
              </a:rPr>
              <a:t>　能量转化类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(2019.20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我国今年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>
                <a:ea typeface="宋体" panose="02010600030101010101" pitchFamily="2" charset="-122"/>
              </a:rPr>
              <a:t>日起，正式实施电动自行车新国标．李强购置了一辆符合新国标的电动车，其整车质量为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kg</a:t>
            </a:r>
            <a:r>
              <a:rPr lang="zh-CN" sz="2400">
                <a:ea typeface="宋体" panose="02010600030101010101" pitchFamily="2" charset="-122"/>
              </a:rPr>
              <a:t>，最高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km/h.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>
                <a:ea typeface="宋体" panose="02010600030101010101" pitchFamily="2" charset="-122"/>
              </a:rPr>
              <a:t>试问：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对蓄电池充电时，电能转化为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能；行驶时，电动机提供动力，其工作原理是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当蓄电池的电全部耗完后，若充电功率为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W</a:t>
            </a:r>
            <a:r>
              <a:rPr lang="zh-CN" sz="2400">
                <a:ea typeface="宋体" panose="02010600030101010101" pitchFamily="2" charset="-122"/>
              </a:rPr>
              <a:t>，充满电需要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h</a:t>
            </a:r>
            <a:r>
              <a:rPr lang="zh-CN" sz="2400">
                <a:ea typeface="宋体" panose="02010600030101010101" pitchFamily="2" charset="-122"/>
              </a:rPr>
              <a:t>，不计能量损失，则充满电后蓄电池储存的电能为多少？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212452" y="35989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化学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5232" y="4101192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通电线圈在磁场中受力转动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84910" y="2051685"/>
            <a:ext cx="9849485" cy="2861310"/>
            <a:chOff x="1300" y="2892"/>
            <a:chExt cx="15511" cy="4506"/>
          </a:xfrm>
        </p:grpSpPr>
        <p:sp>
          <p:nvSpPr>
            <p:cNvPr id="100" name="文本框 99"/>
            <p:cNvSpPr txBox="1"/>
            <p:nvPr/>
          </p:nvSpPr>
          <p:spPr>
            <a:xfrm>
              <a:off x="1300" y="2892"/>
              <a:ext cx="15511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>
                  <a:ea typeface="宋体" panose="02010600030101010101" pitchFamily="2" charset="-122"/>
                </a:rPr>
                <a:t>蓄电池充满电后，其储存电能的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75%</a:t>
              </a:r>
              <a:r>
                <a:rPr lang="zh-CN" sz="2400">
                  <a:ea typeface="宋体" panose="02010600030101010101" pitchFamily="2" charset="-122"/>
                </a:rPr>
                <a:t>用于车克服阻力做功，当质量为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70 kg</a:t>
              </a:r>
              <a:r>
                <a:rPr lang="zh-CN" sz="2400">
                  <a:ea typeface="宋体" panose="02010600030101010101" pitchFamily="2" charset="-122"/>
                </a:rPr>
                <a:t>的李强在水平路面上骑着车，以最高速度匀速电动行驶时，所受阻力为总重的  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宋体" panose="02010600030101010101" pitchFamily="2" charset="-122"/>
                </a:rPr>
                <a:t>，则车最多能行驶多少小时？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(4)</a:t>
              </a:r>
              <a:r>
                <a:rPr lang="zh-CN" sz="2400">
                  <a:ea typeface="宋体" panose="02010600030101010101" pitchFamily="2" charset="-122"/>
                </a:rPr>
                <a:t>新国标对电动车的整车质量、最高速度都进行了限制，这样做主要是为了防止车的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较大，以减小行车危险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    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3842" y="4637"/>
            <a:ext cx="875" cy="1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688975" imgH="867410" progId="Equation.DSMT4">
                    <p:embed/>
                  </p:oleObj>
                </mc:Choice>
                <mc:Fallback>
                  <p:oleObj name="" r:id="rId1" imgW="688975" imgH="86741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42" y="4637"/>
                          <a:ext cx="875" cy="12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矩形 9"/>
          <p:cNvSpPr/>
          <p:nvPr/>
        </p:nvSpPr>
        <p:spPr>
          <a:xfrm>
            <a:off x="3275067" y="438821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动能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760095" y="636905"/>
            <a:ext cx="10172700" cy="5796280"/>
            <a:chOff x="1196" y="1003"/>
            <a:chExt cx="16020" cy="9128"/>
          </a:xfrm>
        </p:grpSpPr>
        <p:sp>
          <p:nvSpPr>
            <p:cNvPr id="100" name="文本框 99"/>
            <p:cNvSpPr txBox="1"/>
            <p:nvPr/>
          </p:nvSpPr>
          <p:spPr>
            <a:xfrm>
              <a:off x="1196" y="1003"/>
              <a:ext cx="16020" cy="9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4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充满电后蓄电池储存的电能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3 600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由题意知，克服阻力做的功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75%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1.35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人和车的总重力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车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(50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70 kg)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1 200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电动车在水平路面行驶时受到的阻力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1 200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得，电动车行驶的路程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45 km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Book Antiqua" panose="0204060205030503030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得，电动车最多能行驶的时间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1.8 h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608" y="5898"/>
            <a:ext cx="835" cy="10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574675" imgH="696595" progId="Equation.DSMT4">
                    <p:embed/>
                  </p:oleObj>
                </mc:Choice>
                <mc:Fallback>
                  <p:oleObj name="" r:id="rId1" imgW="574675" imgH="69659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608" y="5898"/>
                          <a:ext cx="835" cy="10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11503" y="5985"/>
            <a:ext cx="835" cy="10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574675" imgH="696595" progId="Equation.DSMT4">
                    <p:embed/>
                  </p:oleObj>
                </mc:Choice>
                <mc:Fallback>
                  <p:oleObj name="" r:id="rId3" imgW="574675" imgH="69659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03" y="5985"/>
                          <a:ext cx="835" cy="10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2048" y="7492"/>
            <a:ext cx="584" cy="1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4" imgW="363220" imgH="708660" progId="Equation.DSMT4">
                    <p:embed/>
                  </p:oleObj>
                </mc:Choice>
                <mc:Fallback>
                  <p:oleObj name="" r:id="rId4" imgW="363220" imgH="70866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048" y="7492"/>
                          <a:ext cx="584" cy="1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3364" y="7492"/>
            <a:ext cx="1647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6" imgW="698500" imgH="419100" progId="Equation.DSMT4">
                    <p:embed/>
                  </p:oleObj>
                </mc:Choice>
                <mc:Fallback>
                  <p:oleObj name="" r:id="rId6" imgW="698500" imgH="4191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64" y="7492"/>
                          <a:ext cx="1647" cy="9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2632" y="8142"/>
            <a:ext cx="598" cy="1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8" imgW="287020" imgH="682625" progId="Equation.DSMT4">
                    <p:embed/>
                  </p:oleObj>
                </mc:Choice>
                <mc:Fallback>
                  <p:oleObj name="" r:id="rId8" imgW="287020" imgH="682625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632" y="8142"/>
                          <a:ext cx="598" cy="11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2081" y="9038"/>
            <a:ext cx="512" cy="10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0" imgW="139700" imgH="393700" progId="Equation.DSMT4">
                    <p:embed/>
                  </p:oleObj>
                </mc:Choice>
                <mc:Fallback>
                  <p:oleObj name="" r:id="rId10" imgW="139700" imgH="39370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081" y="9038"/>
                          <a:ext cx="512" cy="10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3364" y="9097"/>
            <a:ext cx="1647" cy="1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12" imgW="545465" imgH="393700" progId="Equation.DSMT4">
                    <p:embed/>
                  </p:oleObj>
                </mc:Choice>
                <mc:Fallback>
                  <p:oleObj name="" r:id="rId12" imgW="545465" imgH="3937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364" y="9097"/>
                          <a:ext cx="1647" cy="10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1040" y="982345"/>
            <a:ext cx="10963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南阳市南召县回龙抽水蓄能电站，是我省第一座抽水蓄能电站．在深夜用电低谷，它用电网过剩的电能把山下水库的水抽到山顶水库内，白天用电高峰时放水发电，补充电网电能不足，为缓解我省电网的调峰压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力做出了贡献．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蓄能电站放水发电时，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该蓄能电站的发电总功率为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110 MW</a:t>
            </a:r>
            <a:r>
              <a:rPr lang="zh-CN" sz="2400">
                <a:ea typeface="宋体" panose="02010600030101010101" pitchFamily="2" charset="-122"/>
              </a:rPr>
              <a:t>，采用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kV </a:t>
            </a:r>
            <a:r>
              <a:rPr lang="zh-CN" sz="2400">
                <a:ea typeface="宋体" panose="02010600030101010101" pitchFamily="2" charset="-122"/>
              </a:rPr>
              <a:t>高压进行输电，求高压输电线中的电流．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该蓄能电站每天发电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小时，如果一天的发电量由热电转换效率为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30%</a:t>
            </a:r>
            <a:r>
              <a:rPr lang="zh-CN" sz="2400">
                <a:ea typeface="宋体" panose="02010600030101010101" pitchFamily="2" charset="-122"/>
              </a:rPr>
              <a:t>的热电厂来提供，需要消耗多少煤？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煤的热值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495165" y="3312160"/>
            <a:ext cx="805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93347" y="33118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1383665" y="929005"/>
            <a:ext cx="8263255" cy="5113020"/>
            <a:chOff x="2630" y="1689"/>
            <a:chExt cx="13013" cy="8052"/>
          </a:xfrm>
        </p:grpSpPr>
        <p:sp>
          <p:nvSpPr>
            <p:cNvPr id="100" name="文本框 99"/>
            <p:cNvSpPr txBox="1"/>
            <p:nvPr/>
          </p:nvSpPr>
          <p:spPr>
            <a:xfrm>
              <a:off x="2630" y="1689"/>
              <a:ext cx="13013" cy="8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7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高压输电线中的电流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＝</a:t>
              </a:r>
              <a:r>
                <a:rPr lang="en-US" sz="2400">
                  <a:latin typeface="宋体" panose="02010600030101010101" pitchFamily="2" charset="-122"/>
                </a:rPr>
                <a:t>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500 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蓄电站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发电的电能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3 600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1.98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得需要燃烧煤放出的热量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6.6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需要消耗煤的质量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3575" y="2873"/>
            <a:ext cx="469" cy="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90500" imgH="393700" progId="Equation.DSMT4">
                    <p:embed/>
                  </p:oleObj>
                </mc:Choice>
                <mc:Fallback>
                  <p:oleObj name="" r:id="rId1" imgW="1905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75" y="2873"/>
                          <a:ext cx="469" cy="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4572" y="2760"/>
            <a:ext cx="1914" cy="10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787400" imgH="419100" progId="Equation.DSMT4">
                    <p:embed/>
                  </p:oleObj>
                </mc:Choice>
                <mc:Fallback>
                  <p:oleObj name="" r:id="rId3" imgW="787400" imgH="4191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72" y="2760"/>
                          <a:ext cx="1914" cy="107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4044" y="5646"/>
            <a:ext cx="717" cy="1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558800" imgH="880110" progId="Equation.DSMT4">
                    <p:embed/>
                  </p:oleObj>
                </mc:Choice>
                <mc:Fallback>
                  <p:oleObj name="" r:id="rId5" imgW="558800" imgH="88011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044" y="5646"/>
                          <a:ext cx="717" cy="1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4032" y="6783"/>
            <a:ext cx="761" cy="11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217170" imgH="536575" progId="Equation.DSMT4">
                    <p:embed/>
                  </p:oleObj>
                </mc:Choice>
                <mc:Fallback>
                  <p:oleObj name="" r:id="rId7" imgW="217170" imgH="536575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32" y="6783"/>
                          <a:ext cx="761" cy="11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5353" y="6761"/>
            <a:ext cx="2242" cy="10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9" imgW="736600" imgH="419100" progId="Equation.DSMT4">
                    <p:embed/>
                  </p:oleObj>
                </mc:Choice>
                <mc:Fallback>
                  <p:oleObj name="" r:id="rId9" imgW="736600" imgH="4191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53" y="6761"/>
                          <a:ext cx="2242" cy="10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3575" y="8609"/>
            <a:ext cx="775" cy="11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1" imgW="439420" imgH="643255" progId="Equation.DSMT4">
                    <p:embed/>
                  </p:oleObj>
                </mc:Choice>
                <mc:Fallback>
                  <p:oleObj name="" r:id="rId11" imgW="439420" imgH="643255" progId="Equation.DSMT4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575" y="8609"/>
                          <a:ext cx="775" cy="11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4915" y="8740"/>
            <a:ext cx="2196" cy="10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13" imgW="838200" imgH="444500" progId="Equation.DSMT4">
                    <p:embed/>
                  </p:oleObj>
                </mc:Choice>
                <mc:Fallback>
                  <p:oleObj name="" r:id="rId13" imgW="838200" imgH="4445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915" y="8740"/>
                          <a:ext cx="2196" cy="10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9930" y="718185"/>
            <a:ext cx="11087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sz="2400">
                <a:ea typeface="黑体" panose="02010609060101010101" pitchFamily="49" charset="-122"/>
              </a:rPr>
              <a:t>　铭牌类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(2018.20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2016.21)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  </a:t>
            </a:r>
            <a:r>
              <a:rPr lang="zh-CN" sz="2400">
                <a:ea typeface="宋体" panose="02010600030101010101" pitchFamily="2" charset="-122"/>
              </a:rPr>
              <a:t>在实践活动中，小刚所在的兴趣小组对电热水壶进行了研究与计算．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如图所示，电热水壶使用的都是三脚插头，中间较长的脚连接的是电热水壶的金属外壳，插入三孔插座后可将其与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相连，防止漏电时对人造成伤害．壶底的加热盘烧水时是通过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的方式改变了水的内能．</a:t>
            </a:r>
            <a:endParaRPr lang="zh-CN" altLang="en-US" sz="2400"/>
          </a:p>
        </p:txBody>
      </p:sp>
      <p:pic>
        <p:nvPicPr>
          <p:cNvPr id="2" name="图片 -21474817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4133215"/>
            <a:ext cx="2995295" cy="1821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36165" y="5885815"/>
            <a:ext cx="1220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6147435" y="4150360"/>
          <a:ext cx="4611370" cy="2025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1885"/>
                <a:gridCol w="2229485"/>
              </a:tblGrid>
              <a:tr h="50736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额定容量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 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Hz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858247" y="30248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0697" y="359890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热传递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8210" y="1257935"/>
            <a:ext cx="103219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电热水壶的铭牌如表所示，正常工作时通过电热水壶的电流是多少？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为了测量电热水壶的加热效率，小刚在壶中加入额定容量的初温为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的水，在额定电压下将其加热到沸腾，用时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 min.</a:t>
            </a:r>
            <a:r>
              <a:rPr lang="zh-CN" sz="2400">
                <a:ea typeface="宋体" panose="02010600030101010101" pitchFamily="2" charset="-122"/>
              </a:rPr>
              <a:t>已知烧水时气压为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个标准大气压，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，则该电热水壶的加热效率为多少？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小刚发现电热水壶的电源线都比较短，上网查询后发现，按照国家规定的标准，电热水壶使用的电源线不能过长，横截面积不能过小．请利用所学的物理知识进行解释．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36880" y="1019810"/>
            <a:ext cx="11353800" cy="5077460"/>
            <a:chOff x="574" y="1606"/>
            <a:chExt cx="17880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574" y="1606"/>
              <a:ext cx="17880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电热水壶正常工作时通过电热水壶的电流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I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额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≈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9.1 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壶中加入水的质量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水吸收的热量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(100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7.14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消耗的电能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2 000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加热效率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85%(4)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电源线过长，横截面积过小，电源线的电阻就会过大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，根据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可知，相同时间内电源线产生的热量较多，容易引起火灾．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1727" y="2550"/>
            <a:ext cx="826" cy="10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690245" imgH="762000" progId="Equation.DSMT4">
                    <p:embed/>
                  </p:oleObj>
                </mc:Choice>
                <mc:Fallback>
                  <p:oleObj name="" r:id="rId1" imgW="690245" imgH="7620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27" y="2550"/>
                          <a:ext cx="826" cy="10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3057" y="2626"/>
            <a:ext cx="1245" cy="8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545465" imgH="393700" progId="Equation.DSMT4">
                    <p:embed/>
                  </p:oleObj>
                </mc:Choice>
                <mc:Fallback>
                  <p:oleObj name="" r:id="rId3" imgW="545465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57" y="2626"/>
                          <a:ext cx="1245" cy="8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3389" y="6810"/>
            <a:ext cx="688" cy="1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266700" imgH="405765" progId="Equation.DSMT4">
                    <p:embed/>
                  </p:oleObj>
                </mc:Choice>
                <mc:Fallback>
                  <p:oleObj name="" r:id="rId5" imgW="266700" imgH="40576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89" y="6810"/>
                          <a:ext cx="688" cy="11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082" y="6960"/>
            <a:ext cx="1897" cy="9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7" imgW="723900" imgH="419100" progId="Equation.DSMT4">
                    <p:embed/>
                  </p:oleObj>
                </mc:Choice>
                <mc:Fallback>
                  <p:oleObj name="" r:id="rId7" imgW="723900" imgH="4191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082" y="6960"/>
                          <a:ext cx="1897" cy="9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91845" y="7943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测量工具：</a:t>
            </a:r>
            <a:r>
              <a:rPr lang="zh-CN" sz="2400">
                <a:ea typeface="宋体" panose="02010600030101010101" pitchFamily="2" charset="-122"/>
              </a:rPr>
              <a:t>电能表．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288098" y="1321435"/>
          <a:ext cx="9793605" cy="5229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2875"/>
                <a:gridCol w="4130675"/>
                <a:gridCol w="4250055"/>
              </a:tblGrid>
              <a:tr h="63182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电能表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4561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62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测量用电器某一段时间内消耗的电能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249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主要参数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(1)“220 V”指电能表应接在电压为220 V的电路中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(2)“10(20) A”表示这个电能表的标定电流是10 A，__________电流是20 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-21474818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410" y="2167255"/>
            <a:ext cx="2072640" cy="2072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8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130" y="2095500"/>
            <a:ext cx="2166620" cy="2166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9445997" y="560804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额定最大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095740" y="7473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209790" y="3151505"/>
          <a:ext cx="3876040" cy="2374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3315"/>
                <a:gridCol w="1482725"/>
              </a:tblGrid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额定容量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电动机额定功率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电热管额定功率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Hz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13740" y="1168400"/>
            <a:ext cx="108204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豆浆机主要由电动机和电热管组成．下表为某型号豆浆机的主要技术参数．如图所示是用豆浆机在额定电压下做一次豆浆过程中，电热管和电动机的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40" name="图片 991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623695" y="3438525"/>
            <a:ext cx="4451350" cy="18624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79115" y="5516880"/>
            <a:ext cx="1330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4705" y="1504950"/>
            <a:ext cx="102870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豆浆机中电热管和电动机是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sym typeface="+mn-ea"/>
              </a:rPr>
              <a:t>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串联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并联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关系，电动机将电能转化为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能．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豆浆机正常工作时，通过电热管的电流是多少？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结果保留两位小数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豆浆机正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常工作，做一次豆浆消耗的电能是多少？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r>
              <a:rPr lang="zh-CN" sz="2400">
                <a:ea typeface="宋体" panose="02010600030101010101" pitchFamily="2" charset="-122"/>
              </a:rPr>
              <a:t>豆浆机正常工作时，若在第一个加热阶段消耗的电能有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87.5%</a:t>
            </a:r>
            <a:r>
              <a:rPr lang="zh-CN" sz="2400">
                <a:ea typeface="宋体" panose="02010600030101010101" pitchFamily="2" charset="-122"/>
              </a:rPr>
              <a:t>被豆浆吸收，则能使额定容量的豆浆温度升高多少？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豆浆的比热容取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，密度与水相同，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068942" y="15897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并联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75067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55345" y="2084070"/>
            <a:ext cx="10438765" cy="2861310"/>
            <a:chOff x="1346" y="3282"/>
            <a:chExt cx="16439" cy="4506"/>
          </a:xfrm>
        </p:grpSpPr>
        <p:sp>
          <p:nvSpPr>
            <p:cNvPr id="100" name="文本框 99"/>
            <p:cNvSpPr txBox="1"/>
            <p:nvPr/>
          </p:nvSpPr>
          <p:spPr>
            <a:xfrm>
              <a:off x="1346" y="3282"/>
              <a:ext cx="16439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豆浆机正常工作时，电热管额定功率为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，额定电压是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，通过电热管的电流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≈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4.55 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豆浆机正常工作时，做一次豆浆电动机工作时间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min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，电热管工作时间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min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，消耗的电能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电动机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电热管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6.432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 sz="2400"/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6158" y="4219"/>
            <a:ext cx="812" cy="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" imgW="190500" imgH="393700" progId="Equation.DSMT4">
                    <p:embed/>
                  </p:oleObj>
                </mc:Choice>
                <mc:Fallback>
                  <p:oleObj name="" r:id="rId1" imgW="1905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158" y="4219"/>
                          <a:ext cx="812" cy="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7478" y="4321"/>
            <a:ext cx="1218" cy="8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3" imgW="533400" imgH="393700" progId="Equation.DSMT4">
                    <p:embed/>
                  </p:oleObj>
                </mc:Choice>
                <mc:Fallback>
                  <p:oleObj name="" r:id="rId3" imgW="5334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78" y="4321"/>
                          <a:ext cx="1218" cy="8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74445" y="1444625"/>
            <a:ext cx="8408670" cy="3969385"/>
            <a:chOff x="2006" y="2275"/>
            <a:chExt cx="13242" cy="6251"/>
          </a:xfrm>
        </p:grpSpPr>
        <p:sp>
          <p:nvSpPr>
            <p:cNvPr id="100" name="文本框 99"/>
            <p:cNvSpPr txBox="1"/>
            <p:nvPr/>
          </p:nvSpPr>
          <p:spPr>
            <a:xfrm>
              <a:off x="2006" y="2275"/>
              <a:ext cx="13242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豆浆机正常工作时第一个加热阶段产生的电能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电热管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被豆浆吸收的热量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87.5%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cm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可得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endParaRPr lang="zh-CN" altLang="en-US" sz="2400"/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6471" y="5739"/>
            <a:ext cx="707" cy="10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241300" imgH="393700" progId="Equation.DSMT4">
                    <p:embed/>
                  </p:oleObj>
                </mc:Choice>
                <mc:Fallback>
                  <p:oleObj name="" r:id="rId1" imgW="2413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471" y="5739"/>
                          <a:ext cx="707" cy="10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/>
            <p:cNvGraphicFramePr/>
            <p:nvPr/>
          </p:nvGraphicFramePr>
          <p:xfrm>
            <a:off x="7635" y="5668"/>
            <a:ext cx="1266" cy="12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431800" imgH="444500" progId="Equation.DSMT4">
                    <p:embed/>
                  </p:oleObj>
                </mc:Choice>
                <mc:Fallback>
                  <p:oleObj name="" r:id="rId3" imgW="431800" imgH="4445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35" y="5668"/>
                          <a:ext cx="1266" cy="124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2787" y="6706"/>
            <a:ext cx="7356" cy="10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5" imgW="2806700" imgH="444500" progId="Equation.DSMT4">
                    <p:embed/>
                  </p:oleObj>
                </mc:Choice>
                <mc:Fallback>
                  <p:oleObj name="" r:id="rId5" imgW="2806700" imgH="4445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787" y="6706"/>
                          <a:ext cx="7356" cy="10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86333" y="2866390"/>
          <a:ext cx="391668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0925"/>
                <a:gridCol w="1595755"/>
              </a:tblGrid>
              <a:tr h="33972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电动机功率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kW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百公里耗电量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kW·h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85800" y="935355"/>
            <a:ext cx="110877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某款新型电动汽车的性能参数如下表所示，请回答下列问题．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电动机是电动汽车的核心部件，电动机正常工作时，电能转化为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能，电动机的工作原理是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(2)</a:t>
            </a:r>
            <a:r>
              <a:rPr lang="zh-CN" sz="2400">
                <a:ea typeface="宋体" panose="02010600030101010101" pitchFamily="2" charset="-122"/>
              </a:rPr>
              <a:t>电动机正常工作时，通过线圈的电流是多大？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同类型号的燃油汽车在同等条件下百公里消耗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汽油为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L</a:t>
            </a:r>
            <a:r>
              <a:rPr lang="zh-CN" sz="2400">
                <a:ea typeface="宋体" panose="02010600030101010101" pitchFamily="2" charset="-122"/>
              </a:rPr>
              <a:t>，请通过计算比较两种汽车的百公里能耗，并说明能耗不同的主要原因．汽油的密度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，热值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J/kg.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9804772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150" y="2522855"/>
            <a:ext cx="541210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通电线圈在磁场中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受力的作用而转动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1230" y="1816100"/>
            <a:ext cx="100685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汽车在某段公路上匀速行驶时，进入某超声测速区域，如图所示．当该车运动到距测速仪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370 m </a:t>
            </a:r>
            <a:r>
              <a:rPr lang="zh-CN" sz="2400">
                <a:ea typeface="宋体" panose="02010600030101010101" pitchFamily="2" charset="-122"/>
              </a:rPr>
              <a:t>时，测速仪向该车发出一超声信号，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s</a:t>
            </a:r>
            <a:r>
              <a:rPr lang="zh-CN" sz="2400">
                <a:ea typeface="宋体" panose="02010600030101010101" pitchFamily="2" charset="-122"/>
              </a:rPr>
              <a:t>后收到从车返回的信号．超声波在空气中传播速度为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340 m/s</a:t>
            </a:r>
            <a:r>
              <a:rPr lang="zh-CN" sz="2400">
                <a:ea typeface="宋体" panose="02010600030101010101" pitchFamily="2" charset="-122"/>
              </a:rPr>
              <a:t>，求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该车的速度．</a:t>
            </a:r>
            <a:endParaRPr lang="zh-CN" altLang="en-US" sz="2400"/>
          </a:p>
        </p:txBody>
      </p:sp>
      <p:pic>
        <p:nvPicPr>
          <p:cNvPr id="2" name="图片 -21474817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4235" y="3799840"/>
            <a:ext cx="7944485" cy="830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80405" y="5096510"/>
            <a:ext cx="12045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47445" y="1028700"/>
            <a:ext cx="9867900" cy="5077460"/>
            <a:chOff x="1806" y="1620"/>
            <a:chExt cx="15540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1806" y="1620"/>
              <a:ext cx="15540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线圈电流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电动汽车百公里能耗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kW·h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燃油汽车百公里消耗汽油的质量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燃油汽车百公里能耗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3.22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因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＜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3.22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，故电动汽车百公里能耗小于燃油汽车百公里能耗．主要因为电动汽车的转化效率高于燃油汽车的转化效率</a:t>
              </a:r>
              <a:endParaRPr lang="zh-CN" altLang="en-US" sz="2400"/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6044" y="1621"/>
            <a:ext cx="929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" imgW="690245" imgH="762000" progId="Equation.DSMT4">
                    <p:embed/>
                  </p:oleObj>
                </mc:Choice>
                <mc:Fallback>
                  <p:oleObj name="" r:id="rId1" imgW="690245" imgH="7620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044" y="1621"/>
                          <a:ext cx="929" cy="12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7476" y="1694"/>
            <a:ext cx="1448" cy="9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3" imgW="634365" imgH="419100" progId="Equation.DSMT4">
                    <p:embed/>
                  </p:oleObj>
                </mc:Choice>
                <mc:Fallback>
                  <p:oleObj name="" r:id="rId3" imgW="634365" imgH="4191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76" y="1694"/>
                          <a:ext cx="1448" cy="9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7315" y="2309495"/>
            <a:ext cx="8900795" cy="2369185"/>
            <a:chOff x="2168" y="3637"/>
            <a:chExt cx="14017" cy="3731"/>
          </a:xfrm>
        </p:grpSpPr>
        <p:sp>
          <p:nvSpPr>
            <p:cNvPr id="100" name="文本框 99"/>
            <p:cNvSpPr txBox="1"/>
            <p:nvPr/>
          </p:nvSpPr>
          <p:spPr>
            <a:xfrm>
              <a:off x="2168" y="3735"/>
              <a:ext cx="14017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(4)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设汽车的速度为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，超声测速仪发出的信号经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后与汽车相遇，在这段时间内，汽车的路程与超声波的路程关系式为：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340 m/s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370 m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解得该车的速度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m/s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12781" y="3637"/>
            <a:ext cx="870" cy="1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350520" imgH="682625" progId="Equation.DSMT4">
                    <p:embed/>
                  </p:oleObj>
                </mc:Choice>
                <mc:Fallback>
                  <p:oleObj name="" r:id="rId1" imgW="350520" imgH="68262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781" y="3637"/>
                          <a:ext cx="870" cy="1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9620" y="719455"/>
            <a:ext cx="106965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sz="2400">
                <a:ea typeface="黑体" panose="02010609060101010101" pitchFamily="49" charset="-122"/>
              </a:rPr>
              <a:t>　实际应用类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(2019.21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2015.22)</a:t>
            </a:r>
            <a:r>
              <a:rPr lang="zh-CN" sz="2400">
                <a:ea typeface="黑体" panose="02010609060101010101" pitchFamily="49" charset="-122"/>
              </a:rPr>
              <a:t>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滑片类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某款水位自动测控仪的测量原理如图甲所示，电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V</a:t>
            </a:r>
            <a:r>
              <a:rPr lang="zh-CN" sz="2400">
                <a:ea typeface="宋体" panose="02010600030101010101" pitchFamily="2" charset="-122"/>
              </a:rPr>
              <a:t>，定值电阻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为一竖直固定光滑金属棒，总长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cm</a:t>
            </a:r>
            <a:r>
              <a:rPr lang="zh-CN" sz="2400">
                <a:ea typeface="宋体" panose="02010600030101010101" pitchFamily="2" charset="-122"/>
              </a:rPr>
              <a:t>，阻值为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，其接入电路的阻值与对应棒长成正比．弹簧上端固定，滑片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固定在弹簧下端且与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接触良好，滑片及弹簧的阻值、重力均不计．圆柱体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通过无伸缩的轻绳挂在弹簧下端，重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 N</a:t>
            </a:r>
            <a:r>
              <a:rPr lang="zh-CN" sz="2400">
                <a:ea typeface="宋体" panose="02010600030101010101" pitchFamily="2" charset="-122"/>
              </a:rPr>
              <a:t>，高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cm</a:t>
            </a:r>
            <a:r>
              <a:rPr lang="zh-CN" sz="2400">
                <a:ea typeface="宋体" panose="02010600030101010101" pitchFamily="2" charset="-122"/>
              </a:rPr>
              <a:t>，底面积为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当水位处于最高位置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刚好浸没在水中，此时滑片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恰在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最上端；当水位降至最低位置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的下表面刚好离开水面．已知弹簧所受拉力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与其伸长量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的关系如图乙所示．闭合开关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，试问：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1990" y="859155"/>
            <a:ext cx="107118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当水位下降时，金属棒接入电路的长度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，电压表示数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两空均选填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当水位处于位置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时，电压表的示数为多少？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水位由位置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降至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这一过程，弹簧的长度增加了多少？电压表的示数变化了多少？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 sz="2400"/>
          </a:p>
        </p:txBody>
      </p:sp>
      <p:pic>
        <p:nvPicPr>
          <p:cNvPr id="2" name="图片 -214748177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7970" y="3720465"/>
            <a:ext cx="4347210" cy="2278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21630" y="5957570"/>
            <a:ext cx="118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6432287" y="94397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02487" y="94397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65493" y="784225"/>
          <a:ext cx="10734675" cy="4719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5410"/>
                <a:gridCol w="5113655"/>
                <a:gridCol w="4245610"/>
              </a:tblGrid>
              <a:tr h="71056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电能表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76847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主要参数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 r/(kW·h)指用电器每消耗________的电能时，电能表转盘转过600转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 imp/(kW·h)指用电器每消耗__________的电能时，电能表指示灯闪烁________次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09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电能表最右边的数字显示的是用去电能的小数部分，前面的数字显示的是整数部分．电能表结束和起始时的示数之________即为这段时间内电路消耗的电能，即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.若月初示数为                     ，月末示数如上图，则本月用电______ kW·h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57275" y="5432425"/>
            <a:ext cx="10587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zh-CN" sz="2400">
                <a:cs typeface="楷体_GB2312" charset="0"/>
              </a:rPr>
              <a:t>利用表盘上的参数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N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 r/(kW·h)</a:t>
            </a:r>
            <a:r>
              <a:rPr lang="zh-CN" sz="2400">
                <a:cs typeface="楷体_GB2312" charset="0"/>
              </a:rPr>
              <a:t>和电能表转盘转动圈数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zh-CN" sz="2400">
                <a:cs typeface="楷体_GB2312" charset="0"/>
              </a:rPr>
              <a:t>指示灯闪烁次数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n</a:t>
            </a:r>
            <a:r>
              <a:rPr lang="zh-CN" sz="2400">
                <a:cs typeface="楷体_GB2312" charset="0"/>
              </a:rPr>
              <a:t>计算电能，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W</a:t>
            </a:r>
            <a:r>
              <a:rPr lang="zh-CN" sz="2400">
                <a:cs typeface="楷体_GB2312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________kW·h</a:t>
            </a:r>
            <a:r>
              <a:rPr lang="zh-CN" sz="2400">
                <a:cs typeface="楷体_GB2312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______________J.</a:t>
            </a:r>
            <a:endParaRPr lang="zh-CN" altLang="en-US" sz="2400"/>
          </a:p>
        </p:txBody>
      </p:sp>
      <p:pic>
        <p:nvPicPr>
          <p:cNvPr id="35" name="图片 986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690100" y="4465955"/>
            <a:ext cx="1728470" cy="3498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6015092" y="1876787"/>
            <a:ext cx="11055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 kW·h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95632" y="2092052"/>
            <a:ext cx="11055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 kW·h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5997" y="259433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600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84937" y="388592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差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2287" y="438821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7022" y="4890497"/>
            <a:ext cx="868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160.5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3221355" y="5874385"/>
          <a:ext cx="484505" cy="72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354330" imgH="633730" progId="Equation.DSMT4">
                  <p:embed/>
                </p:oleObj>
              </mc:Choice>
              <mc:Fallback>
                <p:oleObj name="" r:id="rId4" imgW="354330" imgH="63373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1355" y="5874385"/>
                        <a:ext cx="484505" cy="72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482590" y="5994400"/>
          <a:ext cx="145224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6" imgW="800100" imgH="393700" progId="Equation.DSMT4">
                  <p:embed/>
                </p:oleObj>
              </mc:Choice>
              <mc:Fallback>
                <p:oleObj name="" r:id="rId6" imgW="800100" imgH="3937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2590" y="5994400"/>
                        <a:ext cx="145224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9526270" y="59855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87705" y="1049020"/>
            <a:ext cx="10875010" cy="5077460"/>
            <a:chOff x="969" y="2443"/>
            <a:chExt cx="17126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969" y="2443"/>
              <a:ext cx="17126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当水位处于位置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时，滑片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在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最上端，此时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，根据串联电路电阻特点可知，电路总电阻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电路中的电流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，即电压表示数为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当水位处于位置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刚好浸没，排开水的体积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cm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6 000 cm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受到的浮力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N</a:t>
              </a:r>
              <a:endPara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sym typeface="+mn-ea"/>
                </a:rPr>
                <a:t>所以，弹簧受到的拉力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F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G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sym typeface="+mn-ea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80 N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60 N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20 N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，由图乙可知，当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F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20 N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时，弹簧的伸长量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L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lang="zh-CN" sz="2400">
                  <a:solidFill>
                    <a:srgbClr val="FF0000"/>
                  </a:solidFill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10 cm.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4611" y="4105"/>
            <a:ext cx="776" cy="1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347345" imgH="617855" progId="Equation.DSMT4">
                    <p:embed/>
                  </p:oleObj>
                </mc:Choice>
                <mc:Fallback>
                  <p:oleObj name="" r:id="rId1" imgW="347345" imgH="61785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11" y="4105"/>
                          <a:ext cx="776" cy="11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5928" y="4144"/>
            <a:ext cx="1010" cy="1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342900" imgH="393700" progId="Equation.DSMT4">
                    <p:embed/>
                  </p:oleObj>
                </mc:Choice>
                <mc:Fallback>
                  <p:oleObj name="" r:id="rId3" imgW="342900" imgH="393700" progId="Equation.DSMT4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928" y="4144"/>
                          <a:ext cx="1010" cy="12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2212" y="4983"/>
            <a:ext cx="776" cy="1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347345" imgH="617855" progId="Equation.DSMT4">
                    <p:embed/>
                  </p:oleObj>
                </mc:Choice>
                <mc:Fallback>
                  <p:oleObj name="" r:id="rId5" imgW="347345" imgH="61785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2" y="4983"/>
                          <a:ext cx="776" cy="11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524510" y="1036955"/>
            <a:ext cx="11208385" cy="5077460"/>
            <a:chOff x="825" y="1746"/>
            <a:chExt cx="17651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825" y="1746"/>
              <a:ext cx="17651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当水位降至位置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的下表面刚好离开水面，所受浮力为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，则此时弹簧受到的拉力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，由图乙可知，当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时，弹簧的伸长量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，所以，水位由位置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降至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这一过程中，弹簧的长度增加量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cm.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当水位降至位置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接入电路的长度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cm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cm.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因为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接入电路的阻值与对应的棒长成正比，即</a:t>
              </a:r>
              <a:r>
                <a:rPr lang="zh-CN" sz="2400">
                  <a:ea typeface="宋体" panose="02010600030101010101" pitchFamily="2" charset="-122"/>
                </a:rPr>
                <a:t>          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所以，此时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接入电路的阻值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，此时电路中的电流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得，此时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，即此时电压表示数为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．所以，电压表的示数变化量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11756" y="5292"/>
            <a:ext cx="1707" cy="1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129665" imgH="667385" progId="Equation.DSMT4">
                    <p:embed/>
                  </p:oleObj>
                </mc:Choice>
                <mc:Fallback>
                  <p:oleObj name="" r:id="rId1" imgW="1129665" imgH="66738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756" y="5292"/>
                          <a:ext cx="1707" cy="10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8011" y="6028"/>
            <a:ext cx="919" cy="1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481330" imgH="693420" progId="Equation.DSMT4">
                    <p:embed/>
                  </p:oleObj>
                </mc:Choice>
                <mc:Fallback>
                  <p:oleObj name="" r:id="rId3" imgW="481330" imgH="69342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011" y="6028"/>
                          <a:ext cx="919" cy="13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/>
            <p:nvPr/>
          </p:nvGraphicFramePr>
          <p:xfrm>
            <a:off x="9706" y="6221"/>
            <a:ext cx="1226" cy="1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5" imgW="405765" imgH="393700" progId="Equation.DSMT4">
                    <p:embed/>
                  </p:oleObj>
                </mc:Choice>
                <mc:Fallback>
                  <p:oleObj name="" r:id="rId5" imgW="405765" imgH="3937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706" y="6221"/>
                          <a:ext cx="1226" cy="10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1420" y="7011"/>
            <a:ext cx="1647" cy="11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7" imgW="746760" imgH="549275" progId="Equation.DSMT4">
                    <p:embed/>
                  </p:oleObj>
                </mc:Choice>
                <mc:Fallback>
                  <p:oleObj name="" r:id="rId7" imgW="746760" imgH="54927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20" y="7011"/>
                          <a:ext cx="1647" cy="11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/>
            <p:cNvGraphicFramePr/>
            <p:nvPr/>
          </p:nvGraphicFramePr>
          <p:xfrm>
            <a:off x="3687" y="7067"/>
            <a:ext cx="1805" cy="10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9" imgW="647700" imgH="393700" progId="Equation.DSMT4">
                    <p:embed/>
                  </p:oleObj>
                </mc:Choice>
                <mc:Fallback>
                  <p:oleObj name="" r:id="rId9" imgW="647700" imgH="393700" progId="Equation.DSMT4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687" y="7067"/>
                          <a:ext cx="1805" cy="104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/>
            <p:cNvGraphicFramePr/>
            <p:nvPr/>
          </p:nvGraphicFramePr>
          <p:xfrm>
            <a:off x="2206" y="8038"/>
            <a:ext cx="697" cy="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11" imgW="347345" imgH="617855" progId="Equation.DSMT4">
                    <p:embed/>
                  </p:oleObj>
                </mc:Choice>
                <mc:Fallback>
                  <p:oleObj name="" r:id="rId11" imgW="347345" imgH="61785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06" y="8038"/>
                          <a:ext cx="697" cy="9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2785" y="684530"/>
            <a:ext cx="108064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敏感电阻类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(2015.22)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 </a:t>
            </a:r>
            <a:r>
              <a:rPr lang="zh-CN" sz="2400">
                <a:cs typeface="楷体_GB2312" charset="0"/>
              </a:rPr>
              <a:t>河南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22</a:t>
            </a:r>
            <a:r>
              <a:rPr lang="zh-CN" sz="2400">
                <a:cs typeface="楷体_GB2312" charset="0"/>
              </a:rPr>
              <a:t>题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在课外活动中，同学们设计了一种物品自动筛选器，可将质量小于一定标准的物品自动剔除，其原理如图甲所示．放在水平轻质传送带上的物品，经过装有压敏电阻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的检测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区时，使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的阻值发生变化，其阻值随压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变化的关系如图乙所示．已知电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源电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V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为定值电阻，当电路中电压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表示数小于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2.4 V</a:t>
            </a:r>
            <a:r>
              <a:rPr lang="zh-CN" sz="2400">
                <a:ea typeface="宋体" panose="02010600030101010101" pitchFamily="2" charset="-122"/>
              </a:rPr>
              <a:t>时，机械装置启动，将质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量不达标的物品推出传送带，实现自动筛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选功能．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>
                <a:ea typeface="宋体" panose="02010600030101010101" pitchFamily="2" charset="-122"/>
              </a:rPr>
              <a:t>试问：</a:t>
            </a:r>
            <a:endParaRPr lang="zh-CN" altLang="en-US" sz="2400"/>
          </a:p>
        </p:txBody>
      </p:sp>
      <p:pic>
        <p:nvPicPr>
          <p:cNvPr id="41" name="图片 992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010" y="2691130"/>
            <a:ext cx="4942205" cy="2860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94395" y="5716270"/>
            <a:ext cx="118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7860" y="1717675"/>
            <a:ext cx="108534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当物品随传送带匀速运动时，物品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摩擦力．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当检测区上没有物品时，电压表的示数为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的阻值为多少？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当压敏电阻的电功率最大时，电路中的电流为多少？此时在检测区上物品的质量是多少？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电路中的电池使用一段时间后，电源电压会降低，能通过检测区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物品的最小质量将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858247" y="18050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不受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1722" y="46034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22960" y="1003935"/>
            <a:ext cx="10504170" cy="5158105"/>
            <a:chOff x="1521" y="1694"/>
            <a:chExt cx="16542" cy="8123"/>
          </a:xfrm>
        </p:grpSpPr>
        <p:sp>
          <p:nvSpPr>
            <p:cNvPr id="100" name="文本框 99"/>
            <p:cNvSpPr txBox="1"/>
            <p:nvPr/>
          </p:nvSpPr>
          <p:spPr>
            <a:xfrm>
              <a:off x="1521" y="1694"/>
              <a:ext cx="16542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当检测区上没有物品时，压力为零，由图像乙可知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Ω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电路中的电流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＝</a:t>
              </a:r>
              <a:r>
                <a:rPr lang="en-US" sz="2400">
                  <a:latin typeface="宋体" panose="02010600030101010101" pitchFamily="2" charset="-122"/>
                </a:rPr>
                <a:t>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(3)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的电功率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，利用求极值公式，可知当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0.3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有最大值，此时电压表的示数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0.3 A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由图像可知，当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时，传送带上的压力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，物体对传送带的压力等于物体重力，即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，物体的质量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kg</a:t>
              </a:r>
              <a:endParaRPr lang="zh-CN" altLang="en-US" sz="2400"/>
            </a:p>
          </p:txBody>
        </p:sp>
        <p:graphicFrame>
          <p:nvGraphicFramePr>
            <p:cNvPr id="24" name="对象 23"/>
            <p:cNvGraphicFramePr/>
            <p:nvPr/>
          </p:nvGraphicFramePr>
          <p:xfrm>
            <a:off x="5254" y="3442"/>
            <a:ext cx="810" cy="1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1" imgW="254000" imgH="393700" progId="Equation.DSMT4">
                    <p:embed/>
                  </p:oleObj>
                </mc:Choice>
                <mc:Fallback>
                  <p:oleObj name="" r:id="rId1" imgW="2540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54" y="3442"/>
                          <a:ext cx="810" cy="11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/>
            <p:cNvGraphicFramePr/>
            <p:nvPr/>
          </p:nvGraphicFramePr>
          <p:xfrm>
            <a:off x="6300" y="3534"/>
            <a:ext cx="1176" cy="10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3" imgW="405765" imgH="393700" progId="Equation.DSMT4">
                    <p:embed/>
                  </p:oleObj>
                </mc:Choice>
                <mc:Fallback>
                  <p:oleObj name="" r:id="rId3" imgW="405765" imgH="393700" progId="Equation.DSMT4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300" y="3534"/>
                          <a:ext cx="1176" cy="10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/>
            <p:cNvGraphicFramePr/>
            <p:nvPr/>
          </p:nvGraphicFramePr>
          <p:xfrm>
            <a:off x="3169" y="4352"/>
            <a:ext cx="772" cy="1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5" imgW="241300" imgH="393700" progId="Equation.DSMT4">
                    <p:embed/>
                  </p:oleObj>
                </mc:Choice>
                <mc:Fallback>
                  <p:oleObj name="" r:id="rId5" imgW="2413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69" y="4352"/>
                          <a:ext cx="772" cy="11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4407" y="4412"/>
            <a:ext cx="1068" cy="10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7" imgW="368300" imgH="393700" progId="Equation.DSMT4">
                    <p:embed/>
                  </p:oleObj>
                </mc:Choice>
                <mc:Fallback>
                  <p:oleObj name="" r:id="rId7" imgW="368300" imgH="393700" progId="Equation.DSMT4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407" y="4412"/>
                          <a:ext cx="1068" cy="10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3017" y="6925"/>
            <a:ext cx="1703" cy="1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9" imgW="533400" imgH="393700" progId="Equation.DSMT4">
                    <p:embed/>
                  </p:oleObj>
                </mc:Choice>
                <mc:Fallback>
                  <p:oleObj name="" r:id="rId9" imgW="533400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17" y="6925"/>
                          <a:ext cx="1703" cy="11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4974" y="6985"/>
            <a:ext cx="1916" cy="10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1" imgW="660400" imgH="393700" progId="Equation.DSMT4">
                    <p:embed/>
                  </p:oleObj>
                </mc:Choice>
                <mc:Fallback>
                  <p:oleObj name="" r:id="rId11" imgW="660400" imgH="393700" progId="Equation.DSMT4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974" y="6985"/>
                          <a:ext cx="1916" cy="10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11632" y="8444"/>
            <a:ext cx="945" cy="1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3" imgW="497840" imgH="800735" progId="Equation.DSMT4">
                    <p:embed/>
                  </p:oleObj>
                </mc:Choice>
                <mc:Fallback>
                  <p:oleObj name="" r:id="rId13" imgW="497840" imgH="800735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632" y="8444"/>
                          <a:ext cx="945" cy="13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/>
            <p:nvPr/>
          </p:nvGraphicFramePr>
          <p:xfrm>
            <a:off x="12780" y="8612"/>
            <a:ext cx="1573" cy="11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15" imgW="520700" imgH="419100" progId="Equation.DSMT4">
                    <p:embed/>
                  </p:oleObj>
                </mc:Choice>
                <mc:Fallback>
                  <p:oleObj name="" r:id="rId15" imgW="520700" imgH="4191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2780" y="8612"/>
                          <a:ext cx="1573" cy="11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89330" y="830580"/>
            <a:ext cx="9319260" cy="737235"/>
            <a:chOff x="87" y="2977"/>
            <a:chExt cx="14676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7"/>
              <a:ext cx="14603" cy="1161"/>
              <a:chOff x="273" y="2977"/>
              <a:chExt cx="14603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7"/>
                <a:ext cx="10982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焦耳定律及其应用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[2019.5第3空，2018．20(4)]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917575" y="1665605"/>
            <a:ext cx="10461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(2013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如图所示在四个相同水槽中盛有质量和温度都相同的纯水，现将阻值为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的电阻丝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，分别按下图的四种方式连接放入水槽，并接入相同电源．通电相同时间后，水温最高的是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7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995" y="3490595"/>
            <a:ext cx="3520440" cy="2683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8513182" y="2927712"/>
            <a:ext cx="4032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556895" y="979170"/>
            <a:ext cx="11230610" cy="5149850"/>
            <a:chOff x="989" y="1631"/>
            <a:chExt cx="17686" cy="8110"/>
          </a:xfrm>
        </p:grpSpPr>
        <p:sp>
          <p:nvSpPr>
            <p:cNvPr id="3" name="文本框 2"/>
            <p:cNvSpPr txBox="1"/>
            <p:nvPr/>
          </p:nvSpPr>
          <p:spPr>
            <a:xfrm>
              <a:off x="989" y="1631"/>
              <a:ext cx="17686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zh-CN" sz="2400">
                  <a:ea typeface="黑体" panose="02010609060101010101" pitchFamily="49" charset="-122"/>
                </a:rPr>
                <a:t>电功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定义：</a:t>
              </a:r>
              <a:r>
                <a:rPr lang="zh-CN" sz="2400">
                  <a:ea typeface="宋体" panose="02010600030101010101" pitchFamily="2" charset="-122"/>
                </a:rPr>
                <a:t>电流对外做的功，是电能转化为其他形式能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多少的量度，用符号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ea typeface="宋体" panose="02010600030101010101" pitchFamily="2" charset="-122"/>
                </a:rPr>
                <a:t>表示．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黑体" panose="02010609060101010101" pitchFamily="49" charset="-122"/>
                </a:rPr>
                <a:t>影响因素：</a:t>
              </a:r>
              <a:r>
                <a:rPr lang="zh-CN" sz="2400">
                  <a:ea typeface="宋体" panose="02010600030101010101" pitchFamily="2" charset="-122"/>
                </a:rPr>
                <a:t>电流做功的多少只与用电器两端的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、通过用电器的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和通电时间有关．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(3)</a:t>
              </a:r>
              <a:r>
                <a:rPr lang="zh-CN" sz="2400">
                  <a:ea typeface="黑体" panose="02010609060101010101" pitchFamily="49" charset="-122"/>
                </a:rPr>
                <a:t>计算公式：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zh-CN" sz="2400">
                  <a:ea typeface="黑体" panose="02010609060101010101" pitchFamily="49" charset="-122"/>
                </a:rPr>
                <a:t>注：</a:t>
              </a:r>
              <a:r>
                <a:rPr lang="zh-CN" sz="2400">
                  <a:cs typeface="楷体_GB2312" charset="0"/>
                </a:rPr>
                <a:t>当电功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</a:t>
              </a:r>
              <a:r>
                <a:rPr lang="en-US" sz="2400" i="1">
                  <a:latin typeface="Times New Roman" panose="02020603050405020304" pitchFamily="18" charset="0"/>
                  <a:cs typeface="楷体_GB2312" charset="0"/>
                </a:rPr>
                <a:t>W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cs typeface="楷体_GB2312" charset="0"/>
                </a:rPr>
                <a:t>的单位为焦耳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(J)</a:t>
              </a:r>
              <a:r>
                <a:rPr lang="zh-CN" sz="2400">
                  <a:cs typeface="楷体_GB2312" charset="0"/>
                </a:rPr>
                <a:t>时，时间的单位为秒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(s)</a:t>
              </a:r>
              <a:r>
                <a:rPr lang="zh-CN" sz="2400">
                  <a:cs typeface="楷体_GB2312" charset="0"/>
                </a:rPr>
                <a:t>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(4)</a:t>
              </a:r>
              <a:r>
                <a:rPr lang="zh-CN" sz="2400">
                  <a:ea typeface="黑体" panose="02010609060101010101" pitchFamily="49" charset="-122"/>
                </a:rPr>
                <a:t>推导式：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纯电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阻电路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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zh-CN" sz="2400">
                  <a:ea typeface="宋体" panose="02010600030101010101" pitchFamily="2" charset="-122"/>
                </a:rPr>
                <a:t>，得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________(</a:t>
              </a:r>
              <a:r>
                <a:rPr lang="zh-CN" sz="2400">
                  <a:ea typeface="宋体" panose="02010600030101010101" pitchFamily="2" charset="-122"/>
                </a:rPr>
                <a:t>常用于串联电路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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＝      ，得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________(</a:t>
              </a:r>
              <a:r>
                <a:rPr lang="zh-CN" sz="2400">
                  <a:ea typeface="宋体" panose="02010600030101010101" pitchFamily="2" charset="-122"/>
                </a:rPr>
                <a:t>常用于并联电路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/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2653" y="8509"/>
            <a:ext cx="745" cy="1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1" imgW="524510" imgH="693420" progId="Equation.DSMT4">
                    <p:embed/>
                  </p:oleObj>
                </mc:Choice>
                <mc:Fallback>
                  <p:oleObj name="" r:id="rId1" imgW="524510" imgH="69342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53" y="8509"/>
                          <a:ext cx="745" cy="12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矩形 9"/>
          <p:cNvSpPr/>
          <p:nvPr/>
        </p:nvSpPr>
        <p:spPr>
          <a:xfrm>
            <a:off x="7293347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65832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电流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8577" y="3240132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UIt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0332" y="4962252"/>
            <a:ext cx="65405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Rt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3589020" y="5422900"/>
          <a:ext cx="473710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530225" imgH="556895" progId="Equation.DSMT4">
                  <p:embed/>
                </p:oleObj>
              </mc:Choice>
              <mc:Fallback>
                <p:oleObj name="" r:id="rId3" imgW="530225" imgH="556895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9020" y="5422900"/>
                        <a:ext cx="473710" cy="70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239250" y="5483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117600" y="1790065"/>
            <a:ext cx="4170680" cy="521970"/>
            <a:chOff x="894" y="3246"/>
            <a:chExt cx="6568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电功率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014730" y="2595880"/>
            <a:ext cx="87344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电功率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物理意义：</a:t>
            </a:r>
            <a:r>
              <a:rPr lang="zh-CN" sz="2400">
                <a:ea typeface="宋体" panose="02010600030101010101" pitchFamily="2" charset="-122"/>
              </a:rPr>
              <a:t>表示电流做功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的物理量，用符号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sz="2400">
                <a:ea typeface="宋体" panose="02010600030101010101" pitchFamily="2" charset="-122"/>
              </a:rPr>
              <a:t>电流所做的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之比．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单位换算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kW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mW.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公式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P=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068942" y="32401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快慢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4372" y="381417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8377" y="37995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时间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4372" y="4388212"/>
            <a:ext cx="58674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3256280" y="4689475"/>
          <a:ext cx="48641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414020" imgH="723265" progId="Equation.DSMT4">
                  <p:embed/>
                </p:oleObj>
              </mc:Choice>
              <mc:Fallback>
                <p:oleObj name="" r:id="rId2" imgW="414020" imgH="723265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56280" y="4689475"/>
                        <a:ext cx="48641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67495" y="49809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8855" y="1202055"/>
            <a:ext cx="10084435" cy="4523105"/>
            <a:chOff x="1572" y="2684"/>
            <a:chExt cx="15881" cy="7123"/>
          </a:xfrm>
        </p:grpSpPr>
        <p:sp>
          <p:nvSpPr>
            <p:cNvPr id="6" name="文本框 5"/>
            <p:cNvSpPr txBox="1"/>
            <p:nvPr/>
          </p:nvSpPr>
          <p:spPr>
            <a:xfrm>
              <a:off x="1572" y="2684"/>
              <a:ext cx="15881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20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(5)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推导式</a:t>
              </a:r>
              <a:r>
                <a:rPr lang="zh-CN" sz="2400">
                  <a:ea typeface="宋体" panose="02010600030101010101" pitchFamily="2" charset="-122"/>
                </a:rPr>
                <a:t>：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UIt</a:t>
              </a:r>
              <a:r>
                <a:rPr lang="zh-CN" sz="2400">
                  <a:ea typeface="宋体" panose="02010600030101010101" pitchFamily="2" charset="-122"/>
                </a:rPr>
                <a:t>，得：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________(</a:t>
              </a:r>
              <a:r>
                <a:rPr lang="zh-CN" sz="2400">
                  <a:ea typeface="宋体" panose="02010600030101010101" pitchFamily="2" charset="-122"/>
                </a:rPr>
                <a:t>任何电路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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UI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zh-CN" sz="2400">
                  <a:ea typeface="宋体" panose="02010600030101010101" pitchFamily="2" charset="-122"/>
                </a:rPr>
                <a:t>，得：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________(</a:t>
              </a:r>
              <a:r>
                <a:rPr lang="zh-CN" sz="2400">
                  <a:ea typeface="宋体" panose="02010600030101010101" pitchFamily="2" charset="-122"/>
                </a:rPr>
                <a:t>适用于纯电阻电路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根据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UI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ea typeface="宋体" panose="02010600030101010101" pitchFamily="2" charset="-122"/>
                </a:rPr>
                <a:t>＝       ，得：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________(</a:t>
              </a:r>
              <a:r>
                <a:rPr lang="zh-CN" sz="2400">
                  <a:ea typeface="宋体" panose="02010600030101010101" pitchFamily="2" charset="-122"/>
                </a:rPr>
                <a:t>适用于纯电阻电路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黑体" panose="02010609060101010101" pitchFamily="49" charset="-122"/>
                </a:rPr>
                <a:t>注：</a:t>
              </a:r>
              <a:r>
                <a:rPr lang="zh-CN" sz="2400">
                  <a:cs typeface="楷体_GB2312" charset="0"/>
                </a:rPr>
                <a:t>无论是串联电路还是并联电路，电路中消耗的总功率都等于各用电器消耗的功率之和．</a:t>
              </a:r>
              <a:endParaRPr lang="zh-CN" altLang="en-US" sz="2400"/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5139" y="6232"/>
            <a:ext cx="745" cy="1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524510" imgH="693420" progId="Equation.DSMT4">
                    <p:embed/>
                  </p:oleObj>
                </mc:Choice>
                <mc:Fallback>
                  <p:oleObj name="" r:id="rId1" imgW="524510" imgH="69342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139" y="6232"/>
                          <a:ext cx="745" cy="12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4423147" y="2235562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UI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2452" y="2881357"/>
            <a:ext cx="56959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5513070" y="3258820"/>
          <a:ext cx="484505" cy="925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520700" imgH="751840" progId="Equation.DSMT4">
                  <p:embed/>
                </p:oleObj>
              </mc:Choice>
              <mc:Fallback>
                <p:oleObj name="" r:id="rId3" imgW="520700" imgH="75184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13070" y="3258820"/>
                        <a:ext cx="484505" cy="925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8952230" y="51962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07820" y="965835"/>
            <a:ext cx="79813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额定电压、额定功率、实际电压、实际功率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额定电压：</a:t>
            </a:r>
            <a:r>
              <a:rPr lang="zh-CN" sz="2400">
                <a:ea typeface="宋体" panose="02010600030101010101" pitchFamily="2" charset="-122"/>
              </a:rPr>
              <a:t>用电器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时的电压．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额定功率：</a:t>
            </a:r>
            <a:r>
              <a:rPr lang="zh-CN" sz="2400">
                <a:ea typeface="宋体" panose="02010600030101010101" pitchFamily="2" charset="-122"/>
              </a:rPr>
              <a:t>用电器在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下工作时的电功率．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实际电压：</a:t>
            </a:r>
            <a:r>
              <a:rPr lang="zh-CN" sz="2400">
                <a:ea typeface="宋体" panose="02010600030101010101" pitchFamily="2" charset="-122"/>
              </a:rPr>
              <a:t>用电器实际工作时的电压．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实际功率：</a:t>
            </a:r>
            <a:r>
              <a:rPr lang="zh-CN" sz="2400">
                <a:ea typeface="宋体" panose="02010600030101010101" pitchFamily="2" charset="-122"/>
              </a:rPr>
              <a:t>用电器在实际电压下工作时的电功率．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(5)</a:t>
            </a:r>
            <a:r>
              <a:rPr lang="zh-CN" sz="2400">
                <a:ea typeface="黑体" panose="02010609060101010101" pitchFamily="49" charset="-122"/>
              </a:rPr>
              <a:t>实际功率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与额定功率的关系</a:t>
            </a:r>
            <a:endParaRPr lang="zh-CN" altLang="en-US" sz="2400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2620645" y="4478020"/>
          <a:ext cx="776224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3165"/>
                <a:gridCol w="2335530"/>
                <a:gridCol w="2963545"/>
              </a:tblGrid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用电器不能正常工作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用电器正常工作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易损坏用电器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390762" y="165580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正常工作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9800" y="2158365"/>
            <a:ext cx="14147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额定电压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9372" y="452600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3212" y="517180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1127" y="56740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345805" y="38271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e0cd4a5c-822d-47c6-b51c-0a94f420b902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UNIT_TABLE_BEAUTIFY" val="smartTable{af80797f-f7a4-4b82-86a9-4117ecb23be8}"/>
</p:tagLst>
</file>

<file path=ppt/tags/tag21.xml><?xml version="1.0" encoding="utf-8"?>
<p:tagLst xmlns:p="http://schemas.openxmlformats.org/presentationml/2006/main">
  <p:tag name="KSO_WM_UNIT_TABLE_BEAUTIFY" val="smartTable{e54404aa-781d-4f64-b7ad-8ff91a7ed368}"/>
</p:tagLst>
</file>

<file path=ppt/tags/tag22.xml><?xml version="1.0" encoding="utf-8"?>
<p:tagLst xmlns:p="http://schemas.openxmlformats.org/presentationml/2006/main">
  <p:tag name="KSO_WM_UNIT_TABLE_BEAUTIFY" val="smartTable{925b38d5-3caf-4634-9258-20971364d2eb}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e9261495-c8d0-43be-8b20-3fcb860e80d0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b9a724e3-1e6d-42ab-9eb0-6b4d61564134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11493</Words>
  <Application>WPS 演示</Application>
  <PresentationFormat>宽屏</PresentationFormat>
  <Paragraphs>769</Paragraphs>
  <Slides>55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58</vt:i4>
      </vt:variant>
      <vt:variant>
        <vt:lpstr>幻灯片标题</vt:lpstr>
      </vt:variant>
      <vt:variant>
        <vt:i4>55</vt:i4>
      </vt:variant>
    </vt:vector>
  </HeadingPairs>
  <TitlesOfParts>
    <vt:vector size="126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Book Antiqua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