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.xml"/><Relationship Id="rId6" Type="http://schemas.openxmlformats.org/officeDocument/2006/relationships/slide" Target="slide17.xml"/><Relationship Id="rId5" Type="http://schemas.openxmlformats.org/officeDocument/2006/relationships/tags" Target="../tags/tag2.xml"/><Relationship Id="rId4" Type="http://schemas.openxmlformats.org/officeDocument/2006/relationships/slide" Target="slide7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3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7" name="组合 11"/>
          <p:cNvGrpSpPr/>
          <p:nvPr/>
        </p:nvGrpSpPr>
        <p:grpSpPr>
          <a:xfrm>
            <a:off x="2802890" y="3446780"/>
            <a:ext cx="7929703" cy="751205"/>
            <a:chOff x="3529" y="5686"/>
            <a:chExt cx="12487" cy="1183"/>
          </a:xfrm>
        </p:grpSpPr>
        <p:sp>
          <p:nvSpPr>
            <p:cNvPr id="17418" name="文本框 108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10114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02890" y="433451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4828540" y="5195570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6" action="ppaction://hlinksldjump"/>
          </p:cNvPr>
          <p:cNvSpPr/>
          <p:nvPr/>
        </p:nvSpPr>
        <p:spPr>
          <a:xfrm>
            <a:off x="7070725" y="512381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0635" y="779780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15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电功率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0365" y="2270125"/>
            <a:ext cx="675259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测量小灯泡的电功率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8180" y="1315720"/>
            <a:ext cx="10978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sz="2400">
                <a:ea typeface="宋体" panose="02010600030101010101" pitchFamily="2" charset="-122"/>
              </a:rPr>
              <a:t>判断小灯泡亮暗与实际功率的关系：实际功率越大，灯泡越亮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[2015.19(4)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15. </a:t>
            </a:r>
            <a:r>
              <a:rPr lang="zh-CN" sz="2400">
                <a:ea typeface="宋体" panose="02010600030101010101" pitchFamily="2" charset="-122"/>
              </a:rPr>
              <a:t>判断小灯泡消耗的电功率与灯泡两端电压的关系：灯泡两端电压越大，消耗的电功率越大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[2019.19(3)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16. </a:t>
            </a:r>
            <a:r>
              <a:rPr lang="zh-CN" sz="2400">
                <a:ea typeface="宋体" panose="02010600030101010101" pitchFamily="2" charset="-122"/>
              </a:rPr>
              <a:t>小灯泡的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图像不是直线的原因：灯丝电阻随温度的升高而增大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17. </a:t>
            </a:r>
            <a:r>
              <a:rPr lang="zh-CN" sz="2400">
                <a:ea typeface="宋体" panose="02010600030101010101" pitchFamily="2" charset="-122"/>
              </a:rPr>
              <a:t>不能用电功率的平均值作为小灯泡的额定功率的原因：电压改变，功率也改变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34415" y="1787525"/>
            <a:ext cx="98336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实验中电压表示数太大，无论怎样移动滑动变阻器都无法测小灯泡电功率，应采取的措施：减小电源电压，换阻值更大的滑动变阻器；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滑动变阻器最大阻值太小且不能更换的改进方法：在电路中串联一个定值电阻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(2019.19</a:t>
            </a:r>
            <a:r>
              <a:rPr lang="zh-CN" sz="2400">
                <a:cs typeface="仿宋_GB2312" charset="0"/>
              </a:rPr>
              <a:t>涉及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19. </a:t>
            </a:r>
            <a:r>
              <a:rPr lang="zh-CN" sz="2400">
                <a:ea typeface="宋体" panose="02010600030101010101" pitchFamily="2" charset="-122"/>
              </a:rPr>
              <a:t>特殊方法测电功率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见实验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[2019.19(4)]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156335" y="106172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84580" y="1712595"/>
            <a:ext cx="97389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1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聊城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测量小灯泡的电功率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实验中，小灯泡的额定电压为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>
                <a:ea typeface="宋体" panose="02010600030101010101" pitchFamily="2" charset="-122"/>
              </a:rPr>
              <a:t>，电阻大约为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，有两个规格分别为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滑动变阻器和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滑动变阻器，电源电压为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V.</a:t>
            </a:r>
            <a:endParaRPr lang="zh-CN" altLang="en-US" sz="2400"/>
          </a:p>
        </p:txBody>
      </p:sp>
      <p:pic>
        <p:nvPicPr>
          <p:cNvPr id="2" name="图片 -2147481753"/>
          <p:cNvPicPr>
            <a:picLocks noChangeAspect="1"/>
          </p:cNvPicPr>
          <p:nvPr/>
        </p:nvPicPr>
        <p:blipFill>
          <a:blip r:embed="rId2"/>
          <a:srcRect t="6179" r="38113" b="7183"/>
          <a:stretch>
            <a:fillRect/>
          </a:stretch>
        </p:blipFill>
        <p:spPr>
          <a:xfrm>
            <a:off x="7761605" y="3465830"/>
            <a:ext cx="2694305" cy="2519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97280" y="3322320"/>
            <a:ext cx="65208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本实验中应选择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请你用笔画线代替导线将如图甲中的实物电路连接完整，要求滑动变阻器的滑片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向左移动时，滑动变阻器连入电路的阻值变大．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136127" y="3455397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825230" y="4814570"/>
            <a:ext cx="1299845" cy="908685"/>
          </a:xfrm>
          <a:custGeom>
            <a:avLst/>
            <a:gdLst>
              <a:gd name="connisteX0" fmla="*/ 0 w 1299845"/>
              <a:gd name="connsiteY0" fmla="*/ 610235 h 908614"/>
              <a:gd name="connisteX1" fmla="*/ 212090 w 1299845"/>
              <a:gd name="connsiteY1" fmla="*/ 848995 h 908614"/>
              <a:gd name="connisteX2" fmla="*/ 795655 w 1299845"/>
              <a:gd name="connsiteY2" fmla="*/ 808990 h 908614"/>
              <a:gd name="connisteX3" fmla="*/ 1299845 w 1299845"/>
              <a:gd name="connsiteY3" fmla="*/ 0 h 908614"/>
              <a:gd name="connisteX4" fmla="*/ 1299845 w 1299845"/>
              <a:gd name="connsiteY4" fmla="*/ 13335 h 9086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1299845" h="908615">
                <a:moveTo>
                  <a:pt x="0" y="610235"/>
                </a:moveTo>
                <a:cubicBezTo>
                  <a:pt x="30480" y="658495"/>
                  <a:pt x="52705" y="808990"/>
                  <a:pt x="212090" y="848995"/>
                </a:cubicBezTo>
                <a:cubicBezTo>
                  <a:pt x="371475" y="889000"/>
                  <a:pt x="577850" y="978535"/>
                  <a:pt x="795655" y="808990"/>
                </a:cubicBezTo>
                <a:cubicBezTo>
                  <a:pt x="1013460" y="639445"/>
                  <a:pt x="1198880" y="159385"/>
                  <a:pt x="1299845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95375" y="1924050"/>
            <a:ext cx="9661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连好电路后，闭合开关，发现小灯泡不亮，但电流表、电压表均有示数，接下来应进行的操作是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断开开关，更换小灯泡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检查电路是否断路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移动滑动变阻器的滑片，观察小灯泡是否发光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499472" y="259433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5665" y="1336675"/>
            <a:ext cx="77158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问题解决后，继续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进行实验，发现电压表的示数如图乙所示，要测量小灯泡的额定功率，应将滑动变阻器的滑片向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端移动．直到小灯泡正常发光，此时电流表的示数如图丙所示，则小灯泡的额定功率为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(5)</a:t>
            </a:r>
            <a:r>
              <a:rPr lang="zh-CN" sz="2400">
                <a:ea typeface="宋体" panose="02010600030101010101" pitchFamily="2" charset="-122"/>
              </a:rPr>
              <a:t>实验中多次测量的目的是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测不同电压下小灯泡的实际功率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多次测量求平均值，减小误差</a:t>
            </a:r>
            <a:endParaRPr lang="zh-CN" altLang="en-US" sz="2400"/>
          </a:p>
        </p:txBody>
      </p:sp>
      <p:pic>
        <p:nvPicPr>
          <p:cNvPr id="2" name="图片 -2147481753"/>
          <p:cNvPicPr>
            <a:picLocks noChangeAspect="1"/>
          </p:cNvPicPr>
          <p:nvPr/>
        </p:nvPicPr>
        <p:blipFill>
          <a:blip r:embed="rId1"/>
          <a:srcRect l="61362" b="-5963"/>
          <a:stretch>
            <a:fillRect/>
          </a:stretch>
        </p:blipFill>
        <p:spPr>
          <a:xfrm>
            <a:off x="8829040" y="1537335"/>
            <a:ext cx="2171065" cy="397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11665" y="5527040"/>
            <a:ext cx="1048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126987" y="259433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8047" y="3670662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0.45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7450" y="4244975"/>
            <a:ext cx="41592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757555" y="1979295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5800" y="2710180"/>
            <a:ext cx="10963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某同学连接电路时发现，当连上最后一根导线时灯泡发出耀眼的光，然后熄灭并损坏，该同学连接电路时存在的错误是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小灯泡正常发光时的灯丝电阻是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________Ω.(</a:t>
            </a:r>
            <a:r>
              <a:rPr lang="zh-CN" sz="2400">
                <a:ea typeface="宋体" panose="02010600030101010101" pitchFamily="2" charset="-122"/>
              </a:rPr>
              <a:t>保留两位小数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6575797" y="3383642"/>
            <a:ext cx="3230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连接电路时未断开开关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9087" y="3915772"/>
            <a:ext cx="5059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滑动变阻器的滑片未移到阻值最大处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1227" y="445996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13.89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8495" y="1051560"/>
            <a:ext cx="109480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验中测得的相关数据如下表所示．</a:t>
            </a:r>
            <a:r>
              <a:rPr lang="zh-CN" sz="2400">
                <a:ea typeface="宋体" panose="02010600030101010101" pitchFamily="2" charset="-122"/>
              </a:rPr>
              <a:t>根据数据可知：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，小灯泡越亮．分析实验数据，你还可以得出什么结论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________________________________.(</a:t>
            </a:r>
            <a:r>
              <a:rPr lang="zh-CN" sz="2400">
                <a:ea typeface="宋体" panose="02010600030101010101" pitchFamily="2" charset="-122"/>
              </a:rPr>
              <a:t>写出一条即可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621020" y="3592830"/>
          <a:ext cx="5730875" cy="2059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110"/>
                <a:gridCol w="1518920"/>
                <a:gridCol w="1420495"/>
                <a:gridCol w="1784350"/>
              </a:tblGrid>
              <a:tr h="63500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小灯泡亮度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较暗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很亮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30250" y="2712720"/>
            <a:ext cx="47028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小明在进行实验数据处理时，算出了小灯泡的平均功率，你认为这样处理数据是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合理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不合理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的，理由是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8082652" y="1159237"/>
            <a:ext cx="3230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小灯泡的实际功率越大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7152" y="2307317"/>
            <a:ext cx="4754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小灯泡灯丝电阻随温度变化而变化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067" y="395768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不合理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887" y="4890497"/>
            <a:ext cx="4221480" cy="119888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小灯泡的电压改变，电功率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也改变，求平均值没有意义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079500" y="1849120"/>
            <a:ext cx="6650990" cy="737235"/>
            <a:chOff x="894" y="2977"/>
            <a:chExt cx="10474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77"/>
              <a:ext cx="747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特殊方法测电功率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[2019.19(4)]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03300" y="3140710"/>
            <a:ext cx="10209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缺电流表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[2019.19(4)]</a:t>
            </a:r>
            <a:r>
              <a:rPr lang="zh-CN" sz="2400">
                <a:ea typeface="黑体" panose="02010609060101010101" pitchFamily="49" charset="-122"/>
              </a:rPr>
              <a:t>【思路点拨】</a:t>
            </a:r>
            <a:r>
              <a:rPr lang="zh-CN" sz="2400">
                <a:ea typeface="宋体" panose="02010600030101010101" pitchFamily="2" charset="-122"/>
              </a:rPr>
              <a:t>利用电压表并联定值电阻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或已知最大阻值的滑动变阻器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等效替代电流表．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228090" y="120523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28090" y="2060575"/>
            <a:ext cx="97396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小倩利用阻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值已知的定值电阻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等器材设计了如图甲所示的电路，测量额定电压为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的小灯泡的额定功率．操作如下：</a:t>
            </a:r>
            <a:endParaRPr lang="zh-CN" altLang="en-US" sz="2400"/>
          </a:p>
        </p:txBody>
      </p:sp>
      <p:pic>
        <p:nvPicPr>
          <p:cNvPr id="2" name="图片 -21474817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360" y="3425825"/>
            <a:ext cx="2847340" cy="2487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08650" y="5814060"/>
            <a:ext cx="4362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5345" y="671195"/>
            <a:ext cx="1005395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，调节滑动变阻器，使电压表的示数为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保持滑动变阻器滑片位置不变，闭合开关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，读出电压表示数为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小灯泡的额定功率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某同学测量一只标有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“2.5 V”</a:t>
            </a:r>
            <a:r>
              <a:rPr lang="zh-CN" sz="2400">
                <a:ea typeface="宋体" panose="02010600030101010101" pitchFamily="2" charset="-122"/>
              </a:rPr>
              <a:t>的小灯泡电功率时，连接了如图乙所示的电路，已知电源电压不变，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的最大阻值为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，请完成下列实验步骤：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的滑片移动到最左端，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</a:rPr>
              <a:t>调节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的滑片使电压表的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示数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，读出电压表的示数为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小灯泡的额定功率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________________(</a:t>
            </a:r>
            <a:r>
              <a:rPr lang="zh-CN" sz="2400">
                <a:ea typeface="宋体" panose="02010600030101010101" pitchFamily="2" charset="-122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7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4330" y="3787775"/>
            <a:ext cx="2244725" cy="1899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22360" y="5527040"/>
            <a:ext cx="4838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9876527" y="728707"/>
            <a:ext cx="60134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额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99472" y="4316457"/>
            <a:ext cx="8547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2.5 V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952" y="4722222"/>
            <a:ext cx="6010910" cy="119888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保持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的滑片位置不变，将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的滑片移动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到最右端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4624070" y="2124075"/>
          <a:ext cx="1440815" cy="63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116965" imgH="568325" progId="Equation.DSMT4">
                  <p:embed/>
                </p:oleObj>
              </mc:Choice>
              <mc:Fallback>
                <p:oleObj name="" r:id="rId2" imgW="1116965" imgH="568325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24070" y="2124075"/>
                        <a:ext cx="1440815" cy="63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4790440" y="5842953"/>
          <a:ext cx="1362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1054100" imgH="431800" progId="Equation.DSMT4">
                  <p:embed/>
                </p:oleObj>
              </mc:Choice>
              <mc:Fallback>
                <p:oleObj name="" r:id="rId4" imgW="1054100" imgH="4318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0440" y="5842953"/>
                        <a:ext cx="13620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764349" y="869960"/>
            <a:ext cx="10515147" cy="645159"/>
            <a:chOff x="1208" y="1182"/>
            <a:chExt cx="16640" cy="1018"/>
          </a:xfrm>
        </p:grpSpPr>
        <p:pic>
          <p:nvPicPr>
            <p:cNvPr id="4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310" y="1525270"/>
            <a:ext cx="9249410" cy="737235"/>
            <a:chOff x="87" y="2941"/>
            <a:chExt cx="14566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41"/>
              <a:ext cx="14493" cy="1161"/>
              <a:chOff x="273" y="2941"/>
              <a:chExt cx="14493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07" y="2941"/>
                <a:ext cx="1095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探究小灯泡的亮暗与哪些因素有关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(2015.19)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621030" y="2262505"/>
            <a:ext cx="1041463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小华在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探究小灯泡的亮度与哪些因素有关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的实验中，所用电源电压恒为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3 V</a:t>
            </a:r>
            <a:r>
              <a:rPr lang="zh-CN" sz="2400">
                <a:ea typeface="宋体" panose="02010600030101010101" pitchFamily="2" charset="-122"/>
              </a:rPr>
              <a:t>，小灯泡上标有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“2.5 V”</a:t>
            </a:r>
            <a:r>
              <a:rPr lang="zh-CN" sz="2400">
                <a:ea typeface="宋体" panose="02010600030101010101" pitchFamily="2" charset="-122"/>
              </a:rPr>
              <a:t>字样．</a:t>
            </a:r>
            <a:endParaRPr lang="zh-CN" altLang="en-US" sz="2400"/>
          </a:p>
        </p:txBody>
      </p:sp>
      <p:pic>
        <p:nvPicPr>
          <p:cNvPr id="3" name="图片 -21474817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9395" y="3573780"/>
            <a:ext cx="3197860" cy="2204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865870" y="5957570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621030" y="3174365"/>
            <a:ext cx="754888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(1)</a:t>
            </a:r>
            <a:r>
              <a:rPr lang="zh-CN" sz="2400">
                <a:cs typeface="楷体_GB2312" charset="0"/>
              </a:rPr>
              <a:t>请用笔画线代替导线，将图中的实物电路连接完整．</a:t>
            </a:r>
            <a:endParaRPr lang="zh-CN" sz="2400">
              <a:cs typeface="楷体_GB2312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(2)</a:t>
            </a:r>
            <a:r>
              <a:rPr lang="zh-CN" sz="2400">
                <a:cs typeface="楷体_GB2312" charset="0"/>
                <a:sym typeface="+mn-ea"/>
              </a:rPr>
              <a:t>闭合开关前，应将滑动变阻器的滑片移到最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________(</a:t>
            </a:r>
            <a:r>
              <a:rPr lang="zh-CN" sz="2400">
                <a:cs typeface="楷体_GB2312" charset="0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cs typeface="楷体_GB2312" charset="0"/>
                <a:sym typeface="+mn-ea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cs typeface="楷体_GB2312" charset="0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cs typeface="楷体_GB2312" charset="0"/>
                <a:sym typeface="+mn-ea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zh-CN" sz="2400">
                <a:cs typeface="楷体_GB2312" charset="0"/>
                <a:sym typeface="+mn-ea"/>
              </a:rPr>
              <a:t>端．闭合开关后，</a:t>
            </a:r>
            <a:endParaRPr lang="zh-CN" sz="2400">
              <a:cs typeface="楷体_GB2312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sz="2400">
                <a:cs typeface="楷体_GB2312" charset="0"/>
                <a:sym typeface="+mn-ea"/>
              </a:rPr>
              <a:t>发现灯泡不亮，电压表无示数，电流表有示数．</a:t>
            </a:r>
            <a:endParaRPr lang="zh-CN" sz="2400">
              <a:cs typeface="楷体_GB2312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sz="2400">
                <a:cs typeface="楷体_GB2312" charset="0"/>
                <a:sym typeface="+mn-ea"/>
              </a:rPr>
              <a:t>若电路中</a:t>
            </a:r>
            <a:r>
              <a:rPr lang="zh-CN" sz="2400">
                <a:latin typeface="Times New Roman" panose="02020603050405020304" pitchFamily="18" charset="0"/>
                <a:cs typeface="楷体_GB2312" charset="0"/>
                <a:sym typeface="+mn-ea"/>
              </a:rPr>
              <a:t>仅有一处故障，这个故障可能是：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__________________</a:t>
            </a:r>
            <a:r>
              <a:rPr lang="zh-CN" sz="2400">
                <a:cs typeface="楷体_GB2312" charset="0"/>
                <a:sym typeface="+mn-ea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050662" y="431645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982" y="5777592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小灯泡短路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620885" y="4589145"/>
            <a:ext cx="344805" cy="212090"/>
          </a:xfrm>
          <a:custGeom>
            <a:avLst/>
            <a:gdLst>
              <a:gd name="connisteX0" fmla="*/ 344805 w 344805"/>
              <a:gd name="connsiteY0" fmla="*/ 212090 h 212090"/>
              <a:gd name="connisteX1" fmla="*/ 0 w 344805"/>
              <a:gd name="connsiteY1" fmla="*/ 0 h 2120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44805" h="212090">
                <a:moveTo>
                  <a:pt x="344805" y="212090"/>
                </a:moveTo>
                <a:cubicBezTo>
                  <a:pt x="229870" y="141605"/>
                  <a:pt x="114935" y="70485"/>
                  <a:pt x="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8919845" y="4612640"/>
            <a:ext cx="702310" cy="1303655"/>
          </a:xfrm>
          <a:custGeom>
            <a:avLst/>
            <a:gdLst>
              <a:gd name="connisteX0" fmla="*/ 657860 w 702240"/>
              <a:gd name="connsiteY0" fmla="*/ 0 h 1303676"/>
              <a:gd name="connisteX1" fmla="*/ 687705 w 702240"/>
              <a:gd name="connsiteY1" fmla="*/ 807720 h 1303676"/>
              <a:gd name="connisteX2" fmla="*/ 448310 w 702240"/>
              <a:gd name="connsiteY2" fmla="*/ 1301115 h 1303676"/>
              <a:gd name="connisteX3" fmla="*/ 0 w 702240"/>
              <a:gd name="connsiteY3" fmla="*/ 972185 h 1303676"/>
              <a:gd name="connisteX4" fmla="*/ -15240 w 702240"/>
              <a:gd name="connsiteY4" fmla="*/ 972185 h 130367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702241" h="1303677">
                <a:moveTo>
                  <a:pt x="657860" y="0"/>
                </a:moveTo>
                <a:cubicBezTo>
                  <a:pt x="668655" y="151765"/>
                  <a:pt x="729615" y="547370"/>
                  <a:pt x="687705" y="807720"/>
                </a:cubicBezTo>
                <a:cubicBezTo>
                  <a:pt x="645795" y="1068070"/>
                  <a:pt x="586105" y="1268095"/>
                  <a:pt x="448310" y="1301115"/>
                </a:cubicBezTo>
                <a:cubicBezTo>
                  <a:pt x="310515" y="1334135"/>
                  <a:pt x="92710" y="1038225"/>
                  <a:pt x="0" y="97218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8360" y="775970"/>
            <a:ext cx="10414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缺电压表【思路点拨】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zh-CN" sz="2400" u="sng">
                <a:ea typeface="宋体" panose="02010600030101010101" pitchFamily="2" charset="-122"/>
              </a:rPr>
              <a:t>电流表串联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定值电阻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或者已知最大阻值的滑动变阻器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u="sng">
                <a:ea typeface="宋体" panose="02010600030101010101" pitchFamily="2" charset="-122"/>
              </a:rPr>
              <a:t>等效替代电压表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pSp>
        <p:nvGrpSpPr>
          <p:cNvPr id="20" name="组合 19"/>
          <p:cNvGrpSpPr/>
          <p:nvPr/>
        </p:nvGrpSpPr>
        <p:grpSpPr>
          <a:xfrm>
            <a:off x="1110615" y="2640330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7105" y="3240405"/>
            <a:ext cx="78409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3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小明在测量额定电压为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>
                <a:ea typeface="宋体" panose="02010600030101010101" pitchFamily="2" charset="-122"/>
              </a:rPr>
              <a:t>的小灯泡电功率实验中，发现电压表损坏，他用一个已知阻值的定值电阻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，连接的电路如图甲所示，请完成下列实验步骤：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，移动滑片，使电流表的示数为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，此时小灯泡正常发光，读出此时电流表的示数为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 sz="2400"/>
          </a:p>
        </p:txBody>
      </p:sp>
      <p:pic>
        <p:nvPicPr>
          <p:cNvPr id="3" name="图片 -21474817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485" y="3546475"/>
            <a:ext cx="2049780" cy="1704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798685" y="5383530"/>
            <a:ext cx="405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  <p:graphicFrame>
        <p:nvGraphicFramePr>
          <p:cNvPr id="11" name="对象 10"/>
          <p:cNvGraphicFramePr/>
          <p:nvPr/>
        </p:nvGraphicFramePr>
        <p:xfrm>
          <a:off x="7275830" y="4862195"/>
          <a:ext cx="531495" cy="60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381000" imgH="431800" progId="Equation.DSMT4">
                  <p:embed/>
                </p:oleObj>
              </mc:Choice>
              <mc:Fallback>
                <p:oleObj name="" r:id="rId3" imgW="381000" imgH="4318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75830" y="4862195"/>
                        <a:ext cx="531495" cy="60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1515" y="1520190"/>
            <a:ext cx="82632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②小灯泡额定功率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P</a:t>
            </a:r>
            <a:r>
              <a:rPr lang="zh-CN" sz="2400" baseline="-25000">
                <a:sym typeface="+mn-ea"/>
              </a:rPr>
              <a:t>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sz="2400"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sym typeface="+mn-ea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). 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小强在测量额定电压为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>
                <a:ea typeface="宋体" panose="02010600030101010101" pitchFamily="2" charset="-122"/>
              </a:rPr>
              <a:t>的小灯泡额定功率实验中设计了如图乙所示的电路，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阻值已知．请完成下列实验步骤：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，移动滑片使电流表示数为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，保持滑片位置不变，读出电流表示数为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小灯泡额定功率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用已知量和测量量表示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). </a:t>
            </a:r>
            <a:endParaRPr lang="zh-CN" altLang="en-US" sz="2400"/>
          </a:p>
        </p:txBody>
      </p:sp>
      <p:pic>
        <p:nvPicPr>
          <p:cNvPr id="2" name="图片 -21474817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6820" y="2437765"/>
            <a:ext cx="2449195" cy="202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98685" y="4809490"/>
            <a:ext cx="5772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3930387" y="1695177"/>
            <a:ext cx="118237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2.5 V×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7540625" y="3147695"/>
          <a:ext cx="531495" cy="60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381000" imgH="431800" progId="Equation.DSMT4">
                  <p:embed/>
                </p:oleObj>
              </mc:Choice>
              <mc:Fallback>
                <p:oleObj name="" r:id="rId2" imgW="381000" imgH="4318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40625" y="3147695"/>
                        <a:ext cx="531495" cy="60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61085" y="3862070"/>
            <a:ext cx="2839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，闭合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/>
          </a:p>
        </p:txBody>
      </p:sp>
      <p:graphicFrame>
        <p:nvGraphicFramePr>
          <p:cNvPr id="9" name="对象 8"/>
          <p:cNvGraphicFramePr/>
          <p:nvPr/>
        </p:nvGraphicFramePr>
        <p:xfrm>
          <a:off x="3924618" y="4781550"/>
          <a:ext cx="1559560" cy="60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1117600" imgH="431800" progId="Equation.DSMT4">
                  <p:embed/>
                </p:oleObj>
              </mc:Choice>
              <mc:Fallback>
                <p:oleObj name="" r:id="rId4" imgW="1117600" imgH="4318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4618" y="4781550"/>
                        <a:ext cx="1559560" cy="60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47065" y="742950"/>
            <a:ext cx="10805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(3)</a:t>
            </a:r>
            <a:r>
              <a:rPr lang="zh-CN" sz="2400">
                <a:cs typeface="楷体_GB2312" charset="0"/>
              </a:rPr>
              <a:t>排除故障后继续实验，小华进行了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次测量，并将有关数据及现象记录在表格中．在第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次实验中小灯泡不亮的原因是：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________</a:t>
            </a:r>
            <a:endParaRPr lang="en-US" sz="2400">
              <a:latin typeface="Times New Roman" panose="02020603050405020304" pitchFamily="18" charset="0"/>
              <a:cs typeface="楷体_GB2312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______________________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</a:t>
            </a:r>
            <a:r>
              <a:rPr lang="zh-CN" sz="2400">
                <a:cs typeface="楷体_GB2312" charset="0"/>
              </a:rPr>
              <a:t>．</a:t>
            </a:r>
            <a:endParaRPr lang="zh-CN" altLang="en-US" sz="240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881505" y="2541270"/>
          <a:ext cx="8000365" cy="2870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385"/>
                <a:gridCol w="1520190"/>
                <a:gridCol w="1428115"/>
                <a:gridCol w="1682115"/>
                <a:gridCol w="1686560"/>
              </a:tblGrid>
              <a:tr h="793115">
                <a:tc>
                  <a:txBody>
                    <a:bodyPr/>
                    <a:p>
                      <a:pPr indent="0" algn="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物理量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实际电功率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小灯泡亮度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7942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6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正常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6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更亮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828040" y="5345430"/>
            <a:ext cx="10507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分析表中信息，可知小灯泡的额定功率为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______W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实验得出的结论是：小灯泡的实际电功率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，灯泡越亮．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684530" y="1269365"/>
            <a:ext cx="1040257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滑动变阻器连入电路的阻值太大，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小灯泡的实际电功率太小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3080" y="5464810"/>
            <a:ext cx="7162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0.75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0862" y="60385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越大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89330" y="981710"/>
            <a:ext cx="7194550" cy="737235"/>
            <a:chOff x="87" y="2989"/>
            <a:chExt cx="11330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89"/>
              <a:ext cx="11257" cy="1161"/>
              <a:chOff x="273" y="2989"/>
              <a:chExt cx="11257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07" y="2989"/>
                <a:ext cx="7723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测量小灯泡的电功率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(2019.19)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935355" y="1788795"/>
            <a:ext cx="101777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探究小灯泡在不同电压下工作时的电功率是否相同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的实验中，实验室提供了如下器材：电源电压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</a:t>
            </a:r>
            <a:r>
              <a:rPr lang="zh-CN" sz="2400">
                <a:ea typeface="宋体" panose="02010600030101010101" pitchFamily="2" charset="-122"/>
              </a:rPr>
              <a:t>，滑动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变阻器规格为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，小灯泡的额定电压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>
                <a:ea typeface="宋体" panose="02010600030101010101" pitchFamily="2" charset="-122"/>
              </a:rPr>
              <a:t>，额定功率小于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 W</a:t>
            </a:r>
            <a:r>
              <a:rPr lang="zh-CN" sz="2400">
                <a:ea typeface="宋体" panose="02010600030101010101" pitchFamily="2" charset="-122"/>
              </a:rPr>
              <a:t>，两个阻值分别为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的定值电阻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可供选择．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为使小灯泡两端电压有一较大的调节范围，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小聪设计了如图甲所示的电路，请用笔画线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代替导线，完成图乙中实物电路的连接．</a:t>
            </a:r>
            <a:endParaRPr lang="zh-CN" altLang="en-US" sz="2400"/>
          </a:p>
        </p:txBody>
      </p:sp>
      <p:pic>
        <p:nvPicPr>
          <p:cNvPr id="2" name="图片 -214748176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764" r="-1721" b="44239"/>
          <a:stretch>
            <a:fillRect/>
          </a:stretch>
        </p:blipFill>
        <p:spPr>
          <a:xfrm>
            <a:off x="6947535" y="3903980"/>
            <a:ext cx="4636135" cy="1853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35340" y="5742305"/>
            <a:ext cx="1016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任意多边形 3"/>
          <p:cNvSpPr/>
          <p:nvPr/>
        </p:nvSpPr>
        <p:spPr>
          <a:xfrm>
            <a:off x="10257790" y="4283710"/>
            <a:ext cx="623570" cy="303530"/>
          </a:xfrm>
          <a:custGeom>
            <a:avLst/>
            <a:gdLst>
              <a:gd name="connisteX0" fmla="*/ 0 w 623570"/>
              <a:gd name="connsiteY0" fmla="*/ 0 h 303407"/>
              <a:gd name="connisteX1" fmla="*/ 132715 w 623570"/>
              <a:gd name="connsiteY1" fmla="*/ 238760 h 303407"/>
              <a:gd name="connisteX2" fmla="*/ 450850 w 623570"/>
              <a:gd name="connsiteY2" fmla="*/ 292100 h 303407"/>
              <a:gd name="connisteX3" fmla="*/ 623570 w 623570"/>
              <a:gd name="connsiteY3" fmla="*/ 106680 h 303407"/>
              <a:gd name="connisteX4" fmla="*/ 1087755 w 623570"/>
              <a:gd name="connsiteY4" fmla="*/ 384810 h 30340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623570" h="303408">
                <a:moveTo>
                  <a:pt x="0" y="0"/>
                </a:moveTo>
                <a:cubicBezTo>
                  <a:pt x="20320" y="46990"/>
                  <a:pt x="42545" y="180340"/>
                  <a:pt x="132715" y="238760"/>
                </a:cubicBezTo>
                <a:cubicBezTo>
                  <a:pt x="222885" y="297180"/>
                  <a:pt x="352425" y="318770"/>
                  <a:pt x="450850" y="292100"/>
                </a:cubicBezTo>
                <a:cubicBezTo>
                  <a:pt x="549275" y="265430"/>
                  <a:pt x="495935" y="88265"/>
                  <a:pt x="623570" y="10668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9485630" y="4866640"/>
            <a:ext cx="691515" cy="675640"/>
          </a:xfrm>
          <a:custGeom>
            <a:avLst/>
            <a:gdLst>
              <a:gd name="connisteX0" fmla="*/ 31861 w 691830"/>
              <a:gd name="connsiteY0" fmla="*/ 344170 h 675691"/>
              <a:gd name="connisteX1" fmla="*/ 47101 w 691830"/>
              <a:gd name="connsiteY1" fmla="*/ 658495 h 675691"/>
              <a:gd name="connisteX2" fmla="*/ 495411 w 691830"/>
              <a:gd name="connsiteY2" fmla="*/ 568325 h 675691"/>
              <a:gd name="connisteX3" fmla="*/ 690356 w 691830"/>
              <a:gd name="connsiteY3" fmla="*/ 224155 h 675691"/>
              <a:gd name="connisteX4" fmla="*/ 570341 w 691830"/>
              <a:gd name="connsiteY4" fmla="*/ 0 h 67569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691830" h="675691">
                <a:moveTo>
                  <a:pt x="31861" y="344170"/>
                </a:moveTo>
                <a:cubicBezTo>
                  <a:pt x="26146" y="408940"/>
                  <a:pt x="-45609" y="613410"/>
                  <a:pt x="47101" y="658495"/>
                </a:cubicBezTo>
                <a:cubicBezTo>
                  <a:pt x="139811" y="703580"/>
                  <a:pt x="366506" y="655320"/>
                  <a:pt x="495411" y="568325"/>
                </a:cubicBezTo>
                <a:cubicBezTo>
                  <a:pt x="624316" y="481330"/>
                  <a:pt x="675116" y="337820"/>
                  <a:pt x="690356" y="224155"/>
                </a:cubicBezTo>
                <a:cubicBezTo>
                  <a:pt x="705596" y="110490"/>
                  <a:pt x="598281" y="38100"/>
                  <a:pt x="570341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2340" y="661670"/>
            <a:ext cx="9786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正确连接电路后，进行实验，记录的数据如表所示．当电压表示数为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>
                <a:ea typeface="宋体" panose="02010600030101010101" pitchFamily="2" charset="-122"/>
              </a:rPr>
              <a:t>时，电流表示数如图丙所示，小灯泡的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16305" y="2119630"/>
          <a:ext cx="7033260" cy="276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6960"/>
                <a:gridCol w="1116965"/>
                <a:gridCol w="975995"/>
                <a:gridCol w="894715"/>
                <a:gridCol w="868045"/>
                <a:gridCol w="830580"/>
              </a:tblGrid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　　　 实验次数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物理量　　　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电功率/W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8996" t="55022" r="33679" b="684"/>
          <a:stretch>
            <a:fillRect/>
          </a:stretch>
        </p:blipFill>
        <p:spPr>
          <a:xfrm>
            <a:off x="8282940" y="2334895"/>
            <a:ext cx="2774950" cy="246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03275" y="4890135"/>
            <a:ext cx="105860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分析表中数据可得出结论：小灯泡工作时，消耗的电功率随电压的增大而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．根据数据还可判断出，小聪在实验中选用的是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的定值电阻．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8584937" y="1302747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1.05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0662" y="55362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45997" y="553629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7860" y="734060"/>
            <a:ext cx="108839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完成实验后，爱动脑筋的小聪又想出一种测量小灯泡额定功率的方法，设计了如图丁所示的电路，所用电压表量程为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V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，请将以下实验步骤补充完整．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sym typeface="+mn-ea"/>
              </a:rPr>
              <a:t>检查电路无误后，闭合开关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sym typeface="+mn-ea"/>
              </a:rPr>
              <a:t>，将开关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拨至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“1”</a:t>
            </a:r>
            <a:r>
              <a:rPr lang="zh-CN" sz="2400">
                <a:sym typeface="+mn-ea"/>
              </a:rPr>
              <a:t>，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调节滑动变阻器滑片直至电压表示数为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sym typeface="+mn-ea"/>
              </a:rPr>
              <a:t>滑片不动，再将开关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拨至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“2”</a:t>
            </a:r>
            <a:r>
              <a:rPr lang="zh-CN" sz="2400">
                <a:sym typeface="+mn-ea"/>
              </a:rPr>
              <a:t>，读出电压表示数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为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2400">
                <a:sym typeface="+mn-ea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③</a:t>
            </a:r>
            <a:r>
              <a:rPr lang="zh-CN" sz="2400">
                <a:sym typeface="+mn-ea"/>
              </a:rPr>
              <a:t>小灯泡的额定功率：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P</a:t>
            </a:r>
            <a:r>
              <a:rPr lang="zh-CN" sz="2400" baseline="-25000">
                <a:sym typeface="+mn-ea"/>
              </a:rPr>
              <a:t>额</a:t>
            </a:r>
            <a:r>
              <a:rPr lang="zh-CN" sz="2400"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用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U</a:t>
            </a:r>
            <a:r>
              <a:rPr lang="zh-CN" sz="2400" baseline="-25000">
                <a:sym typeface="+mn-ea"/>
              </a:rPr>
              <a:t>额</a:t>
            </a:r>
            <a:r>
              <a:rPr lang="zh-CN" sz="2400"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2400">
                <a:sym typeface="+mn-ea"/>
              </a:rPr>
              <a:t>、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2400">
                <a:sym typeface="+mn-ea"/>
              </a:rPr>
              <a:t>表示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若步骤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sym typeface="+mn-ea"/>
              </a:rPr>
              <a:t>中，在将开关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sym typeface="+mn-ea"/>
              </a:rPr>
              <a:t>拨至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“2”</a:t>
            </a:r>
            <a:r>
              <a:rPr lang="zh-CN" sz="2400">
                <a:sym typeface="+mn-ea"/>
              </a:rPr>
              <a:t>时，不小心将滑片向右移动了少许，其他操作正确，则测出的小灯泡额定功率比真实值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偏大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．</a:t>
            </a:r>
            <a:endParaRPr lang="zh-CN" altLang="en-US" sz="2400"/>
          </a:p>
        </p:txBody>
      </p:sp>
      <p:pic>
        <p:nvPicPr>
          <p:cNvPr id="2" name="图片 -21474817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6580" y="2078990"/>
            <a:ext cx="2687955" cy="185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65870" y="4163695"/>
            <a:ext cx="1267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题图丁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6073512" y="3024867"/>
            <a:ext cx="85471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5.5 V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2287" y="57515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4668520" y="4532630"/>
          <a:ext cx="762635" cy="60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2" imgW="444500" imgH="444500" progId="Equation.DSMT4">
                  <p:embed/>
                </p:oleObj>
              </mc:Choice>
              <mc:Fallback>
                <p:oleObj name="" r:id="rId2" imgW="444500" imgH="4445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68520" y="4532630"/>
                        <a:ext cx="762635" cy="604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38569" y="847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7745" y="1562100"/>
            <a:ext cx="7967980" cy="737235"/>
            <a:chOff x="894" y="2977"/>
            <a:chExt cx="12548" cy="1161"/>
          </a:xfrm>
        </p:grpSpPr>
        <p:sp>
          <p:nvSpPr>
            <p:cNvPr id="11" name="文本框 4"/>
            <p:cNvSpPr txBox="1"/>
            <p:nvPr/>
          </p:nvSpPr>
          <p:spPr>
            <a:xfrm>
              <a:off x="3894" y="2977"/>
              <a:ext cx="954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测量小灯泡的电功率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(2019.19，2015.19)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3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349875" y="2441575"/>
            <a:ext cx="1174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pic>
        <p:nvPicPr>
          <p:cNvPr id="2" name="图片 -21474817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430" y="3538855"/>
            <a:ext cx="3609340" cy="16249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9112250" y="155511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5" name="流程图: 终止 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6" name="椭圆 5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64235" y="2369820"/>
            <a:ext cx="107105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实物图连接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[2019.19(1)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2015.19(1)]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电路连接注意事项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(1)</a:t>
            </a:r>
            <a:r>
              <a:rPr lang="zh-CN" sz="2400">
                <a:ea typeface="宋体" panose="02010600030101010101" pitchFamily="2" charset="-122"/>
              </a:rPr>
              <a:t>开关断开；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闭合开关前滑片应移到阻值最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[2015.19(2)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滑动变阻器在电路中的作用：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保护电路；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改变小灯泡两端的电压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7105" y="641985"/>
            <a:ext cx="9692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滑动变阻器规格选取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滑动变阻器的最大电流需大于测量过程中的最大电流；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滑动变阻器的最大阻值</a:t>
            </a:r>
            <a:endParaRPr lang="zh-CN" altLang="en-US" sz="2400"/>
          </a:p>
        </p:txBody>
      </p:sp>
      <p:pic>
        <p:nvPicPr>
          <p:cNvPr id="2" name="图片 -2147481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2367915"/>
            <a:ext cx="6196330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33425" y="4701540"/>
            <a:ext cx="108686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使小灯泡正常发光的操作：移动滑片，观察电压表示数，</a:t>
            </a:r>
            <a:r>
              <a:rPr lang="zh-CN" sz="2400" u="sng">
                <a:ea typeface="宋体" panose="02010600030101010101" pitchFamily="2" charset="-122"/>
              </a:rPr>
              <a:t>使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电压表示数等于小灯泡的额定电压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电流表、电压表的使用和读数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[2019.19(2)</a:t>
            </a:r>
            <a:r>
              <a:rPr lang="zh-CN" sz="2400">
                <a:cs typeface="仿宋_GB2312" charset="0"/>
              </a:rPr>
              <a:t>涉及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01980" y="791210"/>
            <a:ext cx="11276330" cy="5631180"/>
            <a:chOff x="947" y="1246"/>
            <a:chExt cx="17758" cy="8868"/>
          </a:xfrm>
        </p:grpSpPr>
        <p:sp>
          <p:nvSpPr>
            <p:cNvPr id="100" name="文本框 99"/>
            <p:cNvSpPr txBox="1"/>
            <p:nvPr/>
          </p:nvSpPr>
          <p:spPr>
            <a:xfrm>
              <a:off x="947" y="1246"/>
              <a:ext cx="17758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7. </a:t>
              </a:r>
              <a:r>
                <a:rPr lang="zh-CN" sz="2400">
                  <a:ea typeface="宋体" panose="02010600030101010101" pitchFamily="2" charset="-122"/>
                </a:rPr>
                <a:t>电路故障分析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[2015.19(2)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2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8. </a:t>
              </a:r>
              <a:r>
                <a:rPr lang="zh-CN" sz="2400">
                  <a:ea typeface="宋体" panose="02010600030101010101" pitchFamily="2" charset="-122"/>
                </a:rPr>
                <a:t>电路连接正确，小灯泡不亮的可能原因：滑动变阻器连入电路的阻值太大，小灯泡的实际电功率太小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[2015.19(3)]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9. </a:t>
              </a:r>
              <a:r>
                <a:rPr lang="zh-CN" sz="2400">
                  <a:ea typeface="宋体" panose="02010600030101010101" pitchFamily="2" charset="-122"/>
                </a:rPr>
                <a:t>实验中多次测量的目的：测量小灯泡在不同电压下的实际功率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10. </a:t>
              </a:r>
              <a:r>
                <a:rPr lang="zh-CN" sz="2400">
                  <a:ea typeface="宋体" panose="02010600030101010101" pitchFamily="2" charset="-122"/>
                </a:rPr>
                <a:t>实验数据表格设计及数据记录</a:t>
              </a:r>
              <a:r>
                <a:rPr lang="zh-CN" sz="2400">
                  <a:ea typeface="黑体" panose="02010609060101010101" pitchFamily="49" charset="-122"/>
                </a:rPr>
                <a:t>【分析数据和现象】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11. </a:t>
              </a:r>
              <a:r>
                <a:rPr lang="zh-CN" sz="2400">
                  <a:ea typeface="宋体" panose="02010600030101010101" pitchFamily="2" charset="-122"/>
                </a:rPr>
                <a:t>根据表格数据绘制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图像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12. </a:t>
              </a:r>
              <a:r>
                <a:rPr lang="zh-CN" sz="2400">
                  <a:ea typeface="宋体" panose="02010600030101010101" pitchFamily="2" charset="-122"/>
                </a:rPr>
                <a:t>计算小灯泡的额定功率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aseline="-25000">
                  <a:ea typeface="宋体" panose="02010600030101010101" pitchFamily="2" charset="-122"/>
                </a:rPr>
                <a:t>额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 baseline="-25000">
                  <a:ea typeface="宋体" panose="02010600030101010101" pitchFamily="2" charset="-122"/>
                </a:rPr>
                <a:t>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 baseline="-25000">
                  <a:ea typeface="宋体" panose="02010600030101010101" pitchFamily="2" charset="-122"/>
                </a:rPr>
                <a:t>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及灯泡正常发光时的电阻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＝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[2019.19(2)</a:t>
              </a:r>
              <a:r>
                <a:rPr lang="zh-CN" sz="2400">
                  <a:cs typeface="仿宋_GB2312" charset="0"/>
                </a:rPr>
                <a:t>，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2015.19(4)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1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13. </a:t>
              </a:r>
              <a:r>
                <a:rPr lang="zh-CN" sz="2400">
                  <a:ea typeface="宋体" panose="02010600030101010101" pitchFamily="2" charset="-122"/>
                </a:rPr>
                <a:t>根据表格数据，计算实验中定值电阻的阻值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[2019.19(3)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2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15198" y="7353"/>
            <a:ext cx="664" cy="1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457835" imgH="775335" progId="Equation.DSMT4">
                    <p:embed/>
                  </p:oleObj>
                </mc:Choice>
                <mc:Fallback>
                  <p:oleObj name="" r:id="rId1" imgW="457835" imgH="77533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198" y="7353"/>
                          <a:ext cx="664" cy="13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42b18536-cb66-496d-bd28-13671afd8808}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7cab60c3-807f-4fdf-b102-fd9d44f10bb6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1b260016-2f7c-4802-9cea-41d8cb0bfdb9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4233</Words>
  <Application>WPS 演示</Application>
  <PresentationFormat>宽屏</PresentationFormat>
  <Paragraphs>376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Times New Roman</vt:lpstr>
      <vt:lpstr>黑体</vt:lpstr>
      <vt:lpstr>楷体_GB2312</vt:lpstr>
      <vt:lpstr>新宋体</vt:lpstr>
      <vt:lpstr>仿宋_GB2312</vt:lpstr>
      <vt:lpstr>仿宋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