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78" r:id="rId3"/>
    <p:sldId id="290" r:id="rId4"/>
    <p:sldId id="288" r:id="rId5"/>
    <p:sldId id="375" r:id="rId6"/>
    <p:sldId id="374" r:id="rId7"/>
    <p:sldId id="294" r:id="rId8"/>
    <p:sldId id="377" r:id="rId9"/>
    <p:sldId id="378" r:id="rId10"/>
    <p:sldId id="379" r:id="rId11"/>
    <p:sldId id="380" r:id="rId12"/>
    <p:sldId id="394" r:id="rId13"/>
    <p:sldId id="395" r:id="rId14"/>
    <p:sldId id="397" r:id="rId15"/>
    <p:sldId id="399" r:id="rId16"/>
    <p:sldId id="417" r:id="rId17"/>
    <p:sldId id="307" r:id="rId18"/>
    <p:sldId id="416" r:id="rId19"/>
    <p:sldId id="308" r:id="rId20"/>
    <p:sldId id="419" r:id="rId21"/>
    <p:sldId id="289" r:id="rId22"/>
    <p:sldId id="426" r:id="rId23"/>
    <p:sldId id="427" r:id="rId24"/>
    <p:sldId id="392" r:id="rId25"/>
    <p:sldId id="393" r:id="rId26"/>
  </p:sldIdLst>
  <p:sldSz cx="9144000" cy="5130800"/>
  <p:notesSz cx="6858000" cy="9144000"/>
  <p:defaultTextStyle>
    <a:lvl1pPr>
      <a:defRPr>
        <a:latin typeface="Arial" panose="020B0604020202020204"/>
        <a:ea typeface="Arial" panose="020B0604020202020204"/>
        <a:cs typeface="Arial" panose="020B0604020202020204"/>
        <a:sym typeface="Arial" panose="020B0604020202020204"/>
      </a:defRPr>
    </a:lvl1pPr>
    <a:lvl2pPr indent="457200">
      <a:defRPr>
        <a:latin typeface="Arial" panose="020B0604020202020204"/>
        <a:ea typeface="Arial" panose="020B0604020202020204"/>
        <a:cs typeface="Arial" panose="020B0604020202020204"/>
        <a:sym typeface="Arial" panose="020B0604020202020204"/>
      </a:defRPr>
    </a:lvl2pPr>
    <a:lvl3pPr indent="914400">
      <a:defRPr>
        <a:latin typeface="Arial" panose="020B0604020202020204"/>
        <a:ea typeface="Arial" panose="020B0604020202020204"/>
        <a:cs typeface="Arial" panose="020B0604020202020204"/>
        <a:sym typeface="Arial" panose="020B0604020202020204"/>
      </a:defRPr>
    </a:lvl3pPr>
    <a:lvl4pPr indent="1371600">
      <a:defRPr>
        <a:latin typeface="Arial" panose="020B0604020202020204"/>
        <a:ea typeface="Arial" panose="020B0604020202020204"/>
        <a:cs typeface="Arial" panose="020B0604020202020204"/>
        <a:sym typeface="Arial" panose="020B0604020202020204"/>
      </a:defRPr>
    </a:lvl4pPr>
    <a:lvl5pPr indent="1828800">
      <a:defRPr>
        <a:latin typeface="Arial" panose="020B0604020202020204"/>
        <a:ea typeface="Arial" panose="020B0604020202020204"/>
        <a:cs typeface="Arial" panose="020B0604020202020204"/>
        <a:sym typeface="Arial" panose="020B0604020202020204"/>
      </a:defRPr>
    </a:lvl5pPr>
    <a:lvl6pPr indent="2286000">
      <a:defRPr>
        <a:latin typeface="Arial" panose="020B0604020202020204"/>
        <a:ea typeface="Arial" panose="020B0604020202020204"/>
        <a:cs typeface="Arial" panose="020B0604020202020204"/>
        <a:sym typeface="Arial" panose="020B0604020202020204"/>
      </a:defRPr>
    </a:lvl6pPr>
    <a:lvl7pPr indent="2743200">
      <a:defRPr>
        <a:latin typeface="Arial" panose="020B0604020202020204"/>
        <a:ea typeface="Arial" panose="020B0604020202020204"/>
        <a:cs typeface="Arial" panose="020B0604020202020204"/>
        <a:sym typeface="Arial" panose="020B0604020202020204"/>
      </a:defRPr>
    </a:lvl7pPr>
    <a:lvl8pPr indent="3200400">
      <a:defRPr>
        <a:latin typeface="Arial" panose="020B0604020202020204"/>
        <a:ea typeface="Arial" panose="020B0604020202020204"/>
        <a:cs typeface="Arial" panose="020B0604020202020204"/>
        <a:sym typeface="Arial" panose="020B0604020202020204"/>
      </a:defRPr>
    </a:lvl8pPr>
    <a:lvl9pPr indent="3657600">
      <a:defRPr>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7E27"/>
    <a:srgbClr val="66FF33"/>
    <a:srgbClr val="01457D"/>
    <a:srgbClr val="025EAA"/>
    <a:srgbClr val="0039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4" d="100"/>
          <a:sy n="144" d="100"/>
        </p:scale>
        <p:origin x="-684" y="-102"/>
      </p:cViewPr>
      <p:guideLst>
        <p:guide orient="horz" pos="1616"/>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3720428619"/>
      </p:ext>
    </p:extLst>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幻灯片">
    <p:spTree>
      <p:nvGrpSpPr>
        <p:cNvPr id="1" name=""/>
        <p:cNvGrpSpPr/>
        <p:nvPr/>
      </p:nvGrpSpPr>
      <p:grpSpPr>
        <a:xfrm>
          <a:off x="0" y="0"/>
          <a:ext cx="0" cy="0"/>
          <a:chOff x="0" y="0"/>
          <a:chExt cx="0" cy="0"/>
        </a:xfrm>
      </p:grpSpPr>
      <p:sp>
        <p:nvSpPr>
          <p:cNvPr id="5" name="Shape 5"/>
          <p:cNvSpPr>
            <a:spLocks noGrp="1"/>
          </p:cNvSpPr>
          <p:nvPr>
            <p:ph type="title" hasCustomPrompt="1"/>
          </p:nvPr>
        </p:nvSpPr>
        <p:spPr>
          <a:xfrm>
            <a:off x="1143000" y="0"/>
            <a:ext cx="6858000" cy="2632075"/>
          </a:xfrm>
          <a:prstGeom prst="rect">
            <a:avLst/>
          </a:prstGeom>
        </p:spPr>
        <p:txBody>
          <a:bodyPr anchor="b"/>
          <a:lstStyle>
            <a:lvl1pPr>
              <a:defRPr sz="6000"/>
            </a:lvl1pPr>
          </a:lstStyle>
          <a:p>
            <a:pPr lvl="0">
              <a:defRPr sz="1800"/>
            </a:pPr>
            <a:r>
              <a:rPr sz="6000"/>
              <a:t>标题文本</a:t>
            </a:r>
          </a:p>
        </p:txBody>
      </p:sp>
      <p:sp>
        <p:nvSpPr>
          <p:cNvPr id="6" name="Shape 6"/>
          <p:cNvSpPr>
            <a:spLocks noGrp="1"/>
          </p:cNvSpPr>
          <p:nvPr>
            <p:ph type="body" idx="1" hasCustomPrompt="1"/>
          </p:nvPr>
        </p:nvSpPr>
        <p:spPr>
          <a:xfrm>
            <a:off x="1143000" y="2700338"/>
            <a:ext cx="6858000" cy="2430462"/>
          </a:xfrm>
          <a:prstGeom prst="rect">
            <a:avLst/>
          </a:prstGeom>
        </p:spPr>
        <p:txBody>
          <a:bodyPr/>
          <a:lstStyle>
            <a:lvl1pPr marL="0" indent="0" algn="ctr">
              <a:spcBef>
                <a:spcPts val="500"/>
              </a:spcBef>
              <a:buSzTx/>
              <a:buNone/>
              <a:defRPr sz="2400"/>
            </a:lvl1pPr>
            <a:lvl2pPr marL="0" indent="457200" algn="ctr">
              <a:spcBef>
                <a:spcPts val="500"/>
              </a:spcBef>
              <a:buSzTx/>
              <a:buNone/>
              <a:defRPr sz="2400"/>
            </a:lvl2pPr>
            <a:lvl3pPr marL="0" indent="914400" algn="ctr">
              <a:spcBef>
                <a:spcPts val="500"/>
              </a:spcBef>
              <a:buSzTx/>
              <a:buNone/>
              <a:defRPr sz="2400"/>
            </a:lvl3pPr>
            <a:lvl4pPr marL="0" indent="1371600" algn="ctr">
              <a:spcBef>
                <a:spcPts val="500"/>
              </a:spcBef>
              <a:buSzTx/>
              <a:buNone/>
              <a:defRPr sz="2400"/>
            </a:lvl4pPr>
            <a:lvl5pPr marL="0" indent="1828800" algn="ctr">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grpSp>
        <p:nvGrpSpPr>
          <p:cNvPr id="4" name="组合 3"/>
          <p:cNvGrpSpPr/>
          <p:nvPr userDrawn="1"/>
        </p:nvGrpSpPr>
        <p:grpSpPr>
          <a:xfrm>
            <a:off x="7864747" y="126477"/>
            <a:ext cx="1135204" cy="341359"/>
            <a:chOff x="468128" y="370735"/>
            <a:chExt cx="1135204" cy="341359"/>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hasCustomPrompt="1"/>
          </p:nvPr>
        </p:nvSpPr>
        <p:spPr>
          <a:prstGeom prst="rect">
            <a:avLst/>
          </a:prstGeom>
        </p:spPr>
        <p:txBody>
          <a:bodyPr/>
          <a:lstStyle/>
          <a:p>
            <a:pPr lvl="0">
              <a:defRPr sz="1800"/>
            </a:pPr>
            <a:r>
              <a:rPr sz="4400"/>
              <a:t>标题文本</a:t>
            </a:r>
          </a:p>
        </p:txBody>
      </p:sp>
      <p:sp>
        <p:nvSpPr>
          <p:cNvPr id="30" name="Shape 30"/>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hasCustomPrompt="1"/>
          </p:nvPr>
        </p:nvSpPr>
        <p:spPr>
          <a:xfrm>
            <a:off x="6543675" y="273050"/>
            <a:ext cx="1971675" cy="4857750"/>
          </a:xfrm>
          <a:prstGeom prst="rect">
            <a:avLst/>
          </a:prstGeom>
        </p:spPr>
        <p:txBody>
          <a:bodyPr/>
          <a:lstStyle/>
          <a:p>
            <a:pPr lvl="0">
              <a:defRPr sz="1800"/>
            </a:pPr>
            <a:r>
              <a:rPr sz="4400"/>
              <a:t>标题文本</a:t>
            </a:r>
          </a:p>
        </p:txBody>
      </p:sp>
      <p:sp>
        <p:nvSpPr>
          <p:cNvPr id="33" name="Shape 33"/>
          <p:cNvSpPr>
            <a:spLocks noGrp="1"/>
          </p:cNvSpPr>
          <p:nvPr>
            <p:ph type="body" idx="1" hasCustomPrompt="1"/>
          </p:nvPr>
        </p:nvSpPr>
        <p:spPr>
          <a:xfrm>
            <a:off x="628650" y="273050"/>
            <a:ext cx="5762625" cy="4857750"/>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标题和内容">
    <p:spTree>
      <p:nvGrpSpPr>
        <p:cNvPr id="1" name=""/>
        <p:cNvGrpSpPr/>
        <p:nvPr/>
      </p:nvGrpSpPr>
      <p:grpSpPr>
        <a:xfrm>
          <a:off x="0" y="0"/>
          <a:ext cx="0" cy="0"/>
          <a:chOff x="0" y="0"/>
          <a:chExt cx="0" cy="0"/>
        </a:xfrm>
      </p:grpSpPr>
      <p:sp>
        <p:nvSpPr>
          <p:cNvPr id="8" name="Shape 8"/>
          <p:cNvSpPr>
            <a:spLocks noGrp="1"/>
          </p:cNvSpPr>
          <p:nvPr>
            <p:ph type="title" hasCustomPrompt="1"/>
          </p:nvPr>
        </p:nvSpPr>
        <p:spPr>
          <a:prstGeom prst="rect">
            <a:avLst/>
          </a:prstGeom>
        </p:spPr>
        <p:txBody>
          <a:bodyPr/>
          <a:lstStyle/>
          <a:p>
            <a:pPr lvl="0">
              <a:defRPr sz="1800"/>
            </a:pPr>
            <a:r>
              <a:rPr sz="4400"/>
              <a:t>标题文本</a:t>
            </a:r>
          </a:p>
        </p:txBody>
      </p:sp>
      <p:sp>
        <p:nvSpPr>
          <p:cNvPr id="9" name="Shape 9"/>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623887" y="0"/>
            <a:ext cx="7886701" cy="3421064"/>
          </a:xfrm>
          <a:prstGeom prst="rect">
            <a:avLst/>
          </a:prstGeom>
        </p:spPr>
        <p:txBody>
          <a:bodyPr anchor="b"/>
          <a:lstStyle>
            <a:lvl1pPr>
              <a:defRPr sz="6000"/>
            </a:lvl1pPr>
          </a:lstStyle>
          <a:p>
            <a:pPr lvl="0">
              <a:defRPr sz="1800"/>
            </a:pPr>
            <a:r>
              <a:rPr sz="6000"/>
              <a:t>标题文本</a:t>
            </a:r>
          </a:p>
        </p:txBody>
      </p:sp>
      <p:sp>
        <p:nvSpPr>
          <p:cNvPr id="12" name="Shape 12"/>
          <p:cNvSpPr>
            <a:spLocks noGrp="1"/>
          </p:cNvSpPr>
          <p:nvPr>
            <p:ph type="body" idx="1" hasCustomPrompt="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hasCustomPrompt="1"/>
          </p:nvPr>
        </p:nvSpPr>
        <p:spPr>
          <a:prstGeom prst="rect">
            <a:avLst/>
          </a:prstGeom>
        </p:spPr>
        <p:txBody>
          <a:bodyPr/>
          <a:lstStyle/>
          <a:p>
            <a:pPr lvl="0">
              <a:defRPr sz="1800"/>
            </a:pPr>
            <a:r>
              <a:rPr sz="4400"/>
              <a:t>标题文本</a:t>
            </a:r>
          </a:p>
        </p:txBody>
      </p:sp>
      <p:sp>
        <p:nvSpPr>
          <p:cNvPr id="15" name="Shape 15"/>
          <p:cNvSpPr>
            <a:spLocks noGrp="1"/>
          </p:cNvSpPr>
          <p:nvPr>
            <p:ph type="body" idx="1" hasCustomPrompt="1"/>
          </p:nvPr>
        </p:nvSpPr>
        <p:spPr>
          <a:xfrm>
            <a:off x="628650" y="1368425"/>
            <a:ext cx="3867150" cy="376237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hasCustomPrompt="1"/>
          </p:nvPr>
        </p:nvSpPr>
        <p:spPr>
          <a:xfrm>
            <a:off x="630237" y="273050"/>
            <a:ext cx="7886701" cy="995363"/>
          </a:xfrm>
          <a:prstGeom prst="rect">
            <a:avLst/>
          </a:prstGeom>
        </p:spPr>
        <p:txBody>
          <a:bodyPr/>
          <a:lstStyle/>
          <a:p>
            <a:pPr lvl="0">
              <a:defRPr sz="1800"/>
            </a:pPr>
            <a:r>
              <a:rPr sz="4400"/>
              <a:t>标题文本</a:t>
            </a:r>
          </a:p>
        </p:txBody>
      </p:sp>
      <p:sp>
        <p:nvSpPr>
          <p:cNvPr id="18" name="Shape 18"/>
          <p:cNvSpPr>
            <a:spLocks noGrp="1"/>
          </p:cNvSpPr>
          <p:nvPr>
            <p:ph type="body" idx="1" hasCustomPrompt="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defRPr sz="1800" b="0"/>
            </a:pPr>
            <a:r>
              <a:rPr sz="2400" b="1"/>
              <a:t>正文级别 1</a:t>
            </a:r>
          </a:p>
          <a:p>
            <a:pPr lvl="1">
              <a:defRPr sz="1800" b="0"/>
            </a:pPr>
            <a:r>
              <a:rPr sz="2400" b="1"/>
              <a:t>正文级别 2</a:t>
            </a:r>
          </a:p>
          <a:p>
            <a:pPr lvl="2">
              <a:defRPr sz="1800" b="0"/>
            </a:pPr>
            <a:r>
              <a:rPr sz="2400" b="1"/>
              <a:t>正文级别 3</a:t>
            </a:r>
          </a:p>
          <a:p>
            <a:pPr lvl="3">
              <a:defRPr sz="1800" b="0"/>
            </a:pPr>
            <a:r>
              <a:rPr sz="2400" b="1"/>
              <a:t>正文级别 4</a:t>
            </a:r>
          </a:p>
          <a:p>
            <a:pPr lvl="4">
              <a:defRPr sz="1800" b="0"/>
            </a:pPr>
            <a:r>
              <a:rPr sz="2400" b="1"/>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20" name="Shape 20"/>
          <p:cNvSpPr>
            <a:spLocks noGrp="1"/>
          </p:cNvSpPr>
          <p:nvPr>
            <p:ph type="title" hasCustomPrompt="1"/>
          </p:nvPr>
        </p:nvSpPr>
        <p:spPr>
          <a:xfrm>
            <a:off x="628650" y="273050"/>
            <a:ext cx="7886700" cy="995363"/>
          </a:xfrm>
          <a:prstGeom prst="rect">
            <a:avLst/>
          </a:prstGeom>
        </p:spPr>
        <p:txBody>
          <a:bodyPr/>
          <a:lstStyle/>
          <a:p>
            <a:pPr lvl="0">
              <a:defRPr sz="1800"/>
            </a:pPr>
            <a:r>
              <a:rPr sz="4400"/>
              <a:t>标题文本</a:t>
            </a:r>
          </a:p>
        </p:txBody>
      </p:sp>
      <p:grpSp>
        <p:nvGrpSpPr>
          <p:cNvPr id="3" name="组合 2"/>
          <p:cNvGrpSpPr/>
          <p:nvPr userDrawn="1"/>
        </p:nvGrpSpPr>
        <p:grpSpPr>
          <a:xfrm>
            <a:off x="7864747" y="126477"/>
            <a:ext cx="1135204" cy="341359"/>
            <a:chOff x="468128" y="370735"/>
            <a:chExt cx="1135204" cy="341359"/>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4" name="Shape 24"/>
          <p:cNvSpPr>
            <a:spLocks noGrp="1"/>
          </p:cNvSpPr>
          <p:nvPr>
            <p:ph type="body" idx="1" hasCustomPrompt="1"/>
          </p:nvPr>
        </p:nvSpPr>
        <p:spPr>
          <a:xfrm>
            <a:off x="3887787" y="739775"/>
            <a:ext cx="4629151" cy="439102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7" name="Shape 27"/>
          <p:cNvSpPr>
            <a:spLocks noGrp="1"/>
          </p:cNvSpPr>
          <p:nvPr>
            <p:ph type="body" idx="1" hasCustomPrompt="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defRPr sz="1800"/>
            </a:pPr>
            <a:r>
              <a:rPr sz="1600"/>
              <a:t>正文级别 1</a:t>
            </a:r>
          </a:p>
          <a:p>
            <a:pPr lvl="1">
              <a:defRPr sz="1800"/>
            </a:pPr>
            <a:r>
              <a:rPr sz="1600"/>
              <a:t>正文级别 2</a:t>
            </a:r>
          </a:p>
          <a:p>
            <a:pPr lvl="2">
              <a:defRPr sz="1800"/>
            </a:pPr>
            <a:r>
              <a:rPr sz="1600"/>
              <a:t>正文级别 3</a:t>
            </a:r>
          </a:p>
          <a:p>
            <a:pPr lvl="3">
              <a:defRPr sz="1800"/>
            </a:pPr>
            <a:r>
              <a:rPr sz="1600"/>
              <a:t>正文级别 4</a:t>
            </a:r>
          </a:p>
          <a:p>
            <a:pPr lvl="4">
              <a:defRPr sz="1800"/>
            </a:pPr>
            <a:r>
              <a:rPr sz="1600"/>
              <a:t>正文级别 5</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28650" y="273050"/>
            <a:ext cx="7886700" cy="1095375"/>
          </a:xfrm>
          <a:prstGeom prst="rect">
            <a:avLst/>
          </a:prstGeom>
          <a:ln w="12700">
            <a:miter lim="400000"/>
          </a:ln>
        </p:spPr>
        <p:txBody>
          <a:bodyPr lIns="45719" rIns="45719"/>
          <a:lstStyle/>
          <a:p>
            <a:pPr lvl="0">
              <a:defRPr sz="1800"/>
            </a:pPr>
            <a:r>
              <a:rPr sz="4400"/>
              <a:t>标题文本</a:t>
            </a:r>
          </a:p>
        </p:txBody>
      </p:sp>
      <p:sp>
        <p:nvSpPr>
          <p:cNvPr id="3" name="Shape 3"/>
          <p:cNvSpPr>
            <a:spLocks noGrp="1"/>
          </p:cNvSpPr>
          <p:nvPr>
            <p:ph type="body" idx="1"/>
          </p:nvPr>
        </p:nvSpPr>
        <p:spPr>
          <a:xfrm>
            <a:off x="628650" y="1368425"/>
            <a:ext cx="7886700" cy="3762375"/>
          </a:xfrm>
          <a:prstGeom prst="rect">
            <a:avLst/>
          </a:prstGeom>
          <a:ln w="12700">
            <a:miter lim="400000"/>
          </a:ln>
        </p:spPr>
        <p:txBody>
          <a:bodyPr lIns="45719" rIns="45719"/>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7" name="组合 6"/>
          <p:cNvGrpSpPr/>
          <p:nvPr userDrawn="1"/>
        </p:nvGrpSpPr>
        <p:grpSpPr>
          <a:xfrm>
            <a:off x="7450969" y="126477"/>
            <a:ext cx="1433080" cy="430931"/>
            <a:chOff x="468128" y="370735"/>
            <a:chExt cx="1135204" cy="341359"/>
          </a:xfrm>
        </p:grpSpPr>
        <p:pic>
          <p:nvPicPr>
            <p:cNvPr id="8" name="图片 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9" name="图片 8"/>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6000" algn="r">
        <a:defRPr sz="1200">
          <a:solidFill>
            <a:schemeClr val="tx1"/>
          </a:solidFill>
          <a:latin typeface="+mn-lt"/>
          <a:ea typeface="+mn-ea"/>
          <a:cs typeface="+mn-cs"/>
          <a:sym typeface="Arial" panose="020B0604020202020204"/>
        </a:defRPr>
      </a:lvl6pPr>
      <a:lvl7pPr indent="2743200" algn="r">
        <a:defRPr sz="1200">
          <a:solidFill>
            <a:schemeClr val="tx1"/>
          </a:solidFill>
          <a:latin typeface="+mn-lt"/>
          <a:ea typeface="+mn-ea"/>
          <a:cs typeface="+mn-cs"/>
          <a:sym typeface="Arial" panose="020B0604020202020204"/>
        </a:defRPr>
      </a:lvl7pPr>
      <a:lvl8pPr indent="3200400" algn="r">
        <a:defRPr sz="1200">
          <a:solidFill>
            <a:schemeClr val="tx1"/>
          </a:solidFill>
          <a:latin typeface="+mn-lt"/>
          <a:ea typeface="+mn-ea"/>
          <a:cs typeface="+mn-cs"/>
          <a:sym typeface="Arial" panose="020B0604020202020204"/>
        </a:defRPr>
      </a:lvl8pPr>
      <a:lvl9pPr indent="3657600" algn="r">
        <a:defRPr sz="1200">
          <a:solidFill>
            <a:schemeClr val="tx1"/>
          </a:solidFill>
          <a:latin typeface="+mn-lt"/>
          <a:ea typeface="+mn-ea"/>
          <a:cs typeface="+mn-cs"/>
          <a:sym typeface="Arial" panose="020B060402020202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23.wmf"/><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2747" y="1934396"/>
            <a:ext cx="1829733"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smtClean="0">
                <a:solidFill>
                  <a:schemeClr val="bg1"/>
                </a:solidFill>
                <a:latin typeface="微软雅黑" panose="020B0503020204020204" charset="-122"/>
                <a:ea typeface="微软雅黑" panose="020B0503020204020204" charset="-122"/>
              </a:rPr>
              <a:t>中</a:t>
            </a:r>
            <a:r>
              <a:rPr lang="zh-CN" altLang="en-US" sz="2400" b="1" dirty="0">
                <a:solidFill>
                  <a:schemeClr val="bg1"/>
                </a:solidFill>
                <a:latin typeface="微软雅黑" panose="020B0503020204020204" charset="-122"/>
                <a:ea typeface="微软雅黑" panose="020B0503020204020204" charset="-122"/>
              </a:rPr>
              <a:t>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0" name="Shape 40"/>
          <p:cNvSpPr/>
          <p:nvPr/>
        </p:nvSpPr>
        <p:spPr>
          <a:xfrm>
            <a:off x="4538969" y="2627200"/>
            <a:ext cx="2831326" cy="502702"/>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000" baseline="-25000" dirty="0" smtClean="0">
                <a:solidFill>
                  <a:schemeClr val="tx1"/>
                </a:solidFill>
                <a:latin typeface="微软雅黑" panose="020B0503020204020204" charset="-122"/>
                <a:ea typeface="微软雅黑" panose="020B0503020204020204" charset="-122"/>
              </a:rPr>
              <a:t>第</a:t>
            </a:r>
            <a:r>
              <a:rPr lang="zh-CN" altLang="en-US" sz="4000" baseline="-25000" dirty="0">
                <a:solidFill>
                  <a:schemeClr val="tx1"/>
                </a:solidFill>
                <a:latin typeface="微软雅黑" panose="020B0503020204020204" charset="-122"/>
                <a:ea typeface="微软雅黑" panose="020B0503020204020204" charset="-122"/>
              </a:rPr>
              <a:t>十九</a:t>
            </a:r>
            <a:r>
              <a:rPr lang="zh-CN" altLang="en-US" sz="4000" baseline="-25000" dirty="0" smtClean="0">
                <a:solidFill>
                  <a:schemeClr val="tx1"/>
                </a:solidFill>
                <a:latin typeface="微软雅黑" panose="020B0503020204020204" charset="-122"/>
                <a:ea typeface="微软雅黑" panose="020B0503020204020204" charset="-122"/>
              </a:rPr>
              <a:t>章  第</a:t>
            </a:r>
            <a:r>
              <a:rPr lang="en-US" altLang="zh-CN" sz="4000" baseline="-25000" dirty="0" smtClean="0">
                <a:solidFill>
                  <a:schemeClr val="tx1"/>
                </a:solidFill>
                <a:latin typeface="微软雅黑" panose="020B0503020204020204" charset="-122"/>
                <a:ea typeface="微软雅黑" panose="020B0503020204020204" charset="-122"/>
              </a:rPr>
              <a:t>1</a:t>
            </a:r>
            <a:r>
              <a:rPr lang="zh-CN" altLang="en-US" sz="4000" baseline="-25000" dirty="0" smtClean="0">
                <a:solidFill>
                  <a:schemeClr val="tx1"/>
                </a:solidFill>
                <a:latin typeface="微软雅黑" panose="020B0503020204020204" charset="-122"/>
                <a:ea typeface="微软雅黑" panose="020B0503020204020204" charset="-122"/>
              </a:rPr>
              <a:t>节</a:t>
            </a:r>
            <a:endParaRPr lang="zh-CN" sz="4000" baseline="-25000" dirty="0">
              <a:solidFill>
                <a:schemeClr val="tx1"/>
              </a:solidFill>
              <a:latin typeface="微软雅黑" panose="020B0503020204020204" charset="-122"/>
              <a:ea typeface="微软雅黑" panose="020B0503020204020204" charset="-122"/>
            </a:endParaRPr>
          </a:p>
        </p:txBody>
      </p:sp>
      <p:sp>
        <p:nvSpPr>
          <p:cNvPr id="5" name="Shape 40"/>
          <p:cNvSpPr/>
          <p:nvPr/>
        </p:nvSpPr>
        <p:spPr>
          <a:xfrm>
            <a:off x="3742266" y="959224"/>
            <a:ext cx="4152508"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a:solidFill>
                  <a:srgbClr val="007E27"/>
                </a:solidFill>
                <a:latin typeface="方正姚体" panose="02010601030101010101" pitchFamily="2" charset="-122"/>
                <a:ea typeface="方正姚体" panose="02010601030101010101" pitchFamily="2" charset="-122"/>
              </a:rPr>
              <a:t>人教</a:t>
            </a:r>
            <a:r>
              <a:rPr lang="zh-CN" altLang="en-US" sz="7200" b="1" baseline="-25000" dirty="0" smtClean="0">
                <a:solidFill>
                  <a:srgbClr val="007E27"/>
                </a:solidFill>
                <a:latin typeface="方正姚体" panose="02010601030101010101" pitchFamily="2" charset="-122"/>
                <a:ea typeface="方正姚体" panose="02010601030101010101" pitchFamily="2" charset="-122"/>
              </a:rPr>
              <a:t>版  物理</a:t>
            </a:r>
            <a:r>
              <a:rPr lang="zh-CN" altLang="en-US" sz="2400" b="1" baseline="-25000" dirty="0" smtClean="0">
                <a:solidFill>
                  <a:srgbClr val="007E27"/>
                </a:solidFill>
                <a:latin typeface="方正姚体" panose="02010601030101010101" pitchFamily="2" charset="-122"/>
                <a:ea typeface="方正姚体" panose="02010601030101010101" pitchFamily="2" charset="-122"/>
              </a:rPr>
              <a:t>（初中）</a:t>
            </a:r>
            <a:endParaRPr lang="zh-CN" sz="2400" b="1" baseline="-25000" dirty="0">
              <a:solidFill>
                <a:srgbClr val="007E27"/>
              </a:solidFill>
              <a:latin typeface="方正姚体" panose="02010601030101010101" pitchFamily="2" charset="-122"/>
              <a:ea typeface="方正姚体" panose="02010601030101010101" pitchFamily="2" charset="-122"/>
            </a:endParaRPr>
          </a:p>
        </p:txBody>
      </p:sp>
      <p:sp>
        <p:nvSpPr>
          <p:cNvPr id="6" name="Shape 40"/>
          <p:cNvSpPr/>
          <p:nvPr/>
        </p:nvSpPr>
        <p:spPr>
          <a:xfrm>
            <a:off x="4941198" y="3322657"/>
            <a:ext cx="2026868" cy="646331"/>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5400" baseline="-25000" dirty="0" smtClean="0">
                <a:solidFill>
                  <a:srgbClr val="FF0000"/>
                </a:solidFill>
                <a:latin typeface="微软雅黑" panose="020B0503020204020204" charset="-122"/>
                <a:ea typeface="微软雅黑" panose="020B0503020204020204" charset="-122"/>
              </a:rPr>
              <a:t>家庭电路</a:t>
            </a:r>
            <a:endParaRPr lang="zh-CN" sz="5400" baseline="-25000" dirty="0">
              <a:solidFill>
                <a:srgbClr val="FF0000"/>
              </a:solidFill>
              <a:latin typeface="微软雅黑" panose="020B0503020204020204" charset="-122"/>
              <a:ea typeface="微软雅黑" panose="020B0503020204020204" charset="-122"/>
            </a:endParaRPr>
          </a:p>
        </p:txBody>
      </p:sp>
      <p:sp>
        <p:nvSpPr>
          <p:cNvPr id="4" name="矩形 3"/>
          <p:cNvSpPr/>
          <p:nvPr/>
        </p:nvSpPr>
        <p:spPr>
          <a:xfrm>
            <a:off x="217314" y="203839"/>
            <a:ext cx="1530566" cy="30777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同步</a:t>
            </a: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精品课堂</a:t>
            </a:r>
            <a:endPar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endParaRPr>
          </a:p>
        </p:txBody>
      </p:sp>
      <p:sp>
        <p:nvSpPr>
          <p:cNvPr id="7" name="文本框 6"/>
          <p:cNvSpPr txBox="1"/>
          <p:nvPr/>
        </p:nvSpPr>
        <p:spPr>
          <a:xfrm>
            <a:off x="5069743" y="2215964"/>
            <a:ext cx="1246493"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sym typeface="Arial" panose="020B0604020202020204"/>
              </a:rPr>
              <a:t>（九年级）</a:t>
            </a:r>
            <a:endPar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sym typeface="Arial" panose="020B0604020202020204"/>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2693" y="764897"/>
            <a:ext cx="3592864" cy="3590100"/>
          </a:xfrm>
          <a:prstGeom prst="rect">
            <a:avLst/>
          </a:prstGeom>
          <a:effectLst>
            <a:glow rad="63500">
              <a:schemeClr val="accent3">
                <a:satMod val="175000"/>
                <a:alpha val="40000"/>
              </a:schemeClr>
            </a:glow>
            <a:outerShdw blurRad="50800" dist="38100" dir="5400000" algn="t" rotWithShape="0">
              <a:prstClr val="black">
                <a:alpha val="40000"/>
              </a:prstClr>
            </a:outerShdw>
          </a:effectLst>
        </p:spPr>
      </p:pic>
    </p:spTree>
  </p:cSld>
  <p:clrMapOvr>
    <a:masterClrMapping/>
  </p:clrMapOvr>
  <p:transition spd="med" advClick="0" advTm="2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548622" y="253331"/>
            <a:ext cx="2605842" cy="523220"/>
            <a:chOff x="1720810" y="1031366"/>
            <a:chExt cx="2605842" cy="523220"/>
          </a:xfrm>
        </p:grpSpPr>
        <p:sp>
          <p:nvSpPr>
            <p:cNvPr id="3" name="Shape 108"/>
            <p:cNvSpPr/>
            <p:nvPr/>
          </p:nvSpPr>
          <p:spPr>
            <a:xfrm>
              <a:off x="1720810" y="1031366"/>
              <a:ext cx="2526884" cy="52322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4" name="Shape 112"/>
            <p:cNvSpPr/>
            <p:nvPr/>
          </p:nvSpPr>
          <p:spPr>
            <a:xfrm>
              <a:off x="1720812" y="1031366"/>
              <a:ext cx="2605840" cy="52322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8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二、火线和零线</a:t>
              </a:r>
              <a:endParaRPr kumimoji="0" sz="2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grpSp>
      <p:sp>
        <p:nvSpPr>
          <p:cNvPr id="5" name="矩形 4"/>
          <p:cNvSpPr/>
          <p:nvPr/>
        </p:nvSpPr>
        <p:spPr>
          <a:xfrm>
            <a:off x="272752" y="907145"/>
            <a:ext cx="4487335" cy="461665"/>
          </a:xfrm>
          <a:prstGeom prst="rect">
            <a:avLst/>
          </a:prstGeom>
        </p:spPr>
        <p:txBody>
          <a:bodyPr wrap="square">
            <a:spAutoFit/>
          </a:bodyPr>
          <a:lstStyle/>
          <a:p>
            <a:pPr algn="l"/>
            <a:r>
              <a:rPr lang="en-US" altLang="zh-CN" sz="2400" dirty="0" smtClean="0">
                <a:solidFill>
                  <a:srgbClr val="FF0000"/>
                </a:solidFill>
                <a:latin typeface="微软雅黑" panose="020B0503020204020204" charset="-122"/>
                <a:ea typeface="微软雅黑" panose="020B0503020204020204" charset="-122"/>
              </a:rPr>
              <a:t>1.</a:t>
            </a:r>
            <a:r>
              <a:rPr lang="zh-CN" altLang="en-US" sz="2400" dirty="0" smtClean="0">
                <a:solidFill>
                  <a:srgbClr val="FF0000"/>
                </a:solidFill>
                <a:latin typeface="微软雅黑" panose="020B0503020204020204" charset="-122"/>
                <a:ea typeface="微软雅黑" panose="020B0503020204020204" charset="-122"/>
              </a:rPr>
              <a:t>进</a:t>
            </a:r>
            <a:r>
              <a:rPr lang="zh-CN" altLang="en-US" sz="2400" dirty="0">
                <a:solidFill>
                  <a:srgbClr val="FF0000"/>
                </a:solidFill>
                <a:latin typeface="微软雅黑" panose="020B0503020204020204" charset="-122"/>
                <a:ea typeface="微软雅黑" panose="020B0503020204020204" charset="-122"/>
              </a:rPr>
              <a:t>户线：</a:t>
            </a:r>
            <a:r>
              <a:rPr lang="zh-CN" altLang="en-US" sz="2400" dirty="0">
                <a:latin typeface="微软雅黑" panose="020B0503020204020204" charset="-122"/>
                <a:ea typeface="微软雅黑" panose="020B0503020204020204" charset="-122"/>
              </a:rPr>
              <a:t>为用户提供电能</a:t>
            </a:r>
            <a:r>
              <a:rPr lang="zh-CN" altLang="en-US" sz="2400" dirty="0" smtClean="0">
                <a:latin typeface="微软雅黑" panose="020B0503020204020204" charset="-122"/>
                <a:ea typeface="微软雅黑" panose="020B0503020204020204" charset="-122"/>
              </a:rPr>
              <a:t>来源</a:t>
            </a:r>
            <a:endParaRPr lang="zh-CN" altLang="en-US" sz="2400" dirty="0">
              <a:latin typeface="微软雅黑" panose="020B0503020204020204" charset="-122"/>
              <a:ea typeface="微软雅黑" panose="020B0503020204020204" charset="-122"/>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568" y="1398706"/>
            <a:ext cx="6886149" cy="3166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19457"/>
          <p:cNvSpPr>
            <a:spLocks noChangeArrowheads="1"/>
          </p:cNvSpPr>
          <p:nvPr/>
        </p:nvSpPr>
        <p:spPr bwMode="auto">
          <a:xfrm>
            <a:off x="2010142" y="3602829"/>
            <a:ext cx="6651845"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buFont typeface="Arial" panose="020B0604020202020204" pitchFamily="34" charset="0"/>
              <a:buNone/>
            </a:pPr>
            <a:r>
              <a:rPr lang="zh-CN" altLang="en-US" sz="2400" dirty="0">
                <a:solidFill>
                  <a:srgbClr val="FF0000"/>
                </a:solidFill>
                <a:latin typeface="微软雅黑" panose="020B0503020204020204" charset="-122"/>
                <a:ea typeface="微软雅黑" panose="020B0503020204020204" charset="-122"/>
              </a:rPr>
              <a:t>进户</a:t>
            </a:r>
            <a:r>
              <a:rPr lang="zh-CN" altLang="en-US" sz="2400" dirty="0" smtClean="0">
                <a:solidFill>
                  <a:srgbClr val="FF0000"/>
                </a:solidFill>
                <a:latin typeface="微软雅黑" panose="020B0503020204020204" charset="-122"/>
                <a:ea typeface="微软雅黑" panose="020B0503020204020204" charset="-122"/>
              </a:rPr>
              <a:t>线</a:t>
            </a:r>
            <a:r>
              <a:rPr lang="zh-CN" altLang="en-US" sz="2400" dirty="0" smtClean="0">
                <a:solidFill>
                  <a:schemeClr val="tx1"/>
                </a:solidFill>
                <a:latin typeface="微软雅黑" panose="020B0503020204020204" charset="-122"/>
                <a:ea typeface="微软雅黑" panose="020B0503020204020204" charset="-122"/>
              </a:rPr>
              <a:t>一条叫端线，</a:t>
            </a:r>
            <a:r>
              <a:rPr lang="zh-CN" altLang="en-US" sz="2400" dirty="0">
                <a:solidFill>
                  <a:schemeClr val="tx1"/>
                </a:solidFill>
                <a:latin typeface="微软雅黑" panose="020B0503020204020204" charset="-122"/>
                <a:ea typeface="微软雅黑" panose="020B0503020204020204" charset="-122"/>
              </a:rPr>
              <a:t>俗称火线（</a:t>
            </a:r>
            <a:r>
              <a:rPr lang="en-US" altLang="zh-CN" sz="2400" dirty="0">
                <a:solidFill>
                  <a:schemeClr val="tx1"/>
                </a:solidFill>
                <a:latin typeface="微软雅黑" panose="020B0503020204020204" charset="-122"/>
                <a:ea typeface="微软雅黑" panose="020B0503020204020204" charset="-122"/>
              </a:rPr>
              <a:t> L </a:t>
            </a:r>
            <a:r>
              <a:rPr lang="zh-CN" altLang="en-US" sz="2400" dirty="0" smtClean="0">
                <a:solidFill>
                  <a:schemeClr val="tx1"/>
                </a:solidFill>
                <a:latin typeface="微软雅黑" panose="020B0503020204020204" charset="-122"/>
                <a:ea typeface="微软雅黑" panose="020B0503020204020204" charset="-122"/>
              </a:rPr>
              <a:t>）；另一条叫零线</a:t>
            </a:r>
            <a:r>
              <a:rPr lang="en-US" altLang="zh-CN" sz="2400" dirty="0" smtClean="0">
                <a:solidFill>
                  <a:schemeClr val="tx1"/>
                </a:solidFill>
                <a:latin typeface="微软雅黑" panose="020B0503020204020204" charset="-122"/>
                <a:ea typeface="微软雅黑" panose="020B0503020204020204" charset="-122"/>
              </a:rPr>
              <a:t>N</a:t>
            </a:r>
            <a:r>
              <a:rPr lang="zh-CN" altLang="en-US" sz="2400" dirty="0">
                <a:solidFill>
                  <a:schemeClr val="tx1"/>
                </a:solidFill>
                <a:latin typeface="微软雅黑" panose="020B0503020204020204" charset="-122"/>
                <a:ea typeface="微软雅黑" panose="020B0503020204020204" charset="-122"/>
              </a:rPr>
              <a:t>（零线</a:t>
            </a:r>
            <a:r>
              <a:rPr lang="zh-CN" altLang="en-US" sz="2400" dirty="0" smtClean="0">
                <a:solidFill>
                  <a:schemeClr val="tx1"/>
                </a:solidFill>
                <a:latin typeface="微软雅黑" panose="020B0503020204020204" charset="-122"/>
                <a:ea typeface="微软雅黑" panose="020B0503020204020204" charset="-122"/>
              </a:rPr>
              <a:t>），和大地相连。</a:t>
            </a:r>
            <a:endParaRPr lang="zh-CN" altLang="en-US" sz="2400" dirty="0">
              <a:solidFill>
                <a:schemeClr val="tx1"/>
              </a:solidFill>
              <a:latin typeface="微软雅黑" panose="020B0503020204020204" charset="-122"/>
              <a:ea typeface="微软雅黑" panose="020B050302020402020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46719" y="191480"/>
            <a:ext cx="1503430" cy="461665"/>
          </a:xfrm>
          <a:prstGeom prst="rect">
            <a:avLst/>
          </a:prstGeom>
        </p:spPr>
        <p:txBody>
          <a:bodyPr wrap="square">
            <a:spAutoFit/>
          </a:bodyPr>
          <a:lstStyle/>
          <a:p>
            <a:pPr algn="l"/>
            <a:r>
              <a:rPr lang="en-US" altLang="zh-CN" sz="2400" dirty="0" smtClean="0">
                <a:solidFill>
                  <a:srgbClr val="FF0000"/>
                </a:solidFill>
                <a:latin typeface="微软雅黑" panose="020B0503020204020204" charset="-122"/>
                <a:ea typeface="微软雅黑" panose="020B0503020204020204" charset="-122"/>
              </a:rPr>
              <a:t>2.</a:t>
            </a:r>
            <a:r>
              <a:rPr lang="zh-CN" altLang="en-US" sz="2400" dirty="0" smtClean="0">
                <a:solidFill>
                  <a:srgbClr val="FF0000"/>
                </a:solidFill>
                <a:latin typeface="微软雅黑" panose="020B0503020204020204" charset="-122"/>
                <a:ea typeface="微软雅黑" panose="020B0503020204020204" charset="-122"/>
              </a:rPr>
              <a:t>试电笔</a:t>
            </a:r>
            <a:endParaRPr lang="zh-CN" altLang="en-US" sz="2400" dirty="0">
              <a:latin typeface="微软雅黑" panose="020B0503020204020204" charset="-122"/>
              <a:ea typeface="微软雅黑" panose="020B0503020204020204" charset="-122"/>
            </a:endParaRPr>
          </a:p>
        </p:txBody>
      </p:sp>
      <p:sp>
        <p:nvSpPr>
          <p:cNvPr id="3" name="Text Box 3"/>
          <p:cNvSpPr txBox="1">
            <a:spLocks noChangeArrowheads="1"/>
          </p:cNvSpPr>
          <p:nvPr/>
        </p:nvSpPr>
        <p:spPr bwMode="auto">
          <a:xfrm>
            <a:off x="221044" y="626166"/>
            <a:ext cx="1892017" cy="461665"/>
          </a:xfrm>
          <a:prstGeom prst="rect">
            <a:avLst/>
          </a:prstGeom>
          <a:noFill/>
          <a:ln w="9525">
            <a:noFill/>
            <a:miter lim="800000"/>
          </a:ln>
        </p:spPr>
        <p:txBody>
          <a:bodyPr wrap="square">
            <a:spAutoFit/>
          </a:bodyPr>
          <a:lstStyle/>
          <a:p>
            <a:r>
              <a:rPr lang="zh-CN" altLang="en-US" sz="2400" dirty="0">
                <a:latin typeface="微软雅黑" panose="020B0503020204020204" charset="-122"/>
                <a:ea typeface="微软雅黑" panose="020B0503020204020204" charset="-122"/>
              </a:rPr>
              <a:t>（</a:t>
            </a:r>
            <a:r>
              <a:rPr lang="en-US" altLang="zh-CN" sz="2400" dirty="0">
                <a:latin typeface="微软雅黑" panose="020B0503020204020204" charset="-122"/>
                <a:ea typeface="微软雅黑" panose="020B0503020204020204" charset="-122"/>
              </a:rPr>
              <a:t>1</a:t>
            </a:r>
            <a:r>
              <a:rPr lang="zh-CN" altLang="en-US" sz="2400" dirty="0">
                <a:latin typeface="微软雅黑" panose="020B0503020204020204" charset="-122"/>
                <a:ea typeface="微软雅黑" panose="020B0503020204020204" charset="-122"/>
              </a:rPr>
              <a:t>）作用：</a:t>
            </a:r>
          </a:p>
        </p:txBody>
      </p:sp>
      <p:sp>
        <p:nvSpPr>
          <p:cNvPr id="4" name="Text Box 3"/>
          <p:cNvSpPr txBox="1">
            <a:spLocks noChangeArrowheads="1"/>
          </p:cNvSpPr>
          <p:nvPr/>
        </p:nvSpPr>
        <p:spPr bwMode="auto">
          <a:xfrm>
            <a:off x="2158634" y="626166"/>
            <a:ext cx="2900610" cy="461665"/>
          </a:xfrm>
          <a:prstGeom prst="rect">
            <a:avLst/>
          </a:prstGeom>
          <a:noFill/>
          <a:ln w="9525">
            <a:noFill/>
            <a:miter lim="800000"/>
          </a:ln>
        </p:spPr>
        <p:txBody>
          <a:bodyPr wrap="square">
            <a:spAutoFit/>
          </a:bodyPr>
          <a:lstStyle/>
          <a:p>
            <a:r>
              <a:rPr lang="zh-CN" altLang="en-US" sz="2400" dirty="0">
                <a:latin typeface="微软雅黑" panose="020B0503020204020204" charset="-122"/>
                <a:ea typeface="微软雅黑" panose="020B0503020204020204" charset="-122"/>
              </a:rPr>
              <a:t>辨别火线和零线。</a:t>
            </a:r>
          </a:p>
        </p:txBody>
      </p:sp>
      <p:sp>
        <p:nvSpPr>
          <p:cNvPr id="5" name="Rectangle 5"/>
          <p:cNvSpPr txBox="1">
            <a:spLocks noChangeArrowheads="1"/>
          </p:cNvSpPr>
          <p:nvPr/>
        </p:nvSpPr>
        <p:spPr bwMode="auto">
          <a:xfrm>
            <a:off x="222448" y="1260878"/>
            <a:ext cx="1808229" cy="461665"/>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latin typeface="微软雅黑" panose="020B0503020204020204" charset="-122"/>
                <a:ea typeface="微软雅黑" panose="020B0503020204020204" charset="-122"/>
              </a:defRPr>
            </a:lvl1pPr>
          </a:lstStyle>
          <a:p>
            <a:r>
              <a:rPr lang="zh-CN" altLang="en-US" dirty="0" smtClean="0"/>
              <a:t>（</a:t>
            </a:r>
            <a:r>
              <a:rPr lang="en-US" altLang="zh-CN" dirty="0" smtClean="0"/>
              <a:t>2</a:t>
            </a:r>
            <a:r>
              <a:rPr lang="zh-CN" altLang="en-US" dirty="0" smtClean="0"/>
              <a:t>）种类</a:t>
            </a:r>
            <a:r>
              <a:rPr lang="en-US" altLang="zh-CN" dirty="0"/>
              <a:t>:</a:t>
            </a:r>
            <a:endParaRPr lang="zh-CN" altLang="en-US" dirty="0"/>
          </a:p>
        </p:txBody>
      </p:sp>
      <p:grpSp>
        <p:nvGrpSpPr>
          <p:cNvPr id="12" name="组合 11"/>
          <p:cNvGrpSpPr/>
          <p:nvPr/>
        </p:nvGrpSpPr>
        <p:grpSpPr>
          <a:xfrm>
            <a:off x="2446848" y="1087831"/>
            <a:ext cx="1824600" cy="1527328"/>
            <a:chOff x="2446848" y="1087831"/>
            <a:chExt cx="1824600" cy="1527328"/>
          </a:xfrm>
        </p:grpSpPr>
        <p:pic>
          <p:nvPicPr>
            <p:cNvPr id="6" name="图片 1" descr="1239242993.jpg"/>
            <p:cNvPicPr preferRelativeResize="0">
              <a:picLocks noChangeArrowheads="1"/>
            </p:cNvPicPr>
            <p:nvPr/>
          </p:nvPicPr>
          <p:blipFill rotWithShape="1">
            <a:blip r:embed="rId2">
              <a:extLst>
                <a:ext uri="{28A0092B-C50C-407E-A947-70E740481C1C}">
                  <a14:useLocalDpi xmlns:a14="http://schemas.microsoft.com/office/drawing/2010/main" val="0"/>
                </a:ext>
              </a:extLst>
            </a:blip>
            <a:srcRect t="7821" r="4220" b="18817"/>
            <a:stretch>
              <a:fillRect/>
            </a:stretch>
          </p:blipFill>
          <p:spPr bwMode="auto">
            <a:xfrm>
              <a:off x="2471448" y="1087831"/>
              <a:ext cx="1800000" cy="1080000"/>
            </a:xfrm>
            <a:prstGeom prst="rect">
              <a:avLst/>
            </a:prstGeom>
            <a:noFill/>
            <a:ln>
              <a:noFill/>
            </a:ln>
            <a:effectLst>
              <a:outerShdw blurRad="368300" dist="50800" dir="5400000" algn="ctr" rotWithShape="0">
                <a:srgbClr val="000000">
                  <a:alpha val="2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p:cNvSpPr>
              <a:spLocks noRot="1" noChangeArrowheads="1"/>
            </p:cNvSpPr>
            <p:nvPr/>
          </p:nvSpPr>
          <p:spPr bwMode="auto">
            <a:xfrm>
              <a:off x="2446848" y="2153494"/>
              <a:ext cx="1824600" cy="461665"/>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dirty="0">
                  <a:latin typeface="微软雅黑" panose="020B0503020204020204" charset="-122"/>
                  <a:ea typeface="微软雅黑" panose="020B0503020204020204" charset="-122"/>
                </a:rPr>
                <a:t>笔形测电笔</a:t>
              </a:r>
            </a:p>
          </p:txBody>
        </p:sp>
      </p:grpSp>
      <p:grpSp>
        <p:nvGrpSpPr>
          <p:cNvPr id="13" name="组合 12"/>
          <p:cNvGrpSpPr/>
          <p:nvPr/>
        </p:nvGrpSpPr>
        <p:grpSpPr>
          <a:xfrm>
            <a:off x="5026287" y="958879"/>
            <a:ext cx="2498195" cy="1527327"/>
            <a:chOff x="5064798" y="1087831"/>
            <a:chExt cx="2498195" cy="1527327"/>
          </a:xfrm>
        </p:grpSpPr>
        <p:pic>
          <p:nvPicPr>
            <p:cNvPr id="7" name="图片 2" descr="1239244376.jpg"/>
            <p:cNvPicPr preferRelativeResize="0">
              <a:picLocks noChangeArrowheads="1"/>
            </p:cNvPicPr>
            <p:nvPr/>
          </p:nvPicPr>
          <p:blipFill rotWithShape="1">
            <a:blip r:embed="rId3" cstate="print">
              <a:extLst>
                <a:ext uri="{28A0092B-C50C-407E-A947-70E740481C1C}">
                  <a14:useLocalDpi xmlns:a14="http://schemas.microsoft.com/office/drawing/2010/main" val="0"/>
                </a:ext>
              </a:extLst>
            </a:blip>
            <a:srcRect l="4713" t="8024" r="5135" b="16385"/>
            <a:stretch>
              <a:fillRect/>
            </a:stretch>
          </p:blipFill>
          <p:spPr bwMode="auto">
            <a:xfrm>
              <a:off x="5113867" y="1087831"/>
              <a:ext cx="1800000" cy="1080000"/>
            </a:xfrm>
            <a:prstGeom prst="rect">
              <a:avLst/>
            </a:prstGeom>
            <a:noFill/>
            <a:ln>
              <a:noFill/>
            </a:ln>
            <a:effectLst>
              <a:outerShdw blurRad="368300" dist="50800" dir="5400000" algn="ctr" rotWithShape="0">
                <a:srgbClr val="000000">
                  <a:alpha val="2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7"/>
            <p:cNvSpPr>
              <a:spLocks noRot="1" noChangeArrowheads="1"/>
            </p:cNvSpPr>
            <p:nvPr/>
          </p:nvSpPr>
          <p:spPr bwMode="auto">
            <a:xfrm>
              <a:off x="5064798" y="2153493"/>
              <a:ext cx="2498195" cy="461665"/>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dirty="0">
                  <a:latin typeface="微软雅黑" panose="020B0503020204020204" charset="-122"/>
                  <a:ea typeface="微软雅黑" panose="020B0503020204020204" charset="-122"/>
                </a:rPr>
                <a:t>螺丝刀形测电笔</a:t>
              </a:r>
            </a:p>
          </p:txBody>
        </p:sp>
      </p:grpSp>
      <p:pic>
        <p:nvPicPr>
          <p:cNvPr id="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1259" t="6216" r="15296" b="5968"/>
          <a:stretch>
            <a:fillRect/>
          </a:stretch>
        </p:blipFill>
        <p:spPr bwMode="auto">
          <a:xfrm>
            <a:off x="2471448" y="2615159"/>
            <a:ext cx="4510089" cy="2329507"/>
          </a:xfrm>
          <a:prstGeom prst="rect">
            <a:avLst/>
          </a:prstGeom>
          <a:noFill/>
          <a:ln>
            <a:noFill/>
          </a:ln>
          <a:effectLst>
            <a:outerShdw blurRad="368300" dist="50800" dir="5400000" algn="ctr" rotWithShape="0">
              <a:srgbClr val="000000">
                <a:alpha val="2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 Box 3"/>
          <p:cNvSpPr txBox="1">
            <a:spLocks noChangeArrowheads="1"/>
          </p:cNvSpPr>
          <p:nvPr/>
        </p:nvSpPr>
        <p:spPr bwMode="auto">
          <a:xfrm>
            <a:off x="205239" y="3122887"/>
            <a:ext cx="2043982" cy="461665"/>
          </a:xfrm>
          <a:prstGeom prst="rect">
            <a:avLst/>
          </a:prstGeom>
          <a:noFill/>
          <a:ln w="9525">
            <a:noFill/>
            <a:miter lim="800000"/>
          </a:ln>
        </p:spPr>
        <p:txBody>
          <a:bodyPr wrap="square">
            <a:spAutoFit/>
          </a:bodyPr>
          <a:lstStyle>
            <a:lvl1pPr>
              <a:defRPr sz="2400">
                <a:latin typeface="微软雅黑" panose="020B0503020204020204" charset="-122"/>
                <a:ea typeface="微软雅黑" panose="020B0503020204020204" charset="-122"/>
              </a:defRPr>
            </a:lvl1pPr>
          </a:lstStyle>
          <a:p>
            <a:r>
              <a:rPr lang="zh-CN" altLang="en-US" dirty="0" smtClean="0"/>
              <a:t>（</a:t>
            </a:r>
            <a:r>
              <a:rPr lang="en-US" altLang="zh-CN" dirty="0" smtClean="0"/>
              <a:t>3</a:t>
            </a:r>
            <a:r>
              <a:rPr lang="zh-CN" altLang="en-US" dirty="0" smtClean="0"/>
              <a:t>）</a:t>
            </a:r>
            <a:r>
              <a:rPr lang="zh-CN" altLang="en-US" dirty="0"/>
              <a:t>构造：</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par>
                                <p:cTn id="25" presetID="2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3"/>
          <p:cNvSpPr txBox="1">
            <a:spLocks noChangeArrowheads="1"/>
          </p:cNvSpPr>
          <p:nvPr/>
        </p:nvSpPr>
        <p:spPr bwMode="auto">
          <a:xfrm>
            <a:off x="194733" y="257704"/>
            <a:ext cx="2489200" cy="461665"/>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latin typeface="微软雅黑" panose="020B0503020204020204" charset="-122"/>
                <a:ea typeface="微软雅黑" panose="020B0503020204020204" charset="-122"/>
              </a:defRPr>
            </a:lvl1pPr>
          </a:lstStyle>
          <a:p>
            <a:r>
              <a:rPr lang="zh-CN" altLang="en-US" dirty="0" smtClean="0"/>
              <a:t>（</a:t>
            </a:r>
            <a:r>
              <a:rPr lang="en-US" altLang="zh-CN" dirty="0" smtClean="0"/>
              <a:t>4</a:t>
            </a:r>
            <a:r>
              <a:rPr lang="zh-CN" altLang="en-US" dirty="0" smtClean="0"/>
              <a:t>）测试</a:t>
            </a:r>
            <a:r>
              <a:rPr lang="zh-CN" altLang="en-US" dirty="0"/>
              <a:t>原理</a:t>
            </a:r>
          </a:p>
        </p:txBody>
      </p:sp>
      <p:sp>
        <p:nvSpPr>
          <p:cNvPr id="16" name="TextBox 15"/>
          <p:cNvSpPr txBox="1">
            <a:spLocks noChangeArrowheads="1"/>
          </p:cNvSpPr>
          <p:nvPr/>
        </p:nvSpPr>
        <p:spPr bwMode="auto">
          <a:xfrm>
            <a:off x="177799" y="719369"/>
            <a:ext cx="534246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r>
              <a:rPr lang="zh-CN" altLang="en-US" sz="2400" dirty="0" smtClean="0">
                <a:latin typeface="微软雅黑" panose="020B0503020204020204" charset="-122"/>
                <a:ea typeface="微软雅黑" panose="020B0503020204020204" charset="-122"/>
                <a:cs typeface="Times New Roman" panose="02020603050405020304" pitchFamily="18" charset="0"/>
              </a:rPr>
              <a:t>氖管</a:t>
            </a:r>
            <a:r>
              <a:rPr lang="zh-CN" altLang="en-US" sz="2400" dirty="0">
                <a:latin typeface="微软雅黑" panose="020B0503020204020204" charset="-122"/>
                <a:ea typeface="微软雅黑" panose="020B0503020204020204" charset="-122"/>
                <a:cs typeface="Times New Roman" panose="02020603050405020304" pitchFamily="18" charset="0"/>
              </a:rPr>
              <a:t>中充有稀薄的氖气，两端是两个金属电极。当电极间的电压达到一定值时，氖气</a:t>
            </a:r>
            <a:r>
              <a:rPr lang="zh-CN" altLang="en-US" sz="2400" dirty="0" smtClean="0">
                <a:latin typeface="微软雅黑" panose="020B0503020204020204" charset="-122"/>
                <a:ea typeface="微软雅黑" panose="020B0503020204020204" charset="-122"/>
                <a:cs typeface="Times New Roman" panose="02020603050405020304" pitchFamily="18" charset="0"/>
              </a:rPr>
              <a:t>会</a:t>
            </a:r>
            <a:r>
              <a:rPr lang="zh-CN" altLang="en-US" sz="2400" dirty="0">
                <a:latin typeface="微软雅黑" panose="020B0503020204020204" charset="-122"/>
                <a:ea typeface="微软雅黑" panose="020B0503020204020204" charset="-122"/>
                <a:cs typeface="Times New Roman" panose="02020603050405020304" pitchFamily="18" charset="0"/>
              </a:rPr>
              <a:t>导电</a:t>
            </a:r>
            <a:r>
              <a:rPr lang="zh-CN" altLang="en-US" sz="2400" dirty="0" smtClean="0">
                <a:latin typeface="微软雅黑" panose="020B0503020204020204" charset="-122"/>
                <a:ea typeface="微软雅黑" panose="020B0503020204020204" charset="-122"/>
                <a:cs typeface="Times New Roman" panose="02020603050405020304" pitchFamily="18" charset="0"/>
              </a:rPr>
              <a:t>。</a:t>
            </a:r>
            <a:r>
              <a:rPr lang="zh-CN" altLang="en-US" sz="2400" dirty="0">
                <a:latin typeface="微软雅黑" panose="020B0503020204020204" charset="-122"/>
                <a:ea typeface="微软雅黑" panose="020B0503020204020204" charset="-122"/>
                <a:cs typeface="Times New Roman" panose="02020603050405020304" pitchFamily="18" charset="0"/>
              </a:rPr>
              <a:t>当电流从一个电极流到另一个电极时，氖气会</a:t>
            </a:r>
            <a:r>
              <a:rPr lang="zh-CN" altLang="en-US" sz="2400" dirty="0" smtClean="0">
                <a:latin typeface="微软雅黑" panose="020B0503020204020204" charset="-122"/>
                <a:ea typeface="微软雅黑" panose="020B0503020204020204" charset="-122"/>
                <a:cs typeface="Times New Roman" panose="02020603050405020304" pitchFamily="18" charset="0"/>
              </a:rPr>
              <a:t>发光</a:t>
            </a:r>
            <a:r>
              <a:rPr lang="zh-CN" altLang="en-US" sz="2400" dirty="0">
                <a:latin typeface="微软雅黑" panose="020B0503020204020204" charset="-122"/>
                <a:ea typeface="微软雅黑" panose="020B0503020204020204" charset="-122"/>
                <a:cs typeface="Times New Roman" panose="02020603050405020304" pitchFamily="18" charset="0"/>
              </a:rPr>
              <a:t>。</a:t>
            </a:r>
          </a:p>
        </p:txBody>
      </p:sp>
      <p:sp>
        <p:nvSpPr>
          <p:cNvPr id="18" name="TextBox 17"/>
          <p:cNvSpPr txBox="1">
            <a:spLocks noChangeArrowheads="1"/>
          </p:cNvSpPr>
          <p:nvPr/>
        </p:nvSpPr>
        <p:spPr bwMode="auto">
          <a:xfrm>
            <a:off x="194733" y="3357676"/>
            <a:ext cx="64373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dirty="0">
                <a:latin typeface="微软雅黑" panose="020B0503020204020204" charset="-122"/>
                <a:ea typeface="微软雅黑" panose="020B0503020204020204" charset="-122"/>
              </a:rPr>
              <a:t>如果试电笔的氖管发光，则被测导线是</a:t>
            </a:r>
            <a:r>
              <a:rPr lang="zh-CN" altLang="en-US" sz="2400" dirty="0">
                <a:solidFill>
                  <a:srgbClr val="FF0000"/>
                </a:solidFill>
                <a:latin typeface="微软雅黑" panose="020B0503020204020204" charset="-122"/>
                <a:ea typeface="微软雅黑" panose="020B0503020204020204" charset="-122"/>
              </a:rPr>
              <a:t>火线</a:t>
            </a:r>
            <a:r>
              <a:rPr lang="zh-CN" altLang="en-US" sz="2400" dirty="0">
                <a:latin typeface="微软雅黑" panose="020B0503020204020204" charset="-122"/>
                <a:ea typeface="微软雅黑" panose="020B0503020204020204" charset="-122"/>
              </a:rPr>
              <a:t>；</a:t>
            </a:r>
            <a:endParaRPr lang="en-US" altLang="zh-CN" sz="2400" dirty="0">
              <a:latin typeface="微软雅黑" panose="020B0503020204020204" charset="-122"/>
              <a:ea typeface="微软雅黑" panose="020B0503020204020204" charset="-122"/>
            </a:endParaRPr>
          </a:p>
          <a:p>
            <a:pPr eaLnBrk="1" hangingPunct="1">
              <a:lnSpc>
                <a:spcPct val="150000"/>
              </a:lnSpc>
            </a:pPr>
            <a:r>
              <a:rPr lang="zh-CN" altLang="en-US" sz="2400" dirty="0">
                <a:latin typeface="微软雅黑" panose="020B0503020204020204" charset="-122"/>
                <a:ea typeface="微软雅黑" panose="020B0503020204020204" charset="-122"/>
              </a:rPr>
              <a:t>如果试电笔的氖管不发光，则被测导线是</a:t>
            </a:r>
            <a:r>
              <a:rPr lang="zh-CN" altLang="en-US" sz="2400" dirty="0">
                <a:solidFill>
                  <a:srgbClr val="FF0000"/>
                </a:solidFill>
                <a:latin typeface="微软雅黑" panose="020B0503020204020204" charset="-122"/>
                <a:ea typeface="微软雅黑" panose="020B0503020204020204" charset="-122"/>
              </a:rPr>
              <a:t>零线</a:t>
            </a:r>
            <a:r>
              <a:rPr lang="zh-CN" altLang="en-US" sz="2400" dirty="0">
                <a:latin typeface="微软雅黑" panose="020B0503020204020204" charset="-122"/>
                <a:ea typeface="微软雅黑" panose="020B0503020204020204" charset="-122"/>
              </a:rPr>
              <a:t>。</a:t>
            </a:r>
          </a:p>
        </p:txBody>
      </p:sp>
      <p:pic>
        <p:nvPicPr>
          <p:cNvPr id="21" name="图片 20"/>
          <p:cNvPicPr preferRelativeResize="0"/>
          <p:nvPr/>
        </p:nvPicPr>
        <p:blipFill>
          <a:blip r:embed="rId2">
            <a:extLst>
              <a:ext uri="{28A0092B-C50C-407E-A947-70E740481C1C}">
                <a14:useLocalDpi xmlns:a14="http://schemas.microsoft.com/office/drawing/2010/main" val="0"/>
              </a:ext>
            </a:extLst>
          </a:blip>
          <a:stretch>
            <a:fillRect/>
          </a:stretch>
        </p:blipFill>
        <p:spPr>
          <a:xfrm>
            <a:off x="5283201" y="867693"/>
            <a:ext cx="3240000" cy="2160000"/>
          </a:xfrm>
          <a:prstGeom prst="rect">
            <a:avLst/>
          </a:prstGeom>
          <a:effectLst>
            <a:outerShdw blurRad="812800" dist="50800" dir="5400000" algn="ctr" rotWithShape="0">
              <a:srgbClr val="000000">
                <a:alpha val="43000"/>
              </a:srgbClr>
            </a:outerShdw>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arn(inVertical)">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66376" y="753444"/>
            <a:ext cx="78015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a:spAutoFit/>
          </a:bodyPr>
          <a:lstStyle/>
          <a:p>
            <a:pPr algn="l"/>
            <a:r>
              <a:rPr lang="zh-CN" altLang="en-US" sz="2400" dirty="0" smtClean="0">
                <a:solidFill>
                  <a:schemeClr val="tx1"/>
                </a:solidFill>
                <a:latin typeface="微软雅黑" panose="020B0503020204020204" charset="-122"/>
                <a:ea typeface="微软雅黑" panose="020B0503020204020204" charset="-122"/>
              </a:rPr>
              <a:t>为什么</a:t>
            </a:r>
            <a:r>
              <a:rPr lang="zh-CN" altLang="en-US" sz="2400" dirty="0">
                <a:solidFill>
                  <a:schemeClr val="tx1"/>
                </a:solidFill>
                <a:latin typeface="微软雅黑" panose="020B0503020204020204" charset="-122"/>
                <a:ea typeface="微软雅黑" panose="020B0503020204020204" charset="-122"/>
              </a:rPr>
              <a:t>手触笔尾金属体时氖管会发光，而人不会触电呢？</a:t>
            </a:r>
          </a:p>
        </p:txBody>
      </p:sp>
      <p:pic>
        <p:nvPicPr>
          <p:cNvPr id="8"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3133" y="1215109"/>
            <a:ext cx="3306606" cy="1662194"/>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72088" y="2661708"/>
            <a:ext cx="8218379" cy="2299759"/>
            <a:chOff x="172088" y="2661708"/>
            <a:chExt cx="8218379" cy="2299759"/>
          </a:xfrm>
        </p:grpSpPr>
        <p:sp>
          <p:nvSpPr>
            <p:cNvPr id="3" name="Rectangle 3"/>
            <p:cNvSpPr>
              <a:spLocks noChangeArrowheads="1"/>
            </p:cNvSpPr>
            <p:nvPr/>
          </p:nvSpPr>
          <p:spPr bwMode="auto">
            <a:xfrm>
              <a:off x="172088" y="2661708"/>
              <a:ext cx="8218379" cy="2299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lnSpc>
                  <a:spcPct val="150000"/>
                </a:lnSpc>
              </a:pPr>
              <a:r>
                <a:rPr lang="zh-CN" altLang="en-US" sz="2400" dirty="0" smtClean="0">
                  <a:latin typeface="微软雅黑" panose="020B0503020204020204" charset="-122"/>
                  <a:ea typeface="微软雅黑" panose="020B0503020204020204" charset="-122"/>
                </a:rPr>
                <a:t>验电笔</a:t>
              </a:r>
              <a:r>
                <a:rPr lang="zh-CN" altLang="en-US" sz="2400" dirty="0">
                  <a:latin typeface="微软雅黑" panose="020B0503020204020204" charset="-122"/>
                  <a:ea typeface="微软雅黑" panose="020B0503020204020204" charset="-122"/>
                </a:rPr>
                <a:t>的电路中</a:t>
              </a:r>
              <a:r>
                <a:rPr lang="zh-CN" altLang="en-US" sz="2400" dirty="0" smtClean="0">
                  <a:latin typeface="微软雅黑" panose="020B0503020204020204" charset="-122"/>
                  <a:ea typeface="微软雅黑" panose="020B0503020204020204" charset="-122"/>
                </a:rPr>
                <a:t>串联一</a:t>
              </a:r>
              <a:r>
                <a:rPr lang="zh-CN" altLang="en-US" sz="2400" dirty="0">
                  <a:latin typeface="微软雅黑" panose="020B0503020204020204" charset="-122"/>
                  <a:ea typeface="微软雅黑" panose="020B0503020204020204" charset="-122"/>
                </a:rPr>
                <a:t>个几兆欧的</a:t>
              </a:r>
              <a:r>
                <a:rPr lang="zh-CN" altLang="en-US" sz="2400" dirty="0" smtClean="0">
                  <a:latin typeface="微软雅黑" panose="020B0503020204020204" charset="-122"/>
                  <a:ea typeface="微软雅黑" panose="020B0503020204020204" charset="-122"/>
                </a:rPr>
                <a:t>电阻. 笔尖接触火线时，</a:t>
              </a:r>
              <a:r>
                <a:rPr lang="en-US" altLang="zh-CN" sz="2400" dirty="0" smtClean="0">
                  <a:latin typeface="微软雅黑" panose="020B0503020204020204" charset="-122"/>
                  <a:ea typeface="微软雅黑" panose="020B0503020204020204" charset="-122"/>
                </a:rPr>
                <a:t>220V</a:t>
              </a:r>
              <a:r>
                <a:rPr lang="zh-CN" altLang="en-US" sz="2400" dirty="0" smtClean="0">
                  <a:latin typeface="微软雅黑" panose="020B0503020204020204" charset="-122"/>
                  <a:ea typeface="微软雅黑" panose="020B0503020204020204" charset="-122"/>
                </a:rPr>
                <a:t>的电压加在测电笔和人体构成的串联电路上，通过氖管和人体的电流小于 ：                    </a:t>
              </a:r>
              <a:r>
                <a:rPr lang="en-US" altLang="zh-CN" sz="2400" dirty="0" smtClean="0">
                  <a:latin typeface="微软雅黑" panose="020B0503020204020204" charset="-122"/>
                  <a:ea typeface="微软雅黑" panose="020B0503020204020204" charset="-122"/>
                </a:rPr>
                <a:t>,</a:t>
              </a:r>
              <a:r>
                <a:rPr lang="zh-CN" altLang="en-US" sz="2400" dirty="0" smtClean="0">
                  <a:latin typeface="微软雅黑" panose="020B0503020204020204" charset="-122"/>
                  <a:ea typeface="微软雅黑" panose="020B0503020204020204" charset="-122"/>
                </a:rPr>
                <a:t>这个电流可以使氖管发光，但对人体是没有危害的.</a:t>
              </a:r>
              <a:endParaRPr lang="zh-CN" altLang="en-US" sz="2400" dirty="0">
                <a:latin typeface="微软雅黑" panose="020B0503020204020204" charset="-122"/>
                <a:ea typeface="微软雅黑" panose="020B0503020204020204" charset="-122"/>
              </a:endParaRPr>
            </a:p>
          </p:txBody>
        </p:sp>
        <p:graphicFrame>
          <p:nvGraphicFramePr>
            <p:cNvPr id="9" name="对象 8"/>
            <p:cNvGraphicFramePr>
              <a:graphicFrameLocks noChangeAspect="1"/>
            </p:cNvGraphicFramePr>
            <p:nvPr/>
          </p:nvGraphicFramePr>
          <p:xfrm>
            <a:off x="3360527" y="3903663"/>
            <a:ext cx="1841500" cy="406400"/>
          </p:xfrm>
          <a:graphic>
            <a:graphicData uri="http://schemas.openxmlformats.org/presentationml/2006/ole">
              <mc:AlternateContent xmlns:mc="http://schemas.openxmlformats.org/markup-compatibility/2006">
                <mc:Choice xmlns:v="urn:schemas-microsoft-com:vml" Requires="v">
                  <p:oleObj spid="_x0000_s8213" name="Equation" r:id="rId4" imgW="44196000" imgH="9753600" progId="Equation.DSMT4">
                    <p:embed/>
                  </p:oleObj>
                </mc:Choice>
                <mc:Fallback>
                  <p:oleObj name="Equation" r:id="rId4" imgW="44196000" imgH="9753600" progId="Equation.DSMT4">
                    <p:embed/>
                    <p:pic>
                      <p:nvPicPr>
                        <p:cNvPr id="0" name="图片 8209"/>
                        <p:cNvPicPr/>
                        <p:nvPr/>
                      </p:nvPicPr>
                      <p:blipFill>
                        <a:blip r:embed="rId5"/>
                        <a:stretch>
                          <a:fillRect/>
                        </a:stretch>
                      </p:blipFill>
                      <p:spPr>
                        <a:xfrm>
                          <a:off x="3360527" y="3903663"/>
                          <a:ext cx="1841500" cy="406400"/>
                        </a:xfrm>
                        <a:prstGeom prst="rect">
                          <a:avLst/>
                        </a:prstGeom>
                      </p:spPr>
                    </p:pic>
                  </p:oleObj>
                </mc:Fallback>
              </mc:AlternateContent>
            </a:graphicData>
          </a:graphic>
        </p:graphicFrame>
      </p:grpSp>
      <p:grpSp>
        <p:nvGrpSpPr>
          <p:cNvPr id="11" name="组合 10"/>
          <p:cNvGrpSpPr/>
          <p:nvPr/>
        </p:nvGrpSpPr>
        <p:grpSpPr>
          <a:xfrm>
            <a:off x="526408" y="170605"/>
            <a:ext cx="1608749" cy="523220"/>
            <a:chOff x="1720808" y="1031366"/>
            <a:chExt cx="2661166" cy="523220"/>
          </a:xfrm>
        </p:grpSpPr>
        <p:sp>
          <p:nvSpPr>
            <p:cNvPr id="12" name="Shape 108"/>
            <p:cNvSpPr/>
            <p:nvPr/>
          </p:nvSpPr>
          <p:spPr>
            <a:xfrm>
              <a:off x="1720808" y="1031366"/>
              <a:ext cx="2661166" cy="52322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3" name="Shape 112"/>
            <p:cNvSpPr/>
            <p:nvPr/>
          </p:nvSpPr>
          <p:spPr>
            <a:xfrm>
              <a:off x="1720810" y="1031366"/>
              <a:ext cx="2661164" cy="523220"/>
            </a:xfrm>
            <a:prstGeom prst="rect">
              <a:avLst/>
            </a:prstGeom>
            <a:solidFill>
              <a:srgbClr val="007E27"/>
            </a:solidFill>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8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观察思考</a:t>
              </a:r>
              <a:endParaRPr kumimoji="0" sz="2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191556" y="121179"/>
            <a:ext cx="7197725" cy="1754326"/>
          </a:xfrm>
          <a:prstGeom prst="rect">
            <a:avLst/>
          </a:prstGeom>
          <a:noFill/>
          <a:ln w="9525">
            <a:noFill/>
            <a:miter lim="800000"/>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latin typeface="微软雅黑" panose="020B0503020204020204" charset="-122"/>
                <a:ea typeface="微软雅黑" panose="020B0503020204020204" charset="-122"/>
              </a:defRPr>
            </a:lvl1pPr>
          </a:lstStyle>
          <a:p>
            <a:pPr algn="l">
              <a:lnSpc>
                <a:spcPct val="150000"/>
              </a:lnSpc>
            </a:pPr>
            <a:r>
              <a:rPr lang="zh-CN" altLang="en-US" dirty="0" smtClean="0"/>
              <a:t>（</a:t>
            </a:r>
            <a:r>
              <a:rPr lang="en-US" altLang="zh-CN" dirty="0"/>
              <a:t>5</a:t>
            </a:r>
            <a:r>
              <a:rPr lang="zh-CN" altLang="en-US" dirty="0" smtClean="0"/>
              <a:t>）</a:t>
            </a:r>
            <a:r>
              <a:rPr lang="zh-CN" altLang="en-US" dirty="0"/>
              <a:t>使用方法</a:t>
            </a:r>
            <a:r>
              <a:rPr lang="en-US" altLang="zh-CN" dirty="0" smtClean="0"/>
              <a:t>:</a:t>
            </a:r>
          </a:p>
          <a:p>
            <a:pPr algn="l">
              <a:lnSpc>
                <a:spcPct val="150000"/>
              </a:lnSpc>
            </a:pPr>
            <a:r>
              <a:rPr lang="zh-CN" altLang="en-US" dirty="0" smtClean="0"/>
              <a:t>用</a:t>
            </a:r>
            <a:r>
              <a:rPr lang="zh-CN" altLang="en-US" dirty="0"/>
              <a:t>手接触笔尾的金属体、笔尖金属体接触被测导线。若氖管</a:t>
            </a:r>
            <a:r>
              <a:rPr lang="zh-CN" altLang="en-US" dirty="0">
                <a:solidFill>
                  <a:srgbClr val="FF0000"/>
                </a:solidFill>
              </a:rPr>
              <a:t>发光</a:t>
            </a:r>
            <a:r>
              <a:rPr lang="zh-CN" altLang="en-US" dirty="0"/>
              <a:t>，则接触的是</a:t>
            </a:r>
            <a:r>
              <a:rPr lang="zh-CN" altLang="en-US" dirty="0">
                <a:solidFill>
                  <a:srgbClr val="FF0000"/>
                </a:solidFill>
              </a:rPr>
              <a:t>火</a:t>
            </a:r>
            <a:r>
              <a:rPr lang="zh-CN" altLang="en-US" dirty="0"/>
              <a:t>线，否则为零线。</a:t>
            </a:r>
            <a:endParaRPr lang="en-US" altLang="zh-CN" dirty="0"/>
          </a:p>
        </p:txBody>
      </p:sp>
      <p:grpSp>
        <p:nvGrpSpPr>
          <p:cNvPr id="10" name="组合 9"/>
          <p:cNvGrpSpPr/>
          <p:nvPr/>
        </p:nvGrpSpPr>
        <p:grpSpPr>
          <a:xfrm>
            <a:off x="157273" y="3437469"/>
            <a:ext cx="7198141" cy="1550298"/>
            <a:chOff x="192615" y="3547764"/>
            <a:chExt cx="7090193" cy="1440001"/>
          </a:xfrm>
        </p:grpSpPr>
        <p:pic>
          <p:nvPicPr>
            <p:cNvPr id="5" name="Picture 3"/>
            <p:cNvPicPr preferRelativeResize="0">
              <a:picLocks noChangeArrowheads="1"/>
            </p:cNvPicPr>
            <p:nvPr/>
          </p:nvPicPr>
          <p:blipFill rotWithShape="1">
            <a:blip r:embed="rId2">
              <a:extLst>
                <a:ext uri="{28A0092B-C50C-407E-A947-70E740481C1C}">
                  <a14:useLocalDpi xmlns:a14="http://schemas.microsoft.com/office/drawing/2010/main" val="0"/>
                </a:ext>
              </a:extLst>
            </a:blip>
            <a:srcRect l="2683" t="1880" r="8898" b="7849"/>
            <a:stretch>
              <a:fillRect/>
            </a:stretch>
          </p:blipFill>
          <p:spPr bwMode="auto">
            <a:xfrm>
              <a:off x="5482808" y="3547764"/>
              <a:ext cx="1800000" cy="1440000"/>
            </a:xfrm>
            <a:prstGeom prst="rect">
              <a:avLst/>
            </a:prstGeom>
            <a:noFill/>
            <a:ln>
              <a:noFill/>
            </a:ln>
            <a:effectLst>
              <a:outerShdw blurRad="508000" dist="35921" dir="2700000" algn="ctr" rotWithShape="0">
                <a:schemeClr val="bg2">
                  <a:alpha val="29000"/>
                </a:schemeClr>
              </a:outerShdw>
            </a:effectLst>
            <a:extLst>
              <a:ext uri="{909E8E84-426E-40DD-AFC4-6F175D3DCCD1}">
                <a14:hiddenFill xmlns:a14="http://schemas.microsoft.com/office/drawing/2010/main">
                  <a:solidFill>
                    <a:srgbClr val="FFFFFF"/>
                  </a:solidFill>
                </a14:hiddenFill>
              </a:ext>
            </a:extLst>
          </p:spPr>
        </p:pic>
        <p:sp>
          <p:nvSpPr>
            <p:cNvPr id="6" name="矩形 2"/>
            <p:cNvSpPr>
              <a:spLocks noChangeArrowheads="1"/>
            </p:cNvSpPr>
            <p:nvPr/>
          </p:nvSpPr>
          <p:spPr bwMode="auto">
            <a:xfrm>
              <a:off x="192615" y="3806099"/>
              <a:ext cx="28009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zh-CN" sz="2400" b="1" dirty="0" smtClean="0"/>
                <a:t> </a:t>
              </a:r>
              <a:r>
                <a:rPr lang="zh-CN" altLang="zh-CN" sz="2400" b="1" dirty="0"/>
                <a:t>②</a:t>
              </a:r>
              <a:r>
                <a:rPr lang="zh-CN" altLang="zh-CN" sz="2400" dirty="0" smtClean="0">
                  <a:latin typeface="微软雅黑" panose="020B0503020204020204" charset="-122"/>
                  <a:ea typeface="微软雅黑" panose="020B0503020204020204" charset="-122"/>
                </a:rPr>
                <a:t>错误</a:t>
              </a:r>
              <a:r>
                <a:rPr lang="zh-CN" altLang="zh-CN" sz="2400" dirty="0">
                  <a:latin typeface="微软雅黑" panose="020B0503020204020204" charset="-122"/>
                  <a:ea typeface="微软雅黑" panose="020B0503020204020204" charset="-122"/>
                </a:rPr>
                <a:t>的使用方法</a:t>
              </a:r>
            </a:p>
          </p:txBody>
        </p:sp>
        <p:pic>
          <p:nvPicPr>
            <p:cNvPr id="7" name="Picture 2"/>
            <p:cNvPicPr preferRelativeResize="0">
              <a:picLocks noChangeArrowheads="1"/>
            </p:cNvPicPr>
            <p:nvPr/>
          </p:nvPicPr>
          <p:blipFill rotWithShape="1">
            <a:blip r:embed="rId3">
              <a:extLst>
                <a:ext uri="{28A0092B-C50C-407E-A947-70E740481C1C}">
                  <a14:useLocalDpi xmlns:a14="http://schemas.microsoft.com/office/drawing/2010/main" val="0"/>
                </a:ext>
              </a:extLst>
            </a:blip>
            <a:srcRect l="3439" t="409" r="4369" b="8456"/>
            <a:stretch>
              <a:fillRect/>
            </a:stretch>
          </p:blipFill>
          <p:spPr bwMode="auto">
            <a:xfrm>
              <a:off x="3409116" y="3547765"/>
              <a:ext cx="1800000" cy="1440000"/>
            </a:xfrm>
            <a:prstGeom prst="rect">
              <a:avLst/>
            </a:prstGeom>
            <a:noFill/>
            <a:ln>
              <a:noFill/>
            </a:ln>
            <a:effectLst>
              <a:outerShdw blurRad="508000" dist="35921" dir="2700000" algn="ctr" rotWithShape="0">
                <a:schemeClr val="bg2">
                  <a:alpha val="29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9" name="组合 8"/>
          <p:cNvGrpSpPr/>
          <p:nvPr/>
        </p:nvGrpSpPr>
        <p:grpSpPr>
          <a:xfrm>
            <a:off x="300146" y="1875505"/>
            <a:ext cx="6980544" cy="1440001"/>
            <a:chOff x="213556" y="1968638"/>
            <a:chExt cx="6980544" cy="1440001"/>
          </a:xfrm>
        </p:grpSpPr>
        <p:pic>
          <p:nvPicPr>
            <p:cNvPr id="3" name="Picture 2" descr="E:\01商乐\05区工作\04课题组\做ppt\19章 生活用电\图\19-1-3.jpg"/>
            <p:cNvPicPr preferRelativeResize="0">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4100" y="1968639"/>
              <a:ext cx="1800000" cy="1440000"/>
            </a:xfrm>
            <a:prstGeom prst="rect">
              <a:avLst/>
            </a:prstGeom>
            <a:noFill/>
            <a:ln>
              <a:noFill/>
            </a:ln>
            <a:effectLst>
              <a:outerShdw blurRad="596900" dist="50800" dir="5400000" algn="ctr" rotWithShape="0">
                <a:srgbClr val="000000">
                  <a:alpha val="2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descr="13-18B"/>
            <p:cNvPicPr preferRelativeResize="0">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20408" y="1968638"/>
              <a:ext cx="1800000" cy="1440000"/>
            </a:xfrm>
            <a:prstGeom prst="rect">
              <a:avLst/>
            </a:prstGeom>
            <a:noFill/>
            <a:ln>
              <a:noFill/>
            </a:ln>
            <a:effectLst>
              <a:outerShdw blurRad="596900" dist="50800" dir="5400000" algn="ctr" rotWithShape="0">
                <a:srgbClr val="000000">
                  <a:alpha val="2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2"/>
            <p:cNvSpPr>
              <a:spLocks noChangeArrowheads="1"/>
            </p:cNvSpPr>
            <p:nvPr/>
          </p:nvSpPr>
          <p:spPr bwMode="auto">
            <a:xfrm>
              <a:off x="213556" y="2457806"/>
              <a:ext cx="28907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zh-CN" sz="2400" b="1" dirty="0" smtClean="0"/>
                <a:t>①</a:t>
              </a:r>
              <a:r>
                <a:rPr lang="zh-CN" altLang="zh-CN" sz="2400" b="1" dirty="0"/>
                <a:t> </a:t>
              </a:r>
              <a:r>
                <a:rPr lang="zh-CN" altLang="en-US" sz="2400" b="1" dirty="0" smtClean="0"/>
                <a:t>正确</a:t>
              </a:r>
              <a:r>
                <a:rPr lang="zh-CN" altLang="zh-CN" sz="2400" dirty="0" smtClean="0">
                  <a:latin typeface="微软雅黑" panose="020B0503020204020204" charset="-122"/>
                  <a:ea typeface="微软雅黑" panose="020B0503020204020204" charset="-122"/>
                </a:rPr>
                <a:t>的</a:t>
              </a:r>
              <a:r>
                <a:rPr lang="zh-CN" altLang="zh-CN" sz="2400" dirty="0">
                  <a:latin typeface="微软雅黑" panose="020B0503020204020204" charset="-122"/>
                  <a:ea typeface="微软雅黑" panose="020B0503020204020204" charset="-122"/>
                </a:rPr>
                <a:t>使用</a:t>
              </a:r>
              <a:r>
                <a:rPr lang="zh-CN" altLang="zh-CN" sz="2400" dirty="0" smtClean="0">
                  <a:latin typeface="微软雅黑" panose="020B0503020204020204" charset="-122"/>
                  <a:ea typeface="微软雅黑" panose="020B0503020204020204" charset="-122"/>
                </a:rPr>
                <a:t>方法</a:t>
              </a:r>
              <a:r>
                <a:rPr lang="zh-CN" altLang="en-US" sz="2400" dirty="0" smtClean="0">
                  <a:latin typeface="微软雅黑" panose="020B0503020204020204" charset="-122"/>
                  <a:ea typeface="微软雅黑" panose="020B0503020204020204" charset="-122"/>
                </a:rPr>
                <a:t>：</a:t>
              </a:r>
              <a:endParaRPr lang="zh-CN" altLang="zh-CN" sz="2400" dirty="0">
                <a:latin typeface="微软雅黑" panose="020B0503020204020204" charset="-122"/>
                <a:ea typeface="微软雅黑" panose="020B0503020204020204" charset="-122"/>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2"/>
            <a:ext cx="736376" cy="359227"/>
          </a:xfrm>
          <a:prstGeom prst="rect">
            <a:avLst/>
          </a:prstGeom>
        </p:spPr>
      </p:pic>
      <p:grpSp>
        <p:nvGrpSpPr>
          <p:cNvPr id="8" name="组合 7"/>
          <p:cNvGrpSpPr/>
          <p:nvPr/>
        </p:nvGrpSpPr>
        <p:grpSpPr>
          <a:xfrm>
            <a:off x="353675" y="184057"/>
            <a:ext cx="4401203" cy="523220"/>
            <a:chOff x="823130" y="1031366"/>
            <a:chExt cx="4401203" cy="523220"/>
          </a:xfrm>
        </p:grpSpPr>
        <p:sp>
          <p:nvSpPr>
            <p:cNvPr id="9" name="Shape 108"/>
            <p:cNvSpPr/>
            <p:nvPr/>
          </p:nvSpPr>
          <p:spPr>
            <a:xfrm>
              <a:off x="1720810" y="1031366"/>
              <a:ext cx="2526884" cy="52322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 name="Shape 112"/>
            <p:cNvSpPr/>
            <p:nvPr/>
          </p:nvSpPr>
          <p:spPr>
            <a:xfrm>
              <a:off x="823130" y="1031366"/>
              <a:ext cx="4401203" cy="52322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8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三、三线插头和漏电保护器</a:t>
              </a:r>
              <a:endParaRPr kumimoji="0" sz="2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grpSp>
      <p:pic>
        <p:nvPicPr>
          <p:cNvPr id="10242" name="Picture 2" descr="10704005"/>
          <p:cNvPicPr preferRelativeResize="0">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5331" y="1271211"/>
            <a:ext cx="2880000" cy="1800000"/>
          </a:xfrm>
          <a:prstGeom prst="rect">
            <a:avLst/>
          </a:prstGeom>
          <a:noFill/>
          <a:ln>
            <a:noFill/>
          </a:ln>
          <a:effectLst>
            <a:outerShdw blurRad="736600" dist="50800" dir="5400000" algn="ctr" rotWithShape="0">
              <a:srgbClr val="000000">
                <a:alpha val="3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178013" y="809546"/>
            <a:ext cx="2054636" cy="461665"/>
          </a:xfrm>
          <a:prstGeom prst="rect">
            <a:avLst/>
          </a:prstGeom>
        </p:spPr>
        <p:txBody>
          <a:bodyPr wrap="square">
            <a:spAutoFit/>
          </a:bodyPr>
          <a:lstStyle/>
          <a:p>
            <a:pPr algn="l"/>
            <a:r>
              <a:rPr lang="en-US" altLang="zh-CN" sz="2400" dirty="0" smtClean="0">
                <a:solidFill>
                  <a:srgbClr val="FF0000"/>
                </a:solidFill>
                <a:latin typeface="微软雅黑" panose="020B0503020204020204" charset="-122"/>
                <a:ea typeface="微软雅黑" panose="020B0503020204020204" charset="-122"/>
              </a:rPr>
              <a:t>1.</a:t>
            </a:r>
            <a:r>
              <a:rPr lang="zh-CN" altLang="en-US" sz="2400" dirty="0" smtClean="0">
                <a:solidFill>
                  <a:srgbClr val="FF0000"/>
                </a:solidFill>
                <a:latin typeface="微软雅黑" panose="020B0503020204020204" charset="-122"/>
                <a:ea typeface="微软雅黑" panose="020B0503020204020204" charset="-122"/>
              </a:rPr>
              <a:t>三线插头</a:t>
            </a:r>
            <a:endParaRPr lang="zh-CN" altLang="en-US" sz="2400" dirty="0">
              <a:latin typeface="微软雅黑" panose="020B0503020204020204" charset="-122"/>
              <a:ea typeface="微软雅黑" panose="020B0503020204020204" charset="-122"/>
            </a:endParaRPr>
          </a:p>
        </p:txBody>
      </p:sp>
      <p:sp>
        <p:nvSpPr>
          <p:cNvPr id="2"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7" name="Text Box 8"/>
          <p:cNvSpPr txBox="1">
            <a:spLocks noChangeArrowheads="1"/>
          </p:cNvSpPr>
          <p:nvPr/>
        </p:nvSpPr>
        <p:spPr bwMode="auto">
          <a:xfrm>
            <a:off x="418039" y="3226859"/>
            <a:ext cx="83703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buFont typeface="Arial" panose="020B0604020202020204" pitchFamily="34" charset="0"/>
              <a:buNone/>
            </a:pPr>
            <a:r>
              <a:rPr lang="zh-CN" altLang="en-US" sz="2400" dirty="0" smtClean="0">
                <a:latin typeface="微软雅黑" panose="020B0503020204020204" charset="-122"/>
                <a:ea typeface="微软雅黑" panose="020B0503020204020204" charset="-122"/>
              </a:rPr>
              <a:t>根据</a:t>
            </a:r>
            <a:r>
              <a:rPr lang="zh-CN" altLang="en-US" sz="2400" dirty="0">
                <a:latin typeface="微软雅黑" panose="020B0503020204020204" charset="-122"/>
                <a:ea typeface="微软雅黑" panose="020B0503020204020204" charset="-122"/>
              </a:rPr>
              <a:t>你的观察与了解，什么样的用电器要用三脚式插头呢？</a:t>
            </a:r>
          </a:p>
        </p:txBody>
      </p:sp>
      <p:sp>
        <p:nvSpPr>
          <p:cNvPr id="18" name="Text Box 9"/>
          <p:cNvSpPr txBox="1">
            <a:spLocks noChangeArrowheads="1"/>
          </p:cNvSpPr>
          <p:nvPr/>
        </p:nvSpPr>
        <p:spPr bwMode="auto">
          <a:xfrm>
            <a:off x="495907" y="3688524"/>
            <a:ext cx="785754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buFont typeface="Arial" panose="020B0604020202020204" pitchFamily="34" charset="0"/>
              <a:buNone/>
            </a:pPr>
            <a:r>
              <a:rPr lang="zh-CN" altLang="en-US" sz="2400" dirty="0" smtClean="0">
                <a:solidFill>
                  <a:srgbClr val="FF0000"/>
                </a:solidFill>
                <a:latin typeface="微软雅黑" panose="020B0503020204020204" charset="-122"/>
                <a:ea typeface="微软雅黑" panose="020B0503020204020204" charset="-122"/>
              </a:rPr>
              <a:t>大功率</a:t>
            </a:r>
            <a:r>
              <a:rPr lang="zh-CN" altLang="en-US" sz="2400" dirty="0">
                <a:solidFill>
                  <a:srgbClr val="FF0000"/>
                </a:solidFill>
                <a:latin typeface="微软雅黑" panose="020B0503020204020204" charset="-122"/>
                <a:ea typeface="微软雅黑" panose="020B0503020204020204" charset="-122"/>
              </a:rPr>
              <a:t>、金属外壳的用电器要用三脚式插座，如电饭煲、空调、冰箱、洗衣机等。</a:t>
            </a:r>
          </a:p>
        </p:txBody>
      </p:sp>
      <p:pic>
        <p:nvPicPr>
          <p:cNvPr id="19" name="Picture 6"/>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2931" y="1271211"/>
            <a:ext cx="2880000" cy="1800000"/>
          </a:xfrm>
          <a:prstGeom prst="rect">
            <a:avLst/>
          </a:prstGeom>
          <a:noFill/>
          <a:ln>
            <a:noFill/>
          </a:ln>
          <a:effectLst>
            <a:outerShdw blurRad="736600" dist="50800" dir="5400000" algn="ctr" rotWithShape="0">
              <a:srgbClr val="000000">
                <a:alpha val="3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0242"/>
                                        </p:tgtEl>
                                        <p:attrNameLst>
                                          <p:attrName>style.visibility</p:attrName>
                                        </p:attrNameLst>
                                      </p:cBhvr>
                                      <p:to>
                                        <p:strVal val="visible"/>
                                      </p:to>
                                    </p:set>
                                    <p:animEffect transition="in" filter="circle(in)">
                                      <p:cBhvr>
                                        <p:cTn id="14" dur="2000"/>
                                        <p:tgtEl>
                                          <p:spTgt spid="10242"/>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circle(in)">
                                      <p:cBhvr>
                                        <p:cTn id="19" dur="20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2"/>
            <a:ext cx="736376" cy="359227"/>
          </a:xfrm>
          <a:prstGeom prst="rect">
            <a:avLst/>
          </a:prstGeom>
        </p:spPr>
      </p:pic>
      <p:pic>
        <p:nvPicPr>
          <p:cNvPr id="5" name="Picture 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9945" y="1097956"/>
            <a:ext cx="2160000" cy="1800000"/>
          </a:xfrm>
          <a:prstGeom prst="rect">
            <a:avLst/>
          </a:prstGeom>
          <a:noFill/>
          <a:ln>
            <a:noFill/>
          </a:ln>
          <a:effectLst>
            <a:outerShdw blurRad="647700" dist="50800" dir="5400000" algn="ctr" rotWithShape="0">
              <a:srgbClr val="000000">
                <a:alpha val="42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14"/>
          <p:cNvGrpSpPr/>
          <p:nvPr/>
        </p:nvGrpSpPr>
        <p:grpSpPr>
          <a:xfrm>
            <a:off x="5961602" y="1117460"/>
            <a:ext cx="2160000" cy="1800000"/>
            <a:chOff x="5927502" y="871464"/>
            <a:chExt cx="2160000" cy="1800000"/>
          </a:xfrm>
        </p:grpSpPr>
        <p:pic>
          <p:nvPicPr>
            <p:cNvPr id="7" name="Picture 4"/>
            <p:cNvPicPr preferRelativeResize="0">
              <a:picLocks noChangeArrowheads="1"/>
            </p:cNvPicPr>
            <p:nvPr/>
          </p:nvPicPr>
          <p:blipFill rotWithShape="1">
            <a:blip r:embed="rId4" cstate="print">
              <a:extLst>
                <a:ext uri="{28A0092B-C50C-407E-A947-70E740481C1C}">
                  <a14:useLocalDpi xmlns:a14="http://schemas.microsoft.com/office/drawing/2010/main" val="0"/>
                </a:ext>
              </a:extLst>
            </a:blip>
            <a:srcRect l="4989" t="5770" r="3420" b="5614"/>
            <a:stretch>
              <a:fillRect/>
            </a:stretch>
          </p:blipFill>
          <p:spPr bwMode="auto">
            <a:xfrm>
              <a:off x="5927502" y="871464"/>
              <a:ext cx="2160000" cy="1800000"/>
            </a:xfrm>
            <a:prstGeom prst="rect">
              <a:avLst/>
            </a:prstGeom>
            <a:noFill/>
            <a:ln>
              <a:noFill/>
            </a:ln>
            <a:effectLst>
              <a:outerShdw blurRad="647700" dist="50800" dir="5400000" algn="ctr" rotWithShape="0">
                <a:srgbClr val="000000">
                  <a:alpha val="42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2"/>
            <p:cNvSpPr txBox="1">
              <a:spLocks noChangeArrowheads="1"/>
            </p:cNvSpPr>
            <p:nvPr/>
          </p:nvSpPr>
          <p:spPr bwMode="auto">
            <a:xfrm>
              <a:off x="7466543" y="2174163"/>
              <a:ext cx="431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rgbClr val="FF0000"/>
                  </a:solidFill>
                  <a:latin typeface="微软雅黑" panose="020B0503020204020204" charset="-122"/>
                  <a:ea typeface="微软雅黑" panose="020B0503020204020204" charset="-122"/>
                </a:rPr>
                <a:t>L</a:t>
              </a:r>
            </a:p>
          </p:txBody>
        </p:sp>
        <p:sp>
          <p:nvSpPr>
            <p:cNvPr id="12" name="Text Box 2"/>
            <p:cNvSpPr txBox="1">
              <a:spLocks noChangeArrowheads="1"/>
            </p:cNvSpPr>
            <p:nvPr/>
          </p:nvSpPr>
          <p:spPr bwMode="auto">
            <a:xfrm>
              <a:off x="6073511" y="2093499"/>
              <a:ext cx="431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latin typeface="微软雅黑" panose="020B0503020204020204" charset="-122"/>
                  <a:ea typeface="微软雅黑" panose="020B0503020204020204" charset="-122"/>
                </a:rPr>
                <a:t>N</a:t>
              </a:r>
            </a:p>
          </p:txBody>
        </p:sp>
        <p:sp>
          <p:nvSpPr>
            <p:cNvPr id="13" name="Text Box 2"/>
            <p:cNvSpPr txBox="1">
              <a:spLocks noChangeArrowheads="1"/>
            </p:cNvSpPr>
            <p:nvPr/>
          </p:nvSpPr>
          <p:spPr bwMode="auto">
            <a:xfrm>
              <a:off x="6683092" y="1022233"/>
              <a:ext cx="7170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smtClean="0">
                  <a:solidFill>
                    <a:srgbClr val="FFFF00"/>
                  </a:solidFill>
                  <a:latin typeface="微软雅黑" panose="020B0503020204020204" charset="-122"/>
                  <a:ea typeface="微软雅黑" panose="020B0503020204020204" charset="-122"/>
                </a:rPr>
                <a:t>E</a:t>
              </a:r>
              <a:endParaRPr lang="en-US" altLang="zh-CN" sz="2400" dirty="0">
                <a:solidFill>
                  <a:srgbClr val="FFFF00"/>
                </a:solidFill>
                <a:latin typeface="微软雅黑" panose="020B0503020204020204" charset="-122"/>
                <a:ea typeface="微软雅黑" panose="020B0503020204020204" charset="-122"/>
              </a:endParaRPr>
            </a:p>
          </p:txBody>
        </p:sp>
      </p:grpSp>
      <p:sp>
        <p:nvSpPr>
          <p:cNvPr id="16" name="矩形 1"/>
          <p:cNvSpPr>
            <a:spLocks noChangeArrowheads="1"/>
          </p:cNvSpPr>
          <p:nvPr/>
        </p:nvSpPr>
        <p:spPr bwMode="auto">
          <a:xfrm>
            <a:off x="487818" y="3388268"/>
            <a:ext cx="771604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50000"/>
              </a:lnSpc>
            </a:pPr>
            <a:r>
              <a:rPr lang="zh-CN" altLang="en-US" sz="2400" dirty="0" smtClean="0">
                <a:latin typeface="微软雅黑" panose="020B0503020204020204" charset="-122"/>
                <a:ea typeface="微软雅黑" panose="020B0503020204020204" charset="-122"/>
              </a:rPr>
              <a:t>插</a:t>
            </a:r>
            <a:r>
              <a:rPr lang="zh-CN" altLang="en-US" sz="2400" dirty="0">
                <a:latin typeface="微软雅黑" panose="020B0503020204020204" charset="-122"/>
                <a:ea typeface="微软雅黑" panose="020B0503020204020204" charset="-122"/>
              </a:rPr>
              <a:t>插头时可以先</a:t>
            </a:r>
            <a:r>
              <a:rPr lang="en-US" altLang="en-US" sz="2400" dirty="0" smtClean="0">
                <a:latin typeface="微软雅黑" panose="020B0503020204020204" charset="-122"/>
                <a:ea typeface="微软雅黑" panose="020B0503020204020204" charset="-122"/>
              </a:rPr>
              <a:t>_________</a:t>
            </a:r>
            <a:r>
              <a:rPr lang="zh-CN" altLang="en-US" sz="2400" dirty="0" smtClean="0">
                <a:latin typeface="微软雅黑" panose="020B0503020204020204" charset="-122"/>
                <a:ea typeface="微软雅黑" panose="020B0503020204020204" charset="-122"/>
              </a:rPr>
              <a:t>，拔</a:t>
            </a:r>
            <a:r>
              <a:rPr lang="zh-CN" altLang="en-US" sz="2400" dirty="0">
                <a:latin typeface="微软雅黑" panose="020B0503020204020204" charset="-122"/>
                <a:ea typeface="微软雅黑" panose="020B0503020204020204" charset="-122"/>
              </a:rPr>
              <a:t>插头时可以后</a:t>
            </a:r>
            <a:r>
              <a:rPr lang="en-US" altLang="en-US" sz="2400" dirty="0" smtClean="0">
                <a:latin typeface="微软雅黑" panose="020B0503020204020204" charset="-122"/>
                <a:ea typeface="微软雅黑" panose="020B0503020204020204" charset="-122"/>
              </a:rPr>
              <a:t>__________</a:t>
            </a:r>
            <a:r>
              <a:rPr lang="zh-CN" altLang="en-US" sz="2400" dirty="0" smtClean="0">
                <a:latin typeface="微软雅黑" panose="020B0503020204020204" charset="-122"/>
                <a:ea typeface="微软雅黑" panose="020B0503020204020204" charset="-122"/>
              </a:rPr>
              <a:t>。</a:t>
            </a:r>
            <a:endParaRPr lang="en-US" altLang="zh-CN" sz="2400" dirty="0">
              <a:latin typeface="微软雅黑" panose="020B0503020204020204" charset="-122"/>
              <a:ea typeface="微软雅黑" panose="020B0503020204020204" charset="-122"/>
            </a:endParaRPr>
          </a:p>
          <a:p>
            <a:pPr eaLnBrk="0" hangingPunct="0">
              <a:lnSpc>
                <a:spcPct val="150000"/>
              </a:lnSpc>
            </a:pPr>
            <a:r>
              <a:rPr lang="en-US" altLang="en-US" sz="2400" dirty="0" smtClean="0">
                <a:latin typeface="微软雅黑" panose="020B0503020204020204" charset="-122"/>
                <a:ea typeface="微软雅黑" panose="020B0503020204020204" charset="-122"/>
              </a:rPr>
              <a:t>         (</a:t>
            </a:r>
            <a:r>
              <a:rPr lang="zh-CN" altLang="en-US" sz="2400" dirty="0">
                <a:latin typeface="微软雅黑" panose="020B0503020204020204" charset="-122"/>
                <a:ea typeface="微软雅黑" panose="020B0503020204020204" charset="-122"/>
              </a:rPr>
              <a:t>填“接地”、</a:t>
            </a:r>
            <a:r>
              <a:rPr lang="zh-CN" altLang="en-US" sz="2400" dirty="0" smtClean="0">
                <a:latin typeface="微软雅黑" panose="020B0503020204020204" charset="-122"/>
                <a:ea typeface="微软雅黑" panose="020B0503020204020204" charset="-122"/>
              </a:rPr>
              <a:t>“离地”</a:t>
            </a:r>
            <a:r>
              <a:rPr lang="en-US" altLang="en-US" sz="2400" dirty="0" smtClean="0">
                <a:latin typeface="微软雅黑" panose="020B0503020204020204" charset="-122"/>
                <a:ea typeface="微软雅黑" panose="020B0503020204020204" charset="-122"/>
              </a:rPr>
              <a:t>)</a:t>
            </a:r>
            <a:endParaRPr lang="en-US" altLang="en-US" sz="2400" dirty="0">
              <a:latin typeface="微软雅黑" panose="020B0503020204020204" charset="-122"/>
              <a:ea typeface="微软雅黑" panose="020B0503020204020204" charset="-122"/>
            </a:endParaRPr>
          </a:p>
        </p:txBody>
      </p:sp>
      <p:sp>
        <p:nvSpPr>
          <p:cNvPr id="17" name="矩形 16"/>
          <p:cNvSpPr/>
          <p:nvPr/>
        </p:nvSpPr>
        <p:spPr>
          <a:xfrm>
            <a:off x="2885169" y="3388268"/>
            <a:ext cx="800219" cy="461665"/>
          </a:xfrm>
          <a:prstGeom prst="rect">
            <a:avLst/>
          </a:prstGeom>
        </p:spPr>
        <p:txBody>
          <a:bodyPr wrap="none">
            <a:spAutoFit/>
          </a:bodyPr>
          <a:lstStyle/>
          <a:p>
            <a:r>
              <a:rPr lang="zh-CN" altLang="en-US" sz="2400" dirty="0">
                <a:solidFill>
                  <a:srgbClr val="FF0000"/>
                </a:solidFill>
                <a:latin typeface="微软雅黑" panose="020B0503020204020204" charset="-122"/>
                <a:ea typeface="微软雅黑" panose="020B0503020204020204" charset="-122"/>
              </a:rPr>
              <a:t>接地</a:t>
            </a:r>
            <a:endParaRPr lang="zh-CN" altLang="en-US" sz="2400" dirty="0">
              <a:solidFill>
                <a:srgbClr val="FF0000"/>
              </a:solidFill>
            </a:endParaRPr>
          </a:p>
        </p:txBody>
      </p:sp>
      <p:sp>
        <p:nvSpPr>
          <p:cNvPr id="18" name="矩形 17"/>
          <p:cNvSpPr/>
          <p:nvPr/>
        </p:nvSpPr>
        <p:spPr>
          <a:xfrm>
            <a:off x="6683091" y="3388267"/>
            <a:ext cx="800219" cy="461665"/>
          </a:xfrm>
          <a:prstGeom prst="rect">
            <a:avLst/>
          </a:prstGeom>
        </p:spPr>
        <p:txBody>
          <a:bodyPr wrap="none">
            <a:spAutoFit/>
          </a:bodyPr>
          <a:lstStyle/>
          <a:p>
            <a:r>
              <a:rPr lang="zh-CN" altLang="en-US" sz="2400" dirty="0">
                <a:solidFill>
                  <a:srgbClr val="FF0000"/>
                </a:solidFill>
                <a:latin typeface="微软雅黑" panose="020B0503020204020204" charset="-122"/>
                <a:ea typeface="微软雅黑" panose="020B0503020204020204" charset="-122"/>
              </a:rPr>
              <a:t>离地</a:t>
            </a:r>
            <a:endParaRPr lang="zh-CN" altLang="en-US" sz="2400" dirty="0">
              <a:solidFill>
                <a:srgbClr val="FF0000"/>
              </a:solidFill>
            </a:endParaRPr>
          </a:p>
        </p:txBody>
      </p:sp>
      <p:pic>
        <p:nvPicPr>
          <p:cNvPr id="19" name="Picture 3"/>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598" y="1119230"/>
            <a:ext cx="2520000" cy="1800000"/>
          </a:xfrm>
          <a:prstGeom prst="rect">
            <a:avLst/>
          </a:prstGeom>
          <a:noFill/>
          <a:ln>
            <a:noFill/>
          </a:ln>
          <a:effectLst>
            <a:outerShdw blurRad="647700" dist="50800" dir="5400000" algn="ctr" rotWithShape="0">
              <a:srgbClr val="000000">
                <a:alpha val="42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19"/>
          <p:cNvSpPr/>
          <p:nvPr/>
        </p:nvSpPr>
        <p:spPr>
          <a:xfrm>
            <a:off x="2361720" y="322799"/>
            <a:ext cx="4493538" cy="461665"/>
          </a:xfrm>
          <a:prstGeom prst="rect">
            <a:avLst/>
          </a:prstGeom>
        </p:spPr>
        <p:txBody>
          <a:bodyPr wrap="none">
            <a:spAutoFit/>
          </a:bodyPr>
          <a:lstStyle/>
          <a:p>
            <a:r>
              <a:rPr lang="zh-CN" altLang="en-US" sz="2400" dirty="0" smtClean="0">
                <a:latin typeface="微软雅黑" panose="020B0503020204020204" charset="-122"/>
                <a:ea typeface="微软雅黑" panose="020B0503020204020204" charset="-122"/>
              </a:rPr>
              <a:t>三</a:t>
            </a:r>
            <a:r>
              <a:rPr lang="zh-CN" altLang="en-US" sz="2400" dirty="0">
                <a:latin typeface="微软雅黑" panose="020B0503020204020204" charset="-122"/>
                <a:ea typeface="微软雅黑" panose="020B0503020204020204" charset="-122"/>
              </a:rPr>
              <a:t>脚插头</a:t>
            </a:r>
            <a:r>
              <a:rPr lang="zh-CN" altLang="en-US" sz="2400" dirty="0" smtClean="0">
                <a:latin typeface="微软雅黑" panose="020B0503020204020204" charset="-122"/>
                <a:ea typeface="微软雅黑" panose="020B0503020204020204" charset="-122"/>
              </a:rPr>
              <a:t>中，上</a:t>
            </a:r>
            <a:r>
              <a:rPr lang="zh-CN" altLang="en-US" sz="2400" dirty="0">
                <a:latin typeface="微软雅黑" panose="020B0503020204020204" charset="-122"/>
                <a:ea typeface="微软雅黑" panose="020B0503020204020204" charset="-122"/>
              </a:rPr>
              <a:t>脚为什么较长？</a:t>
            </a:r>
            <a:endParaRPr lang="zh-CN" altLang="en-US" sz="2400" dirty="0"/>
          </a:p>
        </p:txBody>
      </p:sp>
      <p:grpSp>
        <p:nvGrpSpPr>
          <p:cNvPr id="14" name="组合 13"/>
          <p:cNvGrpSpPr/>
          <p:nvPr/>
        </p:nvGrpSpPr>
        <p:grpSpPr>
          <a:xfrm>
            <a:off x="470596" y="322799"/>
            <a:ext cx="1608749" cy="523220"/>
            <a:chOff x="1720808" y="1031366"/>
            <a:chExt cx="2661166" cy="523220"/>
          </a:xfrm>
        </p:grpSpPr>
        <p:sp>
          <p:nvSpPr>
            <p:cNvPr id="21" name="Shape 108"/>
            <p:cNvSpPr/>
            <p:nvPr/>
          </p:nvSpPr>
          <p:spPr>
            <a:xfrm>
              <a:off x="1720808" y="1031366"/>
              <a:ext cx="2661166" cy="52322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22" name="Shape 112"/>
            <p:cNvSpPr/>
            <p:nvPr/>
          </p:nvSpPr>
          <p:spPr>
            <a:xfrm>
              <a:off x="1720810" y="1031366"/>
              <a:ext cx="2661164" cy="523220"/>
            </a:xfrm>
            <a:prstGeom prst="rect">
              <a:avLst/>
            </a:prstGeom>
            <a:solidFill>
              <a:srgbClr val="007E27"/>
            </a:solidFill>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8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观察思考</a:t>
              </a:r>
              <a:endParaRPr kumimoji="0" sz="2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2"/>
            <a:ext cx="736376" cy="359227"/>
          </a:xfrm>
          <a:prstGeom prst="rect">
            <a:avLst/>
          </a:prstGeom>
        </p:spPr>
      </p:pic>
      <p:pic>
        <p:nvPicPr>
          <p:cNvPr id="18" name="Picture 2"/>
          <p:cNvPicPr preferRelativeResize="0">
            <a:picLocks noChangeArrowheads="1"/>
          </p:cNvPicPr>
          <p:nvPr/>
        </p:nvPicPr>
        <p:blipFill rotWithShape="1">
          <a:blip r:embed="rId3" cstate="print">
            <a:extLst>
              <a:ext uri="{28A0092B-C50C-407E-A947-70E740481C1C}">
                <a14:useLocalDpi xmlns:a14="http://schemas.microsoft.com/office/drawing/2010/main" val="0"/>
              </a:ext>
            </a:extLst>
          </a:blip>
          <a:srcRect l="2744" t="3003"/>
          <a:stretch>
            <a:fillRect/>
          </a:stretch>
        </p:blipFill>
        <p:spPr bwMode="auto">
          <a:xfrm>
            <a:off x="690230" y="1054919"/>
            <a:ext cx="2520000" cy="2160000"/>
          </a:xfrm>
          <a:prstGeom prst="rect">
            <a:avLst/>
          </a:prstGeom>
          <a:noFill/>
          <a:ln>
            <a:noFill/>
          </a:ln>
          <a:effectLst>
            <a:outerShdw blurRad="622300" dist="35921" dir="2700000" algn="ctr" rotWithShape="0">
              <a:schemeClr val="bg2">
                <a:alpha val="31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 Box 14"/>
          <p:cNvSpPr txBox="1">
            <a:spLocks noChangeArrowheads="1"/>
          </p:cNvSpPr>
          <p:nvPr/>
        </p:nvSpPr>
        <p:spPr bwMode="auto">
          <a:xfrm>
            <a:off x="1097796" y="3643933"/>
            <a:ext cx="4224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algn="l" eaLnBrk="1" fontAlgn="base" hangingPunct="1">
              <a:spcBef>
                <a:spcPct val="0"/>
              </a:spcBef>
              <a:spcAft>
                <a:spcPct val="0"/>
              </a:spcAft>
              <a:buFont typeface="Arial" panose="020B0604020202020204" pitchFamily="34" charset="0"/>
              <a:buNone/>
            </a:pPr>
            <a:r>
              <a:rPr lang="zh-CN" altLang="en-US" dirty="0">
                <a:latin typeface="微软雅黑" panose="020B0503020204020204" charset="-122"/>
                <a:ea typeface="微软雅黑" panose="020B0503020204020204" charset="-122"/>
              </a:rPr>
              <a:t>两孔插座</a:t>
            </a:r>
            <a:r>
              <a:rPr lang="zh-CN" altLang="en-US" dirty="0" smtClean="0">
                <a:latin typeface="微软雅黑" panose="020B0503020204020204" charset="-122"/>
                <a:ea typeface="微软雅黑" panose="020B0503020204020204" charset="-122"/>
              </a:rPr>
              <a:t>：“</a:t>
            </a:r>
            <a:r>
              <a:rPr lang="zh-CN" altLang="en-US" dirty="0">
                <a:latin typeface="微软雅黑" panose="020B0503020204020204" charset="-122"/>
                <a:ea typeface="微软雅黑" panose="020B0503020204020204" charset="-122"/>
              </a:rPr>
              <a:t>左零右</a:t>
            </a:r>
            <a:r>
              <a:rPr lang="zh-CN" altLang="en-US" dirty="0" smtClean="0">
                <a:latin typeface="微软雅黑" panose="020B0503020204020204" charset="-122"/>
                <a:ea typeface="微软雅黑" panose="020B0503020204020204" charset="-122"/>
              </a:rPr>
              <a:t>火” 。</a:t>
            </a:r>
            <a:endParaRPr lang="zh-CN" altLang="en-US" dirty="0">
              <a:latin typeface="微软雅黑" panose="020B0503020204020204" charset="-122"/>
              <a:ea typeface="微软雅黑" panose="020B0503020204020204" charset="-122"/>
            </a:endParaRPr>
          </a:p>
        </p:txBody>
      </p:sp>
      <p:sp>
        <p:nvSpPr>
          <p:cNvPr id="20" name="Text Box 15"/>
          <p:cNvSpPr txBox="1">
            <a:spLocks noChangeArrowheads="1"/>
          </p:cNvSpPr>
          <p:nvPr/>
        </p:nvSpPr>
        <p:spPr bwMode="auto">
          <a:xfrm>
            <a:off x="1033203" y="4228987"/>
            <a:ext cx="47156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b="1" dirty="0">
                <a:solidFill>
                  <a:srgbClr val="FF0000"/>
                </a:solidFill>
              </a:rPr>
              <a:t>三孔插座</a:t>
            </a:r>
            <a:r>
              <a:rPr lang="zh-CN" altLang="en-US" b="1" dirty="0" smtClean="0">
                <a:solidFill>
                  <a:srgbClr val="FF0000"/>
                </a:solidFill>
              </a:rPr>
              <a:t>：“</a:t>
            </a:r>
            <a:r>
              <a:rPr lang="zh-CN" altLang="en-US" b="1" dirty="0">
                <a:solidFill>
                  <a:srgbClr val="FF0000"/>
                </a:solidFill>
              </a:rPr>
              <a:t>左零右</a:t>
            </a:r>
            <a:r>
              <a:rPr lang="zh-CN" altLang="en-US" b="1" dirty="0" smtClean="0">
                <a:solidFill>
                  <a:srgbClr val="FF0000"/>
                </a:solidFill>
              </a:rPr>
              <a:t>火 </a:t>
            </a:r>
            <a:r>
              <a:rPr lang="zh-CN" altLang="en-US" b="1" dirty="0">
                <a:solidFill>
                  <a:srgbClr val="FF0000"/>
                </a:solidFill>
              </a:rPr>
              <a:t>中接地”</a:t>
            </a:r>
          </a:p>
        </p:txBody>
      </p:sp>
      <p:pic>
        <p:nvPicPr>
          <p:cNvPr id="21" name="Picture 2"/>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3936" y="1054919"/>
            <a:ext cx="3240000" cy="2160000"/>
          </a:xfrm>
          <a:prstGeom prst="rect">
            <a:avLst/>
          </a:prstGeom>
          <a:noFill/>
          <a:ln>
            <a:noFill/>
          </a:ln>
          <a:effectLst>
            <a:outerShdw blurRad="622300" dist="35921" dir="2700000" algn="ctr" rotWithShape="0">
              <a:schemeClr val="bg2">
                <a:alpha val="31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矩形 24"/>
          <p:cNvSpPr/>
          <p:nvPr/>
        </p:nvSpPr>
        <p:spPr>
          <a:xfrm>
            <a:off x="372746" y="347881"/>
            <a:ext cx="2054636" cy="461665"/>
          </a:xfrm>
          <a:prstGeom prst="rect">
            <a:avLst/>
          </a:prstGeom>
        </p:spPr>
        <p:txBody>
          <a:bodyPr wrap="square">
            <a:spAutoFit/>
          </a:bodyPr>
          <a:lstStyle/>
          <a:p>
            <a:pPr algn="l"/>
            <a:r>
              <a:rPr lang="en-US" altLang="zh-CN" sz="2400" dirty="0" smtClean="0">
                <a:solidFill>
                  <a:srgbClr val="FF0000"/>
                </a:solidFill>
                <a:latin typeface="微软雅黑" panose="020B0503020204020204" charset="-122"/>
                <a:ea typeface="微软雅黑" panose="020B0503020204020204" charset="-122"/>
              </a:rPr>
              <a:t>2.</a:t>
            </a:r>
            <a:r>
              <a:rPr lang="zh-CN" altLang="en-US" sz="2400" dirty="0" smtClean="0">
                <a:solidFill>
                  <a:srgbClr val="FF0000"/>
                </a:solidFill>
                <a:latin typeface="微软雅黑" panose="020B0503020204020204" charset="-122"/>
                <a:ea typeface="微软雅黑" panose="020B0503020204020204" charset="-122"/>
              </a:rPr>
              <a:t>插座的连接</a:t>
            </a:r>
            <a:endParaRPr lang="zh-CN" altLang="en-US" sz="2400" dirty="0">
              <a:latin typeface="微软雅黑" panose="020B0503020204020204" charset="-122"/>
              <a:ea typeface="微软雅黑" panose="020B0503020204020204" charset="-122"/>
            </a:endParaRP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P spid="20"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9" name="Text Box 4"/>
          <p:cNvSpPr txBox="1">
            <a:spLocks noChangeArrowheads="1"/>
          </p:cNvSpPr>
          <p:nvPr/>
        </p:nvSpPr>
        <p:spPr bwMode="auto">
          <a:xfrm>
            <a:off x="141399" y="763697"/>
            <a:ext cx="40842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dirty="0" smtClean="0">
                <a:latin typeface="微软雅黑" panose="020B0503020204020204" charset="-122"/>
                <a:ea typeface="微软雅黑" panose="020B0503020204020204" charset="-122"/>
              </a:rPr>
              <a:t>同</a:t>
            </a:r>
            <a:r>
              <a:rPr lang="zh-CN" altLang="en-US" sz="2400" dirty="0">
                <a:latin typeface="微软雅黑" panose="020B0503020204020204" charset="-122"/>
                <a:ea typeface="微软雅黑" panose="020B0503020204020204" charset="-122"/>
              </a:rPr>
              <a:t>是漏电，为何反差如此大？</a:t>
            </a:r>
          </a:p>
        </p:txBody>
      </p:sp>
      <p:sp>
        <p:nvSpPr>
          <p:cNvPr id="26629" name="Rectangle 5"/>
          <p:cNvSpPr>
            <a:spLocks noChangeArrowheads="1"/>
          </p:cNvSpPr>
          <p:nvPr/>
        </p:nvSpPr>
        <p:spPr bwMode="auto">
          <a:xfrm>
            <a:off x="234533" y="1798498"/>
            <a:ext cx="8611234" cy="1689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p>
            <a:pPr>
              <a:lnSpc>
                <a:spcPct val="150000"/>
              </a:lnSpc>
            </a:pPr>
            <a:r>
              <a:rPr lang="zh-CN" altLang="en-US" sz="2400" dirty="0" smtClean="0">
                <a:latin typeface="微软雅黑" panose="020B0503020204020204" charset="-122"/>
                <a:ea typeface="微软雅黑" panose="020B0503020204020204" charset="-122"/>
              </a:rPr>
              <a:t>当</a:t>
            </a:r>
            <a:r>
              <a:rPr lang="zh-CN" altLang="en-US" sz="2400" dirty="0">
                <a:latin typeface="微软雅黑" panose="020B0503020204020204" charset="-122"/>
                <a:ea typeface="微软雅黑" panose="020B0503020204020204" charset="-122"/>
              </a:rPr>
              <a:t>用电器漏电</a:t>
            </a:r>
            <a:r>
              <a:rPr lang="zh-CN" altLang="en-US" sz="2400" dirty="0" smtClean="0">
                <a:latin typeface="微软雅黑" panose="020B0503020204020204" charset="-122"/>
                <a:ea typeface="微软雅黑" panose="020B0503020204020204" charset="-122"/>
              </a:rPr>
              <a:t>，金属</a:t>
            </a:r>
            <a:r>
              <a:rPr lang="zh-CN" altLang="en-US" sz="2400" dirty="0">
                <a:latin typeface="微软雅黑" panose="020B0503020204020204" charset="-122"/>
                <a:ea typeface="微软雅黑" panose="020B0503020204020204" charset="-122"/>
              </a:rPr>
              <a:t>壳上就有</a:t>
            </a:r>
            <a:r>
              <a:rPr lang="en-US" altLang="zh-CN" sz="2400" dirty="0">
                <a:latin typeface="微软雅黑" panose="020B0503020204020204" charset="-122"/>
                <a:ea typeface="微软雅黑" panose="020B0503020204020204" charset="-122"/>
              </a:rPr>
              <a:t>220V</a:t>
            </a:r>
            <a:r>
              <a:rPr lang="zh-CN" altLang="en-US" sz="2400" dirty="0">
                <a:latin typeface="微软雅黑" panose="020B0503020204020204" charset="-122"/>
                <a:ea typeface="微软雅黑" panose="020B0503020204020204" charset="-122"/>
              </a:rPr>
              <a:t>的电压</a:t>
            </a:r>
            <a:r>
              <a:rPr lang="zh-CN" altLang="en-US" sz="2400" dirty="0" smtClean="0">
                <a:latin typeface="微软雅黑" panose="020B0503020204020204" charset="-122"/>
                <a:ea typeface="微软雅黑" panose="020B0503020204020204" charset="-122"/>
              </a:rPr>
              <a:t>. 人</a:t>
            </a:r>
            <a:r>
              <a:rPr lang="zh-CN" altLang="en-US" sz="2400" dirty="0">
                <a:latin typeface="微软雅黑" panose="020B0503020204020204" charset="-122"/>
                <a:ea typeface="微软雅黑" panose="020B0503020204020204" charset="-122"/>
              </a:rPr>
              <a:t>触及它时，电流就会通过人体进入大地，发生触电事故.若外壳接地，电流就会经接地线进入大地</a:t>
            </a:r>
            <a:r>
              <a:rPr lang="zh-CN" altLang="en-US" sz="2400" dirty="0" smtClean="0">
                <a:latin typeface="微软雅黑" panose="020B0503020204020204" charset="-122"/>
                <a:ea typeface="微软雅黑" panose="020B0503020204020204" charset="-122"/>
              </a:rPr>
              <a:t>，就</a:t>
            </a:r>
            <a:r>
              <a:rPr lang="zh-CN" altLang="en-US" sz="2400" dirty="0">
                <a:latin typeface="微软雅黑" panose="020B0503020204020204" charset="-122"/>
                <a:ea typeface="微软雅黑" panose="020B0503020204020204" charset="-122"/>
              </a:rPr>
              <a:t>不再有电流流经人体</a:t>
            </a:r>
            <a:r>
              <a:rPr lang="zh-CN" altLang="en-US" sz="2400" dirty="0" smtClean="0">
                <a:latin typeface="微软雅黑" panose="020B0503020204020204" charset="-122"/>
                <a:ea typeface="微软雅黑" panose="020B0503020204020204" charset="-122"/>
              </a:rPr>
              <a:t>.</a:t>
            </a:r>
            <a:endParaRPr lang="zh-CN" altLang="en-US" sz="2400" dirty="0">
              <a:latin typeface="微软雅黑" panose="020B0503020204020204" charset="-122"/>
              <a:ea typeface="微软雅黑" panose="020B0503020204020204" charset="-122"/>
            </a:endParaRPr>
          </a:p>
        </p:txBody>
      </p:sp>
      <p:pic>
        <p:nvPicPr>
          <p:cNvPr id="10" name="Picture 6" descr="http://res.tongyi.com/resources/article/student/others/201104230139/c2/27.files/image060.jpg"/>
          <p:cNvPicPr preferRelativeResize="0">
            <a:picLocks noChangeArrowheads="1"/>
          </p:cNvPicPr>
          <p:nvPr/>
        </p:nvPicPr>
        <p:blipFill rotWithShape="1">
          <a:blip r:embed="rId2">
            <a:extLst>
              <a:ext uri="{28A0092B-C50C-407E-A947-70E740481C1C}">
                <a14:useLocalDpi xmlns:a14="http://schemas.microsoft.com/office/drawing/2010/main" val="0"/>
              </a:ext>
            </a:extLst>
          </a:blip>
          <a:srcRect r="-1918" b="18592"/>
          <a:stretch>
            <a:fillRect/>
          </a:stretch>
        </p:blipFill>
        <p:spPr bwMode="auto">
          <a:xfrm>
            <a:off x="4121873" y="375233"/>
            <a:ext cx="3409643" cy="1423265"/>
          </a:xfrm>
          <a:prstGeom prst="rect">
            <a:avLst/>
          </a:prstGeom>
          <a:noFill/>
          <a:ln>
            <a:noFill/>
          </a:ln>
          <a:effectLst>
            <a:outerShdw blurRad="622300" dist="50800" dir="5400000" algn="ctr" rotWithShape="0">
              <a:srgbClr val="000000">
                <a:alpha val="4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790632" y="3421868"/>
            <a:ext cx="5566186" cy="1674030"/>
            <a:chOff x="1790632" y="3421868"/>
            <a:chExt cx="5566186" cy="1674030"/>
          </a:xfrm>
        </p:grpSpPr>
        <p:grpSp>
          <p:nvGrpSpPr>
            <p:cNvPr id="12" name="组合 22"/>
            <p:cNvGrpSpPr/>
            <p:nvPr/>
          </p:nvGrpSpPr>
          <p:grpSpPr bwMode="auto">
            <a:xfrm>
              <a:off x="1790632" y="3421868"/>
              <a:ext cx="5566186" cy="1674030"/>
              <a:chOff x="2473" y="3782"/>
              <a:chExt cx="9389" cy="3976"/>
            </a:xfrm>
          </p:grpSpPr>
          <p:grpSp>
            <p:nvGrpSpPr>
              <p:cNvPr id="13" name="组合 17"/>
              <p:cNvGrpSpPr/>
              <p:nvPr/>
            </p:nvGrpSpPr>
            <p:grpSpPr bwMode="auto">
              <a:xfrm>
                <a:off x="2847" y="3782"/>
                <a:ext cx="9015" cy="3492"/>
                <a:chOff x="2847" y="3782"/>
                <a:chExt cx="9015" cy="3492"/>
              </a:xfrm>
            </p:grpSpPr>
            <p:pic>
              <p:nvPicPr>
                <p:cNvPr id="17" name="图片 14" descr="tim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05" y="3782"/>
                  <a:ext cx="3157" cy="2997"/>
                </a:xfrm>
                <a:prstGeom prst="rect">
                  <a:avLst/>
                </a:prstGeom>
                <a:noFill/>
                <a:ln>
                  <a:noFill/>
                </a:ln>
                <a:effectLst>
                  <a:outerShdw blurRad="622300" dist="50800" dir="5400000" algn="ctr" rotWithShape="0">
                    <a:srgbClr val="000000">
                      <a:alpha val="4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组合 1"/>
                <p:cNvGrpSpPr/>
                <p:nvPr/>
              </p:nvGrpSpPr>
              <p:grpSpPr bwMode="auto">
                <a:xfrm>
                  <a:off x="2847" y="5291"/>
                  <a:ext cx="7804" cy="1983"/>
                  <a:chOff x="2847" y="5291"/>
                  <a:chExt cx="7804" cy="1983"/>
                </a:xfrm>
              </p:grpSpPr>
              <p:cxnSp>
                <p:nvCxnSpPr>
                  <p:cNvPr id="19" name="直接连接符 18"/>
                  <p:cNvCxnSpPr>
                    <a:endCxn id="23" idx="0"/>
                  </p:cNvCxnSpPr>
                  <p:nvPr/>
                </p:nvCxnSpPr>
                <p:spPr>
                  <a:xfrm>
                    <a:off x="3048" y="6066"/>
                    <a:ext cx="6408" cy="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endCxn id="23" idx="0"/>
                  </p:cNvCxnSpPr>
                  <p:nvPr/>
                </p:nvCxnSpPr>
                <p:spPr>
                  <a:xfrm>
                    <a:off x="3048" y="5458"/>
                    <a:ext cx="52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
                  <p:cNvGrpSpPr/>
                  <p:nvPr/>
                </p:nvGrpSpPr>
                <p:grpSpPr bwMode="auto">
                  <a:xfrm>
                    <a:off x="8298" y="5453"/>
                    <a:ext cx="2304" cy="174"/>
                    <a:chOff x="8298" y="5453"/>
                    <a:chExt cx="2304" cy="174"/>
                  </a:xfrm>
                </p:grpSpPr>
                <p:cxnSp>
                  <p:nvCxnSpPr>
                    <p:cNvPr id="33" name="直接连接符 32"/>
                    <p:cNvCxnSpPr>
                      <a:endCxn id="23" idx="0"/>
                    </p:cNvCxnSpPr>
                    <p:nvPr/>
                  </p:nvCxnSpPr>
                  <p:spPr>
                    <a:xfrm>
                      <a:off x="8298" y="5453"/>
                      <a:ext cx="603" cy="175"/>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23" idx="0"/>
                    </p:cNvCxnSpPr>
                    <p:nvPr/>
                  </p:nvCxnSpPr>
                  <p:spPr>
                    <a:xfrm>
                      <a:off x="8901" y="5628"/>
                      <a:ext cx="17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2" name="直接连接符 21"/>
                  <p:cNvCxnSpPr>
                    <a:endCxn id="23" idx="0"/>
                  </p:cNvCxnSpPr>
                  <p:nvPr/>
                </p:nvCxnSpPr>
                <p:spPr>
                  <a:xfrm>
                    <a:off x="3048" y="6661"/>
                    <a:ext cx="52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任意多边形 22"/>
                  <p:cNvSpPr/>
                  <p:nvPr/>
                </p:nvSpPr>
                <p:spPr>
                  <a:xfrm>
                    <a:off x="9456" y="5746"/>
                    <a:ext cx="1195" cy="515"/>
                  </a:xfrm>
                  <a:custGeom>
                    <a:avLst/>
                    <a:gdLst>
                      <a:gd name="connisteX0" fmla="*/ 0 w 758190"/>
                      <a:gd name="connsiteY0" fmla="*/ 223580 h 327085"/>
                      <a:gd name="connisteX1" fmla="*/ 51435 w 758190"/>
                      <a:gd name="connsiteY1" fmla="*/ 146110 h 327085"/>
                      <a:gd name="connisteX2" fmla="*/ 77470 w 758190"/>
                      <a:gd name="connsiteY2" fmla="*/ 77530 h 327085"/>
                      <a:gd name="connisteX3" fmla="*/ 102870 w 758190"/>
                      <a:gd name="connsiteY3" fmla="*/ 60 h 327085"/>
                      <a:gd name="connisteX4" fmla="*/ 128905 w 758190"/>
                      <a:gd name="connsiteY4" fmla="*/ 68640 h 327085"/>
                      <a:gd name="connisteX5" fmla="*/ 128905 w 758190"/>
                      <a:gd name="connsiteY5" fmla="*/ 137855 h 327085"/>
                      <a:gd name="connisteX6" fmla="*/ 146050 w 758190"/>
                      <a:gd name="connsiteY6" fmla="*/ 206435 h 327085"/>
                      <a:gd name="connisteX7" fmla="*/ 163195 w 758190"/>
                      <a:gd name="connsiteY7" fmla="*/ 275650 h 327085"/>
                      <a:gd name="connisteX8" fmla="*/ 206375 w 758190"/>
                      <a:gd name="connsiteY8" fmla="*/ 198180 h 327085"/>
                      <a:gd name="connisteX9" fmla="*/ 215265 w 758190"/>
                      <a:gd name="connsiteY9" fmla="*/ 120710 h 327085"/>
                      <a:gd name="connisteX10" fmla="*/ 241300 w 758190"/>
                      <a:gd name="connsiteY10" fmla="*/ 43240 h 327085"/>
                      <a:gd name="connisteX11" fmla="*/ 275590 w 758190"/>
                      <a:gd name="connsiteY11" fmla="*/ 120710 h 327085"/>
                      <a:gd name="connisteX12" fmla="*/ 283845 w 758190"/>
                      <a:gd name="connsiteY12" fmla="*/ 189290 h 327085"/>
                      <a:gd name="connisteX13" fmla="*/ 300990 w 758190"/>
                      <a:gd name="connsiteY13" fmla="*/ 258505 h 327085"/>
                      <a:gd name="connisteX14" fmla="*/ 318770 w 758190"/>
                      <a:gd name="connsiteY14" fmla="*/ 327085 h 327085"/>
                      <a:gd name="connisteX15" fmla="*/ 353060 w 758190"/>
                      <a:gd name="connsiteY15" fmla="*/ 258505 h 327085"/>
                      <a:gd name="connisteX16" fmla="*/ 379095 w 758190"/>
                      <a:gd name="connsiteY16" fmla="*/ 189290 h 327085"/>
                      <a:gd name="connisteX17" fmla="*/ 396240 w 758190"/>
                      <a:gd name="connsiteY17" fmla="*/ 111820 h 327085"/>
                      <a:gd name="connisteX18" fmla="*/ 421640 w 758190"/>
                      <a:gd name="connsiteY18" fmla="*/ 43240 h 327085"/>
                      <a:gd name="connisteX19" fmla="*/ 464820 w 758190"/>
                      <a:gd name="connsiteY19" fmla="*/ 111820 h 327085"/>
                      <a:gd name="connisteX20" fmla="*/ 473710 w 758190"/>
                      <a:gd name="connsiteY20" fmla="*/ 181035 h 327085"/>
                      <a:gd name="connisteX21" fmla="*/ 516890 w 758190"/>
                      <a:gd name="connsiteY21" fmla="*/ 103565 h 327085"/>
                      <a:gd name="connisteX22" fmla="*/ 568325 w 758190"/>
                      <a:gd name="connsiteY22" fmla="*/ 172145 h 327085"/>
                      <a:gd name="connisteX23" fmla="*/ 577215 w 758190"/>
                      <a:gd name="connsiteY23" fmla="*/ 249615 h 327085"/>
                      <a:gd name="connisteX24" fmla="*/ 611505 w 758190"/>
                      <a:gd name="connsiteY24" fmla="*/ 181035 h 327085"/>
                      <a:gd name="connisteX25" fmla="*/ 637540 w 758190"/>
                      <a:gd name="connsiteY25" fmla="*/ 111820 h 327085"/>
                      <a:gd name="connisteX26" fmla="*/ 654685 w 758190"/>
                      <a:gd name="connsiteY26" fmla="*/ 43240 h 327085"/>
                      <a:gd name="connisteX27" fmla="*/ 680085 w 758190"/>
                      <a:gd name="connsiteY27" fmla="*/ 120710 h 327085"/>
                      <a:gd name="connisteX28" fmla="*/ 706120 w 758190"/>
                      <a:gd name="connsiteY28" fmla="*/ 189290 h 327085"/>
                      <a:gd name="connisteX29" fmla="*/ 732155 w 758190"/>
                      <a:gd name="connsiteY29" fmla="*/ 120710 h 327085"/>
                      <a:gd name="connisteX30" fmla="*/ 758190 w 758190"/>
                      <a:gd name="connsiteY30" fmla="*/ 51495 h 32708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Lst>
                    <a:rect l="l" t="t" r="r" b="b"/>
                    <a:pathLst>
                      <a:path w="758190" h="327086">
                        <a:moveTo>
                          <a:pt x="0" y="223581"/>
                        </a:moveTo>
                        <a:cubicBezTo>
                          <a:pt x="9525" y="209611"/>
                          <a:pt x="36195" y="175321"/>
                          <a:pt x="51435" y="146111"/>
                        </a:cubicBezTo>
                        <a:cubicBezTo>
                          <a:pt x="66675" y="116901"/>
                          <a:pt x="67310" y="106741"/>
                          <a:pt x="77470" y="77531"/>
                        </a:cubicBezTo>
                        <a:cubicBezTo>
                          <a:pt x="87630" y="48321"/>
                          <a:pt x="92710" y="1966"/>
                          <a:pt x="102870" y="61"/>
                        </a:cubicBezTo>
                        <a:cubicBezTo>
                          <a:pt x="113030" y="-1844"/>
                          <a:pt x="123825" y="41336"/>
                          <a:pt x="128905" y="68641"/>
                        </a:cubicBezTo>
                        <a:cubicBezTo>
                          <a:pt x="133985" y="95946"/>
                          <a:pt x="125730" y="110551"/>
                          <a:pt x="128905" y="137856"/>
                        </a:cubicBezTo>
                        <a:cubicBezTo>
                          <a:pt x="132080" y="165161"/>
                          <a:pt x="139065" y="179131"/>
                          <a:pt x="146050" y="206436"/>
                        </a:cubicBezTo>
                        <a:cubicBezTo>
                          <a:pt x="153035" y="233741"/>
                          <a:pt x="151130" y="277556"/>
                          <a:pt x="163195" y="275651"/>
                        </a:cubicBezTo>
                        <a:cubicBezTo>
                          <a:pt x="175260" y="273746"/>
                          <a:pt x="196215" y="229296"/>
                          <a:pt x="206375" y="198181"/>
                        </a:cubicBezTo>
                        <a:cubicBezTo>
                          <a:pt x="216535" y="167066"/>
                          <a:pt x="208280" y="151826"/>
                          <a:pt x="215265" y="120711"/>
                        </a:cubicBezTo>
                        <a:cubicBezTo>
                          <a:pt x="222250" y="89596"/>
                          <a:pt x="229235" y="43241"/>
                          <a:pt x="241300" y="43241"/>
                        </a:cubicBezTo>
                        <a:cubicBezTo>
                          <a:pt x="253365" y="43241"/>
                          <a:pt x="267335" y="91501"/>
                          <a:pt x="275590" y="120711"/>
                        </a:cubicBezTo>
                        <a:cubicBezTo>
                          <a:pt x="283845" y="149921"/>
                          <a:pt x="278765" y="161986"/>
                          <a:pt x="283845" y="189291"/>
                        </a:cubicBezTo>
                        <a:cubicBezTo>
                          <a:pt x="288925" y="216596"/>
                          <a:pt x="294005" y="231201"/>
                          <a:pt x="300990" y="258506"/>
                        </a:cubicBezTo>
                        <a:cubicBezTo>
                          <a:pt x="307975" y="285811"/>
                          <a:pt x="308610" y="327086"/>
                          <a:pt x="318770" y="327086"/>
                        </a:cubicBezTo>
                        <a:cubicBezTo>
                          <a:pt x="328930" y="327086"/>
                          <a:pt x="340995" y="285811"/>
                          <a:pt x="353060" y="258506"/>
                        </a:cubicBezTo>
                        <a:cubicBezTo>
                          <a:pt x="365125" y="231201"/>
                          <a:pt x="370205" y="218501"/>
                          <a:pt x="379095" y="189291"/>
                        </a:cubicBezTo>
                        <a:cubicBezTo>
                          <a:pt x="387985" y="160081"/>
                          <a:pt x="387985" y="141031"/>
                          <a:pt x="396240" y="111821"/>
                        </a:cubicBezTo>
                        <a:cubicBezTo>
                          <a:pt x="404495" y="82611"/>
                          <a:pt x="407670" y="43241"/>
                          <a:pt x="421640" y="43241"/>
                        </a:cubicBezTo>
                        <a:cubicBezTo>
                          <a:pt x="435610" y="43241"/>
                          <a:pt x="454660" y="84516"/>
                          <a:pt x="464820" y="111821"/>
                        </a:cubicBezTo>
                        <a:cubicBezTo>
                          <a:pt x="474980" y="139126"/>
                          <a:pt x="463550" y="182941"/>
                          <a:pt x="473710" y="181036"/>
                        </a:cubicBezTo>
                        <a:cubicBezTo>
                          <a:pt x="483870" y="179131"/>
                          <a:pt x="497840" y="105471"/>
                          <a:pt x="516890" y="103566"/>
                        </a:cubicBezTo>
                        <a:cubicBezTo>
                          <a:pt x="535940" y="101661"/>
                          <a:pt x="556260" y="142936"/>
                          <a:pt x="568325" y="172146"/>
                        </a:cubicBezTo>
                        <a:cubicBezTo>
                          <a:pt x="580390" y="201356"/>
                          <a:pt x="568325" y="247711"/>
                          <a:pt x="577215" y="249616"/>
                        </a:cubicBezTo>
                        <a:cubicBezTo>
                          <a:pt x="586105" y="251521"/>
                          <a:pt x="599440" y="208341"/>
                          <a:pt x="611505" y="181036"/>
                        </a:cubicBezTo>
                        <a:cubicBezTo>
                          <a:pt x="623570" y="153731"/>
                          <a:pt x="628650" y="139126"/>
                          <a:pt x="637540" y="111821"/>
                        </a:cubicBezTo>
                        <a:cubicBezTo>
                          <a:pt x="646430" y="84516"/>
                          <a:pt x="646430" y="41336"/>
                          <a:pt x="654685" y="43241"/>
                        </a:cubicBezTo>
                        <a:cubicBezTo>
                          <a:pt x="662940" y="45146"/>
                          <a:pt x="669925" y="91501"/>
                          <a:pt x="680085" y="120711"/>
                        </a:cubicBezTo>
                        <a:cubicBezTo>
                          <a:pt x="690245" y="149921"/>
                          <a:pt x="695960" y="189291"/>
                          <a:pt x="706120" y="189291"/>
                        </a:cubicBezTo>
                        <a:cubicBezTo>
                          <a:pt x="716280" y="189291"/>
                          <a:pt x="721995" y="148016"/>
                          <a:pt x="732155" y="120711"/>
                        </a:cubicBezTo>
                        <a:cubicBezTo>
                          <a:pt x="742315" y="93406"/>
                          <a:pt x="753745" y="64196"/>
                          <a:pt x="758190" y="51496"/>
                        </a:cubicBezTo>
                      </a:path>
                    </a:pathLst>
                  </a:custGeom>
                  <a:noFill/>
                  <a:ln w="158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noProof="1">
                      <a:solidFill>
                        <a:schemeClr val="tx1"/>
                      </a:solidFill>
                      <a:latin typeface="华文细黑" panose="02010600040101010101" pitchFamily="2" charset="-122"/>
                      <a:ea typeface="华文细黑" panose="02010600040101010101" pitchFamily="2" charset="-122"/>
                    </a:endParaRPr>
                  </a:p>
                </p:txBody>
              </p:sp>
              <p:grpSp>
                <p:nvGrpSpPr>
                  <p:cNvPr id="24" name="组合 16"/>
                  <p:cNvGrpSpPr/>
                  <p:nvPr/>
                </p:nvGrpSpPr>
                <p:grpSpPr bwMode="auto">
                  <a:xfrm>
                    <a:off x="8325" y="6487"/>
                    <a:ext cx="955" cy="174"/>
                    <a:chOff x="8298" y="5453"/>
                    <a:chExt cx="955" cy="174"/>
                  </a:xfrm>
                </p:grpSpPr>
                <p:cxnSp>
                  <p:nvCxnSpPr>
                    <p:cNvPr id="31" name="直接连接符 30"/>
                    <p:cNvCxnSpPr>
                      <a:endCxn id="23" idx="0"/>
                    </p:cNvCxnSpPr>
                    <p:nvPr/>
                  </p:nvCxnSpPr>
                  <p:spPr>
                    <a:xfrm flipH="1">
                      <a:off x="8299" y="5452"/>
                      <a:ext cx="605" cy="175"/>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23" idx="0"/>
                    </p:cNvCxnSpPr>
                    <p:nvPr/>
                  </p:nvCxnSpPr>
                  <p:spPr>
                    <a:xfrm>
                      <a:off x="8901" y="5452"/>
                      <a:ext cx="35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5" name="直接连接符 24"/>
                  <p:cNvCxnSpPr>
                    <a:endCxn id="23" idx="30"/>
                  </p:cNvCxnSpPr>
                  <p:nvPr/>
                </p:nvCxnSpPr>
                <p:spPr>
                  <a:xfrm>
                    <a:off x="10583" y="5631"/>
                    <a:ext cx="68" cy="195"/>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endCxn id="23" idx="30"/>
                  </p:cNvCxnSpPr>
                  <p:nvPr/>
                </p:nvCxnSpPr>
                <p:spPr>
                  <a:xfrm>
                    <a:off x="3073" y="6659"/>
                    <a:ext cx="0" cy="42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endCxn id="23" idx="30"/>
                  </p:cNvCxnSpPr>
                  <p:nvPr/>
                </p:nvCxnSpPr>
                <p:spPr>
                  <a:xfrm rot="16200000" flipH="1" flipV="1">
                    <a:off x="3059" y="6855"/>
                    <a:ext cx="0" cy="423"/>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3" idx="30"/>
                  </p:cNvCxnSpPr>
                  <p:nvPr/>
                </p:nvCxnSpPr>
                <p:spPr>
                  <a:xfrm flipH="1">
                    <a:off x="2933" y="7181"/>
                    <a:ext cx="28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endCxn id="23" idx="30"/>
                  </p:cNvCxnSpPr>
                  <p:nvPr/>
                </p:nvCxnSpPr>
                <p:spPr>
                  <a:xfrm flipH="1">
                    <a:off x="2998" y="7274"/>
                    <a:ext cx="153"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668" y="5291"/>
                    <a:ext cx="795" cy="34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noProof="1">
                      <a:solidFill>
                        <a:schemeClr val="tx1"/>
                      </a:solidFill>
                      <a:latin typeface="华文细黑" panose="02010600040101010101" pitchFamily="2" charset="-122"/>
                      <a:ea typeface="华文细黑" panose="02010600040101010101" pitchFamily="2" charset="-122"/>
                    </a:endParaRPr>
                  </a:p>
                </p:txBody>
              </p:sp>
            </p:grpSp>
          </p:grpSp>
          <p:sp>
            <p:nvSpPr>
              <p:cNvPr id="14" name="文本框 28"/>
              <p:cNvSpPr txBox="1">
                <a:spLocks noChangeArrowheads="1"/>
              </p:cNvSpPr>
              <p:nvPr/>
            </p:nvSpPr>
            <p:spPr bwMode="auto">
              <a:xfrm>
                <a:off x="2524" y="4966"/>
                <a:ext cx="872"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1" hangingPunct="1">
                  <a:defRPr sz="2400" b="1">
                    <a:solidFill>
                      <a:schemeClr val="tx1"/>
                    </a:solidFill>
                    <a:latin typeface="Times New Roman" panose="02020603050405020304" pitchFamily="18" charset="0"/>
                    <a:ea typeface="华文细黑" panose="02010600040101010101" pitchFamily="2" charset="-122"/>
                    <a:cs typeface="Times New Roman" panose="02020603050405020304" pitchFamily="18" charset="0"/>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dirty="0">
                    <a:solidFill>
                      <a:srgbClr val="FF0000"/>
                    </a:solidFill>
                  </a:rPr>
                  <a:t>L</a:t>
                </a:r>
              </a:p>
            </p:txBody>
          </p:sp>
          <p:sp>
            <p:nvSpPr>
              <p:cNvPr id="15" name="文本框 29"/>
              <p:cNvSpPr txBox="1">
                <a:spLocks noChangeArrowheads="1"/>
              </p:cNvSpPr>
              <p:nvPr/>
            </p:nvSpPr>
            <p:spPr bwMode="auto">
              <a:xfrm>
                <a:off x="2473" y="5627"/>
                <a:ext cx="872"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1" hangingPunct="1">
                  <a:defRPr sz="2400" b="1">
                    <a:solidFill>
                      <a:srgbClr val="FFC000"/>
                    </a:solidFill>
                    <a:latin typeface="Times New Roman" panose="02020603050405020304" pitchFamily="18" charset="0"/>
                    <a:ea typeface="华文细黑" panose="02010600040101010101" pitchFamily="2" charset="-122"/>
                    <a:cs typeface="Times New Roman" panose="02020603050405020304" pitchFamily="18" charset="0"/>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dirty="0">
                    <a:solidFill>
                      <a:schemeClr val="tx1"/>
                    </a:solidFill>
                  </a:rPr>
                  <a:t>N</a:t>
                </a:r>
              </a:p>
            </p:txBody>
          </p:sp>
          <p:sp>
            <p:nvSpPr>
              <p:cNvPr id="16" name="文本框 30"/>
              <p:cNvSpPr txBox="1">
                <a:spLocks noChangeArrowheads="1"/>
              </p:cNvSpPr>
              <p:nvPr/>
            </p:nvSpPr>
            <p:spPr bwMode="auto">
              <a:xfrm>
                <a:off x="3145" y="6661"/>
                <a:ext cx="872" cy="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smtClean="0">
                    <a:solidFill>
                      <a:srgbClr val="FFC000"/>
                    </a:solidFill>
                    <a:latin typeface="Times New Roman" panose="02020603050405020304" pitchFamily="18" charset="0"/>
                    <a:ea typeface="华文细黑" panose="02010600040101010101" pitchFamily="2" charset="-122"/>
                    <a:cs typeface="Times New Roman" panose="02020603050405020304" pitchFamily="18" charset="0"/>
                  </a:rPr>
                  <a:t>E</a:t>
                </a:r>
                <a:endParaRPr lang="en-US" altLang="zh-CN" sz="2400" b="1" dirty="0">
                  <a:solidFill>
                    <a:srgbClr val="FFC000"/>
                  </a:solidFill>
                  <a:latin typeface="Times New Roman" panose="02020603050405020304" pitchFamily="18" charset="0"/>
                  <a:ea typeface="华文细黑" panose="02010600040101010101" pitchFamily="2" charset="-122"/>
                  <a:cs typeface="Times New Roman" panose="02020603050405020304" pitchFamily="18" charset="0"/>
                </a:endParaRPr>
              </a:p>
            </p:txBody>
          </p:sp>
        </p:grpSp>
        <p:sp>
          <p:nvSpPr>
            <p:cNvPr id="35" name="文本框 31"/>
            <p:cNvSpPr txBox="1">
              <a:spLocks noChangeArrowheads="1"/>
            </p:cNvSpPr>
            <p:nvPr/>
          </p:nvSpPr>
          <p:spPr bwMode="auto">
            <a:xfrm>
              <a:off x="2632277" y="3653352"/>
              <a:ext cx="12861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dirty="0">
                  <a:latin typeface="华文细黑" panose="02010600040101010101" pitchFamily="2" charset="-122"/>
                  <a:ea typeface="华文细黑" panose="02010600040101010101" pitchFamily="2" charset="-122"/>
                </a:rPr>
                <a:t>熔断器</a:t>
              </a:r>
            </a:p>
          </p:txBody>
        </p:sp>
      </p:grpSp>
      <p:grpSp>
        <p:nvGrpSpPr>
          <p:cNvPr id="36" name="组合 35"/>
          <p:cNvGrpSpPr/>
          <p:nvPr/>
        </p:nvGrpSpPr>
        <p:grpSpPr>
          <a:xfrm>
            <a:off x="403901" y="226955"/>
            <a:ext cx="1608749" cy="523220"/>
            <a:chOff x="1720808" y="1031366"/>
            <a:chExt cx="2661166" cy="523220"/>
          </a:xfrm>
        </p:grpSpPr>
        <p:sp>
          <p:nvSpPr>
            <p:cNvPr id="37" name="Shape 108"/>
            <p:cNvSpPr/>
            <p:nvPr/>
          </p:nvSpPr>
          <p:spPr>
            <a:xfrm>
              <a:off x="1720808" y="1031366"/>
              <a:ext cx="2661166" cy="52322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8" name="Shape 112"/>
            <p:cNvSpPr/>
            <p:nvPr/>
          </p:nvSpPr>
          <p:spPr>
            <a:xfrm>
              <a:off x="1720810" y="1031366"/>
              <a:ext cx="2661164" cy="523220"/>
            </a:xfrm>
            <a:prstGeom prst="rect">
              <a:avLst/>
            </a:prstGeom>
            <a:solidFill>
              <a:srgbClr val="007E27"/>
            </a:solidFill>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8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观察思考</a:t>
              </a:r>
              <a:endParaRPr kumimoji="0" sz="2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animEffect transition="in" filter="fade">
                                      <p:cBhvr>
                                        <p:cTn id="7" dur="1000"/>
                                        <p:tgtEl>
                                          <p:spTgt spid="26629"/>
                                        </p:tgtEl>
                                      </p:cBhvr>
                                    </p:animEffect>
                                    <p:anim calcmode="lin" valueType="num">
                                      <p:cBhvr>
                                        <p:cTn id="8" dur="1000" fill="hold"/>
                                        <p:tgtEl>
                                          <p:spTgt spid="26629"/>
                                        </p:tgtEl>
                                        <p:attrNameLst>
                                          <p:attrName>ppt_x</p:attrName>
                                        </p:attrNameLst>
                                      </p:cBhvr>
                                      <p:tavLst>
                                        <p:tav tm="0">
                                          <p:val>
                                            <p:strVal val="#ppt_x"/>
                                          </p:val>
                                        </p:tav>
                                        <p:tav tm="100000">
                                          <p:val>
                                            <p:strVal val="#ppt_x"/>
                                          </p:val>
                                        </p:tav>
                                      </p:tavLst>
                                    </p:anim>
                                    <p:anim calcmode="lin" valueType="num">
                                      <p:cBhvr>
                                        <p:cTn id="9" dur="1000" fill="hold"/>
                                        <p:tgtEl>
                                          <p:spTgt spid="266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2"/>
            <a:ext cx="736376" cy="359227"/>
          </a:xfrm>
          <a:prstGeom prst="rect">
            <a:avLst/>
          </a:prstGeom>
        </p:spPr>
      </p:pic>
      <p:sp>
        <p:nvSpPr>
          <p:cNvPr id="4" name="Text Box 6"/>
          <p:cNvSpPr txBox="1">
            <a:spLocks noChangeArrowheads="1"/>
          </p:cNvSpPr>
          <p:nvPr/>
        </p:nvSpPr>
        <p:spPr bwMode="auto">
          <a:xfrm>
            <a:off x="341843" y="233363"/>
            <a:ext cx="2682344" cy="4616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a:defRPr sz="2400">
                <a:solidFill>
                  <a:srgbClr val="FF0000"/>
                </a:solidFill>
                <a:latin typeface="微软雅黑" panose="020B0503020204020204" charset="-122"/>
                <a:ea typeface="微软雅黑" panose="020B0503020204020204" charset="-122"/>
              </a:defRPr>
            </a:lvl1pPr>
          </a:lstStyle>
          <a:p>
            <a:r>
              <a:rPr lang="en-US" altLang="zh-CN" dirty="0" smtClean="0"/>
              <a:t>3</a:t>
            </a:r>
            <a:r>
              <a:rPr lang="zh-CN" altLang="en-US" dirty="0" smtClean="0"/>
              <a:t>．</a:t>
            </a:r>
            <a:r>
              <a:rPr lang="zh-CN" altLang="en-US" dirty="0"/>
              <a:t>漏电保护器</a:t>
            </a:r>
          </a:p>
        </p:txBody>
      </p:sp>
      <p:sp>
        <p:nvSpPr>
          <p:cNvPr id="6" name="文本框 17414"/>
          <p:cNvSpPr txBox="1">
            <a:spLocks noChangeArrowheads="1"/>
          </p:cNvSpPr>
          <p:nvPr/>
        </p:nvSpPr>
        <p:spPr bwMode="auto">
          <a:xfrm>
            <a:off x="294219" y="733628"/>
            <a:ext cx="459951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gn="l" eaLnBrk="0" hangingPunct="0">
              <a:lnSpc>
                <a:spcPct val="150000"/>
              </a:lnSpc>
            </a:pPr>
            <a:r>
              <a:rPr lang="en-US" altLang="zh-CN" sz="2400" dirty="0" smtClean="0">
                <a:latin typeface="微软雅黑" panose="020B0503020204020204" charset="-122"/>
                <a:ea typeface="微软雅黑" panose="020B0503020204020204" charset="-122"/>
              </a:rPr>
              <a:t>(1)</a:t>
            </a:r>
            <a:r>
              <a:rPr lang="zh-CN" altLang="en-US" sz="2400" dirty="0" smtClean="0">
                <a:latin typeface="微软雅黑" panose="020B0503020204020204" charset="-122"/>
                <a:ea typeface="微软雅黑" panose="020B0503020204020204" charset="-122"/>
              </a:rPr>
              <a:t>作用</a:t>
            </a:r>
            <a:r>
              <a:rPr lang="zh-CN" altLang="en-US" sz="2400" dirty="0">
                <a:latin typeface="微软雅黑" panose="020B0503020204020204" charset="-122"/>
                <a:ea typeface="微软雅黑" panose="020B0503020204020204" charset="-122"/>
              </a:rPr>
              <a:t>：当有电流经过人体流入大地时，漏电保护器会迅速切断电路，对人身起保护作用。</a:t>
            </a:r>
          </a:p>
        </p:txBody>
      </p:sp>
      <p:sp>
        <p:nvSpPr>
          <p:cNvPr id="12" name="TextBox 11"/>
          <p:cNvSpPr txBox="1">
            <a:spLocks noChangeArrowheads="1"/>
          </p:cNvSpPr>
          <p:nvPr/>
        </p:nvSpPr>
        <p:spPr bwMode="auto">
          <a:xfrm>
            <a:off x="283638" y="2487954"/>
            <a:ext cx="426402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0" algn="l" eaLnBrk="0" hangingPunct="0">
              <a:lnSpc>
                <a:spcPct val="150000"/>
              </a:lnSpc>
              <a:defRPr sz="2400">
                <a:solidFill>
                  <a:schemeClr val="tx1"/>
                </a:solidFill>
                <a:latin typeface="微软雅黑" panose="020B0503020204020204" charset="-122"/>
                <a:ea typeface="微软雅黑" panose="020B0503020204020204"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dirty="0" smtClean="0"/>
              <a:t>(</a:t>
            </a:r>
            <a:r>
              <a:rPr lang="en-US" altLang="zh-CN" dirty="0"/>
              <a:t>2)</a:t>
            </a:r>
            <a:r>
              <a:rPr lang="zh-CN" altLang="en-US" dirty="0"/>
              <a:t>漏电保护器是通过检测电路中零线和火线中电流大小差异来控制开关的。</a:t>
            </a:r>
          </a:p>
        </p:txBody>
      </p:sp>
      <p:pic>
        <p:nvPicPr>
          <p:cNvPr id="5" name="Picture 2" descr="C:\Documents and Settings\jx9126\桌面\未标题-1 拷贝.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2485" y="918940"/>
            <a:ext cx="2913620" cy="2391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14"/>
          <p:cNvGrpSpPr/>
          <p:nvPr/>
        </p:nvGrpSpPr>
        <p:grpSpPr>
          <a:xfrm>
            <a:off x="4605868" y="2382912"/>
            <a:ext cx="3840827" cy="2186265"/>
            <a:chOff x="4605868" y="2382912"/>
            <a:chExt cx="3840827" cy="2186265"/>
          </a:xfrm>
        </p:grpSpPr>
        <p:sp>
          <p:nvSpPr>
            <p:cNvPr id="10" name="椭圆 5"/>
            <p:cNvSpPr>
              <a:spLocks noChangeArrowheads="1"/>
            </p:cNvSpPr>
            <p:nvPr/>
          </p:nvSpPr>
          <p:spPr bwMode="auto">
            <a:xfrm>
              <a:off x="6218489" y="2382912"/>
              <a:ext cx="1430867" cy="643466"/>
            </a:xfrm>
            <a:prstGeom prst="ellipse">
              <a:avLst/>
            </a:prstGeom>
            <a:noFill/>
            <a:ln w="38100">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11" name="线形标注 1 14"/>
            <p:cNvSpPr/>
            <p:nvPr/>
          </p:nvSpPr>
          <p:spPr bwMode="auto">
            <a:xfrm>
              <a:off x="4701396" y="3416061"/>
              <a:ext cx="3174709" cy="457199"/>
            </a:xfrm>
            <a:prstGeom prst="borderCallout1">
              <a:avLst>
                <a:gd name="adj1" fmla="val -2162"/>
                <a:gd name="adj2" fmla="val 73491"/>
                <a:gd name="adj3" fmla="val -116294"/>
                <a:gd name="adj4" fmla="val 77595"/>
              </a:avLst>
            </a:prstGeom>
            <a:noFill/>
            <a:ln w="44450">
              <a:solidFill>
                <a:srgbClr val="0000FF"/>
              </a:solidFill>
              <a:round/>
            </a:ln>
            <a:extLst>
              <a:ext uri="{909E8E84-426E-40DD-AFC4-6F175D3DCCD1}">
                <a14:hiddenFill xmlns:a14="http://schemas.microsoft.com/office/drawing/2010/main">
                  <a:solidFill>
                    <a:srgbClr val="FFFFFF"/>
                  </a:solidFill>
                </a14:hiddenFill>
              </a:ext>
            </a:extLst>
          </p:spPr>
          <p:txBody>
            <a:bodyPr/>
            <a:lstStyle/>
            <a:p>
              <a:pPr algn="l"/>
              <a:r>
                <a:rPr lang="zh-CN" altLang="en-US" sz="2400" dirty="0">
                  <a:solidFill>
                    <a:srgbClr val="000000"/>
                  </a:solidFill>
                  <a:latin typeface="微软雅黑" panose="020B0503020204020204" charset="-122"/>
                  <a:ea typeface="微软雅黑" panose="020B0503020204020204" charset="-122"/>
                </a:rPr>
                <a:t>漏电分断时间  ＜</a:t>
              </a:r>
              <a:r>
                <a:rPr lang="en-US" altLang="zh-CN" sz="2400" dirty="0">
                  <a:solidFill>
                    <a:srgbClr val="000000"/>
                  </a:solidFill>
                  <a:latin typeface="微软雅黑" panose="020B0503020204020204" charset="-122"/>
                  <a:ea typeface="微软雅黑" panose="020B0503020204020204" charset="-122"/>
                </a:rPr>
                <a:t>0.1s</a:t>
              </a:r>
            </a:p>
          </p:txBody>
        </p:sp>
        <p:sp>
          <p:nvSpPr>
            <p:cNvPr id="13" name="线形标注 1 6"/>
            <p:cNvSpPr/>
            <p:nvPr/>
          </p:nvSpPr>
          <p:spPr bwMode="auto">
            <a:xfrm>
              <a:off x="4605868" y="4096102"/>
              <a:ext cx="3840827" cy="473075"/>
            </a:xfrm>
            <a:prstGeom prst="borderCallout1">
              <a:avLst>
                <a:gd name="adj1" fmla="val 2350"/>
                <a:gd name="adj2" fmla="val 99688"/>
                <a:gd name="adj3" fmla="val -304799"/>
                <a:gd name="adj4" fmla="val 72681"/>
              </a:avLst>
            </a:prstGeom>
            <a:noFill/>
            <a:ln w="44450">
              <a:solidFill>
                <a:srgbClr val="0000FF"/>
              </a:solidFill>
              <a:round/>
            </a:ln>
            <a:extLst>
              <a:ext uri="{909E8E84-426E-40DD-AFC4-6F175D3DCCD1}">
                <a14:hiddenFill xmlns:a14="http://schemas.microsoft.com/office/drawing/2010/main">
                  <a:solidFill>
                    <a:srgbClr val="FFFFFF"/>
                  </a:solidFill>
                </a14:hiddenFill>
              </a:ext>
            </a:extLst>
          </p:spPr>
          <p:txBody>
            <a:bodyPr/>
            <a:lstStyle/>
            <a:p>
              <a:pPr algn="l"/>
              <a:r>
                <a:rPr lang="zh-CN" altLang="en-US" sz="2400" dirty="0">
                  <a:solidFill>
                    <a:srgbClr val="000000"/>
                  </a:solidFill>
                  <a:latin typeface="微软雅黑" panose="020B0503020204020204" charset="-122"/>
                  <a:ea typeface="微软雅黑" panose="020B0503020204020204" charset="-122"/>
                </a:rPr>
                <a:t>额定漏电动作电流 </a:t>
              </a:r>
              <a:r>
                <a:rPr lang="en-US" altLang="zh-CN" sz="2400" dirty="0">
                  <a:solidFill>
                    <a:srgbClr val="000000"/>
                  </a:solidFill>
                  <a:latin typeface="微软雅黑" panose="020B0503020204020204" charset="-122"/>
                  <a:ea typeface="微软雅黑" panose="020B0503020204020204" charset="-122"/>
                </a:rPr>
                <a:t>30mA</a:t>
              </a:r>
            </a:p>
          </p:txBody>
        </p:sp>
      </p:gr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241430" y="44007"/>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41431" y="64199"/>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13128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59873" y="648974"/>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3"/>
            <a:ext cx="736376" cy="359227"/>
          </a:xfrm>
          <a:prstGeom prst="rect">
            <a:avLst/>
          </a:prstGeom>
        </p:spPr>
      </p:pic>
      <p:sp>
        <p:nvSpPr>
          <p:cNvPr id="7" name="文本框 30730"/>
          <p:cNvSpPr txBox="1">
            <a:spLocks noChangeArrowheads="1"/>
          </p:cNvSpPr>
          <p:nvPr/>
        </p:nvSpPr>
        <p:spPr bwMode="auto">
          <a:xfrm>
            <a:off x="725000" y="655015"/>
            <a:ext cx="792850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r>
              <a:rPr lang="zh-CN" altLang="en-US" sz="2400" dirty="0" smtClean="0">
                <a:latin typeface="微软雅黑" panose="020B0503020204020204" charset="-122"/>
                <a:ea typeface="微软雅黑" panose="020B0503020204020204" charset="-122"/>
              </a:rPr>
              <a:t>我们家中的空调</a:t>
            </a:r>
            <a:r>
              <a:rPr lang="zh-CN" altLang="en-US" sz="2400" dirty="0">
                <a:latin typeface="微软雅黑" panose="020B0503020204020204" charset="-122"/>
                <a:ea typeface="微软雅黑" panose="020B0503020204020204" charset="-122"/>
              </a:rPr>
              <a:t>、电视、电冰箱</a:t>
            </a:r>
            <a:r>
              <a:rPr lang="zh-CN" altLang="en-US" sz="2400" dirty="0" smtClean="0">
                <a:latin typeface="微软雅黑" panose="020B0503020204020204" charset="-122"/>
                <a:ea typeface="微软雅黑" panose="020B0503020204020204" charset="-122"/>
              </a:rPr>
              <a:t>、手机</a:t>
            </a:r>
            <a:r>
              <a:rPr lang="zh-CN" altLang="en-US" sz="2400" dirty="0">
                <a:latin typeface="微软雅黑" panose="020B0503020204020204" charset="-122"/>
                <a:ea typeface="微软雅黑" panose="020B0503020204020204" charset="-122"/>
              </a:rPr>
              <a:t>、油烟机、微波炉</a:t>
            </a:r>
            <a:r>
              <a:rPr lang="zh-CN" altLang="en-US" sz="2400" dirty="0" smtClean="0">
                <a:latin typeface="微软雅黑" panose="020B0503020204020204" charset="-122"/>
                <a:ea typeface="微软雅黑" panose="020B0503020204020204" charset="-122"/>
              </a:rPr>
              <a:t>、电饭锅</a:t>
            </a:r>
            <a:r>
              <a:rPr lang="zh-CN" altLang="en-US" sz="2400" dirty="0">
                <a:latin typeface="微软雅黑" panose="020B0503020204020204" charset="-122"/>
                <a:ea typeface="微软雅黑" panose="020B0503020204020204" charset="-122"/>
              </a:rPr>
              <a:t>、热水壶</a:t>
            </a:r>
            <a:r>
              <a:rPr lang="zh-CN" altLang="en-US" sz="2400" dirty="0" smtClean="0">
                <a:latin typeface="微软雅黑" panose="020B0503020204020204" charset="-122"/>
                <a:ea typeface="微软雅黑" panose="020B0503020204020204" charset="-122"/>
              </a:rPr>
              <a:t>、洗衣机</a:t>
            </a:r>
            <a:r>
              <a:rPr lang="zh-CN" altLang="en-US" sz="2400" dirty="0">
                <a:latin typeface="微软雅黑" panose="020B0503020204020204" charset="-122"/>
                <a:ea typeface="微软雅黑" panose="020B0503020204020204" charset="-122"/>
              </a:rPr>
              <a:t>、电脑</a:t>
            </a:r>
            <a:r>
              <a:rPr lang="zh-CN" altLang="en-US" sz="2400" dirty="0" smtClean="0">
                <a:latin typeface="微软雅黑" panose="020B0503020204020204" charset="-122"/>
                <a:ea typeface="微软雅黑" panose="020B0503020204020204" charset="-122"/>
              </a:rPr>
              <a:t>、</a:t>
            </a:r>
            <a:r>
              <a:rPr lang="en-US" altLang="zh-CN" sz="2400" dirty="0" smtClean="0">
                <a:latin typeface="微软雅黑" panose="020B0503020204020204" charset="-122"/>
                <a:ea typeface="微软雅黑" panose="020B0503020204020204" charset="-122"/>
              </a:rPr>
              <a:t>.....</a:t>
            </a:r>
            <a:r>
              <a:rPr lang="zh-CN" altLang="en-US" sz="2400" dirty="0" smtClean="0">
                <a:latin typeface="微软雅黑" panose="020B0503020204020204" charset="-122"/>
                <a:ea typeface="微软雅黑" panose="020B0503020204020204" charset="-122"/>
              </a:rPr>
              <a:t>都离不开电，电是怎样送到家，又怎样分配到用电器的？</a:t>
            </a:r>
            <a:endParaRPr lang="en-US" altLang="zh-CN" sz="2400" dirty="0">
              <a:latin typeface="微软雅黑" panose="020B0503020204020204" charset="-122"/>
              <a:ea typeface="微软雅黑" panose="020B0503020204020204" charset="-122"/>
            </a:endParaRPr>
          </a:p>
        </p:txBody>
      </p:sp>
      <p:pic>
        <p:nvPicPr>
          <p:cNvPr id="9" name="Picture 3" descr="图片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2711" y="2409341"/>
            <a:ext cx="3647117" cy="2376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2000">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2"/>
            <a:ext cx="736376" cy="359227"/>
          </a:xfrm>
          <a:prstGeom prst="rect">
            <a:avLst/>
          </a:prstGeom>
        </p:spPr>
      </p:pic>
      <p:pic>
        <p:nvPicPr>
          <p:cNvPr id="4"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3614" y="1320003"/>
            <a:ext cx="5284944" cy="243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8"/>
          <p:cNvSpPr txBox="1">
            <a:spLocks noChangeArrowheads="1"/>
          </p:cNvSpPr>
          <p:nvPr/>
        </p:nvSpPr>
        <p:spPr bwMode="auto">
          <a:xfrm>
            <a:off x="242612" y="858338"/>
            <a:ext cx="6955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chemeClr val="tx1"/>
                </a:solidFill>
                <a:latin typeface="微软雅黑" panose="020B0503020204020204" charset="-122"/>
                <a:ea typeface="微软雅黑" panose="020B0503020204020204" charset="-122"/>
              </a:rPr>
              <a:t>空气开关和漏电保护器在电路中分别起什么作用</a:t>
            </a:r>
            <a:r>
              <a:rPr lang="zh-CN" altLang="en-US" sz="2400" dirty="0" smtClean="0">
                <a:solidFill>
                  <a:schemeClr val="tx1"/>
                </a:solidFill>
                <a:latin typeface="微软雅黑" panose="020B0503020204020204" charset="-122"/>
                <a:ea typeface="微软雅黑" panose="020B0503020204020204" charset="-122"/>
              </a:rPr>
              <a:t>？</a:t>
            </a:r>
            <a:endParaRPr lang="zh-CN" altLang="en-US" sz="2400" dirty="0">
              <a:solidFill>
                <a:schemeClr val="tx1"/>
              </a:solidFill>
              <a:latin typeface="微软雅黑" panose="020B0503020204020204" charset="-122"/>
              <a:ea typeface="微软雅黑" panose="020B0503020204020204" charset="-122"/>
            </a:endParaRPr>
          </a:p>
        </p:txBody>
      </p:sp>
      <p:grpSp>
        <p:nvGrpSpPr>
          <p:cNvPr id="11" name="组合 10"/>
          <p:cNvGrpSpPr/>
          <p:nvPr/>
        </p:nvGrpSpPr>
        <p:grpSpPr>
          <a:xfrm>
            <a:off x="242611" y="244079"/>
            <a:ext cx="1608749" cy="523220"/>
            <a:chOff x="1720808" y="1031366"/>
            <a:chExt cx="2661166" cy="523220"/>
          </a:xfrm>
        </p:grpSpPr>
        <p:sp>
          <p:nvSpPr>
            <p:cNvPr id="12" name="Shape 108"/>
            <p:cNvSpPr/>
            <p:nvPr/>
          </p:nvSpPr>
          <p:spPr>
            <a:xfrm>
              <a:off x="1720808" y="1031366"/>
              <a:ext cx="2661166" cy="52322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3" name="Shape 112"/>
            <p:cNvSpPr/>
            <p:nvPr/>
          </p:nvSpPr>
          <p:spPr>
            <a:xfrm>
              <a:off x="1720810" y="1031366"/>
              <a:ext cx="2661164" cy="523220"/>
            </a:xfrm>
            <a:prstGeom prst="rect">
              <a:avLst/>
            </a:prstGeom>
            <a:solidFill>
              <a:srgbClr val="007E27"/>
            </a:solidFill>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8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想一想</a:t>
              </a:r>
              <a:endParaRPr kumimoji="0" sz="2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grpSp>
      <p:sp>
        <p:nvSpPr>
          <p:cNvPr id="14" name="Text Box 2"/>
          <p:cNvSpPr txBox="1">
            <a:spLocks noChangeArrowheads="1"/>
          </p:cNvSpPr>
          <p:nvPr/>
        </p:nvSpPr>
        <p:spPr bwMode="auto">
          <a:xfrm>
            <a:off x="242611" y="1797997"/>
            <a:ext cx="4799645" cy="1477328"/>
          </a:xfrm>
          <a:prstGeom prst="rect">
            <a:avLst/>
          </a:prstGeom>
          <a:noFill/>
          <a:ln w="9525">
            <a:noFill/>
            <a:miter lim="800000"/>
          </a:ln>
        </p:spPr>
        <p:txBody>
          <a:bodyPr wrap="square">
            <a:spAutoFit/>
          </a:bodyPr>
          <a:lstStyle/>
          <a:p>
            <a:pPr algn="l">
              <a:lnSpc>
                <a:spcPct val="150000"/>
              </a:lnSpc>
            </a:pPr>
            <a:r>
              <a:rPr lang="zh-CN" altLang="en-US" sz="2000" dirty="0" smtClean="0">
                <a:latin typeface="微软雅黑" panose="020B0503020204020204" charset="-122"/>
                <a:ea typeface="微软雅黑" panose="020B0503020204020204" charset="-122"/>
              </a:rPr>
              <a:t>（</a:t>
            </a:r>
            <a:r>
              <a:rPr lang="en-US" altLang="zh-CN" sz="2000" dirty="0" smtClean="0">
                <a:latin typeface="微软雅黑" panose="020B0503020204020204" charset="-122"/>
                <a:ea typeface="微软雅黑" panose="020B0503020204020204" charset="-122"/>
              </a:rPr>
              <a:t>1</a:t>
            </a:r>
            <a:r>
              <a:rPr lang="zh-CN" altLang="en-US" sz="2000" dirty="0" smtClean="0">
                <a:latin typeface="微软雅黑" panose="020B0503020204020204" charset="-122"/>
                <a:ea typeface="微软雅黑" panose="020B0503020204020204" charset="-122"/>
              </a:rPr>
              <a:t>）空气开关是电路</a:t>
            </a:r>
            <a:r>
              <a:rPr lang="zh-CN" altLang="en-US" sz="2000" dirty="0">
                <a:latin typeface="微软雅黑" panose="020B0503020204020204" charset="-122"/>
                <a:ea typeface="微软雅黑" panose="020B0503020204020204" charset="-122"/>
              </a:rPr>
              <a:t>中电流过大时自动断开电路。漏电保护器是电路中发生漏电时自动断开电路。</a:t>
            </a:r>
            <a:endParaRPr lang="en-US" altLang="zh-CN" sz="2000" dirty="0">
              <a:latin typeface="微软雅黑" panose="020B0503020204020204" charset="-122"/>
              <a:ea typeface="微软雅黑" panose="020B0503020204020204" charset="-122"/>
            </a:endParaRPr>
          </a:p>
        </p:txBody>
      </p:sp>
      <p:sp>
        <p:nvSpPr>
          <p:cNvPr id="15" name="Text Box 2"/>
          <p:cNvSpPr txBox="1">
            <a:spLocks noChangeArrowheads="1"/>
          </p:cNvSpPr>
          <p:nvPr/>
        </p:nvSpPr>
        <p:spPr bwMode="auto">
          <a:xfrm>
            <a:off x="244521" y="3376474"/>
            <a:ext cx="5036712" cy="961289"/>
          </a:xfrm>
          <a:prstGeom prst="rect">
            <a:avLst/>
          </a:prstGeom>
          <a:noFill/>
          <a:ln w="9525">
            <a:noFill/>
            <a:miter lim="800000"/>
          </a:ln>
        </p:spPr>
        <p:txBody>
          <a:bodyPr wrap="square">
            <a:spAutoFit/>
          </a:bodyPr>
          <a:lstStyle/>
          <a:p>
            <a:pPr algn="l">
              <a:lnSpc>
                <a:spcPct val="150000"/>
              </a:lnSpc>
            </a:pPr>
            <a:r>
              <a:rPr lang="zh-CN" altLang="en-US" sz="2000" dirty="0" smtClean="0">
                <a:latin typeface="微软雅黑" panose="020B0503020204020204" charset="-122"/>
                <a:ea typeface="微软雅黑" panose="020B0503020204020204" charset="-122"/>
              </a:rPr>
              <a:t>（</a:t>
            </a:r>
            <a:r>
              <a:rPr lang="en-US" altLang="zh-CN" sz="2000" dirty="0" smtClean="0">
                <a:latin typeface="微软雅黑" panose="020B0503020204020204" charset="-122"/>
                <a:ea typeface="微软雅黑" panose="020B0503020204020204" charset="-122"/>
              </a:rPr>
              <a:t>2</a:t>
            </a:r>
            <a:r>
              <a:rPr lang="zh-CN" altLang="en-US" sz="2000" dirty="0" smtClean="0">
                <a:latin typeface="微软雅黑" panose="020B0503020204020204" charset="-122"/>
                <a:ea typeface="微软雅黑" panose="020B0503020204020204" charset="-122"/>
              </a:rPr>
              <a:t>）空气</a:t>
            </a:r>
            <a:r>
              <a:rPr lang="zh-CN" altLang="en-US" sz="2000" dirty="0">
                <a:latin typeface="微软雅黑" panose="020B0503020204020204" charset="-122"/>
                <a:ea typeface="微软雅黑" panose="020B0503020204020204" charset="-122"/>
              </a:rPr>
              <a:t>开关保护</a:t>
            </a:r>
            <a:r>
              <a:rPr lang="zh-CN" altLang="en-US" sz="2000" dirty="0">
                <a:solidFill>
                  <a:srgbClr val="FF0000"/>
                </a:solidFill>
                <a:latin typeface="微软雅黑" panose="020B0503020204020204" charset="-122"/>
                <a:ea typeface="微软雅黑" panose="020B0503020204020204" charset="-122"/>
              </a:rPr>
              <a:t>用电器</a:t>
            </a:r>
            <a:r>
              <a:rPr lang="zh-CN" altLang="en-US" sz="2000" dirty="0">
                <a:latin typeface="微软雅黑" panose="020B0503020204020204" charset="-122"/>
                <a:ea typeface="微软雅黑" panose="020B0503020204020204" charset="-122"/>
              </a:rPr>
              <a:t>，漏电保护器保护</a:t>
            </a:r>
            <a:r>
              <a:rPr lang="zh-CN" altLang="en-US" sz="2000" dirty="0">
                <a:solidFill>
                  <a:srgbClr val="FF0000"/>
                </a:solidFill>
                <a:latin typeface="微软雅黑" panose="020B0503020204020204" charset="-122"/>
                <a:ea typeface="微软雅黑" panose="020B0503020204020204" charset="-122"/>
              </a:rPr>
              <a:t>人</a:t>
            </a:r>
            <a:r>
              <a:rPr lang="zh-CN" altLang="en-US" sz="2000" dirty="0">
                <a:latin typeface="微软雅黑" panose="020B0503020204020204" charset="-122"/>
                <a:ea typeface="微软雅黑" panose="020B0503020204020204" charset="-122"/>
              </a:rPr>
              <a:t>。两者作用不一样，不能相互替代</a:t>
            </a:r>
            <a:r>
              <a:rPr lang="zh-CN" altLang="en-US" sz="2000" dirty="0" smtClean="0">
                <a:latin typeface="微软雅黑" panose="020B0503020204020204" charset="-122"/>
                <a:ea typeface="微软雅黑" panose="020B0503020204020204" charset="-122"/>
              </a:rPr>
              <a:t>。</a:t>
            </a:r>
            <a:endParaRPr lang="en-US" altLang="zh-CN" sz="2000" dirty="0">
              <a:latin typeface="微软雅黑" panose="020B0503020204020204" charset="-122"/>
              <a:ea typeface="微软雅黑" panose="020B0503020204020204" charset="-122"/>
            </a:endParaRP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222076" y="13391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121710" y="190416"/>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138937" y="181477"/>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961843" y="7046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3"/>
            <a:ext cx="736376" cy="359227"/>
          </a:xfrm>
          <a:prstGeom prst="rect">
            <a:avLst/>
          </a:prstGeom>
        </p:spPr>
      </p:pic>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034" y="831694"/>
            <a:ext cx="6961632" cy="3181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文本框 154"/>
          <p:cNvSpPr txBox="1">
            <a:spLocks noChangeArrowheads="1"/>
          </p:cNvSpPr>
          <p:nvPr/>
        </p:nvSpPr>
        <p:spPr bwMode="auto">
          <a:xfrm>
            <a:off x="584336" y="3937236"/>
            <a:ext cx="59604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charset="-122"/>
                <a:ea typeface="等线" panose="02010600030101010101" charset="-122"/>
                <a:cs typeface="等线" panose="02010600030101010101" charset="-122"/>
              </a:defRPr>
            </a:lvl1pPr>
            <a:lvl2pPr marL="742950" indent="-285750">
              <a:defRPr>
                <a:solidFill>
                  <a:schemeClr val="tx1"/>
                </a:solidFill>
                <a:latin typeface="等线" panose="02010600030101010101" charset="-122"/>
                <a:ea typeface="等线" panose="02010600030101010101" charset="-122"/>
                <a:cs typeface="等线" panose="02010600030101010101" charset="-122"/>
              </a:defRPr>
            </a:lvl2pPr>
            <a:lvl3pPr marL="1143000" indent="-228600">
              <a:defRPr>
                <a:solidFill>
                  <a:schemeClr val="tx1"/>
                </a:solidFill>
                <a:latin typeface="等线" panose="02010600030101010101" charset="-122"/>
                <a:ea typeface="等线" panose="02010600030101010101" charset="-122"/>
                <a:cs typeface="等线" panose="02010600030101010101" charset="-122"/>
              </a:defRPr>
            </a:lvl3pPr>
            <a:lvl4pPr marL="1600200" indent="-228600">
              <a:defRPr>
                <a:solidFill>
                  <a:schemeClr val="tx1"/>
                </a:solidFill>
                <a:latin typeface="等线" panose="02010600030101010101" charset="-122"/>
                <a:ea typeface="等线" panose="02010600030101010101" charset="-122"/>
                <a:cs typeface="等线" panose="02010600030101010101" charset="-122"/>
              </a:defRPr>
            </a:lvl4pPr>
            <a:lvl5pPr marL="2057400" indent="-228600">
              <a:defRPr>
                <a:solidFill>
                  <a:schemeClr val="tx1"/>
                </a:solidFill>
                <a:latin typeface="等线" panose="02010600030101010101" charset="-122"/>
                <a:ea typeface="等线" panose="02010600030101010101" charset="-122"/>
                <a:cs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cs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cs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cs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cs typeface="等线" panose="02010600030101010101" charset="-122"/>
              </a:defRPr>
            </a:lvl9pPr>
          </a:lstStyle>
          <a:p>
            <a:pPr>
              <a:lnSpc>
                <a:spcPct val="150000"/>
              </a:lnSpc>
            </a:pPr>
            <a:r>
              <a:rPr lang="zh-CN" altLang="en-US" sz="2400" dirty="0" smtClean="0">
                <a:solidFill>
                  <a:srgbClr val="FF0000"/>
                </a:solidFill>
                <a:latin typeface="微软雅黑" panose="020B0503020204020204" charset="-122"/>
                <a:ea typeface="微软雅黑" panose="020B0503020204020204" charset="-122"/>
              </a:rPr>
              <a:t>本堂</a:t>
            </a:r>
            <a:r>
              <a:rPr lang="zh-CN" altLang="zh-CN" sz="2400" dirty="0" smtClean="0">
                <a:solidFill>
                  <a:srgbClr val="FF0000"/>
                </a:solidFill>
                <a:latin typeface="微软雅黑" panose="020B0503020204020204" charset="-122"/>
                <a:ea typeface="微软雅黑" panose="020B0503020204020204" charset="-122"/>
              </a:rPr>
              <a:t>重点  </a:t>
            </a:r>
            <a:r>
              <a:rPr lang="zh-CN" altLang="en-US" sz="2400" dirty="0" smtClean="0">
                <a:solidFill>
                  <a:srgbClr val="FF0000"/>
                </a:solidFill>
                <a:latin typeface="微软雅黑" panose="020B0503020204020204" charset="-122"/>
                <a:ea typeface="微软雅黑" panose="020B0503020204020204" charset="-122"/>
              </a:rPr>
              <a:t>家庭电路的组成部分及作用。</a:t>
            </a:r>
            <a:endParaRPr lang="zh-CN" altLang="en-US" sz="2400" dirty="0">
              <a:solidFill>
                <a:srgbClr val="FF0000"/>
              </a:solidFill>
              <a:latin typeface="微软雅黑" panose="020B0503020204020204" charset="-122"/>
              <a:ea typeface="微软雅黑" panose="020B0503020204020204" charset="-122"/>
            </a:endParaRPr>
          </a:p>
        </p:txBody>
      </p:sp>
      <p:sp>
        <p:nvSpPr>
          <p:cNvPr id="10" name="文本框 5"/>
          <p:cNvSpPr txBox="1">
            <a:spLocks noChangeArrowheads="1"/>
          </p:cNvSpPr>
          <p:nvPr/>
        </p:nvSpPr>
        <p:spPr bwMode="auto">
          <a:xfrm>
            <a:off x="548666" y="4403549"/>
            <a:ext cx="63669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charset="-122"/>
                <a:ea typeface="等线" panose="02010600030101010101" charset="-122"/>
                <a:cs typeface="等线" panose="02010600030101010101" charset="-122"/>
              </a:defRPr>
            </a:lvl1pPr>
            <a:lvl2pPr marL="742950" indent="-285750">
              <a:defRPr>
                <a:solidFill>
                  <a:schemeClr val="tx1"/>
                </a:solidFill>
                <a:latin typeface="等线" panose="02010600030101010101" charset="-122"/>
                <a:ea typeface="等线" panose="02010600030101010101" charset="-122"/>
                <a:cs typeface="等线" panose="02010600030101010101" charset="-122"/>
              </a:defRPr>
            </a:lvl2pPr>
            <a:lvl3pPr marL="1143000" indent="-228600">
              <a:defRPr>
                <a:solidFill>
                  <a:schemeClr val="tx1"/>
                </a:solidFill>
                <a:latin typeface="等线" panose="02010600030101010101" charset="-122"/>
                <a:ea typeface="等线" panose="02010600030101010101" charset="-122"/>
                <a:cs typeface="等线" panose="02010600030101010101" charset="-122"/>
              </a:defRPr>
            </a:lvl3pPr>
            <a:lvl4pPr marL="1600200" indent="-228600">
              <a:defRPr>
                <a:solidFill>
                  <a:schemeClr val="tx1"/>
                </a:solidFill>
                <a:latin typeface="等线" panose="02010600030101010101" charset="-122"/>
                <a:ea typeface="等线" panose="02010600030101010101" charset="-122"/>
                <a:cs typeface="等线" panose="02010600030101010101" charset="-122"/>
              </a:defRPr>
            </a:lvl4pPr>
            <a:lvl5pPr marL="2057400" indent="-228600">
              <a:defRPr>
                <a:solidFill>
                  <a:schemeClr val="tx1"/>
                </a:solidFill>
                <a:latin typeface="等线" panose="02010600030101010101" charset="-122"/>
                <a:ea typeface="等线" panose="02010600030101010101" charset="-122"/>
                <a:cs typeface="等线" panose="02010600030101010101" charset="-122"/>
              </a:defRPr>
            </a:lvl5pPr>
            <a:lvl6pPr marL="2514600" indent="-228600" fontAlgn="base">
              <a:spcBef>
                <a:spcPct val="0"/>
              </a:spcBef>
              <a:spcAft>
                <a:spcPct val="0"/>
              </a:spcAft>
              <a:defRPr>
                <a:solidFill>
                  <a:schemeClr val="tx1"/>
                </a:solidFill>
                <a:latin typeface="等线" panose="02010600030101010101" charset="-122"/>
                <a:ea typeface="等线" panose="02010600030101010101" charset="-122"/>
                <a:cs typeface="等线" panose="02010600030101010101" charset="-122"/>
              </a:defRPr>
            </a:lvl6pPr>
            <a:lvl7pPr marL="2971800" indent="-228600" fontAlgn="base">
              <a:spcBef>
                <a:spcPct val="0"/>
              </a:spcBef>
              <a:spcAft>
                <a:spcPct val="0"/>
              </a:spcAft>
              <a:defRPr>
                <a:solidFill>
                  <a:schemeClr val="tx1"/>
                </a:solidFill>
                <a:latin typeface="等线" panose="02010600030101010101" charset="-122"/>
                <a:ea typeface="等线" panose="02010600030101010101" charset="-122"/>
                <a:cs typeface="等线" panose="02010600030101010101" charset="-122"/>
              </a:defRPr>
            </a:lvl7pPr>
            <a:lvl8pPr marL="3429000" indent="-228600" fontAlgn="base">
              <a:spcBef>
                <a:spcPct val="0"/>
              </a:spcBef>
              <a:spcAft>
                <a:spcPct val="0"/>
              </a:spcAft>
              <a:defRPr>
                <a:solidFill>
                  <a:schemeClr val="tx1"/>
                </a:solidFill>
                <a:latin typeface="等线" panose="02010600030101010101" charset="-122"/>
                <a:ea typeface="等线" panose="02010600030101010101" charset="-122"/>
                <a:cs typeface="等线" panose="02010600030101010101" charset="-122"/>
              </a:defRPr>
            </a:lvl8pPr>
            <a:lvl9pPr marL="3886200" indent="-228600" fontAlgn="base">
              <a:spcBef>
                <a:spcPct val="0"/>
              </a:spcBef>
              <a:spcAft>
                <a:spcPct val="0"/>
              </a:spcAft>
              <a:defRPr>
                <a:solidFill>
                  <a:schemeClr val="tx1"/>
                </a:solidFill>
                <a:latin typeface="等线" panose="02010600030101010101" charset="-122"/>
                <a:ea typeface="等线" panose="02010600030101010101" charset="-122"/>
                <a:cs typeface="等线" panose="02010600030101010101" charset="-122"/>
              </a:defRPr>
            </a:lvl9pPr>
          </a:lstStyle>
          <a:p>
            <a:pPr>
              <a:lnSpc>
                <a:spcPct val="150000"/>
              </a:lnSpc>
            </a:pPr>
            <a:r>
              <a:rPr lang="zh-CN" altLang="en-US" sz="2400" dirty="0" smtClean="0">
                <a:solidFill>
                  <a:srgbClr val="FF0000"/>
                </a:solidFill>
                <a:latin typeface="微软雅黑" panose="020B0503020204020204" charset="-122"/>
                <a:ea typeface="微软雅黑" panose="020B0503020204020204" charset="-122"/>
              </a:rPr>
              <a:t>本堂</a:t>
            </a:r>
            <a:r>
              <a:rPr lang="zh-CN" altLang="zh-CN" sz="2400" dirty="0" smtClean="0">
                <a:solidFill>
                  <a:srgbClr val="FF0000"/>
                </a:solidFill>
                <a:latin typeface="微软雅黑" panose="020B0503020204020204" charset="-122"/>
                <a:ea typeface="微软雅黑" panose="020B0503020204020204" charset="-122"/>
              </a:rPr>
              <a:t>难点  </a:t>
            </a:r>
            <a:r>
              <a:rPr lang="zh-CN" altLang="en-US" sz="2400" dirty="0" smtClean="0">
                <a:solidFill>
                  <a:srgbClr val="FF0000"/>
                </a:solidFill>
                <a:latin typeface="微软雅黑" panose="020B0503020204020204" charset="-122"/>
                <a:ea typeface="微软雅黑" panose="020B0503020204020204" charset="-122"/>
              </a:rPr>
              <a:t>试电笔的构造和漏电保护器的作</a:t>
            </a:r>
            <a:r>
              <a:rPr lang="en-US" altLang="zh-CN" sz="2400" dirty="0" smtClean="0">
                <a:solidFill>
                  <a:srgbClr val="FF0000"/>
                </a:solidFill>
                <a:latin typeface="微软雅黑" panose="020B0503020204020204" charset="-122"/>
                <a:ea typeface="微软雅黑" panose="020B0503020204020204" charset="-122"/>
              </a:rPr>
              <a:t>用</a:t>
            </a:r>
            <a:r>
              <a:rPr lang="zh-CN" altLang="en-US" sz="2400" dirty="0">
                <a:solidFill>
                  <a:srgbClr val="FF0000"/>
                </a:solidFill>
                <a:latin typeface="微软雅黑" panose="020B0503020204020204" charset="-122"/>
                <a:ea typeface="微软雅黑" panose="020B0503020204020204" charset="-122"/>
              </a:rPr>
              <a:t>。</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115535" y="758609"/>
            <a:ext cx="5607859" cy="523220"/>
          </a:xfrm>
          <a:prstGeom prst="rect">
            <a:avLst/>
          </a:prstGeom>
        </p:spPr>
        <p:txBody>
          <a:bodyPr wrap="square">
            <a:spAutoFit/>
          </a:bodyPr>
          <a:lstStyle/>
          <a:p>
            <a:r>
              <a:rPr lang="zh-CN" altLang="zh-CN" sz="2800" dirty="0" smtClean="0">
                <a:solidFill>
                  <a:srgbClr val="FF0000"/>
                </a:solidFill>
                <a:latin typeface="微软雅黑" panose="020B0503020204020204" charset="-122"/>
                <a:ea typeface="微软雅黑" panose="020B0503020204020204" charset="-122"/>
              </a:rPr>
              <a:t>考点</a:t>
            </a:r>
            <a:r>
              <a:rPr lang="zh-CN" altLang="en-US" sz="2800" dirty="0">
                <a:solidFill>
                  <a:srgbClr val="FF0000"/>
                </a:solidFill>
                <a:latin typeface="微软雅黑" panose="020B0503020204020204" charset="-122"/>
                <a:ea typeface="微软雅黑" panose="020B0503020204020204" charset="-122"/>
              </a:rPr>
              <a:t>一</a:t>
            </a:r>
            <a:r>
              <a:rPr lang="zh-CN" altLang="zh-CN" sz="2800" dirty="0" smtClean="0">
                <a:solidFill>
                  <a:srgbClr val="FF0000"/>
                </a:solidFill>
                <a:latin typeface="微软雅黑" panose="020B0503020204020204" charset="-122"/>
                <a:ea typeface="微软雅黑" panose="020B0503020204020204" charset="-122"/>
              </a:rPr>
              <a:t>：</a:t>
            </a:r>
            <a:r>
              <a:rPr lang="zh-CN" altLang="en-US" sz="2800" dirty="0">
                <a:solidFill>
                  <a:srgbClr val="FF0000"/>
                </a:solidFill>
                <a:latin typeface="微软雅黑" panose="020B0503020204020204" charset="-122"/>
                <a:ea typeface="微软雅黑" panose="020B0503020204020204" charset="-122"/>
              </a:rPr>
              <a:t>家庭电路</a:t>
            </a:r>
            <a:r>
              <a:rPr lang="zh-CN" altLang="en-US" sz="2800" dirty="0" smtClean="0">
                <a:solidFill>
                  <a:srgbClr val="FF0000"/>
                </a:solidFill>
                <a:latin typeface="微软雅黑" panose="020B0503020204020204" charset="-122"/>
                <a:ea typeface="微软雅黑" panose="020B0503020204020204" charset="-122"/>
              </a:rPr>
              <a:t>中元件的连接</a:t>
            </a:r>
            <a:endParaRPr lang="en-US" altLang="zh-CN" sz="2800" dirty="0">
              <a:solidFill>
                <a:srgbClr val="FF0000"/>
              </a:solidFill>
              <a:latin typeface="微软雅黑" panose="020B0503020204020204" charset="-122"/>
              <a:ea typeface="微软雅黑" panose="020B0503020204020204" charset="-122"/>
            </a:endParaRPr>
          </a:p>
        </p:txBody>
      </p:sp>
      <p:sp>
        <p:nvSpPr>
          <p:cNvPr id="5" name="矩形 4"/>
          <p:cNvSpPr/>
          <p:nvPr/>
        </p:nvSpPr>
        <p:spPr>
          <a:xfrm>
            <a:off x="212301" y="1281829"/>
            <a:ext cx="2549096" cy="523220"/>
          </a:xfrm>
          <a:prstGeom prst="rect">
            <a:avLst/>
          </a:prstGeom>
        </p:spPr>
        <p:txBody>
          <a:bodyPr wrap="none">
            <a:spAutoFit/>
          </a:bodyPr>
          <a:lstStyle/>
          <a:p>
            <a:pPr algn="l"/>
            <a:r>
              <a:rPr lang="zh-CN" altLang="zh-CN" sz="2800" dirty="0">
                <a:solidFill>
                  <a:srgbClr val="008080"/>
                </a:solidFill>
                <a:latin typeface="微软雅黑" panose="020B0503020204020204" charset="-122"/>
                <a:ea typeface="微软雅黑" panose="020B0503020204020204" charset="-122"/>
              </a:rPr>
              <a:t>【典型</a:t>
            </a:r>
            <a:r>
              <a:rPr lang="zh-CN" altLang="zh-CN" sz="2800" dirty="0" smtClean="0">
                <a:solidFill>
                  <a:srgbClr val="008080"/>
                </a:solidFill>
                <a:latin typeface="微软雅黑" panose="020B0503020204020204" charset="-122"/>
                <a:ea typeface="微软雅黑" panose="020B0503020204020204" charset="-122"/>
              </a:rPr>
              <a:t>例题</a:t>
            </a:r>
            <a:r>
              <a:rPr lang="en-US" altLang="zh-CN" sz="2800" dirty="0" smtClean="0">
                <a:solidFill>
                  <a:srgbClr val="008080"/>
                </a:solidFill>
                <a:latin typeface="微软雅黑" panose="020B0503020204020204" charset="-122"/>
                <a:ea typeface="微软雅黑" panose="020B0503020204020204" charset="-122"/>
              </a:rPr>
              <a:t>1</a:t>
            </a:r>
            <a:r>
              <a:rPr lang="zh-CN" altLang="zh-CN" sz="2800" dirty="0" smtClean="0">
                <a:solidFill>
                  <a:srgbClr val="008080"/>
                </a:solidFill>
                <a:latin typeface="微软雅黑" panose="020B0503020204020204" charset="-122"/>
                <a:ea typeface="微软雅黑" panose="020B0503020204020204" charset="-122"/>
              </a:rPr>
              <a:t>】</a:t>
            </a:r>
            <a:endParaRPr lang="zh-CN" altLang="en-US" sz="2800" dirty="0">
              <a:solidFill>
                <a:srgbClr val="008080"/>
              </a:solidFill>
              <a:latin typeface="微软雅黑" panose="020B0503020204020204" charset="-122"/>
              <a:ea typeface="微软雅黑" panose="020B0503020204020204" charset="-122"/>
            </a:endParaRPr>
          </a:p>
        </p:txBody>
      </p:sp>
      <p:sp>
        <p:nvSpPr>
          <p:cNvPr id="3" name="矩形 2"/>
          <p:cNvSpPr/>
          <p:nvPr/>
        </p:nvSpPr>
        <p:spPr>
          <a:xfrm>
            <a:off x="89312" y="1759634"/>
            <a:ext cx="8935550" cy="646331"/>
          </a:xfrm>
          <a:prstGeom prst="rect">
            <a:avLst/>
          </a:prstGeom>
        </p:spPr>
        <p:txBody>
          <a:bodyPr wrap="square">
            <a:spAutoFit/>
          </a:bodyPr>
          <a:lstStyle/>
          <a:p>
            <a:pPr algn="l">
              <a:lnSpc>
                <a:spcPct val="150000"/>
              </a:lnSpc>
            </a:pPr>
            <a:r>
              <a:rPr lang="zh-CN" altLang="en-US" sz="2400" b="1" dirty="0">
                <a:latin typeface="微软雅黑" panose="020B0503020204020204" charset="-122"/>
                <a:ea typeface="微软雅黑" panose="020B0503020204020204" charset="-122"/>
              </a:rPr>
              <a:t>（</a:t>
            </a:r>
            <a:r>
              <a:rPr lang="en-US" altLang="zh-CN" sz="2400" b="1" dirty="0">
                <a:latin typeface="微软雅黑" panose="020B0503020204020204" charset="-122"/>
                <a:ea typeface="微软雅黑" panose="020B0503020204020204" charset="-122"/>
              </a:rPr>
              <a:t>2019</a:t>
            </a:r>
            <a:r>
              <a:rPr lang="zh-CN" altLang="en-US" sz="2400" b="1" dirty="0">
                <a:latin typeface="微软雅黑" panose="020B0503020204020204" charset="-122"/>
                <a:ea typeface="微软雅黑" panose="020B0503020204020204" charset="-122"/>
              </a:rPr>
              <a:t>年天津市）</a:t>
            </a:r>
            <a:r>
              <a:rPr lang="zh-CN" altLang="en-US" sz="2400" dirty="0">
                <a:latin typeface="微软雅黑" panose="020B0503020204020204" charset="-122"/>
                <a:ea typeface="微软雅黑" panose="020B0503020204020204" charset="-122"/>
              </a:rPr>
              <a:t>图中的家庭电路元件，连接顺序正确的</a:t>
            </a:r>
            <a:r>
              <a:rPr lang="zh-CN" altLang="en-US" sz="2400" dirty="0" smtClean="0">
                <a:latin typeface="微软雅黑" panose="020B0503020204020204" charset="-122"/>
                <a:ea typeface="微软雅黑" panose="020B0503020204020204" charset="-122"/>
              </a:rPr>
              <a:t>是（    </a:t>
            </a:r>
            <a:r>
              <a:rPr lang="zh-CN" altLang="en-US" sz="2400" dirty="0">
                <a:latin typeface="微软雅黑" panose="020B0503020204020204" charset="-122"/>
                <a:ea typeface="微软雅黑" panose="020B0503020204020204" charset="-122"/>
              </a:rPr>
              <a:t>）</a:t>
            </a:r>
          </a:p>
        </p:txBody>
      </p:sp>
      <p:sp>
        <p:nvSpPr>
          <p:cNvPr id="6" name="TextBox 5"/>
          <p:cNvSpPr txBox="1"/>
          <p:nvPr/>
        </p:nvSpPr>
        <p:spPr>
          <a:xfrm>
            <a:off x="8498612" y="1861100"/>
            <a:ext cx="38753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400" b="1" i="0" u="none" strike="noStrike" cap="none" spc="0" normalizeH="0" baseline="0" dirty="0" smtClean="0">
                <a:ln>
                  <a:noFill/>
                </a:ln>
                <a:solidFill>
                  <a:srgbClr val="FF0000"/>
                </a:solidFill>
                <a:effectLst/>
                <a:uFillTx/>
                <a:latin typeface="Times New Roman" panose="02020603050405020304" pitchFamily="18" charset="0"/>
                <a:ea typeface="微软雅黑" panose="020B0503020204020204" charset="-122"/>
                <a:cs typeface="Times New Roman" panose="02020603050405020304" pitchFamily="18" charset="0"/>
                <a:sym typeface="Arial" panose="020B0604020202020204"/>
              </a:rPr>
              <a:t>B</a:t>
            </a:r>
            <a:endParaRPr kumimoji="0" lang="zh-CN" altLang="en-US" sz="2400" b="1" i="0" u="none" strike="noStrike" cap="none" spc="0" normalizeH="0" baseline="0" dirty="0">
              <a:ln>
                <a:noFill/>
              </a:ln>
              <a:solidFill>
                <a:srgbClr val="FF0000"/>
              </a:solidFill>
              <a:effectLst/>
              <a:uFillTx/>
              <a:latin typeface="Times New Roman" panose="02020603050405020304" pitchFamily="18" charset="0"/>
              <a:ea typeface="微软雅黑" panose="020B0503020204020204" charset="-122"/>
              <a:cs typeface="Times New Roman" panose="02020603050405020304" pitchFamily="18" charset="0"/>
              <a:sym typeface="Arial" panose="020B0604020202020204"/>
            </a:endParaRPr>
          </a:p>
        </p:txBody>
      </p:sp>
      <p:grpSp>
        <p:nvGrpSpPr>
          <p:cNvPr id="7" name="组合 6"/>
          <p:cNvGrpSpPr/>
          <p:nvPr/>
        </p:nvGrpSpPr>
        <p:grpSpPr>
          <a:xfrm>
            <a:off x="437513" y="2699250"/>
            <a:ext cx="1800000" cy="1965602"/>
            <a:chOff x="776008" y="2301938"/>
            <a:chExt cx="1800000" cy="1965602"/>
          </a:xfrm>
        </p:grpSpPr>
        <p:pic>
          <p:nvPicPr>
            <p:cNvPr id="24584" name="Picture 8"/>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008" y="2301938"/>
              <a:ext cx="1800000"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1491146" y="3805877"/>
              <a:ext cx="38753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400" b="1" i="0" u="none" strike="noStrike" cap="none" spc="0" normalizeH="0" baseline="0" dirty="0" smtClean="0">
                  <a:ln>
                    <a:noFill/>
                  </a:ln>
                  <a:solidFill>
                    <a:schemeClr val="tx1"/>
                  </a:solidFill>
                  <a:effectLst/>
                  <a:uFillTx/>
                  <a:latin typeface="Times New Roman" panose="02020603050405020304" pitchFamily="18" charset="0"/>
                  <a:ea typeface="微软雅黑" panose="020B0503020204020204" charset="-122"/>
                  <a:cs typeface="Times New Roman" panose="02020603050405020304" pitchFamily="18" charset="0"/>
                  <a:sym typeface="Arial" panose="020B0604020202020204"/>
                </a:rPr>
                <a:t>A</a:t>
              </a:r>
              <a:endParaRPr kumimoji="0" lang="zh-CN" altLang="en-US" sz="2400" b="1" i="0" u="none" strike="noStrike" cap="none" spc="0" normalizeH="0" baseline="0" dirty="0">
                <a:ln>
                  <a:noFill/>
                </a:ln>
                <a:solidFill>
                  <a:schemeClr val="tx1"/>
                </a:solidFill>
                <a:effectLst/>
                <a:uFillTx/>
                <a:latin typeface="Times New Roman" panose="02020603050405020304" pitchFamily="18" charset="0"/>
                <a:ea typeface="微软雅黑" panose="020B0503020204020204" charset="-122"/>
                <a:cs typeface="Times New Roman" panose="02020603050405020304" pitchFamily="18" charset="0"/>
                <a:sym typeface="Arial" panose="020B0604020202020204"/>
              </a:endParaRPr>
            </a:p>
          </p:txBody>
        </p:sp>
      </p:grpSp>
      <p:grpSp>
        <p:nvGrpSpPr>
          <p:cNvPr id="8" name="组合 7"/>
          <p:cNvGrpSpPr/>
          <p:nvPr/>
        </p:nvGrpSpPr>
        <p:grpSpPr>
          <a:xfrm>
            <a:off x="2667775" y="2789205"/>
            <a:ext cx="1800000" cy="1875647"/>
            <a:chOff x="3009534" y="2187527"/>
            <a:chExt cx="1800000" cy="1875647"/>
          </a:xfrm>
        </p:grpSpPr>
        <p:pic>
          <p:nvPicPr>
            <p:cNvPr id="24585" name="Picture 9"/>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9534" y="2187527"/>
              <a:ext cx="1800000"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3873693" y="3601511"/>
              <a:ext cx="38753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400" b="1" i="0" u="none" strike="noStrike" cap="none" spc="0" normalizeH="0" baseline="0" dirty="0" smtClean="0">
                  <a:ln>
                    <a:noFill/>
                  </a:ln>
                  <a:solidFill>
                    <a:schemeClr val="tx1"/>
                  </a:solidFill>
                  <a:effectLst/>
                  <a:uFillTx/>
                  <a:latin typeface="Times New Roman" panose="02020603050405020304" pitchFamily="18" charset="0"/>
                  <a:ea typeface="微软雅黑" panose="020B0503020204020204" charset="-122"/>
                  <a:cs typeface="Times New Roman" panose="02020603050405020304" pitchFamily="18" charset="0"/>
                  <a:sym typeface="Arial" panose="020B0604020202020204"/>
                </a:rPr>
                <a:t>B</a:t>
              </a:r>
              <a:endParaRPr kumimoji="0" lang="zh-CN" altLang="en-US" sz="2400" b="1" i="0" u="none" strike="noStrike" cap="none" spc="0" normalizeH="0" baseline="0" dirty="0">
                <a:ln>
                  <a:noFill/>
                </a:ln>
                <a:solidFill>
                  <a:schemeClr val="tx1"/>
                </a:solidFill>
                <a:effectLst/>
                <a:uFillTx/>
                <a:latin typeface="Times New Roman" panose="02020603050405020304" pitchFamily="18" charset="0"/>
                <a:ea typeface="微软雅黑" panose="020B0503020204020204" charset="-122"/>
                <a:cs typeface="Times New Roman" panose="02020603050405020304" pitchFamily="18" charset="0"/>
                <a:sym typeface="Arial" panose="020B0604020202020204"/>
              </a:endParaRPr>
            </a:p>
          </p:txBody>
        </p:sp>
      </p:grpSp>
      <p:grpSp>
        <p:nvGrpSpPr>
          <p:cNvPr id="10" name="组合 9"/>
          <p:cNvGrpSpPr/>
          <p:nvPr/>
        </p:nvGrpSpPr>
        <p:grpSpPr>
          <a:xfrm>
            <a:off x="6922972" y="2699250"/>
            <a:ext cx="1800000" cy="1870426"/>
            <a:chOff x="6631121" y="2627945"/>
            <a:chExt cx="1800000" cy="1870426"/>
          </a:xfrm>
        </p:grpSpPr>
        <p:pic>
          <p:nvPicPr>
            <p:cNvPr id="24587" name="Picture 11"/>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1121" y="2627945"/>
              <a:ext cx="1800000"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7337355" y="4036708"/>
              <a:ext cx="38753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400" b="1" i="0" u="none" strike="noStrike" cap="none" spc="0" normalizeH="0" baseline="0" dirty="0" smtClean="0">
                  <a:ln>
                    <a:noFill/>
                  </a:ln>
                  <a:solidFill>
                    <a:schemeClr val="tx1"/>
                  </a:solidFill>
                  <a:effectLst/>
                  <a:uFillTx/>
                  <a:latin typeface="Times New Roman" panose="02020603050405020304" pitchFamily="18" charset="0"/>
                  <a:ea typeface="微软雅黑" panose="020B0503020204020204" charset="-122"/>
                  <a:cs typeface="Times New Roman" panose="02020603050405020304" pitchFamily="18" charset="0"/>
                  <a:sym typeface="Arial" panose="020B0604020202020204"/>
                </a:rPr>
                <a:t>D</a:t>
              </a:r>
              <a:endParaRPr kumimoji="0" lang="zh-CN" altLang="en-US" sz="2400" b="1" i="0" u="none" strike="noStrike" cap="none" spc="0" normalizeH="0" baseline="0" dirty="0">
                <a:ln>
                  <a:noFill/>
                </a:ln>
                <a:solidFill>
                  <a:schemeClr val="tx1"/>
                </a:solidFill>
                <a:effectLst/>
                <a:uFillTx/>
                <a:latin typeface="Times New Roman" panose="02020603050405020304" pitchFamily="18" charset="0"/>
                <a:ea typeface="微软雅黑" panose="020B0503020204020204" charset="-122"/>
                <a:cs typeface="Times New Roman" panose="02020603050405020304" pitchFamily="18" charset="0"/>
                <a:sym typeface="Arial" panose="020B0604020202020204"/>
              </a:endParaRPr>
            </a:p>
          </p:txBody>
        </p:sp>
      </p:grpSp>
      <p:grpSp>
        <p:nvGrpSpPr>
          <p:cNvPr id="9" name="组合 8"/>
          <p:cNvGrpSpPr/>
          <p:nvPr/>
        </p:nvGrpSpPr>
        <p:grpSpPr>
          <a:xfrm>
            <a:off x="4781428" y="2699250"/>
            <a:ext cx="1800000" cy="1901663"/>
            <a:chOff x="4693464" y="2587192"/>
            <a:chExt cx="1800000" cy="1901663"/>
          </a:xfrm>
        </p:grpSpPr>
        <p:pic>
          <p:nvPicPr>
            <p:cNvPr id="24586" name="Picture 10"/>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3464" y="2587192"/>
              <a:ext cx="1800000"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5399698" y="4027192"/>
              <a:ext cx="387531"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400" b="1" i="0" u="none" strike="noStrike" cap="none" spc="0" normalizeH="0" baseline="0" dirty="0" smtClean="0">
                  <a:ln>
                    <a:noFill/>
                  </a:ln>
                  <a:solidFill>
                    <a:schemeClr val="tx1"/>
                  </a:solidFill>
                  <a:effectLst/>
                  <a:uFillTx/>
                  <a:latin typeface="Times New Roman" panose="02020603050405020304" pitchFamily="18" charset="0"/>
                  <a:ea typeface="微软雅黑" panose="020B0503020204020204" charset="-122"/>
                  <a:cs typeface="Times New Roman" panose="02020603050405020304" pitchFamily="18" charset="0"/>
                  <a:sym typeface="Arial" panose="020B0604020202020204"/>
                </a:rPr>
                <a:t>C</a:t>
              </a:r>
              <a:endParaRPr kumimoji="0" lang="zh-CN" altLang="en-US" sz="2400" b="1" i="0" u="none" strike="noStrike" cap="none" spc="0" normalizeH="0" baseline="0" dirty="0">
                <a:ln>
                  <a:noFill/>
                </a:ln>
                <a:solidFill>
                  <a:schemeClr val="tx1"/>
                </a:solidFill>
                <a:effectLst/>
                <a:uFillTx/>
                <a:latin typeface="Times New Roman" panose="02020603050405020304" pitchFamily="18" charset="0"/>
                <a:ea typeface="微软雅黑" panose="020B0503020204020204" charset="-122"/>
                <a:cs typeface="Times New Roman" panose="02020603050405020304" pitchFamily="18" charset="0"/>
                <a:sym typeface="Arial" panose="020B0604020202020204"/>
              </a:endParaRPr>
            </a:p>
          </p:txBody>
        </p:sp>
      </p:grpSp>
      <p:sp>
        <p:nvSpPr>
          <p:cNvPr id="21" name="Shape 108"/>
          <p:cNvSpPr/>
          <p:nvPr/>
        </p:nvSpPr>
        <p:spPr>
          <a:xfrm>
            <a:off x="212301" y="133911"/>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22" name="文本框 1"/>
          <p:cNvSpPr txBox="1"/>
          <p:nvPr/>
        </p:nvSpPr>
        <p:spPr>
          <a:xfrm>
            <a:off x="1151558" y="133914"/>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典例分析</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sp>
        <p:nvSpPr>
          <p:cNvPr id="23" name="Shape 112"/>
          <p:cNvSpPr/>
          <p:nvPr/>
        </p:nvSpPr>
        <p:spPr>
          <a:xfrm>
            <a:off x="106245" y="173834"/>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32909" y="903393"/>
            <a:ext cx="8349834" cy="3416320"/>
          </a:xfrm>
          <a:prstGeom prst="rect">
            <a:avLst/>
          </a:prstGeom>
        </p:spPr>
        <p:txBody>
          <a:bodyPr wrap="square">
            <a:spAutoFit/>
          </a:bodyPr>
          <a:lstStyle/>
          <a:p>
            <a:pPr algn="l">
              <a:lnSpc>
                <a:spcPct val="150000"/>
              </a:lnSpc>
            </a:pPr>
            <a:r>
              <a:rPr lang="en-US" altLang="zh-CN" sz="2400" b="1" dirty="0">
                <a:latin typeface="微软雅黑" panose="020B0503020204020204" charset="-122"/>
                <a:ea typeface="微软雅黑" panose="020B0503020204020204" charset="-122"/>
              </a:rPr>
              <a:t>(2019 </a:t>
            </a:r>
            <a:r>
              <a:rPr lang="zh-CN" altLang="en-US" sz="2400" b="1" dirty="0" smtClean="0">
                <a:latin typeface="微软雅黑" panose="020B0503020204020204" charset="-122"/>
                <a:ea typeface="微软雅黑" panose="020B0503020204020204" charset="-122"/>
              </a:rPr>
              <a:t>山东泰安</a:t>
            </a:r>
            <a:r>
              <a:rPr lang="zh-CN" altLang="en-US" sz="2400" b="1" dirty="0">
                <a:latin typeface="微软雅黑" panose="020B0503020204020204" charset="-122"/>
                <a:ea typeface="微软雅黑" panose="020B0503020204020204" charset="-122"/>
              </a:rPr>
              <a:t>市</a:t>
            </a:r>
            <a:r>
              <a:rPr lang="en-US" altLang="zh-CN" sz="2400" b="1"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关于家庭电路和安全用电，下列说法正确的是（　　）</a:t>
            </a:r>
          </a:p>
          <a:p>
            <a:pPr algn="l">
              <a:lnSpc>
                <a:spcPct val="150000"/>
              </a:lnSpc>
            </a:pPr>
            <a:r>
              <a:rPr lang="en-US" altLang="zh-CN" sz="2400" dirty="0">
                <a:latin typeface="微软雅黑" panose="020B0503020204020204" charset="-122"/>
                <a:ea typeface="微软雅黑" panose="020B0503020204020204" charset="-122"/>
              </a:rPr>
              <a:t>A</a:t>
            </a:r>
            <a:r>
              <a:rPr lang="zh-CN" altLang="en-US" sz="2400" dirty="0">
                <a:latin typeface="微软雅黑" panose="020B0503020204020204" charset="-122"/>
                <a:ea typeface="微软雅黑" panose="020B0503020204020204" charset="-122"/>
              </a:rPr>
              <a:t>．家庭电路中，开关一定要接在灯泡和零线之间	</a:t>
            </a:r>
          </a:p>
          <a:p>
            <a:pPr algn="l">
              <a:lnSpc>
                <a:spcPct val="150000"/>
              </a:lnSpc>
            </a:pPr>
            <a:r>
              <a:rPr lang="en-US" altLang="zh-CN" sz="2400" dirty="0">
                <a:latin typeface="微软雅黑" panose="020B0503020204020204" charset="-122"/>
                <a:ea typeface="微软雅黑" panose="020B0503020204020204" charset="-122"/>
              </a:rPr>
              <a:t>B</a:t>
            </a:r>
            <a:r>
              <a:rPr lang="zh-CN" altLang="en-US" sz="2400" dirty="0">
                <a:latin typeface="微软雅黑" panose="020B0503020204020204" charset="-122"/>
                <a:ea typeface="微软雅黑" panose="020B0503020204020204" charset="-122"/>
              </a:rPr>
              <a:t>．使用测电笔时，手指不要按住笔尾的金属体	</a:t>
            </a:r>
          </a:p>
          <a:p>
            <a:pPr algn="l">
              <a:lnSpc>
                <a:spcPct val="150000"/>
              </a:lnSpc>
            </a:pPr>
            <a:r>
              <a:rPr lang="en-US" altLang="zh-CN" sz="2400" dirty="0">
                <a:latin typeface="微软雅黑" panose="020B0503020204020204" charset="-122"/>
                <a:ea typeface="微软雅黑" panose="020B0503020204020204" charset="-122"/>
              </a:rPr>
              <a:t>C</a:t>
            </a:r>
            <a:r>
              <a:rPr lang="zh-CN" altLang="en-US" sz="2400" dirty="0">
                <a:latin typeface="微软雅黑" panose="020B0503020204020204" charset="-122"/>
                <a:ea typeface="微软雅黑" panose="020B0503020204020204" charset="-122"/>
              </a:rPr>
              <a:t>．电冰箱必须使用三孔插座	</a:t>
            </a:r>
          </a:p>
          <a:p>
            <a:pPr algn="l">
              <a:lnSpc>
                <a:spcPct val="150000"/>
              </a:lnSpc>
            </a:pPr>
            <a:r>
              <a:rPr lang="en-US" altLang="zh-CN" sz="2400" dirty="0">
                <a:latin typeface="微软雅黑" panose="020B0503020204020204" charset="-122"/>
                <a:ea typeface="微软雅黑" panose="020B0503020204020204" charset="-122"/>
              </a:rPr>
              <a:t>D</a:t>
            </a:r>
            <a:r>
              <a:rPr lang="zh-CN" altLang="en-US" sz="2400" dirty="0">
                <a:latin typeface="微软雅黑" panose="020B0503020204020204" charset="-122"/>
                <a:ea typeface="微软雅黑" panose="020B0503020204020204" charset="-122"/>
              </a:rPr>
              <a:t>．家庭电路中漏电保护器跳闸，一定是电路中出现了短路</a:t>
            </a:r>
          </a:p>
        </p:txBody>
      </p:sp>
      <p:sp>
        <p:nvSpPr>
          <p:cNvPr id="3" name="矩形 2"/>
          <p:cNvSpPr/>
          <p:nvPr/>
        </p:nvSpPr>
        <p:spPr>
          <a:xfrm>
            <a:off x="1957669" y="1616164"/>
            <a:ext cx="407484" cy="46166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l" rtl="0" latinLnBrk="1" hangingPunct="0"/>
            <a:r>
              <a:rPr lang="en-US" altLang="zh-CN" sz="2400" b="1" dirty="0">
                <a:solidFill>
                  <a:srgbClr val="FF0000"/>
                </a:solidFill>
                <a:latin typeface="Times New Roman" panose="02020603050405020304" pitchFamily="18" charset="0"/>
                <a:ea typeface="微软雅黑" panose="020B0503020204020204" charset="-122"/>
                <a:cs typeface="Times New Roman" panose="02020603050405020304" pitchFamily="18" charset="0"/>
              </a:rPr>
              <a:t>C</a:t>
            </a:r>
            <a:endParaRPr lang="zh-CN" altLang="en-US" sz="2400" b="1" dirty="0">
              <a:solidFill>
                <a:srgbClr val="FF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4" name="矩形 3"/>
          <p:cNvSpPr/>
          <p:nvPr/>
        </p:nvSpPr>
        <p:spPr>
          <a:xfrm>
            <a:off x="313267" y="322542"/>
            <a:ext cx="2616351" cy="523220"/>
          </a:xfrm>
          <a:prstGeom prst="rect">
            <a:avLst/>
          </a:prstGeom>
        </p:spPr>
        <p:txBody>
          <a:bodyPr wrap="square">
            <a:spAutoFit/>
          </a:bodyPr>
          <a:lstStyle/>
          <a:p>
            <a:r>
              <a:rPr lang="zh-CN" altLang="zh-CN" sz="2800" dirty="0">
                <a:solidFill>
                  <a:srgbClr val="008080"/>
                </a:solidFill>
                <a:latin typeface="微软雅黑" panose="020B0503020204020204" charset="-122"/>
                <a:ea typeface="微软雅黑" panose="020B0503020204020204" charset="-122"/>
              </a:rPr>
              <a:t>【迁移</a:t>
            </a:r>
            <a:r>
              <a:rPr lang="zh-CN" altLang="zh-CN" sz="2800" dirty="0" smtClean="0">
                <a:solidFill>
                  <a:srgbClr val="008080"/>
                </a:solidFill>
                <a:latin typeface="微软雅黑" panose="020B0503020204020204" charset="-122"/>
                <a:ea typeface="微软雅黑" panose="020B0503020204020204" charset="-122"/>
              </a:rPr>
              <a:t>训练</a:t>
            </a:r>
            <a:r>
              <a:rPr lang="en-US" altLang="zh-CN" sz="2800" dirty="0" smtClean="0">
                <a:solidFill>
                  <a:srgbClr val="008080"/>
                </a:solidFill>
                <a:latin typeface="微软雅黑" panose="020B0503020204020204" charset="-122"/>
                <a:ea typeface="微软雅黑" panose="020B0503020204020204" charset="-122"/>
              </a:rPr>
              <a:t>1</a:t>
            </a:r>
            <a:r>
              <a:rPr lang="zh-CN" altLang="zh-CN" sz="2800" dirty="0" smtClean="0">
                <a:solidFill>
                  <a:srgbClr val="008080"/>
                </a:solidFill>
                <a:latin typeface="微软雅黑" panose="020B0503020204020204" charset="-122"/>
                <a:ea typeface="微软雅黑" panose="020B0503020204020204" charset="-122"/>
              </a:rPr>
              <a:t>】</a:t>
            </a:r>
            <a:endParaRPr lang="en-US" altLang="zh-CN" sz="2800" dirty="0">
              <a:solidFill>
                <a:srgbClr val="008080"/>
              </a:solidFill>
              <a:latin typeface="微软雅黑" panose="020B0503020204020204" charset="-122"/>
              <a:ea typeface="微软雅黑" panose="020B050302020402020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27488" y="146878"/>
            <a:ext cx="5854131" cy="523220"/>
          </a:xfrm>
          <a:prstGeom prst="rect">
            <a:avLst/>
          </a:prstGeom>
        </p:spPr>
        <p:txBody>
          <a:bodyPr wrap="square">
            <a:spAutoFit/>
          </a:bodyPr>
          <a:lstStyle/>
          <a:p>
            <a:r>
              <a:rPr lang="zh-CN" altLang="zh-CN" sz="2800" dirty="0">
                <a:solidFill>
                  <a:srgbClr val="FF0000"/>
                </a:solidFill>
                <a:latin typeface="微软雅黑" panose="020B0503020204020204" charset="-122"/>
                <a:ea typeface="微软雅黑" panose="020B0503020204020204" charset="-122"/>
              </a:rPr>
              <a:t>考点</a:t>
            </a:r>
            <a:r>
              <a:rPr lang="zh-CN" altLang="en-US" sz="2800" dirty="0">
                <a:solidFill>
                  <a:srgbClr val="FF0000"/>
                </a:solidFill>
                <a:latin typeface="微软雅黑" panose="020B0503020204020204" charset="-122"/>
                <a:ea typeface="微软雅黑" panose="020B0503020204020204" charset="-122"/>
              </a:rPr>
              <a:t>二</a:t>
            </a:r>
            <a:r>
              <a:rPr lang="zh-CN" altLang="zh-CN" sz="2800" dirty="0" smtClean="0">
                <a:solidFill>
                  <a:srgbClr val="FF0000"/>
                </a:solidFill>
                <a:latin typeface="微软雅黑" panose="020B0503020204020204" charset="-122"/>
                <a:ea typeface="微软雅黑" panose="020B0503020204020204" charset="-122"/>
              </a:rPr>
              <a:t>：</a:t>
            </a:r>
            <a:r>
              <a:rPr lang="zh-CN" altLang="en-US" sz="2800" dirty="0" smtClean="0">
                <a:solidFill>
                  <a:srgbClr val="FF0000"/>
                </a:solidFill>
                <a:latin typeface="微软雅黑" panose="020B0503020204020204" charset="-122"/>
                <a:ea typeface="微软雅黑" panose="020B0503020204020204" charset="-122"/>
              </a:rPr>
              <a:t>验电笔的使用</a:t>
            </a:r>
            <a:endParaRPr lang="en-US" altLang="zh-CN" sz="2800" dirty="0">
              <a:solidFill>
                <a:srgbClr val="FF0000"/>
              </a:solidFill>
              <a:latin typeface="微软雅黑" panose="020B0503020204020204" charset="-122"/>
              <a:ea typeface="微软雅黑" panose="020B0503020204020204" charset="-122"/>
            </a:endParaRPr>
          </a:p>
        </p:txBody>
      </p:sp>
      <p:sp>
        <p:nvSpPr>
          <p:cNvPr id="3" name="矩形 2"/>
          <p:cNvSpPr/>
          <p:nvPr/>
        </p:nvSpPr>
        <p:spPr>
          <a:xfrm>
            <a:off x="270369" y="576964"/>
            <a:ext cx="2549096" cy="523220"/>
          </a:xfrm>
          <a:prstGeom prst="rect">
            <a:avLst/>
          </a:prstGeom>
        </p:spPr>
        <p:txBody>
          <a:bodyPr wrap="none">
            <a:spAutoFit/>
          </a:bodyPr>
          <a:lstStyle/>
          <a:p>
            <a:r>
              <a:rPr lang="zh-CN" altLang="zh-CN" sz="2800" dirty="0">
                <a:solidFill>
                  <a:srgbClr val="008080"/>
                </a:solidFill>
                <a:latin typeface="微软雅黑" panose="020B0503020204020204" charset="-122"/>
                <a:ea typeface="微软雅黑" panose="020B0503020204020204" charset="-122"/>
              </a:rPr>
              <a:t>【典型</a:t>
            </a:r>
            <a:r>
              <a:rPr lang="zh-CN" altLang="zh-CN" sz="2800" dirty="0" smtClean="0">
                <a:solidFill>
                  <a:srgbClr val="008080"/>
                </a:solidFill>
                <a:latin typeface="微软雅黑" panose="020B0503020204020204" charset="-122"/>
                <a:ea typeface="微软雅黑" panose="020B0503020204020204" charset="-122"/>
              </a:rPr>
              <a:t>例题</a:t>
            </a:r>
            <a:r>
              <a:rPr lang="en-US" altLang="zh-CN" sz="2800" dirty="0" smtClean="0">
                <a:solidFill>
                  <a:srgbClr val="008080"/>
                </a:solidFill>
                <a:latin typeface="微软雅黑" panose="020B0503020204020204" charset="-122"/>
                <a:ea typeface="微软雅黑" panose="020B0503020204020204" charset="-122"/>
              </a:rPr>
              <a:t>2</a:t>
            </a:r>
            <a:r>
              <a:rPr lang="zh-CN" altLang="zh-CN" sz="2800" dirty="0" smtClean="0">
                <a:solidFill>
                  <a:srgbClr val="008080"/>
                </a:solidFill>
                <a:latin typeface="微软雅黑" panose="020B0503020204020204" charset="-122"/>
                <a:ea typeface="微软雅黑" panose="020B0503020204020204" charset="-122"/>
              </a:rPr>
              <a:t>】</a:t>
            </a:r>
            <a:endParaRPr lang="zh-CN" altLang="en-US" sz="2800" dirty="0">
              <a:solidFill>
                <a:srgbClr val="008080"/>
              </a:solidFill>
              <a:latin typeface="微软雅黑" panose="020B0503020204020204" charset="-122"/>
              <a:ea typeface="微软雅黑" panose="020B0503020204020204" charset="-122"/>
            </a:endParaRPr>
          </a:p>
        </p:txBody>
      </p:sp>
      <p:sp>
        <p:nvSpPr>
          <p:cNvPr id="4" name="矩形 3"/>
          <p:cNvSpPr/>
          <p:nvPr/>
        </p:nvSpPr>
        <p:spPr>
          <a:xfrm>
            <a:off x="227487" y="971829"/>
            <a:ext cx="8433913" cy="1754326"/>
          </a:xfrm>
          <a:prstGeom prst="rect">
            <a:avLst/>
          </a:prstGeom>
        </p:spPr>
        <p:txBody>
          <a:bodyPr wrap="square">
            <a:spAutoFit/>
          </a:bodyPr>
          <a:lstStyle/>
          <a:p>
            <a:pPr algn="l">
              <a:lnSpc>
                <a:spcPct val="150000"/>
              </a:lnSpc>
            </a:pPr>
            <a:r>
              <a:rPr lang="zh-CN" altLang="en-US" sz="2400" dirty="0" smtClean="0">
                <a:latin typeface="微软雅黑" panose="020B0503020204020204" charset="-122"/>
                <a:ea typeface="微软雅黑" panose="020B0503020204020204" charset="-122"/>
              </a:rPr>
              <a:t>（</a:t>
            </a:r>
            <a:r>
              <a:rPr lang="en-US" altLang="zh-CN" sz="2400" dirty="0" smtClean="0">
                <a:latin typeface="微软雅黑" panose="020B0503020204020204" charset="-122"/>
                <a:ea typeface="微软雅黑" panose="020B0503020204020204" charset="-122"/>
              </a:rPr>
              <a:t>2019</a:t>
            </a:r>
            <a:r>
              <a:rPr lang="zh-CN" altLang="en-US" sz="2400" dirty="0" smtClean="0">
                <a:latin typeface="微软雅黑" panose="020B0503020204020204" charset="-122"/>
                <a:ea typeface="微软雅黑" panose="020B0503020204020204" charset="-122"/>
              </a:rPr>
              <a:t> 烟台市）</a:t>
            </a:r>
            <a:r>
              <a:rPr lang="en-US" altLang="zh-CN" sz="2400" dirty="0" smtClean="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利用试电笔可以方便地判断出照明电路中的火线和零线。如图所示的是使用试电笔的几种方法，其中正确的</a:t>
            </a:r>
            <a:r>
              <a:rPr lang="zh-CN" altLang="en-US" sz="2400" dirty="0" smtClean="0">
                <a:latin typeface="微软雅黑" panose="020B0503020204020204" charset="-122"/>
                <a:ea typeface="微软雅黑" panose="020B0503020204020204" charset="-122"/>
              </a:rPr>
              <a:t>是（     ）</a:t>
            </a:r>
            <a:endParaRPr lang="zh-CN" altLang="en-US" sz="2400" dirty="0">
              <a:latin typeface="微软雅黑" panose="020B0503020204020204" charset="-122"/>
              <a:ea typeface="微软雅黑" panose="020B0503020204020204" charset="-122"/>
            </a:endParaRPr>
          </a:p>
        </p:txBody>
      </p:sp>
      <p:grpSp>
        <p:nvGrpSpPr>
          <p:cNvPr id="9" name="组合 8"/>
          <p:cNvGrpSpPr/>
          <p:nvPr/>
        </p:nvGrpSpPr>
        <p:grpSpPr>
          <a:xfrm>
            <a:off x="475781" y="2599155"/>
            <a:ext cx="1440000" cy="1481784"/>
            <a:chOff x="822914" y="2937921"/>
            <a:chExt cx="1440000" cy="1481784"/>
          </a:xfrm>
        </p:grpSpPr>
        <p:pic>
          <p:nvPicPr>
            <p:cNvPr id="11266" name="Picture 2"/>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914" y="2937921"/>
              <a:ext cx="1440000" cy="10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065860" y="3958040"/>
              <a:ext cx="954107" cy="461665"/>
            </a:xfrm>
            <a:prstGeom prst="rect">
              <a:avLst/>
            </a:prstGeom>
          </p:spPr>
          <p:txBody>
            <a:bodyPr wrap="none">
              <a:spAutoFit/>
            </a:bodyPr>
            <a:lstStyle/>
            <a:p>
              <a:pPr fontAlgn="ct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1</a:t>
              </a:r>
              <a:r>
                <a:rPr lang="zh-CN" altLang="zh-CN" sz="2400" b="1" dirty="0" smtClean="0">
                  <a:latin typeface="Times New Roman" panose="02020603050405020304" pitchFamily="18" charset="0"/>
                  <a:cs typeface="Times New Roman" panose="02020603050405020304" pitchFamily="18" charset="0"/>
                </a:rPr>
                <a:t>）</a:t>
              </a:r>
              <a:endParaRPr lang="zh-CN" altLang="zh-CN" sz="2400" b="1" dirty="0">
                <a:latin typeface="Times New Roman" panose="02020603050405020304" pitchFamily="18" charset="0"/>
                <a:cs typeface="Times New Roman" panose="02020603050405020304" pitchFamily="18" charset="0"/>
              </a:endParaRPr>
            </a:p>
          </p:txBody>
        </p:sp>
      </p:grpSp>
      <p:grpSp>
        <p:nvGrpSpPr>
          <p:cNvPr id="10" name="组合 9"/>
          <p:cNvGrpSpPr/>
          <p:nvPr/>
        </p:nvGrpSpPr>
        <p:grpSpPr>
          <a:xfrm>
            <a:off x="2819465" y="2500979"/>
            <a:ext cx="1440000" cy="1451905"/>
            <a:chOff x="2760198" y="2947644"/>
            <a:chExt cx="1440000" cy="1451905"/>
          </a:xfrm>
        </p:grpSpPr>
        <p:pic>
          <p:nvPicPr>
            <p:cNvPr id="11267" name="Picture 3"/>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0198" y="2947644"/>
              <a:ext cx="1440000" cy="10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891915" y="3937884"/>
              <a:ext cx="957313" cy="461665"/>
            </a:xfrm>
            <a:prstGeom prst="rect">
              <a:avLst/>
            </a:prstGeom>
          </p:spPr>
          <p:txBody>
            <a:bodyPr wrap="none">
              <a:spAutoFit/>
            </a:bodyPr>
            <a:lstStyle/>
            <a:p>
              <a:pPr fontAlgn="ct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2</a:t>
              </a:r>
              <a:r>
                <a:rPr lang="zh-CN" altLang="zh-CN" sz="2400" b="1" dirty="0">
                  <a:latin typeface="Times New Roman" panose="02020603050405020304" pitchFamily="18" charset="0"/>
                  <a:cs typeface="Times New Roman" panose="02020603050405020304" pitchFamily="18" charset="0"/>
                </a:rPr>
                <a:t>）</a:t>
              </a:r>
              <a:endParaRPr lang="zh-CN" altLang="en-US" sz="2400" b="1" dirty="0">
                <a:latin typeface="Times New Roman" panose="02020603050405020304" pitchFamily="18" charset="0"/>
                <a:cs typeface="Times New Roman" panose="02020603050405020304" pitchFamily="18" charset="0"/>
              </a:endParaRPr>
            </a:p>
          </p:txBody>
        </p:sp>
      </p:grpSp>
      <p:grpSp>
        <p:nvGrpSpPr>
          <p:cNvPr id="11" name="组合 10"/>
          <p:cNvGrpSpPr/>
          <p:nvPr/>
        </p:nvGrpSpPr>
        <p:grpSpPr>
          <a:xfrm>
            <a:off x="4742919" y="2467678"/>
            <a:ext cx="1440000" cy="1416880"/>
            <a:chOff x="4333631" y="3108872"/>
            <a:chExt cx="1440000" cy="1416880"/>
          </a:xfrm>
        </p:grpSpPr>
        <p:pic>
          <p:nvPicPr>
            <p:cNvPr id="11268" name="Picture 4"/>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3631" y="3108872"/>
              <a:ext cx="1440000" cy="10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4574975" y="4064087"/>
              <a:ext cx="957313" cy="461665"/>
            </a:xfrm>
            <a:prstGeom prst="rect">
              <a:avLst/>
            </a:prstGeom>
          </p:spPr>
          <p:txBody>
            <a:bodyPr wrap="none">
              <a:spAutoFit/>
            </a:bodyPr>
            <a:lstStyle/>
            <a:p>
              <a:pPr fontAlgn="ct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3</a:t>
              </a:r>
              <a:r>
                <a:rPr lang="zh-CN" altLang="zh-CN" sz="2400" b="1" dirty="0">
                  <a:latin typeface="Times New Roman" panose="02020603050405020304" pitchFamily="18" charset="0"/>
                  <a:cs typeface="Times New Roman" panose="02020603050405020304" pitchFamily="18" charset="0"/>
                </a:rPr>
                <a:t>）</a:t>
              </a:r>
              <a:endParaRPr lang="zh-CN" altLang="en-US" sz="2400" b="1" dirty="0">
                <a:latin typeface="Times New Roman" panose="02020603050405020304" pitchFamily="18" charset="0"/>
                <a:cs typeface="Times New Roman" panose="02020603050405020304" pitchFamily="18" charset="0"/>
              </a:endParaRPr>
            </a:p>
          </p:txBody>
        </p:sp>
      </p:grpSp>
      <p:grpSp>
        <p:nvGrpSpPr>
          <p:cNvPr id="12" name="组合 11"/>
          <p:cNvGrpSpPr/>
          <p:nvPr/>
        </p:nvGrpSpPr>
        <p:grpSpPr>
          <a:xfrm>
            <a:off x="6756067" y="2424925"/>
            <a:ext cx="1440000" cy="1428459"/>
            <a:chOff x="6189658" y="3017256"/>
            <a:chExt cx="1440000" cy="1428459"/>
          </a:xfrm>
        </p:grpSpPr>
        <p:pic>
          <p:nvPicPr>
            <p:cNvPr id="11269" name="Picture 5"/>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89658" y="3017256"/>
              <a:ext cx="1440000" cy="10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6431001" y="3984050"/>
              <a:ext cx="957313" cy="461665"/>
            </a:xfrm>
            <a:prstGeom prst="rect">
              <a:avLst/>
            </a:prstGeom>
          </p:spPr>
          <p:txBody>
            <a:bodyPr wrap="none">
              <a:spAutoFit/>
            </a:bodyPr>
            <a:lstStyle/>
            <a:p>
              <a:pPr fontAlgn="ctr"/>
              <a:r>
                <a:rPr lang="zh-CN" altLang="zh-CN" sz="2400" b="1" dirty="0">
                  <a:latin typeface="Times New Roman" panose="02020603050405020304" pitchFamily="18" charset="0"/>
                  <a:cs typeface="Times New Roman" panose="02020603050405020304" pitchFamily="18" charset="0"/>
                </a:rPr>
                <a:t>（</a:t>
              </a:r>
              <a:r>
                <a:rPr lang="en-US" altLang="zh-CN" sz="2400" b="1" dirty="0">
                  <a:latin typeface="Times New Roman" panose="02020603050405020304" pitchFamily="18" charset="0"/>
                  <a:cs typeface="Times New Roman" panose="02020603050405020304" pitchFamily="18" charset="0"/>
                </a:rPr>
                <a:t>4</a:t>
              </a:r>
              <a:r>
                <a:rPr lang="zh-CN" altLang="zh-CN" sz="2400" b="1" dirty="0">
                  <a:latin typeface="Times New Roman" panose="02020603050405020304" pitchFamily="18" charset="0"/>
                  <a:cs typeface="Times New Roman" panose="02020603050405020304" pitchFamily="18" charset="0"/>
                </a:rPr>
                <a:t>）</a:t>
              </a:r>
              <a:endParaRPr lang="zh-CN" altLang="en-US" sz="2400" b="1" dirty="0">
                <a:latin typeface="Times New Roman" panose="02020603050405020304" pitchFamily="18" charset="0"/>
                <a:cs typeface="Times New Roman" panose="02020603050405020304" pitchFamily="18" charset="0"/>
              </a:endParaRPr>
            </a:p>
          </p:txBody>
        </p:sp>
      </p:grpSp>
      <p:sp>
        <p:nvSpPr>
          <p:cNvPr id="13" name="矩形 12"/>
          <p:cNvSpPr/>
          <p:nvPr/>
        </p:nvSpPr>
        <p:spPr>
          <a:xfrm>
            <a:off x="573162" y="3853384"/>
            <a:ext cx="6902905" cy="1200329"/>
          </a:xfrm>
          <a:prstGeom prst="rect">
            <a:avLst/>
          </a:prstGeom>
        </p:spPr>
        <p:txBody>
          <a:bodyPr wrap="square">
            <a:spAutoFit/>
          </a:bodyPr>
          <a:lstStyle/>
          <a:p>
            <a:pPr algn="l" fontAlgn="ctr">
              <a:lnSpc>
                <a:spcPct val="150000"/>
              </a:lnSpc>
            </a:pPr>
            <a:r>
              <a:rPr lang="en-US" altLang="zh-CN" sz="2400" dirty="0">
                <a:latin typeface="微软雅黑" panose="020B0503020204020204" charset="-122"/>
                <a:ea typeface="微软雅黑" panose="020B0503020204020204" charset="-122"/>
              </a:rPr>
              <a:t>A.</a:t>
            </a:r>
            <a:r>
              <a:rPr lang="zh-CN" altLang="zh-CN" sz="2400" dirty="0">
                <a:latin typeface="微软雅黑" panose="020B0503020204020204" charset="-122"/>
                <a:ea typeface="微软雅黑" panose="020B0503020204020204" charset="-122"/>
              </a:rPr>
              <a:t>只有（</a:t>
            </a:r>
            <a:r>
              <a:rPr lang="en-US" altLang="zh-CN" sz="2400" dirty="0">
                <a:latin typeface="微软雅黑" panose="020B0503020204020204" charset="-122"/>
                <a:ea typeface="微软雅黑" panose="020B0503020204020204" charset="-122"/>
              </a:rPr>
              <a:t>1</a:t>
            </a:r>
            <a:r>
              <a:rPr lang="zh-CN" altLang="zh-CN" sz="2400" dirty="0">
                <a:latin typeface="微软雅黑" panose="020B0503020204020204" charset="-122"/>
                <a:ea typeface="微软雅黑" panose="020B0503020204020204" charset="-122"/>
              </a:rPr>
              <a:t>）（</a:t>
            </a:r>
            <a:r>
              <a:rPr lang="en-US" altLang="zh-CN" sz="2400" dirty="0" smtClean="0">
                <a:latin typeface="微软雅黑" panose="020B0503020204020204" charset="-122"/>
                <a:ea typeface="微软雅黑" panose="020B0503020204020204" charset="-122"/>
              </a:rPr>
              <a:t>2</a:t>
            </a:r>
            <a:r>
              <a:rPr lang="zh-CN" altLang="zh-CN" sz="2400" dirty="0" smtClean="0">
                <a:latin typeface="微软雅黑" panose="020B0503020204020204" charset="-122"/>
                <a:ea typeface="微软雅黑" panose="020B0503020204020204" charset="-122"/>
              </a:rPr>
              <a:t>）</a:t>
            </a:r>
            <a:r>
              <a:rPr lang="zh-CN" altLang="en-US" sz="2400" dirty="0" smtClean="0">
                <a:latin typeface="微软雅黑" panose="020B0503020204020204" charset="-122"/>
                <a:ea typeface="微软雅黑" panose="020B0503020204020204" charset="-122"/>
              </a:rPr>
              <a:t>          </a:t>
            </a:r>
            <a:r>
              <a:rPr lang="en-US" altLang="zh-CN" sz="2400" dirty="0" smtClean="0">
                <a:latin typeface="微软雅黑" panose="020B0503020204020204" charset="-122"/>
                <a:ea typeface="微软雅黑" panose="020B0503020204020204" charset="-122"/>
              </a:rPr>
              <a:t>B</a:t>
            </a:r>
            <a:r>
              <a:rPr lang="en-US" altLang="zh-CN" sz="2400" dirty="0">
                <a:latin typeface="微软雅黑" panose="020B0503020204020204" charset="-122"/>
                <a:ea typeface="微软雅黑" panose="020B0503020204020204" charset="-122"/>
              </a:rPr>
              <a:t>.</a:t>
            </a:r>
            <a:r>
              <a:rPr lang="zh-CN" altLang="zh-CN" sz="2400" dirty="0">
                <a:latin typeface="微软雅黑" panose="020B0503020204020204" charset="-122"/>
                <a:ea typeface="微软雅黑" panose="020B0503020204020204" charset="-122"/>
              </a:rPr>
              <a:t>只有（</a:t>
            </a:r>
            <a:r>
              <a:rPr lang="en-US" altLang="zh-CN" sz="2400" dirty="0">
                <a:latin typeface="微软雅黑" panose="020B0503020204020204" charset="-122"/>
                <a:ea typeface="微软雅黑" panose="020B0503020204020204" charset="-122"/>
              </a:rPr>
              <a:t>2</a:t>
            </a:r>
            <a:r>
              <a:rPr lang="zh-CN" altLang="zh-CN" sz="2400" dirty="0">
                <a:latin typeface="微软雅黑" panose="020B0503020204020204" charset="-122"/>
                <a:ea typeface="微软雅黑" panose="020B0503020204020204" charset="-122"/>
              </a:rPr>
              <a:t>）（</a:t>
            </a:r>
            <a:r>
              <a:rPr lang="en-US" altLang="zh-CN" sz="2400" dirty="0">
                <a:latin typeface="微软雅黑" panose="020B0503020204020204" charset="-122"/>
                <a:ea typeface="微软雅黑" panose="020B0503020204020204" charset="-122"/>
              </a:rPr>
              <a:t>3</a:t>
            </a:r>
            <a:r>
              <a:rPr lang="zh-CN" altLang="zh-CN" sz="2400" dirty="0" smtClean="0">
                <a:latin typeface="微软雅黑" panose="020B0503020204020204" charset="-122"/>
                <a:ea typeface="微软雅黑" panose="020B0503020204020204" charset="-122"/>
              </a:rPr>
              <a:t>）</a:t>
            </a:r>
            <a:r>
              <a:rPr lang="zh-CN" altLang="en-US" sz="2400" dirty="0" smtClean="0">
                <a:latin typeface="微软雅黑" panose="020B0503020204020204" charset="-122"/>
                <a:ea typeface="微软雅黑" panose="020B0503020204020204" charset="-122"/>
              </a:rPr>
              <a:t>；</a:t>
            </a:r>
            <a:endParaRPr lang="en-US" altLang="zh-CN" sz="2400" dirty="0" smtClean="0">
              <a:latin typeface="微软雅黑" panose="020B0503020204020204" charset="-122"/>
              <a:ea typeface="微软雅黑" panose="020B0503020204020204" charset="-122"/>
            </a:endParaRPr>
          </a:p>
          <a:p>
            <a:pPr algn="l" fontAlgn="ctr">
              <a:lnSpc>
                <a:spcPct val="150000"/>
              </a:lnSpc>
            </a:pPr>
            <a:r>
              <a:rPr lang="en-US" altLang="zh-CN" sz="2400" dirty="0" smtClean="0">
                <a:latin typeface="微软雅黑" panose="020B0503020204020204" charset="-122"/>
                <a:ea typeface="微软雅黑" panose="020B0503020204020204" charset="-122"/>
              </a:rPr>
              <a:t>C.</a:t>
            </a:r>
            <a:r>
              <a:rPr lang="zh-CN" altLang="zh-CN" sz="2400" dirty="0" smtClean="0">
                <a:latin typeface="微软雅黑" panose="020B0503020204020204" charset="-122"/>
                <a:ea typeface="微软雅黑" panose="020B0503020204020204" charset="-122"/>
              </a:rPr>
              <a:t>只有（</a:t>
            </a:r>
            <a:r>
              <a:rPr lang="en-US" altLang="zh-CN" sz="2400" dirty="0" smtClean="0">
                <a:latin typeface="微软雅黑" panose="020B0503020204020204" charset="-122"/>
                <a:ea typeface="微软雅黑" panose="020B0503020204020204" charset="-122"/>
              </a:rPr>
              <a:t>3</a:t>
            </a:r>
            <a:r>
              <a:rPr lang="zh-CN" altLang="zh-CN" sz="2400" dirty="0" smtClean="0">
                <a:latin typeface="微软雅黑" panose="020B0503020204020204" charset="-122"/>
                <a:ea typeface="微软雅黑" panose="020B0503020204020204" charset="-122"/>
              </a:rPr>
              <a:t>）（</a:t>
            </a:r>
            <a:r>
              <a:rPr lang="en-US" altLang="zh-CN" sz="2400" dirty="0" smtClean="0">
                <a:latin typeface="微软雅黑" panose="020B0503020204020204" charset="-122"/>
                <a:ea typeface="微软雅黑" panose="020B0503020204020204" charset="-122"/>
              </a:rPr>
              <a:t>4</a:t>
            </a:r>
            <a:r>
              <a:rPr lang="zh-CN" altLang="zh-CN" sz="2400" dirty="0" smtClean="0">
                <a:latin typeface="微软雅黑" panose="020B0503020204020204" charset="-122"/>
                <a:ea typeface="微软雅黑" panose="020B0503020204020204" charset="-122"/>
              </a:rPr>
              <a:t>）</a:t>
            </a:r>
            <a:r>
              <a:rPr lang="zh-CN" altLang="en-US" sz="2400" dirty="0" smtClean="0">
                <a:latin typeface="微软雅黑" panose="020B0503020204020204" charset="-122"/>
                <a:ea typeface="微软雅黑" panose="020B0503020204020204" charset="-122"/>
              </a:rPr>
              <a:t>          </a:t>
            </a:r>
            <a:r>
              <a:rPr lang="en-US" altLang="zh-CN" sz="2400" dirty="0" smtClean="0">
                <a:latin typeface="微软雅黑" panose="020B0503020204020204" charset="-122"/>
                <a:ea typeface="微软雅黑" panose="020B0503020204020204" charset="-122"/>
              </a:rPr>
              <a:t>D.</a:t>
            </a:r>
            <a:r>
              <a:rPr lang="zh-CN" altLang="zh-CN" sz="2400" dirty="0" smtClean="0">
                <a:latin typeface="微软雅黑" panose="020B0503020204020204" charset="-122"/>
                <a:ea typeface="微软雅黑" panose="020B0503020204020204" charset="-122"/>
              </a:rPr>
              <a:t>只有（</a:t>
            </a:r>
            <a:r>
              <a:rPr lang="en-US" altLang="zh-CN" sz="2400" dirty="0" smtClean="0">
                <a:latin typeface="微软雅黑" panose="020B0503020204020204" charset="-122"/>
                <a:ea typeface="微软雅黑" panose="020B0503020204020204" charset="-122"/>
              </a:rPr>
              <a:t>1</a:t>
            </a:r>
            <a:r>
              <a:rPr lang="zh-CN" altLang="zh-CN" sz="2400" dirty="0" smtClean="0">
                <a:latin typeface="微软雅黑" panose="020B0503020204020204" charset="-122"/>
                <a:ea typeface="微软雅黑" panose="020B0503020204020204" charset="-122"/>
              </a:rPr>
              <a:t>）（</a:t>
            </a:r>
            <a:r>
              <a:rPr lang="en-US" altLang="zh-CN" sz="2400" dirty="0" smtClean="0">
                <a:latin typeface="微软雅黑" panose="020B0503020204020204" charset="-122"/>
                <a:ea typeface="微软雅黑" panose="020B0503020204020204" charset="-122"/>
              </a:rPr>
              <a:t>4</a:t>
            </a:r>
            <a:r>
              <a:rPr lang="zh-CN" altLang="zh-CN" sz="2400" dirty="0" smtClean="0">
                <a:latin typeface="微软雅黑" panose="020B0503020204020204" charset="-122"/>
                <a:ea typeface="微软雅黑" panose="020B0503020204020204" charset="-122"/>
              </a:rPr>
              <a:t>）</a:t>
            </a:r>
            <a:endParaRPr lang="zh-CN" altLang="zh-CN" sz="2400" dirty="0">
              <a:latin typeface="微软雅黑" panose="020B0503020204020204" charset="-122"/>
              <a:ea typeface="微软雅黑" panose="020B0503020204020204" charset="-122"/>
            </a:endParaRPr>
          </a:p>
        </p:txBody>
      </p:sp>
      <p:sp>
        <p:nvSpPr>
          <p:cNvPr id="18" name="矩形 17"/>
          <p:cNvSpPr/>
          <p:nvPr/>
        </p:nvSpPr>
        <p:spPr>
          <a:xfrm>
            <a:off x="1195781" y="2075935"/>
            <a:ext cx="444352" cy="523220"/>
          </a:xfrm>
          <a:prstGeom prst="rect">
            <a:avLst/>
          </a:prstGeom>
        </p:spPr>
        <p:txBody>
          <a:bodyPr wrap="none">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D</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35234" y="269311"/>
            <a:ext cx="2549096" cy="523220"/>
          </a:xfrm>
          <a:prstGeom prst="rect">
            <a:avLst/>
          </a:prstGeom>
        </p:spPr>
        <p:txBody>
          <a:bodyPr wrap="none">
            <a:spAutoFit/>
          </a:bodyPr>
          <a:lstStyle/>
          <a:p>
            <a:r>
              <a:rPr lang="zh-CN" altLang="zh-CN" sz="2800" dirty="0">
                <a:solidFill>
                  <a:srgbClr val="008080"/>
                </a:solidFill>
                <a:latin typeface="微软雅黑" panose="020B0503020204020204" charset="-122"/>
                <a:ea typeface="微软雅黑" panose="020B0503020204020204" charset="-122"/>
              </a:rPr>
              <a:t>【迁移</a:t>
            </a:r>
            <a:r>
              <a:rPr lang="zh-CN" altLang="zh-CN" sz="2800" dirty="0" smtClean="0">
                <a:solidFill>
                  <a:srgbClr val="008080"/>
                </a:solidFill>
                <a:latin typeface="微软雅黑" panose="020B0503020204020204" charset="-122"/>
                <a:ea typeface="微软雅黑" panose="020B0503020204020204" charset="-122"/>
              </a:rPr>
              <a:t>训练</a:t>
            </a:r>
            <a:r>
              <a:rPr lang="en-US" altLang="zh-CN" sz="2800" dirty="0" smtClean="0">
                <a:solidFill>
                  <a:srgbClr val="008080"/>
                </a:solidFill>
                <a:latin typeface="微软雅黑" panose="020B0503020204020204" charset="-122"/>
                <a:ea typeface="微软雅黑" panose="020B0503020204020204" charset="-122"/>
              </a:rPr>
              <a:t>2</a:t>
            </a:r>
            <a:r>
              <a:rPr lang="zh-CN" altLang="zh-CN" sz="2800" dirty="0" smtClean="0">
                <a:solidFill>
                  <a:srgbClr val="008080"/>
                </a:solidFill>
                <a:latin typeface="微软雅黑" panose="020B0503020204020204" charset="-122"/>
                <a:ea typeface="微软雅黑" panose="020B0503020204020204" charset="-122"/>
              </a:rPr>
              <a:t>】</a:t>
            </a:r>
            <a:endParaRPr lang="zh-CN" altLang="zh-CN" sz="2800" dirty="0">
              <a:solidFill>
                <a:srgbClr val="008080"/>
              </a:solidFill>
              <a:latin typeface="微软雅黑" panose="020B0503020204020204" charset="-122"/>
              <a:ea typeface="微软雅黑" panose="020B0503020204020204" charset="-122"/>
            </a:endParaRPr>
          </a:p>
        </p:txBody>
      </p:sp>
      <p:sp>
        <p:nvSpPr>
          <p:cNvPr id="3" name="矩形 2"/>
          <p:cNvSpPr/>
          <p:nvPr/>
        </p:nvSpPr>
        <p:spPr>
          <a:xfrm>
            <a:off x="347134" y="1010273"/>
            <a:ext cx="8365066" cy="3416320"/>
          </a:xfrm>
          <a:prstGeom prst="rect">
            <a:avLst/>
          </a:prstGeom>
        </p:spPr>
        <p:txBody>
          <a:bodyPr wrap="square">
            <a:spAutoFit/>
          </a:bodyPr>
          <a:lstStyle/>
          <a:p>
            <a:pPr algn="l">
              <a:lnSpc>
                <a:spcPct val="150000"/>
              </a:lnSpc>
            </a:pPr>
            <a:r>
              <a:rPr lang="en-US" altLang="zh-CN" sz="2400" dirty="0">
                <a:latin typeface="微软雅黑" panose="020B0503020204020204" charset="-122"/>
                <a:ea typeface="微软雅黑" panose="020B0503020204020204" charset="-122"/>
              </a:rPr>
              <a:t>(2019 </a:t>
            </a:r>
            <a:r>
              <a:rPr lang="zh-CN" altLang="en-US" sz="2400" dirty="0" smtClean="0">
                <a:latin typeface="微软雅黑" panose="020B0503020204020204" charset="-122"/>
                <a:ea typeface="微软雅黑" panose="020B0503020204020204" charset="-122"/>
              </a:rPr>
              <a:t>山东泰安</a:t>
            </a:r>
            <a:r>
              <a:rPr lang="zh-CN" altLang="en-US" sz="2400" dirty="0">
                <a:latin typeface="微软雅黑" panose="020B0503020204020204" charset="-122"/>
                <a:ea typeface="微软雅黑" panose="020B0503020204020204" charset="-122"/>
              </a:rPr>
              <a:t>市</a:t>
            </a:r>
            <a:r>
              <a:rPr lang="en-US" altLang="zh-CN" sz="2400" dirty="0">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关于家庭电路和安全用电，下列说法正确的是（　　）</a:t>
            </a:r>
          </a:p>
          <a:p>
            <a:pPr algn="l">
              <a:lnSpc>
                <a:spcPct val="150000"/>
              </a:lnSpc>
            </a:pPr>
            <a:r>
              <a:rPr lang="en-US" altLang="zh-CN" sz="2400" dirty="0">
                <a:latin typeface="微软雅黑" panose="020B0503020204020204" charset="-122"/>
                <a:ea typeface="微软雅黑" panose="020B0503020204020204" charset="-122"/>
              </a:rPr>
              <a:t>A</a:t>
            </a:r>
            <a:r>
              <a:rPr lang="zh-CN" altLang="en-US" sz="2400" dirty="0">
                <a:latin typeface="微软雅黑" panose="020B0503020204020204" charset="-122"/>
                <a:ea typeface="微软雅黑" panose="020B0503020204020204" charset="-122"/>
              </a:rPr>
              <a:t>．家庭电路中，开关一定要接在灯泡和零线</a:t>
            </a:r>
            <a:r>
              <a:rPr lang="zh-CN" altLang="en-US" sz="2400" dirty="0" smtClean="0">
                <a:latin typeface="微软雅黑" panose="020B0503020204020204" charset="-122"/>
                <a:ea typeface="微软雅黑" panose="020B0503020204020204" charset="-122"/>
              </a:rPr>
              <a:t>之间</a:t>
            </a:r>
            <a:endParaRPr lang="zh-CN" altLang="en-US" sz="2400" dirty="0">
              <a:latin typeface="微软雅黑" panose="020B0503020204020204" charset="-122"/>
              <a:ea typeface="微软雅黑" panose="020B0503020204020204" charset="-122"/>
            </a:endParaRPr>
          </a:p>
          <a:p>
            <a:pPr algn="l">
              <a:lnSpc>
                <a:spcPct val="150000"/>
              </a:lnSpc>
            </a:pPr>
            <a:r>
              <a:rPr lang="en-US" altLang="zh-CN" sz="2400" dirty="0">
                <a:latin typeface="微软雅黑" panose="020B0503020204020204" charset="-122"/>
                <a:ea typeface="微软雅黑" panose="020B0503020204020204" charset="-122"/>
              </a:rPr>
              <a:t>B</a:t>
            </a:r>
            <a:r>
              <a:rPr lang="zh-CN" altLang="en-US" sz="2400" dirty="0">
                <a:latin typeface="微软雅黑" panose="020B0503020204020204" charset="-122"/>
                <a:ea typeface="微软雅黑" panose="020B0503020204020204" charset="-122"/>
              </a:rPr>
              <a:t>．使用测电笔时，手指不要按住笔尾的金属体	</a:t>
            </a:r>
          </a:p>
          <a:p>
            <a:pPr algn="l">
              <a:lnSpc>
                <a:spcPct val="150000"/>
              </a:lnSpc>
            </a:pPr>
            <a:r>
              <a:rPr lang="en-US" altLang="zh-CN" sz="2400" dirty="0">
                <a:latin typeface="微软雅黑" panose="020B0503020204020204" charset="-122"/>
                <a:ea typeface="微软雅黑" panose="020B0503020204020204" charset="-122"/>
              </a:rPr>
              <a:t>C</a:t>
            </a:r>
            <a:r>
              <a:rPr lang="zh-CN" altLang="en-US" sz="2400" dirty="0">
                <a:latin typeface="微软雅黑" panose="020B0503020204020204" charset="-122"/>
                <a:ea typeface="微软雅黑" panose="020B0503020204020204" charset="-122"/>
              </a:rPr>
              <a:t>．电冰箱必须使用三孔插座	</a:t>
            </a:r>
          </a:p>
          <a:p>
            <a:pPr algn="l">
              <a:lnSpc>
                <a:spcPct val="150000"/>
              </a:lnSpc>
            </a:pPr>
            <a:r>
              <a:rPr lang="en-US" altLang="zh-CN" sz="2400" dirty="0">
                <a:latin typeface="微软雅黑" panose="020B0503020204020204" charset="-122"/>
                <a:ea typeface="微软雅黑" panose="020B0503020204020204" charset="-122"/>
              </a:rPr>
              <a:t>D</a:t>
            </a:r>
            <a:r>
              <a:rPr lang="zh-CN" altLang="en-US" sz="2400" dirty="0">
                <a:latin typeface="微软雅黑" panose="020B0503020204020204" charset="-122"/>
                <a:ea typeface="微软雅黑" panose="020B0503020204020204" charset="-122"/>
              </a:rPr>
              <a:t>．家庭电路中漏电保护器跳闸，一定是电路中出现了短路</a:t>
            </a:r>
          </a:p>
        </p:txBody>
      </p:sp>
      <p:sp>
        <p:nvSpPr>
          <p:cNvPr id="4" name="矩形 3"/>
          <p:cNvSpPr/>
          <p:nvPr/>
        </p:nvSpPr>
        <p:spPr>
          <a:xfrm>
            <a:off x="1445338" y="1720335"/>
            <a:ext cx="444352" cy="523220"/>
          </a:xfrm>
          <a:prstGeom prst="rect">
            <a:avLst/>
          </a:prstGeom>
        </p:spPr>
        <p:txBody>
          <a:bodyPr wrap="none">
            <a:spAutoFit/>
          </a:bodyPr>
          <a:lstStyle/>
          <a:p>
            <a:r>
              <a:rPr lang="en-US" altLang="zh-CN" sz="2800" b="1" dirty="0" smtClean="0">
                <a:solidFill>
                  <a:srgbClr val="FF0000"/>
                </a:solidFill>
                <a:latin typeface="Times New Roman" panose="02020603050405020304" pitchFamily="18" charset="0"/>
                <a:cs typeface="Times New Roman" panose="02020603050405020304" pitchFamily="18" charset="0"/>
              </a:rPr>
              <a:t>C</a:t>
            </a:r>
            <a:endParaRPr lang="zh-CN" altLang="en-US" sz="28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2"/>
            <a:ext cx="736376" cy="359227"/>
          </a:xfrm>
          <a:prstGeom prst="rect">
            <a:avLst/>
          </a:prstGeom>
        </p:spPr>
      </p:pic>
      <p:sp>
        <p:nvSpPr>
          <p:cNvPr id="9" name="TextBox 5"/>
          <p:cNvSpPr txBox="1">
            <a:spLocks noChangeArrowheads="1"/>
          </p:cNvSpPr>
          <p:nvPr/>
        </p:nvSpPr>
        <p:spPr bwMode="auto">
          <a:xfrm>
            <a:off x="364797" y="371071"/>
            <a:ext cx="8009466"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buFont typeface="Arial" panose="020B0604020202020204" pitchFamily="34" charset="0"/>
              <a:buNone/>
            </a:pPr>
            <a:r>
              <a:rPr lang="en-US" altLang="zh-CN" sz="2400" dirty="0">
                <a:latin typeface="微软雅黑" panose="020B0503020204020204" charset="-122"/>
                <a:ea typeface="微软雅黑" panose="020B0503020204020204" charset="-122"/>
              </a:rPr>
              <a:t> </a:t>
            </a:r>
            <a:r>
              <a:rPr lang="zh-CN" altLang="en-US" sz="2400" dirty="0" smtClean="0">
                <a:latin typeface="微软雅黑" panose="020B0503020204020204" charset="-122"/>
                <a:ea typeface="微软雅黑" panose="020B0503020204020204" charset="-122"/>
              </a:rPr>
              <a:t>我们家里</a:t>
            </a:r>
            <a:r>
              <a:rPr lang="zh-CN" altLang="en-US" sz="2400" dirty="0">
                <a:latin typeface="微软雅黑" panose="020B0503020204020204" charset="-122"/>
                <a:ea typeface="微软雅黑" panose="020B0503020204020204" charset="-122"/>
              </a:rPr>
              <a:t>用的电是</a:t>
            </a:r>
            <a:r>
              <a:rPr lang="zh-CN" altLang="en-US" sz="2400" dirty="0" smtClean="0">
                <a:latin typeface="微软雅黑" panose="020B0503020204020204" charset="-122"/>
                <a:ea typeface="微软雅黑" panose="020B0503020204020204" charset="-122"/>
              </a:rPr>
              <a:t>怎样从电厂输送</a:t>
            </a:r>
            <a:r>
              <a:rPr lang="zh-CN" altLang="en-US" sz="2400" dirty="0">
                <a:latin typeface="微软雅黑" panose="020B0503020204020204" charset="-122"/>
                <a:ea typeface="微软雅黑" panose="020B0503020204020204" charset="-122"/>
              </a:rPr>
              <a:t>进来</a:t>
            </a:r>
            <a:r>
              <a:rPr lang="zh-CN" altLang="en-US" sz="2400" dirty="0" smtClean="0">
                <a:latin typeface="微软雅黑" panose="020B0503020204020204" charset="-122"/>
                <a:ea typeface="微软雅黑" panose="020B0503020204020204" charset="-122"/>
              </a:rPr>
              <a:t>，又怎样提供给用电器的？</a:t>
            </a:r>
            <a:endParaRPr lang="zh-CN" altLang="en-US" sz="2400" dirty="0">
              <a:latin typeface="微软雅黑" panose="020B0503020204020204" charset="-122"/>
              <a:ea typeface="微软雅黑" panose="020B0503020204020204" charset="-122"/>
            </a:endParaRPr>
          </a:p>
        </p:txBody>
      </p:sp>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685" r="5518" b="9587"/>
          <a:stretch>
            <a:fillRect/>
          </a:stretch>
        </p:blipFill>
        <p:spPr>
          <a:xfrm>
            <a:off x="1466431" y="1565392"/>
            <a:ext cx="6102770" cy="2820082"/>
          </a:xfrm>
          <a:prstGeom prst="rect">
            <a:avLst/>
          </a:prstGeom>
          <a:effectLst>
            <a:outerShdw blurRad="685800" dist="50800" dir="5400000" algn="ctr" rotWithShape="0">
              <a:srgbClr val="000000">
                <a:alpha val="47000"/>
              </a:srgbClr>
            </a:outerShdw>
          </a:effectLst>
        </p:spPr>
      </p:pic>
      <p:sp>
        <p:nvSpPr>
          <p:cNvPr id="11" name="TextBox 10"/>
          <p:cNvSpPr txBox="1"/>
          <p:nvPr/>
        </p:nvSpPr>
        <p:spPr>
          <a:xfrm>
            <a:off x="2294464" y="4459820"/>
            <a:ext cx="5113867"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0" i="0" u="none" strike="noStrike" cap="none" spc="0" normalizeH="0" baseline="0" dirty="0" smtClean="0">
                <a:ln>
                  <a:noFill/>
                </a:ln>
                <a:solidFill>
                  <a:srgbClr val="FF0000"/>
                </a:solidFill>
                <a:effectLst/>
                <a:uFillTx/>
                <a:latin typeface="微软雅黑" panose="020B0503020204020204" charset="-122"/>
                <a:ea typeface="微软雅黑" panose="020B0503020204020204" charset="-122"/>
                <a:sym typeface="Arial" panose="020B0604020202020204"/>
              </a:rPr>
              <a:t>从发电厂到用户的送电过程示意图</a:t>
            </a:r>
            <a:endParaRPr kumimoji="0" lang="zh-CN" altLang="en-US" sz="2400" b="0" i="0" u="none" strike="noStrike" cap="none" spc="0" normalizeH="0" baseline="0" dirty="0">
              <a:ln>
                <a:noFill/>
              </a:ln>
              <a:solidFill>
                <a:srgbClr val="FF0000"/>
              </a:solidFill>
              <a:effectLst/>
              <a:uFillTx/>
              <a:latin typeface="微软雅黑" panose="020B0503020204020204" charset="-122"/>
              <a:ea typeface="微软雅黑" panose="020B0503020204020204" charset="-122"/>
              <a:sym typeface="Arial" panose="020B0604020202020204"/>
            </a:endParaRP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226177" y="125756"/>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140802" y="125756"/>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161121" y="49556"/>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988275" y="523344"/>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3"/>
            <a:ext cx="736376" cy="359227"/>
          </a:xfrm>
          <a:prstGeom prst="rect">
            <a:avLst/>
          </a:prstGeom>
        </p:spPr>
      </p:pic>
      <p:grpSp>
        <p:nvGrpSpPr>
          <p:cNvPr id="7" name="组合 6"/>
          <p:cNvGrpSpPr/>
          <p:nvPr/>
        </p:nvGrpSpPr>
        <p:grpSpPr>
          <a:xfrm>
            <a:off x="1027750" y="710531"/>
            <a:ext cx="3323986" cy="523220"/>
            <a:chOff x="1361738" y="1031366"/>
            <a:chExt cx="3323986" cy="523220"/>
          </a:xfrm>
        </p:grpSpPr>
        <p:sp>
          <p:nvSpPr>
            <p:cNvPr id="9" name="Shape 108"/>
            <p:cNvSpPr/>
            <p:nvPr/>
          </p:nvSpPr>
          <p:spPr>
            <a:xfrm>
              <a:off x="1720810" y="1031366"/>
              <a:ext cx="2526884" cy="523220"/>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 name="Shape 112"/>
            <p:cNvSpPr/>
            <p:nvPr/>
          </p:nvSpPr>
          <p:spPr>
            <a:xfrm>
              <a:off x="1361738" y="1031366"/>
              <a:ext cx="3323986" cy="52322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28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一、家庭电路的组成</a:t>
              </a:r>
              <a:endParaRPr kumimoji="0" sz="2800" b="0"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grpSp>
      <p:sp>
        <p:nvSpPr>
          <p:cNvPr id="11" name="Text Box 6"/>
          <p:cNvSpPr txBox="1">
            <a:spLocks noChangeArrowheads="1"/>
          </p:cNvSpPr>
          <p:nvPr/>
        </p:nvSpPr>
        <p:spPr bwMode="auto">
          <a:xfrm>
            <a:off x="255327" y="1104461"/>
            <a:ext cx="823790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ea typeface="宋体" panose="02010600030101010101" pitchFamily="2" charset="-122"/>
              </a:defRPr>
            </a:lvl1pPr>
            <a:lvl2pPr marL="742950" indent="-285750" eaLnBrk="0" hangingPunct="0">
              <a:defRPr sz="2000">
                <a:solidFill>
                  <a:schemeClr val="tx1"/>
                </a:solidFill>
                <a:latin typeface="Arial" panose="020B0604020202020204" pitchFamily="34" charset="0"/>
                <a:ea typeface="宋体" panose="02010600030101010101" pitchFamily="2" charset="-122"/>
              </a:defRPr>
            </a:lvl2pPr>
            <a:lvl3pPr marL="1143000" indent="-228600" eaLnBrk="0" hangingPunct="0">
              <a:defRPr sz="2000">
                <a:solidFill>
                  <a:schemeClr val="tx1"/>
                </a:solidFill>
                <a:latin typeface="Arial" panose="020B0604020202020204" pitchFamily="34" charset="0"/>
                <a:ea typeface="宋体" panose="02010600030101010101" pitchFamily="2" charset="-122"/>
              </a:defRPr>
            </a:lvl3pPr>
            <a:lvl4pPr marL="1600200" indent="-228600" eaLnBrk="0" hangingPunct="0">
              <a:defRPr sz="2000">
                <a:solidFill>
                  <a:schemeClr val="tx1"/>
                </a:solidFill>
                <a:latin typeface="Arial" panose="020B0604020202020204" pitchFamily="34" charset="0"/>
                <a:ea typeface="宋体" panose="02010600030101010101" pitchFamily="2" charset="-122"/>
              </a:defRPr>
            </a:lvl4pPr>
            <a:lvl5pPr marL="2057400" indent="-228600" eaLnBrk="0" hangingPunct="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r>
              <a:rPr lang="en-US" altLang="zh-CN" sz="2400" dirty="0" smtClean="0">
                <a:latin typeface="微软雅黑" panose="020B0503020204020204" charset="-122"/>
                <a:ea typeface="微软雅黑" panose="020B0503020204020204" charset="-122"/>
              </a:rPr>
              <a:t>1.</a:t>
            </a:r>
            <a:r>
              <a:rPr lang="zh-CN" altLang="en-US" sz="2400" dirty="0" smtClean="0">
                <a:latin typeface="微软雅黑" panose="020B0503020204020204" charset="-122"/>
                <a:ea typeface="微软雅黑" panose="020B0503020204020204" charset="-122"/>
              </a:rPr>
              <a:t>  </a:t>
            </a:r>
            <a:r>
              <a:rPr lang="zh-CN" altLang="en-US" sz="2400" dirty="0">
                <a:latin typeface="微软雅黑" panose="020B0503020204020204" charset="-122"/>
                <a:ea typeface="微软雅黑" panose="020B0503020204020204" charset="-122"/>
              </a:rPr>
              <a:t>由进户线、电能表、总开关、保险装置、用电器、导线等组成。</a:t>
            </a:r>
          </a:p>
        </p:txBody>
      </p:sp>
      <p:pic>
        <p:nvPicPr>
          <p:cNvPr id="3074" name="Picture 2" descr="G:\初中物理资源（2019-10）\人教九年级教参图片\9191\jpg\10504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0355" y="1773285"/>
            <a:ext cx="6328312" cy="3276595"/>
          </a:xfrm>
          <a:prstGeom prst="rect">
            <a:avLst/>
          </a:prstGeom>
          <a:noFill/>
          <a:effectLst>
            <a:outerShdw blurRad="673100" dist="50800" dir="5400000" algn="ctr" rotWithShape="0">
              <a:srgbClr val="000000">
                <a:alpha val="2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2000">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2"/>
            <a:ext cx="736376" cy="359227"/>
          </a:xfrm>
          <a:prstGeom prst="rect">
            <a:avLst/>
          </a:prstGeom>
        </p:spPr>
      </p:pic>
      <p:grpSp>
        <p:nvGrpSpPr>
          <p:cNvPr id="4" name="组合 3"/>
          <p:cNvGrpSpPr/>
          <p:nvPr/>
        </p:nvGrpSpPr>
        <p:grpSpPr>
          <a:xfrm>
            <a:off x="90751" y="863600"/>
            <a:ext cx="8818562" cy="4052887"/>
            <a:chOff x="271463" y="1706563"/>
            <a:chExt cx="8818562" cy="4052887"/>
          </a:xfrm>
        </p:grpSpPr>
        <p:sp>
          <p:nvSpPr>
            <p:cNvPr id="5" name="Text Box 56"/>
            <p:cNvSpPr txBox="1">
              <a:spLocks noChangeArrowheads="1"/>
            </p:cNvSpPr>
            <p:nvPr/>
          </p:nvSpPr>
          <p:spPr bwMode="auto">
            <a:xfrm>
              <a:off x="8194675" y="2600325"/>
              <a:ext cx="8747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rgbClr val="0000FF"/>
                  </a:solidFill>
                  <a:latin typeface="微软雅黑" panose="020B0503020204020204" charset="-122"/>
                  <a:ea typeface="微软雅黑" panose="020B0503020204020204" charset="-122"/>
                </a:rPr>
                <a:t>零线</a:t>
              </a:r>
            </a:p>
          </p:txBody>
        </p:sp>
        <p:sp>
          <p:nvSpPr>
            <p:cNvPr id="6" name="Text Box 56"/>
            <p:cNvSpPr txBox="1">
              <a:spLocks noChangeArrowheads="1"/>
            </p:cNvSpPr>
            <p:nvPr/>
          </p:nvSpPr>
          <p:spPr bwMode="auto">
            <a:xfrm>
              <a:off x="8205788" y="2952750"/>
              <a:ext cx="8842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rgbClr val="FFC000"/>
                  </a:solidFill>
                  <a:latin typeface="微软雅黑" panose="020B0503020204020204" charset="-122"/>
                  <a:ea typeface="微软雅黑" panose="020B0503020204020204" charset="-122"/>
                </a:rPr>
                <a:t>地线</a:t>
              </a:r>
            </a:p>
          </p:txBody>
        </p:sp>
        <p:grpSp>
          <p:nvGrpSpPr>
            <p:cNvPr id="7" name="组合 6"/>
            <p:cNvGrpSpPr/>
            <p:nvPr/>
          </p:nvGrpSpPr>
          <p:grpSpPr>
            <a:xfrm>
              <a:off x="271463" y="1706563"/>
              <a:ext cx="8688387" cy="4052887"/>
              <a:chOff x="271463" y="1706563"/>
              <a:chExt cx="8688387" cy="4052887"/>
            </a:xfrm>
          </p:grpSpPr>
          <p:sp>
            <p:nvSpPr>
              <p:cNvPr id="8" name="Text Box 59"/>
              <p:cNvSpPr txBox="1">
                <a:spLocks noChangeArrowheads="1"/>
              </p:cNvSpPr>
              <p:nvPr/>
            </p:nvSpPr>
            <p:spPr bwMode="auto">
              <a:xfrm>
                <a:off x="4295523" y="1752898"/>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charset="-122"/>
                    <a:ea typeface="微软雅黑" panose="020B0503020204020204" charset="-122"/>
                  </a:rPr>
                  <a:t>闸刀开关</a:t>
                </a:r>
              </a:p>
            </p:txBody>
          </p:sp>
          <p:sp>
            <p:nvSpPr>
              <p:cNvPr id="9" name="Text Box 59"/>
              <p:cNvSpPr txBox="1">
                <a:spLocks noChangeArrowheads="1"/>
              </p:cNvSpPr>
              <p:nvPr/>
            </p:nvSpPr>
            <p:spPr bwMode="auto">
              <a:xfrm>
                <a:off x="6380163" y="1706563"/>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charset="-122"/>
                    <a:ea typeface="微软雅黑" panose="020B0503020204020204" charset="-122"/>
                  </a:rPr>
                  <a:t>开关</a:t>
                </a:r>
              </a:p>
            </p:txBody>
          </p:sp>
          <p:grpSp>
            <p:nvGrpSpPr>
              <p:cNvPr id="10" name="组合 9"/>
              <p:cNvGrpSpPr/>
              <p:nvPr/>
            </p:nvGrpSpPr>
            <p:grpSpPr>
              <a:xfrm>
                <a:off x="271463" y="1820863"/>
                <a:ext cx="8688387" cy="3938587"/>
                <a:chOff x="271463" y="1820863"/>
                <a:chExt cx="8688387" cy="3938587"/>
              </a:xfrm>
            </p:grpSpPr>
            <p:sp>
              <p:nvSpPr>
                <p:cNvPr id="11" name="Line 4"/>
                <p:cNvSpPr>
                  <a:spLocks noChangeShapeType="1"/>
                </p:cNvSpPr>
                <p:nvPr/>
              </p:nvSpPr>
              <p:spPr bwMode="auto">
                <a:xfrm>
                  <a:off x="330200" y="2400300"/>
                  <a:ext cx="0" cy="2112963"/>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12" name="Line 5"/>
                <p:cNvSpPr>
                  <a:spLocks noChangeShapeType="1"/>
                </p:cNvSpPr>
                <p:nvPr/>
              </p:nvSpPr>
              <p:spPr bwMode="auto">
                <a:xfrm>
                  <a:off x="833438" y="2400300"/>
                  <a:ext cx="0" cy="1771650"/>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3" name="Rectangle 6"/>
                <p:cNvSpPr>
                  <a:spLocks noChangeArrowheads="1"/>
                </p:cNvSpPr>
                <p:nvPr/>
              </p:nvSpPr>
              <p:spPr bwMode="auto">
                <a:xfrm>
                  <a:off x="1589088" y="2478088"/>
                  <a:ext cx="865187" cy="1227137"/>
                </a:xfrm>
                <a:prstGeom prst="rect">
                  <a:avLst/>
                </a:prstGeom>
                <a:solidFill>
                  <a:srgbClr val="BEE6FB"/>
                </a:solidFill>
                <a:ln w="12700">
                  <a:solidFill>
                    <a:schemeClr val="tx1"/>
                  </a:solidFill>
                  <a:miter lim="800000"/>
                </a:ln>
              </p:spPr>
              <p:txBody>
                <a:bodyPr wrap="none" anchor="ctr"/>
                <a:lstStyle/>
                <a:p>
                  <a:pPr eaLnBrk="0" hangingPunct="0">
                    <a:buFontTx/>
                    <a:buNone/>
                  </a:pPr>
                  <a:endParaRPr lang="zh-CN" altLang="en-US">
                    <a:latin typeface="Franklin Gothic Book" panose="020B0503020102020204" pitchFamily="34" charset="0"/>
                    <a:ea typeface="黑体" panose="02010609060101010101" pitchFamily="49" charset="-122"/>
                  </a:endParaRPr>
                </a:p>
              </p:txBody>
            </p:sp>
            <p:sp>
              <p:nvSpPr>
                <p:cNvPr id="14" name="Line 7"/>
                <p:cNvSpPr>
                  <a:spLocks noChangeShapeType="1"/>
                </p:cNvSpPr>
                <p:nvPr/>
              </p:nvSpPr>
              <p:spPr bwMode="auto">
                <a:xfrm>
                  <a:off x="833438" y="4171950"/>
                  <a:ext cx="936625" cy="0"/>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5" name="Line 8"/>
                <p:cNvSpPr>
                  <a:spLocks noChangeShapeType="1"/>
                </p:cNvSpPr>
                <p:nvPr/>
              </p:nvSpPr>
              <p:spPr bwMode="auto">
                <a:xfrm flipV="1">
                  <a:off x="330200" y="4513263"/>
                  <a:ext cx="1822450" cy="0"/>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16" name="Line 9"/>
                <p:cNvSpPr>
                  <a:spLocks noChangeShapeType="1"/>
                </p:cNvSpPr>
                <p:nvPr/>
              </p:nvSpPr>
              <p:spPr bwMode="auto">
                <a:xfrm>
                  <a:off x="2125663" y="3695700"/>
                  <a:ext cx="0" cy="817563"/>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17" name="Line 10"/>
                <p:cNvSpPr>
                  <a:spLocks noChangeShapeType="1"/>
                </p:cNvSpPr>
                <p:nvPr/>
              </p:nvSpPr>
              <p:spPr bwMode="auto">
                <a:xfrm>
                  <a:off x="1770063" y="3695700"/>
                  <a:ext cx="0" cy="476250"/>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8" name="Line 11"/>
                <p:cNvSpPr>
                  <a:spLocks noChangeShapeType="1"/>
                </p:cNvSpPr>
                <p:nvPr/>
              </p:nvSpPr>
              <p:spPr bwMode="auto">
                <a:xfrm>
                  <a:off x="1914525" y="3695700"/>
                  <a:ext cx="0" cy="476250"/>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 name="Line 12"/>
                <p:cNvSpPr>
                  <a:spLocks noChangeShapeType="1"/>
                </p:cNvSpPr>
                <p:nvPr/>
              </p:nvSpPr>
              <p:spPr bwMode="auto">
                <a:xfrm>
                  <a:off x="1914525" y="4171950"/>
                  <a:ext cx="936625" cy="0"/>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 name="Line 13"/>
                <p:cNvSpPr>
                  <a:spLocks noChangeShapeType="1"/>
                </p:cNvSpPr>
                <p:nvPr/>
              </p:nvSpPr>
              <p:spPr bwMode="auto">
                <a:xfrm>
                  <a:off x="2851150" y="2468563"/>
                  <a:ext cx="0" cy="1703387"/>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 name="Line 14"/>
                <p:cNvSpPr>
                  <a:spLocks noChangeShapeType="1"/>
                </p:cNvSpPr>
                <p:nvPr/>
              </p:nvSpPr>
              <p:spPr bwMode="auto">
                <a:xfrm>
                  <a:off x="2851150" y="2468563"/>
                  <a:ext cx="1225550" cy="0"/>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2" name="Line 15"/>
                <p:cNvSpPr>
                  <a:spLocks noChangeShapeType="1"/>
                </p:cNvSpPr>
                <p:nvPr/>
              </p:nvSpPr>
              <p:spPr bwMode="auto">
                <a:xfrm>
                  <a:off x="2274888" y="3695700"/>
                  <a:ext cx="0" cy="817563"/>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 name="Line 16"/>
                <p:cNvSpPr>
                  <a:spLocks noChangeShapeType="1"/>
                </p:cNvSpPr>
                <p:nvPr/>
              </p:nvSpPr>
              <p:spPr bwMode="auto">
                <a:xfrm>
                  <a:off x="2274888" y="4513263"/>
                  <a:ext cx="936625" cy="0"/>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 name="Line 17"/>
                <p:cNvSpPr>
                  <a:spLocks noChangeShapeType="1"/>
                </p:cNvSpPr>
                <p:nvPr/>
              </p:nvSpPr>
              <p:spPr bwMode="auto">
                <a:xfrm>
                  <a:off x="3187700" y="2808288"/>
                  <a:ext cx="0" cy="1704975"/>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25" name="Line 18"/>
                <p:cNvSpPr>
                  <a:spLocks noChangeShapeType="1"/>
                </p:cNvSpPr>
                <p:nvPr/>
              </p:nvSpPr>
              <p:spPr bwMode="auto">
                <a:xfrm>
                  <a:off x="3187700" y="2808288"/>
                  <a:ext cx="576263" cy="0"/>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26" name="Line 19"/>
                <p:cNvSpPr>
                  <a:spLocks noChangeShapeType="1"/>
                </p:cNvSpPr>
                <p:nvPr/>
              </p:nvSpPr>
              <p:spPr bwMode="auto">
                <a:xfrm>
                  <a:off x="3740150" y="2808288"/>
                  <a:ext cx="0" cy="341312"/>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27" name="Line 20"/>
                <p:cNvSpPr>
                  <a:spLocks noChangeShapeType="1"/>
                </p:cNvSpPr>
                <p:nvPr/>
              </p:nvSpPr>
              <p:spPr bwMode="auto">
                <a:xfrm>
                  <a:off x="4052888" y="2468563"/>
                  <a:ext cx="0" cy="681037"/>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8" name="Rectangle 21"/>
                <p:cNvSpPr>
                  <a:spLocks noChangeArrowheads="1"/>
                </p:cNvSpPr>
                <p:nvPr/>
              </p:nvSpPr>
              <p:spPr bwMode="auto">
                <a:xfrm>
                  <a:off x="3668713" y="3627438"/>
                  <a:ext cx="142875" cy="339725"/>
                </a:xfrm>
                <a:prstGeom prst="rect">
                  <a:avLst/>
                </a:prstGeom>
                <a:solidFill>
                  <a:schemeClr val="accent1"/>
                </a:solidFill>
                <a:ln w="12700">
                  <a:solidFill>
                    <a:schemeClr val="tx1"/>
                  </a:solidFill>
                  <a:miter lim="800000"/>
                </a:ln>
              </p:spPr>
              <p:txBody>
                <a:bodyPr wrap="none" anchor="ctr"/>
                <a:lstStyle/>
                <a:p>
                  <a:endParaRPr lang="zh-CN" altLang="en-US">
                    <a:latin typeface="Franklin Gothic Book" panose="020B0503020102020204" pitchFamily="34" charset="0"/>
                    <a:ea typeface="黑体" panose="02010609060101010101" pitchFamily="49" charset="-122"/>
                  </a:endParaRPr>
                </a:p>
              </p:txBody>
            </p:sp>
            <p:sp>
              <p:nvSpPr>
                <p:cNvPr id="29" name="Rectangle 22"/>
                <p:cNvSpPr>
                  <a:spLocks noChangeArrowheads="1"/>
                </p:cNvSpPr>
                <p:nvPr/>
              </p:nvSpPr>
              <p:spPr bwMode="auto">
                <a:xfrm>
                  <a:off x="4003675" y="3627438"/>
                  <a:ext cx="144463" cy="339725"/>
                </a:xfrm>
                <a:prstGeom prst="rect">
                  <a:avLst/>
                </a:prstGeom>
                <a:solidFill>
                  <a:schemeClr val="accent1"/>
                </a:solidFill>
                <a:ln w="12700">
                  <a:solidFill>
                    <a:schemeClr val="tx1"/>
                  </a:solidFill>
                  <a:miter lim="800000"/>
                </a:ln>
              </p:spPr>
              <p:txBody>
                <a:bodyPr wrap="none" anchor="ctr"/>
                <a:lstStyle/>
                <a:p>
                  <a:endParaRPr lang="zh-CN" altLang="en-US">
                    <a:latin typeface="Franklin Gothic Book" panose="020B0503020102020204" pitchFamily="34" charset="0"/>
                    <a:ea typeface="黑体" panose="02010609060101010101" pitchFamily="49" charset="-122"/>
                  </a:endParaRPr>
                </a:p>
              </p:txBody>
            </p:sp>
            <p:sp>
              <p:nvSpPr>
                <p:cNvPr id="30" name="Line 23"/>
                <p:cNvSpPr>
                  <a:spLocks noChangeShapeType="1"/>
                </p:cNvSpPr>
                <p:nvPr/>
              </p:nvSpPr>
              <p:spPr bwMode="auto">
                <a:xfrm>
                  <a:off x="3740150" y="3422650"/>
                  <a:ext cx="0" cy="1090613"/>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 name="Line 24"/>
                <p:cNvSpPr>
                  <a:spLocks noChangeShapeType="1"/>
                </p:cNvSpPr>
                <p:nvPr/>
              </p:nvSpPr>
              <p:spPr bwMode="auto">
                <a:xfrm>
                  <a:off x="4076700" y="3422650"/>
                  <a:ext cx="0" cy="749300"/>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2" name="Line 25"/>
                <p:cNvSpPr>
                  <a:spLocks noChangeShapeType="1"/>
                </p:cNvSpPr>
                <p:nvPr/>
              </p:nvSpPr>
              <p:spPr bwMode="auto">
                <a:xfrm>
                  <a:off x="3717925" y="4497388"/>
                  <a:ext cx="1370013" cy="0"/>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 name="Line 26"/>
                <p:cNvSpPr>
                  <a:spLocks noChangeShapeType="1"/>
                </p:cNvSpPr>
                <p:nvPr/>
              </p:nvSpPr>
              <p:spPr bwMode="auto">
                <a:xfrm>
                  <a:off x="4076700" y="4171950"/>
                  <a:ext cx="720725" cy="0"/>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4" name="Line 27"/>
                <p:cNvSpPr>
                  <a:spLocks noChangeShapeType="1"/>
                </p:cNvSpPr>
                <p:nvPr/>
              </p:nvSpPr>
              <p:spPr bwMode="auto">
                <a:xfrm>
                  <a:off x="4797425" y="2468563"/>
                  <a:ext cx="0" cy="1703387"/>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5" name="Line 28"/>
                <p:cNvSpPr>
                  <a:spLocks noChangeShapeType="1"/>
                </p:cNvSpPr>
                <p:nvPr/>
              </p:nvSpPr>
              <p:spPr bwMode="auto">
                <a:xfrm>
                  <a:off x="5084763" y="2808288"/>
                  <a:ext cx="0" cy="1704975"/>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6" name="Line 29"/>
                <p:cNvSpPr>
                  <a:spLocks noChangeShapeType="1"/>
                </p:cNvSpPr>
                <p:nvPr/>
              </p:nvSpPr>
              <p:spPr bwMode="auto">
                <a:xfrm>
                  <a:off x="4797425" y="2468563"/>
                  <a:ext cx="3495675" cy="11112"/>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7" name="Line 30"/>
                <p:cNvSpPr>
                  <a:spLocks noChangeShapeType="1"/>
                </p:cNvSpPr>
                <p:nvPr/>
              </p:nvSpPr>
              <p:spPr bwMode="auto">
                <a:xfrm>
                  <a:off x="5084763" y="2808288"/>
                  <a:ext cx="3208337" cy="9525"/>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38" name="Line 31"/>
                <p:cNvSpPr>
                  <a:spLocks noChangeShapeType="1"/>
                </p:cNvSpPr>
                <p:nvPr/>
              </p:nvSpPr>
              <p:spPr bwMode="auto">
                <a:xfrm>
                  <a:off x="5295900" y="2819400"/>
                  <a:ext cx="1588" cy="167481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39" name="Line 32"/>
                <p:cNvSpPr>
                  <a:spLocks noChangeShapeType="1"/>
                </p:cNvSpPr>
                <p:nvPr/>
              </p:nvSpPr>
              <p:spPr bwMode="auto">
                <a:xfrm>
                  <a:off x="5710238" y="2478088"/>
                  <a:ext cx="9525" cy="2016125"/>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0" name="Line 33"/>
                <p:cNvSpPr>
                  <a:spLocks noChangeShapeType="1"/>
                </p:cNvSpPr>
                <p:nvPr/>
              </p:nvSpPr>
              <p:spPr bwMode="auto">
                <a:xfrm>
                  <a:off x="5648325" y="4494213"/>
                  <a:ext cx="71438"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1" name="Line 34"/>
                <p:cNvSpPr>
                  <a:spLocks noChangeShapeType="1"/>
                </p:cNvSpPr>
                <p:nvPr/>
              </p:nvSpPr>
              <p:spPr bwMode="auto">
                <a:xfrm>
                  <a:off x="5295900" y="4494213"/>
                  <a:ext cx="71438"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2" name="Oval 35"/>
                <p:cNvSpPr>
                  <a:spLocks noChangeArrowheads="1"/>
                </p:cNvSpPr>
                <p:nvPr/>
              </p:nvSpPr>
              <p:spPr bwMode="auto">
                <a:xfrm>
                  <a:off x="5368925" y="4352925"/>
                  <a:ext cx="288925" cy="271463"/>
                </a:xfrm>
                <a:prstGeom prst="ellipse">
                  <a:avLst/>
                </a:prstGeom>
                <a:solidFill>
                  <a:schemeClr val="accent1"/>
                </a:solidFill>
                <a:ln w="12700">
                  <a:solidFill>
                    <a:schemeClr val="tx1"/>
                  </a:solidFill>
                  <a:round/>
                </a:ln>
              </p:spPr>
              <p:txBody>
                <a:bodyPr wrap="none" anchor="ctr"/>
                <a:lstStyle/>
                <a:p>
                  <a:endParaRPr lang="zh-CN" altLang="en-US">
                    <a:latin typeface="Franklin Gothic Book" panose="020B0503020102020204" pitchFamily="34" charset="0"/>
                    <a:ea typeface="黑体" panose="02010609060101010101" pitchFamily="49" charset="-122"/>
                  </a:endParaRPr>
                </a:p>
              </p:txBody>
            </p:sp>
            <p:sp>
              <p:nvSpPr>
                <p:cNvPr id="43" name="Line 36"/>
                <p:cNvSpPr>
                  <a:spLocks noChangeShapeType="1"/>
                </p:cNvSpPr>
                <p:nvPr/>
              </p:nvSpPr>
              <p:spPr bwMode="auto">
                <a:xfrm>
                  <a:off x="5916613" y="2790825"/>
                  <a:ext cx="0" cy="1703388"/>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4" name="Line 37"/>
                <p:cNvSpPr>
                  <a:spLocks noChangeShapeType="1"/>
                </p:cNvSpPr>
                <p:nvPr/>
              </p:nvSpPr>
              <p:spPr bwMode="auto">
                <a:xfrm>
                  <a:off x="6396038" y="2486025"/>
                  <a:ext cx="0" cy="885825"/>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 name="Line 38"/>
                <p:cNvSpPr>
                  <a:spLocks noChangeShapeType="1"/>
                </p:cNvSpPr>
                <p:nvPr/>
              </p:nvSpPr>
              <p:spPr bwMode="auto">
                <a:xfrm>
                  <a:off x="6362700" y="3540125"/>
                  <a:ext cx="0" cy="954088"/>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6" name="Line 39"/>
                <p:cNvSpPr>
                  <a:spLocks noChangeShapeType="1"/>
                </p:cNvSpPr>
                <p:nvPr/>
              </p:nvSpPr>
              <p:spPr bwMode="auto">
                <a:xfrm>
                  <a:off x="5916613" y="4494213"/>
                  <a:ext cx="71437"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7" name="Line 40"/>
                <p:cNvSpPr>
                  <a:spLocks noChangeShapeType="1"/>
                </p:cNvSpPr>
                <p:nvPr/>
              </p:nvSpPr>
              <p:spPr bwMode="auto">
                <a:xfrm>
                  <a:off x="6284913" y="4494213"/>
                  <a:ext cx="71437"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48" name="AutoShape 41"/>
                <p:cNvSpPr>
                  <a:spLocks noChangeArrowheads="1"/>
                </p:cNvSpPr>
                <p:nvPr/>
              </p:nvSpPr>
              <p:spPr bwMode="auto">
                <a:xfrm>
                  <a:off x="5995988" y="4359275"/>
                  <a:ext cx="288925" cy="273050"/>
                </a:xfrm>
                <a:prstGeom prst="flowChartSummingJunction">
                  <a:avLst/>
                </a:prstGeom>
                <a:solidFill>
                  <a:schemeClr val="accent1"/>
                </a:solidFill>
                <a:ln w="12700">
                  <a:solidFill>
                    <a:schemeClr val="tx1"/>
                  </a:solidFill>
                  <a:round/>
                </a:ln>
              </p:spPr>
              <p:txBody>
                <a:bodyPr wrap="none" anchor="ctr"/>
                <a:lstStyle/>
                <a:p>
                  <a:endParaRPr lang="zh-CN" altLang="en-US">
                    <a:latin typeface="Franklin Gothic Book" panose="020B0503020102020204" pitchFamily="34" charset="0"/>
                    <a:ea typeface="黑体" panose="02010609060101010101" pitchFamily="49" charset="-122"/>
                  </a:endParaRPr>
                </a:p>
              </p:txBody>
            </p:sp>
            <p:sp>
              <p:nvSpPr>
                <p:cNvPr id="49" name="Line 48"/>
                <p:cNvSpPr>
                  <a:spLocks noChangeShapeType="1"/>
                </p:cNvSpPr>
                <p:nvPr/>
              </p:nvSpPr>
              <p:spPr bwMode="auto">
                <a:xfrm flipH="1" flipV="1">
                  <a:off x="3595688" y="3149600"/>
                  <a:ext cx="144462" cy="273050"/>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50" name="Line 49"/>
                <p:cNvSpPr>
                  <a:spLocks noChangeShapeType="1"/>
                </p:cNvSpPr>
                <p:nvPr/>
              </p:nvSpPr>
              <p:spPr bwMode="auto">
                <a:xfrm flipH="1" flipV="1">
                  <a:off x="3932238" y="3171825"/>
                  <a:ext cx="144462" cy="273050"/>
                </a:xfrm>
                <a:prstGeom prst="line">
                  <a:avLst/>
                </a:prstGeom>
                <a:noFill/>
                <a:ln w="38100">
                  <a:solidFill>
                    <a:srgbClr val="FF33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51" name="Line 50"/>
                <p:cNvSpPr>
                  <a:spLocks noChangeShapeType="1"/>
                </p:cNvSpPr>
                <p:nvPr/>
              </p:nvSpPr>
              <p:spPr bwMode="auto">
                <a:xfrm flipH="1" flipV="1">
                  <a:off x="6221413" y="3279775"/>
                  <a:ext cx="142875" cy="27305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2" name="Text Box 52"/>
                <p:cNvSpPr txBox="1">
                  <a:spLocks noChangeArrowheads="1"/>
                </p:cNvSpPr>
                <p:nvPr/>
              </p:nvSpPr>
              <p:spPr bwMode="auto">
                <a:xfrm>
                  <a:off x="5287963" y="3973513"/>
                  <a:ext cx="414337"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latin typeface="Times New Roman" panose="02020603050405020304" pitchFamily="18" charset="0"/>
                      <a:ea typeface="隶书" panose="02010509060101010101" pitchFamily="49" charset="-122"/>
                    </a:rPr>
                    <a:t>..</a:t>
                  </a:r>
                </a:p>
              </p:txBody>
            </p:sp>
            <p:sp>
              <p:nvSpPr>
                <p:cNvPr id="53" name="Text Box 54"/>
                <p:cNvSpPr txBox="1">
                  <a:spLocks noChangeArrowheads="1"/>
                </p:cNvSpPr>
                <p:nvPr/>
              </p:nvSpPr>
              <p:spPr bwMode="auto">
                <a:xfrm>
                  <a:off x="292100" y="1820863"/>
                  <a:ext cx="917575"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600" dirty="0">
                      <a:latin typeface="Times New Roman" panose="02020603050405020304" pitchFamily="18" charset="0"/>
                      <a:ea typeface="隶书" panose="02010509060101010101" pitchFamily="49" charset="-122"/>
                    </a:rPr>
                    <a:t>220V</a:t>
                  </a:r>
                </a:p>
              </p:txBody>
            </p:sp>
            <p:sp>
              <p:nvSpPr>
                <p:cNvPr id="54" name="Text Box 74"/>
                <p:cNvSpPr txBox="1">
                  <a:spLocks noChangeArrowheads="1"/>
                </p:cNvSpPr>
                <p:nvPr/>
              </p:nvSpPr>
              <p:spPr bwMode="auto">
                <a:xfrm>
                  <a:off x="815975" y="2400300"/>
                  <a:ext cx="54927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FF5050"/>
                      </a:solidFill>
                      <a:latin typeface="Franklin Gothic Book" panose="020B0503020102020204" pitchFamily="34" charset="0"/>
                      <a:ea typeface="黑体" panose="02010609060101010101" pitchFamily="49" charset="-122"/>
                    </a:rPr>
                    <a:t>火线</a:t>
                  </a:r>
                </a:p>
              </p:txBody>
            </p:sp>
            <p:sp>
              <p:nvSpPr>
                <p:cNvPr id="55" name="Text Box 75"/>
                <p:cNvSpPr txBox="1">
                  <a:spLocks noChangeArrowheads="1"/>
                </p:cNvSpPr>
                <p:nvPr/>
              </p:nvSpPr>
              <p:spPr bwMode="auto">
                <a:xfrm>
                  <a:off x="271463" y="2400300"/>
                  <a:ext cx="549275"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0000FF"/>
                      </a:solidFill>
                      <a:latin typeface="Franklin Gothic Book" panose="020B0503020102020204" pitchFamily="34" charset="0"/>
                      <a:ea typeface="黑体" panose="02010609060101010101" pitchFamily="49" charset="-122"/>
                    </a:rPr>
                    <a:t>零线</a:t>
                  </a:r>
                </a:p>
              </p:txBody>
            </p:sp>
            <p:sp>
              <p:nvSpPr>
                <p:cNvPr id="56" name="Text Box 55"/>
                <p:cNvSpPr txBox="1">
                  <a:spLocks noChangeArrowheads="1"/>
                </p:cNvSpPr>
                <p:nvPr/>
              </p:nvSpPr>
              <p:spPr bwMode="auto">
                <a:xfrm>
                  <a:off x="8159750" y="2214563"/>
                  <a:ext cx="8001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rgbClr val="FF0000"/>
                      </a:solidFill>
                      <a:latin typeface="微软雅黑" panose="020B0503020204020204" charset="-122"/>
                      <a:ea typeface="微软雅黑" panose="020B0503020204020204" charset="-122"/>
                    </a:rPr>
                    <a:t>火线</a:t>
                  </a:r>
                </a:p>
              </p:txBody>
            </p:sp>
            <p:sp>
              <p:nvSpPr>
                <p:cNvPr id="57" name="Line 68"/>
                <p:cNvSpPr>
                  <a:spLocks noChangeShapeType="1"/>
                </p:cNvSpPr>
                <p:nvPr/>
              </p:nvSpPr>
              <p:spPr bwMode="auto">
                <a:xfrm>
                  <a:off x="6581775" y="2136775"/>
                  <a:ext cx="352425" cy="106680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58" name="Text Box 57"/>
                <p:cNvSpPr txBox="1">
                  <a:spLocks noChangeArrowheads="1"/>
                </p:cNvSpPr>
                <p:nvPr/>
              </p:nvSpPr>
              <p:spPr bwMode="auto">
                <a:xfrm>
                  <a:off x="1735138" y="2525713"/>
                  <a:ext cx="582612"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dirty="0">
                      <a:solidFill>
                        <a:srgbClr val="0033CC"/>
                      </a:solidFill>
                      <a:latin typeface="Times New Roman" panose="02020603050405020304" pitchFamily="18" charset="0"/>
                      <a:ea typeface="黑体" panose="02010609060101010101" pitchFamily="49" charset="-122"/>
                    </a:rPr>
                    <a:t>电能表</a:t>
                  </a:r>
                </a:p>
              </p:txBody>
            </p:sp>
            <p:sp>
              <p:nvSpPr>
                <p:cNvPr id="59" name="Line 58"/>
                <p:cNvSpPr>
                  <a:spLocks noChangeShapeType="1"/>
                </p:cNvSpPr>
                <p:nvPr/>
              </p:nvSpPr>
              <p:spPr bwMode="auto">
                <a:xfrm flipH="1">
                  <a:off x="3333749" y="3967163"/>
                  <a:ext cx="346075" cy="134143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0" name="Text Box 59"/>
                <p:cNvSpPr txBox="1">
                  <a:spLocks noChangeArrowheads="1"/>
                </p:cNvSpPr>
                <p:nvPr/>
              </p:nvSpPr>
              <p:spPr bwMode="auto">
                <a:xfrm>
                  <a:off x="2557463" y="5286375"/>
                  <a:ext cx="1107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charset="-122"/>
                      <a:ea typeface="微软雅黑" panose="020B0503020204020204" charset="-122"/>
                    </a:rPr>
                    <a:t>保险丝</a:t>
                  </a:r>
                </a:p>
              </p:txBody>
            </p:sp>
            <p:sp>
              <p:nvSpPr>
                <p:cNvPr id="61" name="Text Box 63"/>
                <p:cNvSpPr txBox="1">
                  <a:spLocks noChangeArrowheads="1"/>
                </p:cNvSpPr>
                <p:nvPr/>
              </p:nvSpPr>
              <p:spPr bwMode="auto">
                <a:xfrm>
                  <a:off x="4400550" y="524827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charset="-122"/>
                      <a:ea typeface="微软雅黑" panose="020B0503020204020204" charset="-122"/>
                    </a:rPr>
                    <a:t>两孔插座</a:t>
                  </a:r>
                </a:p>
              </p:txBody>
            </p:sp>
            <p:sp>
              <p:nvSpPr>
                <p:cNvPr id="62" name="Line 58"/>
                <p:cNvSpPr>
                  <a:spLocks noChangeShapeType="1"/>
                </p:cNvSpPr>
                <p:nvPr/>
              </p:nvSpPr>
              <p:spPr bwMode="auto">
                <a:xfrm flipH="1">
                  <a:off x="5343525" y="4637088"/>
                  <a:ext cx="111125" cy="631825"/>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3" name="Line 58"/>
                <p:cNvSpPr>
                  <a:spLocks noChangeShapeType="1"/>
                </p:cNvSpPr>
                <p:nvPr/>
              </p:nvSpPr>
              <p:spPr bwMode="auto">
                <a:xfrm>
                  <a:off x="6113463" y="4687888"/>
                  <a:ext cx="342900" cy="581025"/>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4" name="Line 58"/>
                <p:cNvSpPr>
                  <a:spLocks noChangeShapeType="1"/>
                </p:cNvSpPr>
                <p:nvPr/>
              </p:nvSpPr>
              <p:spPr bwMode="auto">
                <a:xfrm flipH="1">
                  <a:off x="6578600" y="4667250"/>
                  <a:ext cx="279400" cy="59055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5" name="Text Box 63"/>
                <p:cNvSpPr txBox="1">
                  <a:spLocks noChangeArrowheads="1"/>
                </p:cNvSpPr>
                <p:nvPr/>
              </p:nvSpPr>
              <p:spPr bwMode="auto">
                <a:xfrm>
                  <a:off x="6072188" y="5270500"/>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charset="-122"/>
                      <a:ea typeface="微软雅黑" panose="020B0503020204020204" charset="-122"/>
                    </a:rPr>
                    <a:t>电灯</a:t>
                  </a:r>
                </a:p>
              </p:txBody>
            </p:sp>
            <p:sp>
              <p:nvSpPr>
                <p:cNvPr id="66" name="Line 58"/>
                <p:cNvSpPr>
                  <a:spLocks noChangeShapeType="1"/>
                </p:cNvSpPr>
                <p:nvPr/>
              </p:nvSpPr>
              <p:spPr bwMode="auto">
                <a:xfrm flipH="1">
                  <a:off x="4052887" y="2214562"/>
                  <a:ext cx="623887" cy="1157287"/>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7" name="Line 36"/>
                <p:cNvSpPr>
                  <a:spLocks noChangeShapeType="1"/>
                </p:cNvSpPr>
                <p:nvPr/>
              </p:nvSpPr>
              <p:spPr bwMode="auto">
                <a:xfrm>
                  <a:off x="6592888" y="2794000"/>
                  <a:ext cx="0" cy="1704975"/>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8" name="Line 37"/>
                <p:cNvSpPr>
                  <a:spLocks noChangeShapeType="1"/>
                </p:cNvSpPr>
                <p:nvPr/>
              </p:nvSpPr>
              <p:spPr bwMode="auto">
                <a:xfrm>
                  <a:off x="7072313" y="2490788"/>
                  <a:ext cx="0" cy="885825"/>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69" name="Line 38"/>
                <p:cNvSpPr>
                  <a:spLocks noChangeShapeType="1"/>
                </p:cNvSpPr>
                <p:nvPr/>
              </p:nvSpPr>
              <p:spPr bwMode="auto">
                <a:xfrm>
                  <a:off x="7038975" y="3544888"/>
                  <a:ext cx="0" cy="954087"/>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0" name="Line 39"/>
                <p:cNvSpPr>
                  <a:spLocks noChangeShapeType="1"/>
                </p:cNvSpPr>
                <p:nvPr/>
              </p:nvSpPr>
              <p:spPr bwMode="auto">
                <a:xfrm>
                  <a:off x="6592888" y="4498975"/>
                  <a:ext cx="71437"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1" name="Line 40"/>
                <p:cNvSpPr>
                  <a:spLocks noChangeShapeType="1"/>
                </p:cNvSpPr>
                <p:nvPr/>
              </p:nvSpPr>
              <p:spPr bwMode="auto">
                <a:xfrm>
                  <a:off x="6961188" y="4498975"/>
                  <a:ext cx="71437"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2" name="AutoShape 41"/>
                <p:cNvSpPr>
                  <a:spLocks noChangeArrowheads="1"/>
                </p:cNvSpPr>
                <p:nvPr/>
              </p:nvSpPr>
              <p:spPr bwMode="auto">
                <a:xfrm>
                  <a:off x="6672263" y="4364038"/>
                  <a:ext cx="288925" cy="271462"/>
                </a:xfrm>
                <a:prstGeom prst="flowChartSummingJunction">
                  <a:avLst/>
                </a:prstGeom>
                <a:solidFill>
                  <a:schemeClr val="accent1"/>
                </a:solidFill>
                <a:ln w="12700">
                  <a:solidFill>
                    <a:schemeClr val="tx1"/>
                  </a:solidFill>
                  <a:round/>
                </a:ln>
              </p:spPr>
              <p:txBody>
                <a:bodyPr wrap="none" anchor="ctr"/>
                <a:lstStyle/>
                <a:p>
                  <a:endParaRPr lang="zh-CN" altLang="en-US">
                    <a:latin typeface="Franklin Gothic Book" panose="020B0503020102020204" pitchFamily="34" charset="0"/>
                    <a:ea typeface="黑体" panose="02010609060101010101" pitchFamily="49" charset="-122"/>
                  </a:endParaRPr>
                </a:p>
              </p:txBody>
            </p:sp>
            <p:sp>
              <p:nvSpPr>
                <p:cNvPr id="73" name="Line 50"/>
                <p:cNvSpPr>
                  <a:spLocks noChangeShapeType="1"/>
                </p:cNvSpPr>
                <p:nvPr/>
              </p:nvSpPr>
              <p:spPr bwMode="auto">
                <a:xfrm flipH="1" flipV="1">
                  <a:off x="6897688" y="3282950"/>
                  <a:ext cx="142875" cy="27305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4" name="Line 31"/>
                <p:cNvSpPr>
                  <a:spLocks noChangeShapeType="1"/>
                </p:cNvSpPr>
                <p:nvPr/>
              </p:nvSpPr>
              <p:spPr bwMode="auto">
                <a:xfrm>
                  <a:off x="7321550" y="2809875"/>
                  <a:ext cx="3175" cy="1674813"/>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5" name="Line 32"/>
                <p:cNvSpPr>
                  <a:spLocks noChangeShapeType="1"/>
                </p:cNvSpPr>
                <p:nvPr/>
              </p:nvSpPr>
              <p:spPr bwMode="auto">
                <a:xfrm>
                  <a:off x="7735888" y="2468563"/>
                  <a:ext cx="11112" cy="2016125"/>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6" name="Line 33"/>
                <p:cNvSpPr>
                  <a:spLocks noChangeShapeType="1"/>
                </p:cNvSpPr>
                <p:nvPr/>
              </p:nvSpPr>
              <p:spPr bwMode="auto">
                <a:xfrm>
                  <a:off x="7675563" y="4484688"/>
                  <a:ext cx="71437"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7" name="Line 34"/>
                <p:cNvSpPr>
                  <a:spLocks noChangeShapeType="1"/>
                </p:cNvSpPr>
                <p:nvPr/>
              </p:nvSpPr>
              <p:spPr bwMode="auto">
                <a:xfrm>
                  <a:off x="7321550" y="4484688"/>
                  <a:ext cx="73025"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78" name="Oval 35"/>
                <p:cNvSpPr>
                  <a:spLocks noChangeArrowheads="1"/>
                </p:cNvSpPr>
                <p:nvPr/>
              </p:nvSpPr>
              <p:spPr bwMode="auto">
                <a:xfrm>
                  <a:off x="7396163" y="4343400"/>
                  <a:ext cx="288925" cy="271463"/>
                </a:xfrm>
                <a:prstGeom prst="ellipse">
                  <a:avLst/>
                </a:prstGeom>
                <a:solidFill>
                  <a:schemeClr val="accent1"/>
                </a:solidFill>
                <a:ln w="12700">
                  <a:solidFill>
                    <a:schemeClr val="tx1"/>
                  </a:solidFill>
                  <a:round/>
                </a:ln>
              </p:spPr>
              <p:txBody>
                <a:bodyPr wrap="none" anchor="ctr"/>
                <a:lstStyle/>
                <a:p>
                  <a:endParaRPr lang="zh-CN" altLang="en-US">
                    <a:latin typeface="Franklin Gothic Book" panose="020B0503020102020204" pitchFamily="34" charset="0"/>
                    <a:ea typeface="黑体" panose="02010609060101010101" pitchFamily="49" charset="-122"/>
                  </a:endParaRPr>
                </a:p>
              </p:txBody>
            </p:sp>
            <p:grpSp>
              <p:nvGrpSpPr>
                <p:cNvPr id="79" name="组合 1"/>
                <p:cNvGrpSpPr/>
                <p:nvPr/>
              </p:nvGrpSpPr>
              <p:grpSpPr bwMode="auto">
                <a:xfrm>
                  <a:off x="7323138" y="3902075"/>
                  <a:ext cx="441325" cy="809625"/>
                  <a:chOff x="8093039" y="4555408"/>
                  <a:chExt cx="441146" cy="809256"/>
                </a:xfrm>
              </p:grpSpPr>
              <p:sp>
                <p:nvSpPr>
                  <p:cNvPr id="88" name="Text Box 52"/>
                  <p:cNvSpPr txBox="1">
                    <a:spLocks noChangeArrowheads="1"/>
                  </p:cNvSpPr>
                  <p:nvPr/>
                </p:nvSpPr>
                <p:spPr bwMode="auto">
                  <a:xfrm>
                    <a:off x="8093039" y="4656778"/>
                    <a:ext cx="44114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latin typeface="Times New Roman" panose="02020603050405020304" pitchFamily="18" charset="0"/>
                        <a:ea typeface="隶书" panose="02010509060101010101" pitchFamily="49" charset="-122"/>
                      </a:rPr>
                      <a:t>..</a:t>
                    </a:r>
                  </a:p>
                </p:txBody>
              </p:sp>
              <p:sp>
                <p:nvSpPr>
                  <p:cNvPr id="89" name="Text Box 52"/>
                  <p:cNvSpPr txBox="1">
                    <a:spLocks noChangeArrowheads="1"/>
                  </p:cNvSpPr>
                  <p:nvPr/>
                </p:nvSpPr>
                <p:spPr bwMode="auto">
                  <a:xfrm>
                    <a:off x="8156695" y="4555408"/>
                    <a:ext cx="31290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latin typeface="Times New Roman" panose="02020603050405020304" pitchFamily="18" charset="0"/>
                        <a:ea typeface="隶书" panose="02010509060101010101" pitchFamily="49" charset="-122"/>
                      </a:rPr>
                      <a:t>.</a:t>
                    </a:r>
                  </a:p>
                </p:txBody>
              </p:sp>
            </p:grpSp>
            <p:sp>
              <p:nvSpPr>
                <p:cNvPr id="80" name="Text Box 63"/>
                <p:cNvSpPr txBox="1">
                  <a:spLocks noChangeArrowheads="1"/>
                </p:cNvSpPr>
                <p:nvPr/>
              </p:nvSpPr>
              <p:spPr bwMode="auto">
                <a:xfrm>
                  <a:off x="6970713" y="5268913"/>
                  <a:ext cx="1503362"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Times New Roman" panose="02020603050405020304" pitchFamily="18" charset="0"/>
                      <a:ea typeface="黑体" panose="02010609060101010101" pitchFamily="49" charset="-122"/>
                    </a:rPr>
                    <a:t>三孔插座</a:t>
                  </a:r>
                </a:p>
              </p:txBody>
            </p:sp>
            <p:sp>
              <p:nvSpPr>
                <p:cNvPr id="81" name="Line 58"/>
                <p:cNvSpPr>
                  <a:spLocks noChangeShapeType="1"/>
                </p:cNvSpPr>
                <p:nvPr/>
              </p:nvSpPr>
              <p:spPr bwMode="auto">
                <a:xfrm>
                  <a:off x="7550150" y="4632325"/>
                  <a:ext cx="196850" cy="663575"/>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82" name="Line 30"/>
                <p:cNvSpPr>
                  <a:spLocks noChangeShapeType="1"/>
                </p:cNvSpPr>
                <p:nvPr/>
              </p:nvSpPr>
              <p:spPr bwMode="auto">
                <a:xfrm>
                  <a:off x="7134225" y="3152775"/>
                  <a:ext cx="1130300" cy="4763"/>
                </a:xfrm>
                <a:prstGeom prst="line">
                  <a:avLst/>
                </a:prstGeom>
                <a:ln>
                  <a:solidFill>
                    <a:srgbClr val="FFC000"/>
                  </a:solidFill>
                </a:ln>
                <a:effectLst/>
              </p:spPr>
              <p:style>
                <a:lnRef idx="3">
                  <a:schemeClr val="accent6"/>
                </a:lnRef>
                <a:fillRef idx="0">
                  <a:schemeClr val="accent6"/>
                </a:fillRef>
                <a:effectRef idx="2">
                  <a:schemeClr val="accent6"/>
                </a:effectRef>
                <a:fontRef idx="minor">
                  <a:schemeClr val="tx1"/>
                </a:fontRef>
              </p:style>
              <p:txBody>
                <a:bodyPr wrap="none"/>
                <a:lstStyle/>
                <a:p>
                  <a:pPr eaLnBrk="0" hangingPunct="0">
                    <a:buFontTx/>
                    <a:buNone/>
                    <a:defRPr/>
                  </a:pPr>
                  <a:endParaRPr lang="zh-CN" altLang="en-US">
                    <a:ea typeface="黑体" panose="02010609060101010101" pitchFamily="49" charset="-122"/>
                  </a:endParaRPr>
                </a:p>
              </p:txBody>
            </p:sp>
            <p:sp>
              <p:nvSpPr>
                <p:cNvPr id="83" name="Line 30"/>
                <p:cNvSpPr>
                  <a:spLocks noChangeShapeType="1"/>
                </p:cNvSpPr>
                <p:nvPr/>
              </p:nvSpPr>
              <p:spPr bwMode="auto">
                <a:xfrm>
                  <a:off x="8048625" y="3171825"/>
                  <a:ext cx="1588" cy="1114425"/>
                </a:xfrm>
                <a:prstGeom prst="line">
                  <a:avLst/>
                </a:prstGeom>
                <a:ln>
                  <a:solidFill>
                    <a:srgbClr val="FFC000"/>
                  </a:solidFill>
                </a:ln>
                <a:effectLst/>
              </p:spPr>
              <p:style>
                <a:lnRef idx="3">
                  <a:schemeClr val="accent6"/>
                </a:lnRef>
                <a:fillRef idx="0">
                  <a:schemeClr val="accent6"/>
                </a:fillRef>
                <a:effectRef idx="2">
                  <a:schemeClr val="accent6"/>
                </a:effectRef>
                <a:fontRef idx="minor">
                  <a:schemeClr val="tx1"/>
                </a:fontRef>
              </p:style>
              <p:txBody>
                <a:bodyPr wrap="none"/>
                <a:lstStyle/>
                <a:p>
                  <a:pPr eaLnBrk="0" hangingPunct="0">
                    <a:buFontTx/>
                    <a:buNone/>
                    <a:defRPr/>
                  </a:pPr>
                  <a:endParaRPr lang="zh-CN" altLang="en-US">
                    <a:ea typeface="黑体" panose="02010609060101010101" pitchFamily="49" charset="-122"/>
                  </a:endParaRPr>
                </a:p>
              </p:txBody>
            </p:sp>
            <p:sp>
              <p:nvSpPr>
                <p:cNvPr id="84" name="Line 30"/>
                <p:cNvSpPr>
                  <a:spLocks noChangeShapeType="1"/>
                </p:cNvSpPr>
                <p:nvPr/>
              </p:nvSpPr>
              <p:spPr bwMode="auto">
                <a:xfrm flipV="1">
                  <a:off x="7918450" y="4300538"/>
                  <a:ext cx="273050" cy="3175"/>
                </a:xfrm>
                <a:prstGeom prst="line">
                  <a:avLst/>
                </a:prstGeom>
                <a:ln>
                  <a:solidFill>
                    <a:srgbClr val="FFC000"/>
                  </a:solidFill>
                </a:ln>
                <a:effectLst/>
              </p:spPr>
              <p:style>
                <a:lnRef idx="3">
                  <a:schemeClr val="accent6"/>
                </a:lnRef>
                <a:fillRef idx="0">
                  <a:schemeClr val="accent6"/>
                </a:fillRef>
                <a:effectRef idx="2">
                  <a:schemeClr val="accent6"/>
                </a:effectRef>
                <a:fontRef idx="minor">
                  <a:schemeClr val="tx1"/>
                </a:fontRef>
              </p:style>
              <p:txBody>
                <a:bodyPr wrap="none"/>
                <a:lstStyle/>
                <a:p>
                  <a:pPr eaLnBrk="0" hangingPunct="0">
                    <a:buFontTx/>
                    <a:buNone/>
                    <a:defRPr/>
                  </a:pPr>
                  <a:endParaRPr lang="zh-CN" altLang="en-US">
                    <a:ea typeface="黑体" panose="02010609060101010101" pitchFamily="49" charset="-122"/>
                  </a:endParaRPr>
                </a:p>
              </p:txBody>
            </p:sp>
            <p:sp>
              <p:nvSpPr>
                <p:cNvPr id="85" name="Line 30"/>
                <p:cNvSpPr>
                  <a:spLocks noChangeShapeType="1"/>
                </p:cNvSpPr>
                <p:nvPr/>
              </p:nvSpPr>
              <p:spPr bwMode="auto">
                <a:xfrm flipV="1">
                  <a:off x="7945438" y="4370388"/>
                  <a:ext cx="214312" cy="1587"/>
                </a:xfrm>
                <a:prstGeom prst="line">
                  <a:avLst/>
                </a:prstGeom>
                <a:ln>
                  <a:solidFill>
                    <a:srgbClr val="FFC000"/>
                  </a:solidFill>
                </a:ln>
                <a:effectLst/>
              </p:spPr>
              <p:style>
                <a:lnRef idx="3">
                  <a:schemeClr val="accent6"/>
                </a:lnRef>
                <a:fillRef idx="0">
                  <a:schemeClr val="accent6"/>
                </a:fillRef>
                <a:effectRef idx="2">
                  <a:schemeClr val="accent6"/>
                </a:effectRef>
                <a:fontRef idx="minor">
                  <a:schemeClr val="tx1"/>
                </a:fontRef>
              </p:style>
              <p:txBody>
                <a:bodyPr wrap="none"/>
                <a:lstStyle/>
                <a:p>
                  <a:pPr eaLnBrk="0" hangingPunct="0">
                    <a:buFontTx/>
                    <a:buNone/>
                    <a:defRPr/>
                  </a:pPr>
                  <a:endParaRPr lang="zh-CN" altLang="en-US">
                    <a:ea typeface="黑体" panose="02010609060101010101" pitchFamily="49" charset="-122"/>
                  </a:endParaRPr>
                </a:p>
              </p:txBody>
            </p:sp>
            <p:sp>
              <p:nvSpPr>
                <p:cNvPr id="86" name="Line 30"/>
                <p:cNvSpPr>
                  <a:spLocks noChangeShapeType="1"/>
                </p:cNvSpPr>
                <p:nvPr/>
              </p:nvSpPr>
              <p:spPr bwMode="auto">
                <a:xfrm flipV="1">
                  <a:off x="7972425" y="4433888"/>
                  <a:ext cx="150813" cy="0"/>
                </a:xfrm>
                <a:prstGeom prst="line">
                  <a:avLst/>
                </a:prstGeom>
                <a:ln>
                  <a:solidFill>
                    <a:srgbClr val="FFC000"/>
                  </a:solidFill>
                </a:ln>
                <a:effectLst/>
              </p:spPr>
              <p:style>
                <a:lnRef idx="3">
                  <a:schemeClr val="accent6"/>
                </a:lnRef>
                <a:fillRef idx="0">
                  <a:schemeClr val="accent6"/>
                </a:fillRef>
                <a:effectRef idx="2">
                  <a:schemeClr val="accent6"/>
                </a:effectRef>
                <a:fontRef idx="minor">
                  <a:schemeClr val="tx1"/>
                </a:fontRef>
              </p:style>
              <p:txBody>
                <a:bodyPr wrap="none"/>
                <a:lstStyle/>
                <a:p>
                  <a:pPr eaLnBrk="0" hangingPunct="0">
                    <a:buFontTx/>
                    <a:buNone/>
                    <a:defRPr/>
                  </a:pPr>
                  <a:endParaRPr lang="zh-CN" altLang="en-US">
                    <a:ea typeface="黑体" panose="02010609060101010101" pitchFamily="49" charset="-122"/>
                  </a:endParaRPr>
                </a:p>
              </p:txBody>
            </p:sp>
            <p:sp>
              <p:nvSpPr>
                <p:cNvPr id="87" name="Line 30"/>
                <p:cNvSpPr>
                  <a:spLocks noChangeShapeType="1"/>
                </p:cNvSpPr>
                <p:nvPr/>
              </p:nvSpPr>
              <p:spPr bwMode="auto">
                <a:xfrm>
                  <a:off x="7526338" y="3162300"/>
                  <a:ext cx="1587" cy="1179513"/>
                </a:xfrm>
                <a:prstGeom prst="line">
                  <a:avLst/>
                </a:prstGeom>
                <a:ln>
                  <a:solidFill>
                    <a:srgbClr val="FFC000"/>
                  </a:solidFill>
                </a:ln>
                <a:effectLst/>
              </p:spPr>
              <p:style>
                <a:lnRef idx="3">
                  <a:schemeClr val="accent6"/>
                </a:lnRef>
                <a:fillRef idx="0">
                  <a:schemeClr val="accent6"/>
                </a:fillRef>
                <a:effectRef idx="2">
                  <a:schemeClr val="accent6"/>
                </a:effectRef>
                <a:fontRef idx="minor">
                  <a:schemeClr val="tx1"/>
                </a:fontRef>
              </p:style>
              <p:txBody>
                <a:bodyPr wrap="none"/>
                <a:lstStyle/>
                <a:p>
                  <a:pPr eaLnBrk="0" hangingPunct="0">
                    <a:buFontTx/>
                    <a:buNone/>
                    <a:defRPr/>
                  </a:pPr>
                  <a:endParaRPr lang="zh-CN" altLang="en-US">
                    <a:ea typeface="黑体" panose="02010609060101010101" pitchFamily="49" charset="-122"/>
                  </a:endParaRPr>
                </a:p>
              </p:txBody>
            </p:sp>
          </p:grpSp>
        </p:grpSp>
      </p:grpSp>
      <p:sp>
        <p:nvSpPr>
          <p:cNvPr id="90" name="Rectangle 5"/>
          <p:cNvSpPr>
            <a:spLocks noGrp="1" noChangeArrowheads="1"/>
          </p:cNvSpPr>
          <p:nvPr/>
        </p:nvSpPr>
        <p:spPr bwMode="auto">
          <a:xfrm>
            <a:off x="251355" y="217269"/>
            <a:ext cx="39684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pPr>
            <a:r>
              <a:rPr lang="en-US" altLang="zh-CN" sz="2400" dirty="0">
                <a:solidFill>
                  <a:schemeClr val="tx1"/>
                </a:solidFill>
                <a:latin typeface="微软雅黑" panose="020B0503020204020204" charset="-122"/>
                <a:ea typeface="微软雅黑" panose="020B0503020204020204" charset="-122"/>
              </a:rPr>
              <a:t>2.</a:t>
            </a:r>
            <a:r>
              <a:rPr lang="zh-CN" altLang="en-US" sz="2400" dirty="0">
                <a:solidFill>
                  <a:schemeClr val="tx1"/>
                </a:solidFill>
                <a:latin typeface="微软雅黑" panose="020B0503020204020204" charset="-122"/>
                <a:ea typeface="微软雅黑" panose="020B0503020204020204" charset="-122"/>
              </a:rPr>
              <a:t>家庭电路的电路图</a:t>
            </a:r>
          </a:p>
        </p:txBody>
      </p:sp>
    </p:spTree>
  </p:cSld>
  <p:clrMapOvr>
    <a:masterClrMapping/>
  </p:clrMapOvr>
  <p:transition spd="slow" advClick="0" advTm="2000">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362234" y="800101"/>
            <a:ext cx="2258615"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spcBef>
                <a:spcPct val="50000"/>
              </a:spcBef>
            </a:pPr>
            <a:r>
              <a:rPr lang="en-US" altLang="zh-CN" sz="2400" dirty="0" smtClean="0">
                <a:solidFill>
                  <a:srgbClr val="FF0000"/>
                </a:solidFill>
                <a:latin typeface="微软雅黑" panose="020B0503020204020204" charset="-122"/>
              </a:rPr>
              <a:t>（1）</a:t>
            </a:r>
            <a:r>
              <a:rPr lang="en-US" altLang="zh-CN" sz="2400" dirty="0">
                <a:solidFill>
                  <a:srgbClr val="FF0000"/>
                </a:solidFill>
                <a:latin typeface="微软雅黑" panose="020B0503020204020204" charset="-122"/>
              </a:rPr>
              <a:t>电能表</a:t>
            </a:r>
          </a:p>
        </p:txBody>
      </p:sp>
      <p:sp>
        <p:nvSpPr>
          <p:cNvPr id="7" name="矩形 6"/>
          <p:cNvSpPr/>
          <p:nvPr/>
        </p:nvSpPr>
        <p:spPr>
          <a:xfrm>
            <a:off x="362233" y="1407510"/>
            <a:ext cx="5412033" cy="461665"/>
          </a:xfrm>
          <a:prstGeom prst="rect">
            <a:avLst/>
          </a:prstGeom>
        </p:spPr>
        <p:txBody>
          <a:bodyPr wrap="square">
            <a:spAutoFit/>
          </a:bodyPr>
          <a:lstStyle/>
          <a:p>
            <a:pPr algn="l"/>
            <a:r>
              <a:rPr lang="zh-CN" altLang="zh-CN" sz="2400" dirty="0">
                <a:solidFill>
                  <a:schemeClr val="tx1"/>
                </a:solidFill>
                <a:latin typeface="微软雅黑" panose="020B0503020204020204" charset="-122"/>
                <a:ea typeface="微软雅黑" panose="020B0503020204020204" charset="-122"/>
              </a:rPr>
              <a:t>①</a:t>
            </a:r>
            <a:r>
              <a:rPr lang="zh-CN" altLang="zh-CN" sz="2400" dirty="0" smtClean="0">
                <a:solidFill>
                  <a:schemeClr val="tx1"/>
                </a:solidFill>
                <a:latin typeface="微软雅黑" panose="020B0503020204020204" charset="-122"/>
                <a:ea typeface="微软雅黑" panose="020B0503020204020204" charset="-122"/>
              </a:rPr>
              <a:t>作用</a:t>
            </a:r>
            <a:r>
              <a:rPr lang="zh-CN" altLang="en-US" sz="2400" dirty="0">
                <a:solidFill>
                  <a:schemeClr val="tx1"/>
                </a:solidFill>
                <a:latin typeface="微软雅黑" panose="020B0503020204020204" charset="-122"/>
                <a:ea typeface="微软雅黑" panose="020B0503020204020204" charset="-122"/>
              </a:rPr>
              <a:t>：</a:t>
            </a:r>
            <a:r>
              <a:rPr lang="zh-CN" altLang="zh-CN" sz="2400" dirty="0" smtClean="0">
                <a:solidFill>
                  <a:schemeClr val="tx1"/>
                </a:solidFill>
                <a:latin typeface="微软雅黑" panose="020B0503020204020204" charset="-122"/>
                <a:ea typeface="微软雅黑" panose="020B0503020204020204" charset="-122"/>
              </a:rPr>
              <a:t>测量用</a:t>
            </a:r>
            <a:r>
              <a:rPr lang="zh-CN" altLang="zh-CN" sz="2400" dirty="0">
                <a:solidFill>
                  <a:schemeClr val="tx1"/>
                </a:solidFill>
                <a:latin typeface="微软雅黑" panose="020B0503020204020204" charset="-122"/>
                <a:ea typeface="微软雅黑" panose="020B0503020204020204" charset="-122"/>
              </a:rPr>
              <a:t>电器消耗电能的多少。</a:t>
            </a:r>
            <a:endParaRPr lang="zh-CN" altLang="en-US" sz="2400" dirty="0">
              <a:solidFill>
                <a:schemeClr val="tx1"/>
              </a:solidFill>
              <a:latin typeface="微软雅黑" panose="020B0503020204020204" charset="-122"/>
              <a:ea typeface="微软雅黑" panose="020B0503020204020204" charset="-122"/>
            </a:endParaRPr>
          </a:p>
        </p:txBody>
      </p:sp>
      <p:sp>
        <p:nvSpPr>
          <p:cNvPr id="8" name="矩形 7"/>
          <p:cNvSpPr/>
          <p:nvPr/>
        </p:nvSpPr>
        <p:spPr>
          <a:xfrm>
            <a:off x="362233" y="2109166"/>
            <a:ext cx="5380000" cy="461665"/>
          </a:xfrm>
          <a:prstGeom prst="rect">
            <a:avLst/>
          </a:prstGeom>
        </p:spPr>
        <p:txBody>
          <a:bodyPr wrap="square">
            <a:spAutoFit/>
          </a:bodyPr>
          <a:lstStyle/>
          <a:p>
            <a:pPr algn="l"/>
            <a:r>
              <a:rPr lang="zh-CN" altLang="zh-CN" sz="2400" dirty="0">
                <a:solidFill>
                  <a:schemeClr val="tx1"/>
                </a:solidFill>
                <a:latin typeface="微软雅黑" panose="020B0503020204020204" charset="-122"/>
                <a:ea typeface="微软雅黑" panose="020B0503020204020204" charset="-122"/>
              </a:rPr>
              <a:t>②安装：安装在干路上，总开关之前。</a:t>
            </a:r>
            <a:endParaRPr lang="zh-CN" altLang="en-US" sz="2400" dirty="0">
              <a:solidFill>
                <a:schemeClr val="tx1"/>
              </a:solidFill>
              <a:latin typeface="微软雅黑" panose="020B0503020204020204" charset="-122"/>
              <a:ea typeface="微软雅黑" panose="020B0503020204020204" charset="-122"/>
            </a:endParaRPr>
          </a:p>
        </p:txBody>
      </p:sp>
      <p:pic>
        <p:nvPicPr>
          <p:cNvPr id="9"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299" t="1884" b="2032"/>
          <a:stretch>
            <a:fillRect/>
          </a:stretch>
        </p:blipFill>
        <p:spPr bwMode="auto">
          <a:xfrm>
            <a:off x="5774267" y="1012041"/>
            <a:ext cx="2475240" cy="2921000"/>
          </a:xfrm>
          <a:prstGeom prst="rect">
            <a:avLst/>
          </a:prstGeom>
          <a:noFill/>
          <a:ln>
            <a:noFill/>
          </a:ln>
          <a:effectLst>
            <a:outerShdw blurRad="698500" dist="35921" dir="2700000" algn="ctr" rotWithShape="0">
              <a:schemeClr val="bg2">
                <a:alpha val="4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矩形 9"/>
          <p:cNvSpPr/>
          <p:nvPr/>
        </p:nvSpPr>
        <p:spPr>
          <a:xfrm>
            <a:off x="364351" y="2662520"/>
            <a:ext cx="5049800" cy="1200329"/>
          </a:xfrm>
          <a:prstGeom prst="rect">
            <a:avLst/>
          </a:prstGeom>
        </p:spPr>
        <p:txBody>
          <a:bodyPr wrap="square">
            <a:spAutoFit/>
          </a:bodyPr>
          <a:lstStyle/>
          <a:p>
            <a:pPr algn="l">
              <a:lnSpc>
                <a:spcPct val="150000"/>
              </a:lnSpc>
            </a:pPr>
            <a:r>
              <a:rPr lang="zh-CN" altLang="zh-CN" sz="2400" dirty="0">
                <a:solidFill>
                  <a:schemeClr val="tx1"/>
                </a:solidFill>
                <a:latin typeface="微软雅黑" panose="020B0503020204020204" charset="-122"/>
                <a:ea typeface="微软雅黑" panose="020B0503020204020204" charset="-122"/>
              </a:rPr>
              <a:t>③读数：前后两次读数之差；红色方框中</a:t>
            </a:r>
            <a:r>
              <a:rPr lang="en-US" altLang="zh-CN" sz="2400" dirty="0">
                <a:solidFill>
                  <a:schemeClr val="tx1"/>
                </a:solidFill>
                <a:latin typeface="微软雅黑" panose="020B0503020204020204" charset="-122"/>
                <a:ea typeface="微软雅黑" panose="020B0503020204020204" charset="-122"/>
              </a:rPr>
              <a:t>(</a:t>
            </a:r>
            <a:r>
              <a:rPr lang="zh-CN" altLang="zh-CN" sz="2400" dirty="0">
                <a:solidFill>
                  <a:schemeClr val="tx1"/>
                </a:solidFill>
                <a:latin typeface="微软雅黑" panose="020B0503020204020204" charset="-122"/>
                <a:ea typeface="微软雅黑" panose="020B0503020204020204" charset="-122"/>
              </a:rPr>
              <a:t>最后一位</a:t>
            </a:r>
            <a:r>
              <a:rPr lang="en-US" altLang="zh-CN" sz="2400" dirty="0">
                <a:solidFill>
                  <a:schemeClr val="tx1"/>
                </a:solidFill>
                <a:latin typeface="微软雅黑" panose="020B0503020204020204" charset="-122"/>
                <a:ea typeface="微软雅黑" panose="020B0503020204020204" charset="-122"/>
              </a:rPr>
              <a:t>)</a:t>
            </a:r>
            <a:r>
              <a:rPr lang="zh-CN" altLang="zh-CN" sz="2400" dirty="0">
                <a:solidFill>
                  <a:schemeClr val="tx1"/>
                </a:solidFill>
                <a:latin typeface="微软雅黑" panose="020B0503020204020204" charset="-122"/>
                <a:ea typeface="微软雅黑" panose="020B0503020204020204" charset="-122"/>
              </a:rPr>
              <a:t>是</a:t>
            </a:r>
            <a:r>
              <a:rPr lang="zh-CN" altLang="zh-CN" sz="2400" dirty="0" smtClean="0">
                <a:solidFill>
                  <a:schemeClr val="tx1"/>
                </a:solidFill>
                <a:latin typeface="微软雅黑" panose="020B0503020204020204" charset="-122"/>
                <a:ea typeface="微软雅黑" panose="020B0503020204020204" charset="-122"/>
              </a:rPr>
              <a:t>小数</a:t>
            </a:r>
            <a:r>
              <a:rPr lang="zh-CN" altLang="en-US" sz="2400" dirty="0">
                <a:solidFill>
                  <a:schemeClr val="tx1"/>
                </a:solidFill>
                <a:latin typeface="微软雅黑" panose="020B0503020204020204" charset="-122"/>
                <a:ea typeface="微软雅黑" panose="020B0503020204020204" charset="-122"/>
              </a:rPr>
              <a:t>。</a:t>
            </a:r>
            <a:endParaRPr lang="zh-CN" altLang="zh-CN" sz="2400" dirty="0">
              <a:solidFill>
                <a:schemeClr val="tx1"/>
              </a:solidFill>
              <a:latin typeface="微软雅黑" panose="020B0503020204020204" charset="-122"/>
              <a:ea typeface="微软雅黑" panose="020B0503020204020204" charset="-122"/>
            </a:endParaRPr>
          </a:p>
        </p:txBody>
      </p:sp>
      <p:sp>
        <p:nvSpPr>
          <p:cNvPr id="11" name="Text Box 27"/>
          <p:cNvSpPr txBox="1">
            <a:spLocks noChangeArrowheads="1"/>
          </p:cNvSpPr>
          <p:nvPr/>
        </p:nvSpPr>
        <p:spPr bwMode="auto">
          <a:xfrm>
            <a:off x="491897" y="3933041"/>
            <a:ext cx="41994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2400" dirty="0" smtClean="0">
                <a:latin typeface="微软雅黑" panose="020B0503020204020204" charset="-122"/>
                <a:ea typeface="微软雅黑" panose="020B0503020204020204" charset="-122"/>
              </a:rPr>
              <a:t>如图：</a:t>
            </a:r>
            <a:r>
              <a:rPr lang="zh-CN" altLang="en-US" sz="2400" dirty="0">
                <a:latin typeface="微软雅黑" panose="020B0503020204020204" charset="-122"/>
                <a:ea typeface="微软雅黑" panose="020B0503020204020204" charset="-122"/>
              </a:rPr>
              <a:t>　</a:t>
            </a:r>
            <a:r>
              <a:rPr lang="en-US" altLang="zh-CN" sz="2400" dirty="0">
                <a:latin typeface="微软雅黑" panose="020B0503020204020204" charset="-122"/>
                <a:ea typeface="微软雅黑" panose="020B0503020204020204" charset="-122"/>
              </a:rPr>
              <a:t>3135.7 kw ·h</a:t>
            </a:r>
            <a:endParaRPr lang="en-US" altLang="zh-CN" sz="2400" dirty="0">
              <a:latin typeface="微软雅黑" panose="020B0503020204020204" charset="-122"/>
              <a:ea typeface="微软雅黑" panose="020B0503020204020204" charset="-122"/>
              <a:cs typeface="Times New Roman" panose="02020603050405020304" pitchFamily="18" charset="0"/>
            </a:endParaRPr>
          </a:p>
        </p:txBody>
      </p:sp>
      <p:sp>
        <p:nvSpPr>
          <p:cNvPr id="6" name="矩形 5"/>
          <p:cNvSpPr/>
          <p:nvPr/>
        </p:nvSpPr>
        <p:spPr>
          <a:xfrm>
            <a:off x="348440" y="221734"/>
            <a:ext cx="2286203"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lang="en-US" altLang="zh-CN" sz="2400" dirty="0" smtClean="0">
                <a:solidFill>
                  <a:schemeClr val="tx1"/>
                </a:solidFill>
                <a:latin typeface="微软雅黑" panose="020B0503020204020204" charset="-122"/>
                <a:ea typeface="微软雅黑" panose="020B0503020204020204" charset="-122"/>
                <a:sym typeface="微软雅黑" panose="020B0503020204020204" charset="-122"/>
              </a:rPr>
              <a:t>3.</a:t>
            </a:r>
            <a:r>
              <a:rPr lang="zh-CN" altLang="en-US" sz="2400" dirty="0" smtClean="0">
                <a:solidFill>
                  <a:schemeClr val="tx1"/>
                </a:solidFill>
                <a:latin typeface="微软雅黑" panose="020B0503020204020204" charset="-122"/>
                <a:ea typeface="微软雅黑" panose="020B0503020204020204" charset="-122"/>
                <a:sym typeface="微软雅黑" panose="020B0503020204020204" charset="-122"/>
              </a:rPr>
              <a:t>各</a:t>
            </a:r>
            <a:r>
              <a:rPr lang="zh-CN" altLang="en-US" sz="2400" dirty="0">
                <a:solidFill>
                  <a:schemeClr val="tx1"/>
                </a:solidFill>
                <a:latin typeface="微软雅黑" panose="020B0503020204020204" charset="-122"/>
                <a:ea typeface="微软雅黑" panose="020B0503020204020204" charset="-122"/>
                <a:sym typeface="微软雅黑" panose="020B0503020204020204" charset="-122"/>
              </a:rPr>
              <a:t>部分的作用</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 calcmode="lin" valueType="num">
                                      <p:cBhvr>
                                        <p:cTn id="14" dur="1000" fill="hold"/>
                                        <p:tgtEl>
                                          <p:spTgt spid="8"/>
                                        </p:tgtEl>
                                        <p:attrNameLst>
                                          <p:attrName>style.rotation</p:attrName>
                                        </p:attrNameLst>
                                      </p:cBhvr>
                                      <p:tavLst>
                                        <p:tav tm="0">
                                          <p:val>
                                            <p:fltVal val="90"/>
                                          </p:val>
                                        </p:tav>
                                        <p:tav tm="100000">
                                          <p:val>
                                            <p:fltVal val="0"/>
                                          </p:val>
                                        </p:tav>
                                      </p:tavLst>
                                    </p:anim>
                                    <p:animEffect transition="in" filter="fade">
                                      <p:cBhvr>
                                        <p:cTn id="15" dur="1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ox(in)">
                                      <p:cBhvr>
                                        <p:cTn id="2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1515" y="4690652"/>
            <a:ext cx="736376" cy="359227"/>
          </a:xfrm>
          <a:prstGeom prst="rect">
            <a:avLst/>
          </a:prstGeom>
        </p:spPr>
      </p:pic>
      <p:sp>
        <p:nvSpPr>
          <p:cNvPr id="32" name="Text Box 12"/>
          <p:cNvSpPr txBox="1">
            <a:spLocks noChangeArrowheads="1"/>
          </p:cNvSpPr>
          <p:nvPr/>
        </p:nvSpPr>
        <p:spPr bwMode="auto">
          <a:xfrm>
            <a:off x="190109" y="740713"/>
            <a:ext cx="51184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a:solidFill>
                  <a:schemeClr val="tx1"/>
                </a:solidFill>
                <a:latin typeface="Comic Sans MS" panose="030F0702030302020204" pitchFamily="66" charset="0"/>
                <a:ea typeface="宋体" panose="02010600030101010101" pitchFamily="2" charset="-122"/>
              </a:defRPr>
            </a:lvl1pPr>
            <a:lvl2pPr marL="742950" indent="-285750" eaLnBrk="0" hangingPunct="0">
              <a:defRPr>
                <a:solidFill>
                  <a:schemeClr val="tx1"/>
                </a:solidFill>
                <a:latin typeface="Comic Sans MS" panose="030F0702030302020204" pitchFamily="66" charset="0"/>
                <a:ea typeface="宋体" panose="02010600030101010101" pitchFamily="2" charset="-122"/>
              </a:defRPr>
            </a:lvl2pPr>
            <a:lvl3pPr marL="1143000" indent="-228600" eaLnBrk="0" hangingPunct="0">
              <a:defRPr>
                <a:solidFill>
                  <a:schemeClr val="tx1"/>
                </a:solidFill>
                <a:latin typeface="Comic Sans MS" panose="030F0702030302020204" pitchFamily="66" charset="0"/>
                <a:ea typeface="宋体" panose="02010600030101010101" pitchFamily="2" charset="-122"/>
              </a:defRPr>
            </a:lvl3pPr>
            <a:lvl4pPr marL="1600200" indent="-228600" eaLnBrk="0" hangingPunct="0">
              <a:defRPr>
                <a:solidFill>
                  <a:schemeClr val="tx1"/>
                </a:solidFill>
                <a:latin typeface="Comic Sans MS" panose="030F0702030302020204" pitchFamily="66" charset="0"/>
                <a:ea typeface="宋体" panose="02010600030101010101" pitchFamily="2" charset="-122"/>
              </a:defRPr>
            </a:lvl4pPr>
            <a:lvl5pPr marL="2057400" indent="-228600" eaLnBrk="0" hangingPunct="0">
              <a:defRPr>
                <a:solidFill>
                  <a:schemeClr val="tx1"/>
                </a:solidFill>
                <a:latin typeface="Comic Sans MS" panose="030F0702030302020204" pitchFamily="66"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algn="l"/>
            <a:r>
              <a:rPr lang="zh-CN" altLang="en-US" sz="2400" dirty="0">
                <a:latin typeface="微软雅黑" panose="020B0503020204020204" charset="-122"/>
                <a:ea typeface="微软雅黑" panose="020B0503020204020204" charset="-122"/>
              </a:rPr>
              <a:t>（</a:t>
            </a:r>
            <a:r>
              <a:rPr lang="en-US" altLang="zh-CN" sz="2400" dirty="0">
                <a:latin typeface="微软雅黑" panose="020B0503020204020204" charset="-122"/>
                <a:ea typeface="微软雅黑" panose="020B0503020204020204" charset="-122"/>
              </a:rPr>
              <a:t>1</a:t>
            </a:r>
            <a:r>
              <a:rPr lang="zh-CN" altLang="en-US" sz="2400" dirty="0" smtClean="0">
                <a:latin typeface="微软雅黑" panose="020B0503020204020204" charset="-122"/>
                <a:ea typeface="微软雅黑" panose="020B0503020204020204" charset="-122"/>
              </a:rPr>
              <a:t>）作用：：</a:t>
            </a:r>
            <a:r>
              <a:rPr lang="zh-CN" altLang="en-US" sz="2400" dirty="0">
                <a:latin typeface="微软雅黑" panose="020B0503020204020204" charset="-122"/>
                <a:ea typeface="微软雅黑" panose="020B0503020204020204" charset="-122"/>
              </a:rPr>
              <a:t>控制整个电路的通断</a:t>
            </a:r>
          </a:p>
        </p:txBody>
      </p:sp>
      <p:sp>
        <p:nvSpPr>
          <p:cNvPr id="33" name="Rectangle 13"/>
          <p:cNvSpPr>
            <a:spLocks noChangeArrowheads="1"/>
          </p:cNvSpPr>
          <p:nvPr/>
        </p:nvSpPr>
        <p:spPr bwMode="auto">
          <a:xfrm>
            <a:off x="208671" y="279049"/>
            <a:ext cx="22864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dirty="0" smtClean="0">
                <a:solidFill>
                  <a:srgbClr val="FF0000"/>
                </a:solidFill>
                <a:latin typeface="微软雅黑" panose="020B0503020204020204" charset="-122"/>
                <a:ea typeface="微软雅黑" panose="020B0503020204020204" charset="-122"/>
              </a:rPr>
              <a:t>（</a:t>
            </a:r>
            <a:r>
              <a:rPr lang="en-US" altLang="zh-CN" sz="2400" dirty="0" smtClean="0">
                <a:solidFill>
                  <a:srgbClr val="FF0000"/>
                </a:solidFill>
                <a:latin typeface="微软雅黑" panose="020B0503020204020204" charset="-122"/>
                <a:ea typeface="微软雅黑" panose="020B0503020204020204" charset="-122"/>
              </a:rPr>
              <a:t>2</a:t>
            </a:r>
            <a:r>
              <a:rPr lang="zh-CN" altLang="en-US" sz="2400" dirty="0" smtClean="0">
                <a:solidFill>
                  <a:srgbClr val="FF0000"/>
                </a:solidFill>
                <a:latin typeface="微软雅黑" panose="020B0503020204020204" charset="-122"/>
                <a:ea typeface="微软雅黑" panose="020B0503020204020204" charset="-122"/>
              </a:rPr>
              <a:t>）总开关</a:t>
            </a:r>
            <a:r>
              <a:rPr lang="zh-CN" altLang="en-US" sz="2400" dirty="0">
                <a:solidFill>
                  <a:srgbClr val="FF0000"/>
                </a:solidFill>
                <a:latin typeface="微软雅黑" panose="020B0503020204020204" charset="-122"/>
                <a:ea typeface="微软雅黑" panose="020B0503020204020204" charset="-122"/>
              </a:rPr>
              <a:t>：</a:t>
            </a:r>
          </a:p>
        </p:txBody>
      </p:sp>
      <p:grpSp>
        <p:nvGrpSpPr>
          <p:cNvPr id="35" name="组合 34"/>
          <p:cNvGrpSpPr/>
          <p:nvPr/>
        </p:nvGrpSpPr>
        <p:grpSpPr>
          <a:xfrm>
            <a:off x="745234" y="2340859"/>
            <a:ext cx="4283966" cy="2513121"/>
            <a:chOff x="2148512" y="353556"/>
            <a:chExt cx="6830848" cy="3412108"/>
          </a:xfrm>
        </p:grpSpPr>
        <p:grpSp>
          <p:nvGrpSpPr>
            <p:cNvPr id="36" name="Group 2"/>
            <p:cNvGrpSpPr/>
            <p:nvPr/>
          </p:nvGrpSpPr>
          <p:grpSpPr bwMode="auto">
            <a:xfrm>
              <a:off x="2148512" y="353556"/>
              <a:ext cx="4730759" cy="3412108"/>
              <a:chOff x="1002" y="195"/>
              <a:chExt cx="4338" cy="3395"/>
            </a:xfrm>
          </p:grpSpPr>
          <p:graphicFrame>
            <p:nvGraphicFramePr>
              <p:cNvPr id="41" name="Object 1"/>
              <p:cNvGraphicFramePr>
                <a:graphicFrameLocks noChangeAspect="1"/>
              </p:cNvGraphicFramePr>
              <p:nvPr/>
            </p:nvGraphicFramePr>
            <p:xfrm>
              <a:off x="3765" y="777"/>
              <a:ext cx="1575" cy="2813"/>
            </p:xfrm>
            <a:graphic>
              <a:graphicData uri="http://schemas.openxmlformats.org/presentationml/2006/ole">
                <mc:AlternateContent xmlns:mc="http://schemas.openxmlformats.org/markup-compatibility/2006">
                  <mc:Choice xmlns:v="urn:schemas-microsoft-com:vml" Requires="v">
                    <p:oleObj spid="_x0000_s4120" name="BMP 图象" r:id="rId4" imgW="2828925" imgH="1990725" progId="Paint.Picture">
                      <p:embed/>
                    </p:oleObj>
                  </mc:Choice>
                  <mc:Fallback>
                    <p:oleObj name="BMP 图象" r:id="rId4" imgW="2828925" imgH="1990725" progId="Paint.Picture">
                      <p:embed/>
                      <p:pic>
                        <p:nvPicPr>
                          <p:cNvPr id="0" name="图片 4116"/>
                          <p:cNvPicPr>
                            <a:picLocks noChangeAspect="1" noChangeArrowheads="1"/>
                          </p:cNvPicPr>
                          <p:nvPr/>
                        </p:nvPicPr>
                        <p:blipFill>
                          <a:blip r:embed="rId5">
                            <a:extLst>
                              <a:ext uri="{28A0092B-C50C-407E-A947-70E740481C1C}">
                                <a14:useLocalDpi xmlns:a14="http://schemas.microsoft.com/office/drawing/2010/main" val="0"/>
                              </a:ext>
                            </a:extLst>
                          </a:blip>
                          <a:srcRect l="46153" t="4182" r="13461" b="3423"/>
                          <a:stretch>
                            <a:fillRect/>
                          </a:stretch>
                        </p:blipFill>
                        <p:spPr bwMode="auto">
                          <a:xfrm>
                            <a:off x="3765" y="777"/>
                            <a:ext cx="1575" cy="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42" name="Group 4"/>
              <p:cNvGrpSpPr/>
              <p:nvPr/>
            </p:nvGrpSpPr>
            <p:grpSpPr bwMode="auto">
              <a:xfrm>
                <a:off x="2880" y="572"/>
                <a:ext cx="1361" cy="590"/>
                <a:chOff x="2880" y="572"/>
                <a:chExt cx="1361" cy="590"/>
              </a:xfrm>
            </p:grpSpPr>
            <p:sp>
              <p:nvSpPr>
                <p:cNvPr id="47" name="Line 5"/>
                <p:cNvSpPr>
                  <a:spLocks noChangeShapeType="1"/>
                </p:cNvSpPr>
                <p:nvPr/>
              </p:nvSpPr>
              <p:spPr bwMode="auto">
                <a:xfrm>
                  <a:off x="2880" y="572"/>
                  <a:ext cx="1361" cy="0"/>
                </a:xfrm>
                <a:prstGeom prst="line">
                  <a:avLst/>
                </a:prstGeom>
                <a:noFill/>
                <a:ln w="57150">
                  <a:solidFill>
                    <a:srgbClr val="009900"/>
                  </a:solidFill>
                  <a:round/>
                </a:ln>
                <a:extLst>
                  <a:ext uri="{909E8E84-426E-40DD-AFC4-6F175D3DCCD1}">
                    <a14:hiddenFill xmlns:a14="http://schemas.microsoft.com/office/drawing/2010/main">
                      <a:noFill/>
                    </a14:hiddenFill>
                  </a:ext>
                </a:extLst>
              </p:spPr>
              <p:txBody>
                <a:bodyPr wrap="none">
                  <a:spAutoFit/>
                </a:bodyPr>
                <a:lstStyle/>
                <a:p>
                  <a:endParaRPr lang="zh-CN" altLang="en-US" sz="2400">
                    <a:latin typeface="微软雅黑" panose="020B0503020204020204" charset="-122"/>
                    <a:ea typeface="微软雅黑" panose="020B0503020204020204" charset="-122"/>
                  </a:endParaRPr>
                </a:p>
              </p:txBody>
            </p:sp>
            <p:sp>
              <p:nvSpPr>
                <p:cNvPr id="48" name="Line 6"/>
                <p:cNvSpPr>
                  <a:spLocks noChangeShapeType="1"/>
                </p:cNvSpPr>
                <p:nvPr/>
              </p:nvSpPr>
              <p:spPr bwMode="auto">
                <a:xfrm>
                  <a:off x="4241" y="572"/>
                  <a:ext cx="0" cy="590"/>
                </a:xfrm>
                <a:prstGeom prst="line">
                  <a:avLst/>
                </a:prstGeom>
                <a:noFill/>
                <a:ln w="57150">
                  <a:solidFill>
                    <a:srgbClr val="009900"/>
                  </a:solidFill>
                  <a:round/>
                </a:ln>
                <a:extLst>
                  <a:ext uri="{909E8E84-426E-40DD-AFC4-6F175D3DCCD1}">
                    <a14:hiddenFill xmlns:a14="http://schemas.microsoft.com/office/drawing/2010/main">
                      <a:noFill/>
                    </a14:hiddenFill>
                  </a:ext>
                </a:extLst>
              </p:spPr>
              <p:txBody>
                <a:bodyPr>
                  <a:spAutoFit/>
                </a:bodyPr>
                <a:lstStyle/>
                <a:p>
                  <a:endParaRPr lang="zh-CN" altLang="en-US" sz="2400">
                    <a:latin typeface="微软雅黑" panose="020B0503020204020204" charset="-122"/>
                    <a:ea typeface="微软雅黑" panose="020B0503020204020204" charset="-122"/>
                  </a:endParaRPr>
                </a:p>
              </p:txBody>
            </p:sp>
          </p:grpSp>
          <p:grpSp>
            <p:nvGrpSpPr>
              <p:cNvPr id="43" name="Group 7"/>
              <p:cNvGrpSpPr/>
              <p:nvPr/>
            </p:nvGrpSpPr>
            <p:grpSpPr bwMode="auto">
              <a:xfrm>
                <a:off x="2835" y="346"/>
                <a:ext cx="1860" cy="861"/>
                <a:chOff x="2835" y="346"/>
                <a:chExt cx="1860" cy="861"/>
              </a:xfrm>
            </p:grpSpPr>
            <p:sp>
              <p:nvSpPr>
                <p:cNvPr id="45" name="Line 8"/>
                <p:cNvSpPr>
                  <a:spLocks noChangeShapeType="1"/>
                </p:cNvSpPr>
                <p:nvPr/>
              </p:nvSpPr>
              <p:spPr bwMode="auto">
                <a:xfrm>
                  <a:off x="2835" y="346"/>
                  <a:ext cx="1860" cy="0"/>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spAutoFit/>
                </a:bodyPr>
                <a:lstStyle/>
                <a:p>
                  <a:endParaRPr lang="zh-CN" altLang="en-US" sz="2400">
                    <a:latin typeface="微软雅黑" panose="020B0503020204020204" charset="-122"/>
                    <a:ea typeface="微软雅黑" panose="020B0503020204020204" charset="-122"/>
                  </a:endParaRPr>
                </a:p>
              </p:txBody>
            </p:sp>
            <p:sp>
              <p:nvSpPr>
                <p:cNvPr id="46" name="Line 9"/>
                <p:cNvSpPr>
                  <a:spLocks noChangeShapeType="1"/>
                </p:cNvSpPr>
                <p:nvPr/>
              </p:nvSpPr>
              <p:spPr bwMode="auto">
                <a:xfrm>
                  <a:off x="4694" y="346"/>
                  <a:ext cx="0" cy="861"/>
                </a:xfrm>
                <a:prstGeom prst="line">
                  <a:avLst/>
                </a:prstGeom>
                <a:noFill/>
                <a:ln w="57150">
                  <a:solidFill>
                    <a:srgbClr val="FF0000"/>
                  </a:solidFill>
                  <a:round/>
                </a:ln>
                <a:extLst>
                  <a:ext uri="{909E8E84-426E-40DD-AFC4-6F175D3DCCD1}">
                    <a14:hiddenFill xmlns:a14="http://schemas.microsoft.com/office/drawing/2010/main">
                      <a:noFill/>
                    </a14:hiddenFill>
                  </a:ext>
                </a:extLst>
              </p:spPr>
              <p:txBody>
                <a:bodyPr>
                  <a:spAutoFit/>
                </a:bodyPr>
                <a:lstStyle/>
                <a:p>
                  <a:endParaRPr lang="zh-CN" altLang="en-US" sz="2400">
                    <a:latin typeface="微软雅黑" panose="020B0503020204020204" charset="-122"/>
                    <a:ea typeface="微软雅黑" panose="020B0503020204020204" charset="-122"/>
                  </a:endParaRPr>
                </a:p>
              </p:txBody>
            </p:sp>
          </p:grpSp>
          <p:sp>
            <p:nvSpPr>
              <p:cNvPr id="44" name="Text Box 10"/>
              <p:cNvSpPr txBox="1">
                <a:spLocks noChangeArrowheads="1"/>
              </p:cNvSpPr>
              <p:nvPr/>
            </p:nvSpPr>
            <p:spPr bwMode="auto">
              <a:xfrm>
                <a:off x="1002" y="195"/>
                <a:ext cx="1845"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a:solidFill>
                      <a:schemeClr val="tx1"/>
                    </a:solidFill>
                    <a:latin typeface="Comic Sans MS" panose="030F0702030302020204" pitchFamily="66" charset="0"/>
                    <a:ea typeface="宋体" panose="02010600030101010101" pitchFamily="2" charset="-122"/>
                  </a:defRPr>
                </a:lvl1pPr>
                <a:lvl2pPr marL="742950" indent="-285750" eaLnBrk="0" hangingPunct="0">
                  <a:defRPr>
                    <a:solidFill>
                      <a:schemeClr val="tx1"/>
                    </a:solidFill>
                    <a:latin typeface="Comic Sans MS" panose="030F0702030302020204" pitchFamily="66" charset="0"/>
                    <a:ea typeface="宋体" panose="02010600030101010101" pitchFamily="2" charset="-122"/>
                  </a:defRPr>
                </a:lvl2pPr>
                <a:lvl3pPr marL="1143000" indent="-228600" eaLnBrk="0" hangingPunct="0">
                  <a:defRPr>
                    <a:solidFill>
                      <a:schemeClr val="tx1"/>
                    </a:solidFill>
                    <a:latin typeface="Comic Sans MS" panose="030F0702030302020204" pitchFamily="66" charset="0"/>
                    <a:ea typeface="宋体" panose="02010600030101010101" pitchFamily="2" charset="-122"/>
                  </a:defRPr>
                </a:lvl3pPr>
                <a:lvl4pPr marL="1600200" indent="-228600" eaLnBrk="0" hangingPunct="0">
                  <a:defRPr>
                    <a:solidFill>
                      <a:schemeClr val="tx1"/>
                    </a:solidFill>
                    <a:latin typeface="Comic Sans MS" panose="030F0702030302020204" pitchFamily="66" charset="0"/>
                    <a:ea typeface="宋体" panose="02010600030101010101" pitchFamily="2" charset="-122"/>
                  </a:defRPr>
                </a:lvl4pPr>
                <a:lvl5pPr marL="2057400" indent="-228600" eaLnBrk="0" hangingPunct="0">
                  <a:defRPr>
                    <a:solidFill>
                      <a:schemeClr val="tx1"/>
                    </a:solidFill>
                    <a:latin typeface="Comic Sans MS" panose="030F0702030302020204" pitchFamily="66"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eaLnBrk="1" hangingPunct="1"/>
                <a:r>
                  <a:rPr lang="zh-CN" altLang="en-US" sz="2400" dirty="0">
                    <a:latin typeface="微软雅黑" panose="020B0503020204020204" charset="-122"/>
                    <a:ea typeface="微软雅黑" panose="020B0503020204020204" charset="-122"/>
                  </a:rPr>
                  <a:t>电源线</a:t>
                </a:r>
              </a:p>
            </p:txBody>
          </p:sp>
        </p:grpSp>
        <p:sp>
          <p:nvSpPr>
            <p:cNvPr id="37" name="Text Box 16"/>
            <p:cNvSpPr txBox="1">
              <a:spLocks noChangeArrowheads="1"/>
            </p:cNvSpPr>
            <p:nvPr/>
          </p:nvSpPr>
          <p:spPr bwMode="auto">
            <a:xfrm>
              <a:off x="7079926" y="1079227"/>
              <a:ext cx="1899434" cy="6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omic Sans MS" panose="030F0702030302020204" pitchFamily="66" charset="0"/>
                  <a:ea typeface="宋体" panose="02010600030101010101" pitchFamily="2" charset="-122"/>
                </a:defRPr>
              </a:lvl1pPr>
              <a:lvl2pPr marL="742950" indent="-285750" eaLnBrk="0" hangingPunct="0">
                <a:defRPr>
                  <a:solidFill>
                    <a:schemeClr val="tx1"/>
                  </a:solidFill>
                  <a:latin typeface="Comic Sans MS" panose="030F0702030302020204" pitchFamily="66" charset="0"/>
                  <a:ea typeface="宋体" panose="02010600030101010101" pitchFamily="2" charset="-122"/>
                </a:defRPr>
              </a:lvl2pPr>
              <a:lvl3pPr marL="1143000" indent="-228600" eaLnBrk="0" hangingPunct="0">
                <a:defRPr>
                  <a:solidFill>
                    <a:schemeClr val="tx1"/>
                  </a:solidFill>
                  <a:latin typeface="Comic Sans MS" panose="030F0702030302020204" pitchFamily="66" charset="0"/>
                  <a:ea typeface="宋体" panose="02010600030101010101" pitchFamily="2" charset="-122"/>
                </a:defRPr>
              </a:lvl3pPr>
              <a:lvl4pPr marL="1600200" indent="-228600" eaLnBrk="0" hangingPunct="0">
                <a:defRPr>
                  <a:solidFill>
                    <a:schemeClr val="tx1"/>
                  </a:solidFill>
                  <a:latin typeface="Comic Sans MS" panose="030F0702030302020204" pitchFamily="66" charset="0"/>
                  <a:ea typeface="宋体" panose="02010600030101010101" pitchFamily="2" charset="-122"/>
                </a:defRPr>
              </a:lvl4pPr>
              <a:lvl5pPr marL="2057400" indent="-228600" eaLnBrk="0" hangingPunct="0">
                <a:defRPr>
                  <a:solidFill>
                    <a:schemeClr val="tx1"/>
                  </a:solidFill>
                  <a:latin typeface="Comic Sans MS" panose="030F0702030302020204" pitchFamily="66"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eaLnBrk="1" hangingPunct="1"/>
              <a:r>
                <a:rPr lang="zh-CN" altLang="en-US" sz="2400" dirty="0">
                  <a:solidFill>
                    <a:srgbClr val="0000FF"/>
                  </a:solidFill>
                  <a:latin typeface="微软雅黑" panose="020B0503020204020204" charset="-122"/>
                  <a:ea typeface="微软雅黑" panose="020B0503020204020204" charset="-122"/>
                </a:rPr>
                <a:t>静触头</a:t>
              </a:r>
            </a:p>
          </p:txBody>
        </p:sp>
        <p:sp>
          <p:nvSpPr>
            <p:cNvPr id="38" name="Text Box 17"/>
            <p:cNvSpPr txBox="1">
              <a:spLocks noChangeArrowheads="1"/>
            </p:cNvSpPr>
            <p:nvPr/>
          </p:nvSpPr>
          <p:spPr bwMode="auto">
            <a:xfrm>
              <a:off x="6995331" y="1909763"/>
              <a:ext cx="1824819" cy="58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omic Sans MS" panose="030F0702030302020204" pitchFamily="66" charset="0"/>
                  <a:ea typeface="宋体" panose="02010600030101010101" pitchFamily="2" charset="-122"/>
                </a:defRPr>
              </a:lvl1pPr>
              <a:lvl2pPr marL="742950" indent="-285750" eaLnBrk="0" hangingPunct="0">
                <a:defRPr>
                  <a:solidFill>
                    <a:schemeClr val="tx1"/>
                  </a:solidFill>
                  <a:latin typeface="Comic Sans MS" panose="030F0702030302020204" pitchFamily="66" charset="0"/>
                  <a:ea typeface="宋体" panose="02010600030101010101" pitchFamily="2" charset="-122"/>
                </a:defRPr>
              </a:lvl2pPr>
              <a:lvl3pPr marL="1143000" indent="-228600" eaLnBrk="0" hangingPunct="0">
                <a:defRPr>
                  <a:solidFill>
                    <a:schemeClr val="tx1"/>
                  </a:solidFill>
                  <a:latin typeface="Comic Sans MS" panose="030F0702030302020204" pitchFamily="66" charset="0"/>
                  <a:ea typeface="宋体" panose="02010600030101010101" pitchFamily="2" charset="-122"/>
                </a:defRPr>
              </a:lvl3pPr>
              <a:lvl4pPr marL="1600200" indent="-228600" eaLnBrk="0" hangingPunct="0">
                <a:defRPr>
                  <a:solidFill>
                    <a:schemeClr val="tx1"/>
                  </a:solidFill>
                  <a:latin typeface="Comic Sans MS" panose="030F0702030302020204" pitchFamily="66" charset="0"/>
                  <a:ea typeface="宋体" panose="02010600030101010101" pitchFamily="2" charset="-122"/>
                </a:defRPr>
              </a:lvl4pPr>
              <a:lvl5pPr marL="2057400" indent="-228600" eaLnBrk="0" hangingPunct="0">
                <a:defRPr>
                  <a:solidFill>
                    <a:schemeClr val="tx1"/>
                  </a:solidFill>
                  <a:latin typeface="Comic Sans MS" panose="030F0702030302020204" pitchFamily="66"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Comic Sans MS" panose="030F0702030302020204" pitchFamily="66" charset="0"/>
                  <a:ea typeface="宋体" panose="02010600030101010101" pitchFamily="2" charset="-122"/>
                </a:defRPr>
              </a:lvl9pPr>
            </a:lstStyle>
            <a:p>
              <a:pPr eaLnBrk="1" hangingPunct="1"/>
              <a:r>
                <a:rPr lang="zh-CN" altLang="en-US" sz="2400" dirty="0">
                  <a:solidFill>
                    <a:srgbClr val="0000FF"/>
                  </a:solidFill>
                  <a:latin typeface="微软雅黑" panose="020B0503020204020204" charset="-122"/>
                  <a:ea typeface="微软雅黑" panose="020B0503020204020204" charset="-122"/>
                </a:rPr>
                <a:t>动触头</a:t>
              </a:r>
            </a:p>
          </p:txBody>
        </p:sp>
        <p:sp>
          <p:nvSpPr>
            <p:cNvPr id="39" name="Line 18"/>
            <p:cNvSpPr>
              <a:spLocks noChangeShapeType="1"/>
            </p:cNvSpPr>
            <p:nvPr/>
          </p:nvSpPr>
          <p:spPr bwMode="auto">
            <a:xfrm>
              <a:off x="6227765" y="1412875"/>
              <a:ext cx="852162" cy="0"/>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sz="2400">
                <a:latin typeface="微软雅黑" panose="020B0503020204020204" charset="-122"/>
                <a:ea typeface="微软雅黑" panose="020B0503020204020204" charset="-122"/>
              </a:endParaRPr>
            </a:p>
          </p:txBody>
        </p:sp>
        <p:sp>
          <p:nvSpPr>
            <p:cNvPr id="40" name="Line 19"/>
            <p:cNvSpPr>
              <a:spLocks noChangeShapeType="1"/>
            </p:cNvSpPr>
            <p:nvPr/>
          </p:nvSpPr>
          <p:spPr bwMode="auto">
            <a:xfrm>
              <a:off x="6156325" y="2133600"/>
              <a:ext cx="923602" cy="6995"/>
            </a:xfrm>
            <a:prstGeom prst="line">
              <a:avLst/>
            </a:prstGeom>
            <a:noFill/>
            <a:ln w="31750">
              <a:solidFill>
                <a:schemeClr val="tx1"/>
              </a:solidFill>
              <a:round/>
            </a:ln>
            <a:extLst>
              <a:ext uri="{909E8E84-426E-40DD-AFC4-6F175D3DCCD1}">
                <a14:hiddenFill xmlns:a14="http://schemas.microsoft.com/office/drawing/2010/main">
                  <a:noFill/>
                </a14:hiddenFill>
              </a:ext>
            </a:extLst>
          </p:spPr>
          <p:txBody>
            <a:bodyPr/>
            <a:lstStyle/>
            <a:p>
              <a:endParaRPr lang="zh-CN" altLang="en-US" sz="2400">
                <a:latin typeface="微软雅黑" panose="020B0503020204020204" charset="-122"/>
                <a:ea typeface="微软雅黑" panose="020B0503020204020204" charset="-122"/>
              </a:endParaRPr>
            </a:p>
          </p:txBody>
        </p:sp>
      </p:grpSp>
      <p:sp>
        <p:nvSpPr>
          <p:cNvPr id="49" name="矩形 48"/>
          <p:cNvSpPr/>
          <p:nvPr/>
        </p:nvSpPr>
        <p:spPr>
          <a:xfrm>
            <a:off x="228103" y="1202378"/>
            <a:ext cx="8073412" cy="1200329"/>
          </a:xfrm>
          <a:prstGeom prst="rect">
            <a:avLst/>
          </a:prstGeom>
          <a:noFill/>
          <a:ln>
            <a:noFill/>
          </a:ln>
        </p:spPr>
        <p:txBody>
          <a:bodyPr wrap="square">
            <a:spAutoFit/>
          </a:bodyPr>
          <a:lstStyle/>
          <a:p>
            <a:pPr algn="l">
              <a:lnSpc>
                <a:spcPct val="150000"/>
              </a:lnSpc>
            </a:pPr>
            <a:r>
              <a:rPr lang="zh-CN" altLang="en-US" sz="2400" dirty="0">
                <a:solidFill>
                  <a:schemeClr val="tx1"/>
                </a:solidFill>
                <a:latin typeface="微软雅黑" panose="020B0503020204020204" charset="-122"/>
                <a:ea typeface="微软雅黑" panose="020B0503020204020204" charset="-122"/>
              </a:rPr>
              <a:t>（</a:t>
            </a:r>
            <a:r>
              <a:rPr lang="en-US" altLang="zh-CN" sz="2400" dirty="0">
                <a:solidFill>
                  <a:schemeClr val="tx1"/>
                </a:solidFill>
                <a:latin typeface="微软雅黑" panose="020B0503020204020204" charset="-122"/>
                <a:ea typeface="微软雅黑" panose="020B0503020204020204" charset="-122"/>
              </a:rPr>
              <a:t>2</a:t>
            </a:r>
            <a:r>
              <a:rPr lang="zh-CN" altLang="en-US" sz="2400" dirty="0">
                <a:solidFill>
                  <a:schemeClr val="tx1"/>
                </a:solidFill>
                <a:latin typeface="微软雅黑" panose="020B0503020204020204" charset="-122"/>
                <a:ea typeface="微软雅黑" panose="020B0503020204020204" charset="-122"/>
              </a:rPr>
              <a:t>）安装：</a:t>
            </a:r>
            <a:r>
              <a:rPr lang="zh-CN" altLang="zh-CN" sz="2400" dirty="0">
                <a:solidFill>
                  <a:schemeClr val="tx1"/>
                </a:solidFill>
                <a:latin typeface="微软雅黑" panose="020B0503020204020204" charset="-122"/>
                <a:ea typeface="微软雅黑" panose="020B0503020204020204" charset="-122"/>
              </a:rPr>
              <a:t>串联在干路</a:t>
            </a:r>
            <a:r>
              <a:rPr lang="zh-CN" altLang="zh-CN" sz="2400" dirty="0" smtClean="0">
                <a:solidFill>
                  <a:schemeClr val="tx1"/>
                </a:solidFill>
                <a:latin typeface="微软雅黑" panose="020B0503020204020204" charset="-122"/>
                <a:ea typeface="微软雅黑" panose="020B0503020204020204" charset="-122"/>
              </a:rPr>
              <a:t>中</a:t>
            </a:r>
            <a:r>
              <a:rPr lang="zh-CN" altLang="en-US" sz="2400" dirty="0" smtClean="0">
                <a:solidFill>
                  <a:schemeClr val="tx1"/>
                </a:solidFill>
                <a:latin typeface="微软雅黑" panose="020B0503020204020204" charset="-122"/>
                <a:ea typeface="微软雅黑" panose="020B0503020204020204" charset="-122"/>
              </a:rPr>
              <a:t>；</a:t>
            </a:r>
            <a:r>
              <a:rPr lang="zh-CN" altLang="en-US" sz="2400" dirty="0">
                <a:latin typeface="微软雅黑" panose="020B0503020204020204" charset="-122"/>
                <a:ea typeface="微软雅黑" panose="020B0503020204020204" charset="-122"/>
              </a:rPr>
              <a:t>闸刀开关安装时，静触头</a:t>
            </a:r>
            <a:r>
              <a:rPr lang="zh-CN" altLang="en-US" sz="2400" dirty="0" smtClean="0">
                <a:latin typeface="微软雅黑" panose="020B0503020204020204" charset="-122"/>
                <a:ea typeface="微软雅黑" panose="020B0503020204020204" charset="-122"/>
              </a:rPr>
              <a:t>一定  要</a:t>
            </a:r>
            <a:r>
              <a:rPr lang="zh-CN" altLang="en-US" sz="2400" dirty="0">
                <a:latin typeface="微软雅黑" panose="020B0503020204020204" charset="-122"/>
                <a:ea typeface="微软雅黑" panose="020B0503020204020204" charset="-122"/>
              </a:rPr>
              <a:t>在上边，切不可</a:t>
            </a:r>
            <a:r>
              <a:rPr lang="zh-CN" altLang="en-US" sz="2400" dirty="0" smtClean="0">
                <a:latin typeface="微软雅黑" panose="020B0503020204020204" charset="-122"/>
                <a:ea typeface="微软雅黑" panose="020B0503020204020204" charset="-122"/>
              </a:rPr>
              <a:t>倒装。</a:t>
            </a:r>
            <a:endParaRPr lang="zh-CN" altLang="en-US" sz="2400" dirty="0">
              <a:solidFill>
                <a:schemeClr val="tx1"/>
              </a:solidFill>
              <a:latin typeface="微软雅黑" panose="020B0503020204020204" charset="-122"/>
              <a:ea typeface="微软雅黑" panose="020B0503020204020204" charset="-122"/>
            </a:endParaRPr>
          </a:p>
        </p:txBody>
      </p:sp>
      <p:pic>
        <p:nvPicPr>
          <p:cNvPr id="54" name="Picture 2" descr="E:\01商乐\05区工作\04课题组\做ppt\19章 生活用电\图\保险总开关.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21355" y="2257258"/>
            <a:ext cx="1472401" cy="2649655"/>
          </a:xfrm>
          <a:prstGeom prst="rect">
            <a:avLst/>
          </a:prstGeom>
          <a:noFill/>
          <a:ln>
            <a:noFill/>
          </a:ln>
          <a:effectLst>
            <a:outerShdw blurRad="558800" dist="50800" dir="5400000" algn="ctr" rotWithShape="0">
              <a:srgbClr val="000000">
                <a:alpha val="6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ox(i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par>
                                <p:cTn id="13" presetID="42" presetClass="entr" presetSubtype="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anim calcmode="lin" valueType="num">
                                      <p:cBhvr>
                                        <p:cTn id="16" dur="1000" fill="hold"/>
                                        <p:tgtEl>
                                          <p:spTgt spid="35"/>
                                        </p:tgtEl>
                                        <p:attrNameLst>
                                          <p:attrName>ppt_x</p:attrName>
                                        </p:attrNameLst>
                                      </p:cBhvr>
                                      <p:tavLst>
                                        <p:tav tm="0">
                                          <p:val>
                                            <p:strVal val="#ppt_x"/>
                                          </p:val>
                                        </p:tav>
                                        <p:tav tm="100000">
                                          <p:val>
                                            <p:strVal val="#ppt_x"/>
                                          </p:val>
                                        </p:tav>
                                      </p:tavLst>
                                    </p:anim>
                                    <p:anim calcmode="lin" valueType="num">
                                      <p:cBhvr>
                                        <p:cTn id="1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2"/>
            <a:ext cx="736376" cy="359227"/>
          </a:xfrm>
          <a:prstGeom prst="rect">
            <a:avLst/>
          </a:prstGeom>
        </p:spPr>
      </p:pic>
      <p:sp>
        <p:nvSpPr>
          <p:cNvPr id="4" name="Text Box 2"/>
          <p:cNvSpPr txBox="1">
            <a:spLocks noChangeArrowheads="1"/>
          </p:cNvSpPr>
          <p:nvPr/>
        </p:nvSpPr>
        <p:spPr bwMode="auto">
          <a:xfrm>
            <a:off x="412848" y="190500"/>
            <a:ext cx="4126415"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spcBef>
                <a:spcPct val="50000"/>
              </a:spcBef>
            </a:pPr>
            <a:r>
              <a:rPr lang="zh-CN" altLang="en-US" sz="2400" dirty="0" smtClean="0">
                <a:solidFill>
                  <a:srgbClr val="FF0000"/>
                </a:solidFill>
                <a:latin typeface="微软雅黑" panose="020B0503020204020204" charset="-122"/>
              </a:rPr>
              <a:t>（</a:t>
            </a:r>
            <a:r>
              <a:rPr lang="en-US" altLang="zh-CN" sz="2400" dirty="0" smtClean="0">
                <a:solidFill>
                  <a:srgbClr val="FF0000"/>
                </a:solidFill>
                <a:latin typeface="微软雅黑" panose="020B0503020204020204" charset="-122"/>
              </a:rPr>
              <a:t>3</a:t>
            </a:r>
            <a:r>
              <a:rPr lang="zh-CN" altLang="en-US" sz="2400" dirty="0" smtClean="0">
                <a:solidFill>
                  <a:srgbClr val="FF0000"/>
                </a:solidFill>
                <a:latin typeface="微软雅黑" panose="020B0503020204020204" charset="-122"/>
              </a:rPr>
              <a:t>）保险装置</a:t>
            </a:r>
            <a:r>
              <a:rPr lang="en-US" altLang="zh-CN" sz="2400" dirty="0" smtClean="0">
                <a:solidFill>
                  <a:srgbClr val="FF0000"/>
                </a:solidFill>
                <a:latin typeface="微软雅黑" panose="020B0503020204020204" charset="-122"/>
              </a:rPr>
              <a:t>-----</a:t>
            </a:r>
            <a:r>
              <a:rPr lang="zh-CN" altLang="en-US" sz="2400" dirty="0" smtClean="0">
                <a:solidFill>
                  <a:srgbClr val="FF0000"/>
                </a:solidFill>
                <a:latin typeface="微软雅黑" panose="020B0503020204020204" charset="-122"/>
              </a:rPr>
              <a:t>熔丝</a:t>
            </a:r>
            <a:endParaRPr lang="zh-CN" altLang="en-US" sz="2400" dirty="0">
              <a:solidFill>
                <a:srgbClr val="FF0000"/>
              </a:solidFill>
              <a:latin typeface="微软雅黑" panose="020B0503020204020204" charset="-122"/>
            </a:endParaRPr>
          </a:p>
        </p:txBody>
      </p:sp>
      <p:sp>
        <p:nvSpPr>
          <p:cNvPr id="5" name="Text Box 3"/>
          <p:cNvSpPr txBox="1">
            <a:spLocks noChangeArrowheads="1"/>
          </p:cNvSpPr>
          <p:nvPr/>
        </p:nvSpPr>
        <p:spPr bwMode="auto">
          <a:xfrm>
            <a:off x="345288" y="728365"/>
            <a:ext cx="15679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r>
              <a:rPr lang="zh-CN" altLang="en-US" sz="2400" dirty="0">
                <a:latin typeface="微软雅黑" panose="020B0503020204020204" charset="-122"/>
              </a:rPr>
              <a:t>① 作用：</a:t>
            </a:r>
          </a:p>
        </p:txBody>
      </p:sp>
      <p:sp>
        <p:nvSpPr>
          <p:cNvPr id="6" name="Text Box 4"/>
          <p:cNvSpPr txBox="1">
            <a:spLocks noChangeArrowheads="1"/>
          </p:cNvSpPr>
          <p:nvPr/>
        </p:nvSpPr>
        <p:spPr bwMode="auto">
          <a:xfrm>
            <a:off x="334977" y="1632586"/>
            <a:ext cx="16204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微软雅黑" panose="020B0503020204020204" charset="-122"/>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r>
              <a:rPr lang="zh-CN" altLang="en-US" dirty="0"/>
              <a:t>② 材料：</a:t>
            </a:r>
          </a:p>
        </p:txBody>
      </p:sp>
      <p:sp>
        <p:nvSpPr>
          <p:cNvPr id="7" name="Text Box 5"/>
          <p:cNvSpPr txBox="1">
            <a:spLocks noChangeArrowheads="1"/>
          </p:cNvSpPr>
          <p:nvPr/>
        </p:nvSpPr>
        <p:spPr bwMode="auto">
          <a:xfrm>
            <a:off x="334977" y="2094251"/>
            <a:ext cx="8387953"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lgn="l">
              <a:lnSpc>
                <a:spcPct val="150000"/>
              </a:lnSpc>
              <a:defRPr sz="2400">
                <a:solidFill>
                  <a:schemeClr val="tx1"/>
                </a:solidFill>
                <a:latin typeface="微软雅黑" panose="020B0503020204020204" charset="-122"/>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r>
              <a:rPr lang="zh-CN" altLang="en-US" dirty="0"/>
              <a:t>③ </a:t>
            </a:r>
            <a:r>
              <a:rPr lang="zh-CN" altLang="en-US" dirty="0">
                <a:sym typeface="微软雅黑" panose="020B0503020204020204" charset="-122"/>
              </a:rPr>
              <a:t>选用</a:t>
            </a:r>
            <a:r>
              <a:rPr lang="zh-CN" altLang="en-US" dirty="0"/>
              <a:t>：选用额定电流等于或稍大于最大的工作电流规格的   保险丝，不能用铜丝 或者铁丝代替。</a:t>
            </a:r>
          </a:p>
        </p:txBody>
      </p:sp>
      <p:sp>
        <p:nvSpPr>
          <p:cNvPr id="8" name="Rectangle 6"/>
          <p:cNvSpPr txBox="1">
            <a:spLocks noChangeArrowheads="1"/>
          </p:cNvSpPr>
          <p:nvPr/>
        </p:nvSpPr>
        <p:spPr bwMode="auto">
          <a:xfrm>
            <a:off x="1832975" y="563236"/>
            <a:ext cx="6811565"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l">
              <a:lnSpc>
                <a:spcPct val="150000"/>
              </a:lnSpc>
            </a:pPr>
            <a:r>
              <a:rPr lang="zh-CN" altLang="en-US" sz="2400" dirty="0">
                <a:latin typeface="微软雅黑" panose="020B0503020204020204" charset="-122"/>
              </a:rPr>
              <a:t>电路中电流过大时，保险丝熔断，自动切断电路，起到保护作用。</a:t>
            </a:r>
          </a:p>
        </p:txBody>
      </p:sp>
      <p:sp>
        <p:nvSpPr>
          <p:cNvPr id="9" name="Rectangle 7"/>
          <p:cNvSpPr txBox="1">
            <a:spLocks noChangeArrowheads="1"/>
          </p:cNvSpPr>
          <p:nvPr/>
        </p:nvSpPr>
        <p:spPr bwMode="auto">
          <a:xfrm>
            <a:off x="1832975" y="1698290"/>
            <a:ext cx="66841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微软雅黑" panose="020B0503020204020204" charset="-122"/>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r>
              <a:rPr lang="zh-CN" altLang="en-US" dirty="0"/>
              <a:t>由电阻率较大、熔点较低的铅锑合金制成。</a:t>
            </a:r>
          </a:p>
        </p:txBody>
      </p:sp>
      <p:grpSp>
        <p:nvGrpSpPr>
          <p:cNvPr id="10" name="Group 8"/>
          <p:cNvGrpSpPr/>
          <p:nvPr/>
        </p:nvGrpSpPr>
        <p:grpSpPr bwMode="auto">
          <a:xfrm>
            <a:off x="5472567" y="3151104"/>
            <a:ext cx="2067616" cy="1876473"/>
            <a:chOff x="130" y="-104"/>
            <a:chExt cx="2213" cy="1882"/>
          </a:xfrm>
        </p:grpSpPr>
        <p:pic>
          <p:nvPicPr>
            <p:cNvPr id="11" name="Picture 8" descr="保险盒"/>
            <p:cNvPicPr preferRelativeResize="0">
              <a:picLocks noChangeArrowheads="1"/>
            </p:cNvPicPr>
            <p:nvPr/>
          </p:nvPicPr>
          <p:blipFill>
            <a:blip r:embed="rId3">
              <a:clrChange>
                <a:clrFrom>
                  <a:srgbClr val="FFFFCB"/>
                </a:clrFrom>
                <a:clrTo>
                  <a:srgbClr val="FFFFCB">
                    <a:alpha val="0"/>
                  </a:srgbClr>
                </a:clrTo>
              </a:clrChange>
              <a:extLst>
                <a:ext uri="{28A0092B-C50C-407E-A947-70E740481C1C}">
                  <a14:useLocalDpi xmlns:a14="http://schemas.microsoft.com/office/drawing/2010/main" val="0"/>
                </a:ext>
              </a:extLst>
            </a:blip>
            <a:srcRect t="23195" r="51344" b="23045"/>
            <a:stretch>
              <a:fillRect/>
            </a:stretch>
          </p:blipFill>
          <p:spPr bwMode="auto">
            <a:xfrm>
              <a:off x="257" y="-104"/>
              <a:ext cx="1927" cy="1444"/>
            </a:xfrm>
            <a:prstGeom prst="rect">
              <a:avLst/>
            </a:prstGeom>
            <a:noFill/>
            <a:ln>
              <a:noFill/>
            </a:ln>
            <a:effectLst>
              <a:outerShdw blurRad="685800" dist="50800" dir="5400000" algn="ctr" rotWithShape="0">
                <a:srgbClr val="00000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130" y="1352"/>
              <a:ext cx="2213" cy="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a:spcBef>
                  <a:spcPct val="50000"/>
                </a:spcBef>
              </a:pPr>
              <a:r>
                <a:rPr lang="zh-CN" altLang="en-US" sz="2400" dirty="0">
                  <a:solidFill>
                    <a:srgbClr val="FF0000"/>
                  </a:solidFill>
                  <a:latin typeface="微软雅黑" panose="020B0503020204020204" charset="-122"/>
                </a:rPr>
                <a:t>插入式保险盒</a:t>
              </a:r>
            </a:p>
          </p:txBody>
        </p:sp>
      </p:grpSp>
      <p:grpSp>
        <p:nvGrpSpPr>
          <p:cNvPr id="13" name="组合 12"/>
          <p:cNvGrpSpPr/>
          <p:nvPr/>
        </p:nvGrpSpPr>
        <p:grpSpPr>
          <a:xfrm>
            <a:off x="1984138" y="3236390"/>
            <a:ext cx="1800000" cy="1901665"/>
            <a:chOff x="609595" y="1861968"/>
            <a:chExt cx="1929466" cy="2305463"/>
          </a:xfrm>
        </p:grpSpPr>
        <p:pic>
          <p:nvPicPr>
            <p:cNvPr id="14" name="Picture 2"/>
            <p:cNvPicPr preferRelativeResize="0">
              <a:picLocks noChangeArrowheads="1"/>
            </p:cNvPicPr>
            <p:nvPr/>
          </p:nvPicPr>
          <p:blipFill rotWithShape="1">
            <a:blip r:embed="rId4">
              <a:extLst>
                <a:ext uri="{28A0092B-C50C-407E-A947-70E740481C1C}">
                  <a14:useLocalDpi xmlns:a14="http://schemas.microsoft.com/office/drawing/2010/main" val="0"/>
                </a:ext>
              </a:extLst>
            </a:blip>
            <a:srcRect l="51219" t="24582" r="3061" b="23620"/>
            <a:stretch>
              <a:fillRect/>
            </a:stretch>
          </p:blipFill>
          <p:spPr bwMode="auto">
            <a:xfrm>
              <a:off x="609595" y="1861968"/>
              <a:ext cx="1929465" cy="1745768"/>
            </a:xfrm>
            <a:prstGeom prst="rect">
              <a:avLst/>
            </a:prstGeom>
            <a:noFill/>
            <a:ln>
              <a:noFill/>
            </a:ln>
            <a:effectLst>
              <a:outerShdw blurRad="584200" dist="35921" dir="2700000" algn="ctr" rotWithShape="0">
                <a:schemeClr val="bg2">
                  <a:alpha val="62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 Box 9"/>
            <p:cNvSpPr txBox="1">
              <a:spLocks noChangeArrowheads="1"/>
            </p:cNvSpPr>
            <p:nvPr/>
          </p:nvSpPr>
          <p:spPr bwMode="auto">
            <a:xfrm>
              <a:off x="754305" y="3607736"/>
              <a:ext cx="1784756" cy="559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a:r>
                <a:rPr lang="zh-CN" altLang="en-US" sz="2400" dirty="0" smtClean="0">
                  <a:solidFill>
                    <a:srgbClr val="FF0000"/>
                  </a:solidFill>
                  <a:latin typeface="微软雅黑" panose="020B0503020204020204" charset="-122"/>
                  <a:ea typeface="微软雅黑" panose="020B0503020204020204" charset="-122"/>
                </a:rPr>
                <a:t>闸刀开关</a:t>
              </a:r>
              <a:endParaRPr lang="zh-CN" altLang="en-US" sz="2400" dirty="0">
                <a:solidFill>
                  <a:srgbClr val="FF0000"/>
                </a:solidFill>
                <a:latin typeface="微软雅黑" panose="020B0503020204020204" charset="-122"/>
                <a:ea typeface="微软雅黑" panose="020B0503020204020204" charset="-122"/>
              </a:endParaRPr>
            </a:p>
          </p:txBody>
        </p:sp>
      </p:grpSp>
      <p:grpSp>
        <p:nvGrpSpPr>
          <p:cNvPr id="27" name="组合 26"/>
          <p:cNvGrpSpPr/>
          <p:nvPr/>
        </p:nvGrpSpPr>
        <p:grpSpPr>
          <a:xfrm>
            <a:off x="3276600" y="3909879"/>
            <a:ext cx="3522134" cy="461665"/>
            <a:chOff x="3276600" y="3909879"/>
            <a:chExt cx="3522134" cy="461665"/>
          </a:xfrm>
        </p:grpSpPr>
        <p:sp>
          <p:nvSpPr>
            <p:cNvPr id="18" name="TextBox 20"/>
            <p:cNvSpPr txBox="1">
              <a:spLocks noChangeArrowheads="1"/>
            </p:cNvSpPr>
            <p:nvPr/>
          </p:nvSpPr>
          <p:spPr bwMode="auto">
            <a:xfrm>
              <a:off x="4135796" y="3909879"/>
              <a:ext cx="1277504" cy="461665"/>
            </a:xfrm>
            <a:prstGeom prst="rect">
              <a:avLst/>
            </a:prstGeom>
            <a:noFill/>
            <a:ln w="9525">
              <a:noFill/>
              <a:miter lim="800000"/>
            </a:ln>
          </p:spPr>
          <p:txBody>
            <a:bodyPr wrap="square">
              <a:spAutoFit/>
            </a:bodyPr>
            <a:lstStyle/>
            <a:p>
              <a:r>
                <a:rPr lang="zh-CN" altLang="en-US" sz="2400" dirty="0">
                  <a:latin typeface="微软雅黑" panose="020B0503020204020204" charset="-122"/>
                  <a:ea typeface="微软雅黑" panose="020B0503020204020204" charset="-122"/>
                </a:rPr>
                <a:t>保险丝</a:t>
              </a:r>
            </a:p>
          </p:txBody>
        </p:sp>
        <p:cxnSp>
          <p:nvCxnSpPr>
            <p:cNvPr id="19" name="直接连接符 18"/>
            <p:cNvCxnSpPr>
              <a:stCxn id="18" idx="1"/>
            </p:cNvCxnSpPr>
            <p:nvPr/>
          </p:nvCxnSpPr>
          <p:spPr bwMode="auto">
            <a:xfrm flipH="1" flipV="1">
              <a:off x="3276600" y="4038144"/>
              <a:ext cx="859196" cy="10256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bwMode="auto">
            <a:xfrm flipH="1">
              <a:off x="5188054" y="4033383"/>
              <a:ext cx="1610680" cy="11191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down)">
                                      <p:cBhvr>
                                        <p:cTn id="10" dur="500"/>
                                        <p:tgtEl>
                                          <p:spTgt spid="27"/>
                                        </p:tgtEl>
                                      </p:cBhvr>
                                    </p:animEffect>
                                  </p:childTnLst>
                                </p:cTn>
                              </p:par>
                              <p:par>
                                <p:cTn id="11" presetID="22" presetClass="entr" presetSubtype="4"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circle(in)">
                                      <p:cBhvr>
                                        <p:cTn id="3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2"/>
            <a:ext cx="736376" cy="359227"/>
          </a:xfrm>
          <a:prstGeom prst="rect">
            <a:avLst/>
          </a:prstGeom>
        </p:spPr>
      </p:pic>
      <p:sp>
        <p:nvSpPr>
          <p:cNvPr id="4" name="Text Box 4"/>
          <p:cNvSpPr txBox="1">
            <a:spLocks noChangeArrowheads="1"/>
          </p:cNvSpPr>
          <p:nvPr/>
        </p:nvSpPr>
        <p:spPr bwMode="auto">
          <a:xfrm>
            <a:off x="5887641" y="6265863"/>
            <a:ext cx="1512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ctr">
              <a:spcBef>
                <a:spcPct val="50000"/>
              </a:spcBef>
            </a:pPr>
            <a:r>
              <a:rPr lang="zh-CN" altLang="en-US" sz="2400" b="1">
                <a:solidFill>
                  <a:schemeClr val="tx2"/>
                </a:solidFill>
                <a:latin typeface="微软雅黑" panose="020B0503020204020204" charset="-122"/>
              </a:rPr>
              <a:t>空气开关</a:t>
            </a:r>
          </a:p>
        </p:txBody>
      </p:sp>
      <p:sp>
        <p:nvSpPr>
          <p:cNvPr id="7" name="Text Box 2"/>
          <p:cNvSpPr txBox="1">
            <a:spLocks noChangeArrowheads="1"/>
          </p:cNvSpPr>
          <p:nvPr/>
        </p:nvSpPr>
        <p:spPr bwMode="auto">
          <a:xfrm>
            <a:off x="290393" y="1198761"/>
            <a:ext cx="79807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gn="l"/>
            <a:r>
              <a:rPr lang="zh-CN" altLang="en-US" sz="2400" dirty="0" smtClean="0">
                <a:latin typeface="微软雅黑" panose="020B0503020204020204" charset="-122"/>
              </a:rPr>
              <a:t>①作用：控制整个电路的通断，以便检测电路更换设备。</a:t>
            </a:r>
            <a:endParaRPr lang="zh-CN" altLang="en-US" sz="2400" dirty="0">
              <a:latin typeface="微软雅黑" panose="020B0503020204020204" charset="-122"/>
            </a:endParaRPr>
          </a:p>
        </p:txBody>
      </p:sp>
      <p:pic>
        <p:nvPicPr>
          <p:cNvPr id="8" name="Picture 7" descr="`98R$2RPNNEENX~4)]}OOYP"/>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8093" y="2432161"/>
            <a:ext cx="2880000" cy="2520000"/>
          </a:xfrm>
          <a:prstGeom prst="rect">
            <a:avLst/>
          </a:prstGeom>
          <a:noFill/>
          <a:ln>
            <a:noFill/>
          </a:ln>
          <a:effectLst>
            <a:outerShdw blurRad="609600" dist="50800" dir="5400000" algn="ctr" rotWithShape="0">
              <a:srgbClr val="000000">
                <a:alpha val="3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2"/>
          <p:cNvSpPr txBox="1">
            <a:spLocks noChangeArrowheads="1"/>
          </p:cNvSpPr>
          <p:nvPr/>
        </p:nvSpPr>
        <p:spPr bwMode="auto">
          <a:xfrm>
            <a:off x="141737" y="206789"/>
            <a:ext cx="4126415"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spcBef>
                <a:spcPct val="50000"/>
              </a:spcBef>
            </a:pPr>
            <a:r>
              <a:rPr lang="zh-CN" altLang="en-US" sz="2400" dirty="0" smtClean="0">
                <a:solidFill>
                  <a:srgbClr val="FF0000"/>
                </a:solidFill>
                <a:latin typeface="微软雅黑" panose="020B0503020204020204" charset="-122"/>
              </a:rPr>
              <a:t>（</a:t>
            </a:r>
            <a:r>
              <a:rPr lang="en-US" altLang="zh-CN" sz="2400" dirty="0" smtClean="0">
                <a:solidFill>
                  <a:srgbClr val="FF0000"/>
                </a:solidFill>
                <a:latin typeface="微软雅黑" panose="020B0503020204020204" charset="-122"/>
              </a:rPr>
              <a:t>4</a:t>
            </a:r>
            <a:r>
              <a:rPr lang="zh-CN" altLang="en-US" sz="2400" dirty="0" smtClean="0">
                <a:solidFill>
                  <a:srgbClr val="FF0000"/>
                </a:solidFill>
                <a:latin typeface="微软雅黑" panose="020B0503020204020204" charset="-122"/>
              </a:rPr>
              <a:t>）保险装置</a:t>
            </a:r>
            <a:r>
              <a:rPr lang="en-US" altLang="zh-CN" sz="2400" dirty="0" smtClean="0">
                <a:solidFill>
                  <a:srgbClr val="FF0000"/>
                </a:solidFill>
                <a:latin typeface="微软雅黑" panose="020B0503020204020204" charset="-122"/>
              </a:rPr>
              <a:t>-----</a:t>
            </a:r>
            <a:r>
              <a:rPr lang="zh-CN" altLang="en-US" sz="2400" dirty="0">
                <a:solidFill>
                  <a:srgbClr val="FF0000"/>
                </a:solidFill>
                <a:latin typeface="微软雅黑" panose="020B0503020204020204" charset="-122"/>
              </a:rPr>
              <a:t>空气开关</a:t>
            </a:r>
          </a:p>
        </p:txBody>
      </p:sp>
      <p:sp>
        <p:nvSpPr>
          <p:cNvPr id="10" name="Text Box 2"/>
          <p:cNvSpPr txBox="1">
            <a:spLocks noChangeArrowheads="1"/>
          </p:cNvSpPr>
          <p:nvPr/>
        </p:nvSpPr>
        <p:spPr bwMode="auto">
          <a:xfrm>
            <a:off x="282905" y="668454"/>
            <a:ext cx="8657246" cy="461665"/>
          </a:xfrm>
          <a:prstGeom prst="rect">
            <a:avLst/>
          </a:prstGeom>
          <a:noFill/>
          <a:ln w="9525">
            <a:noFill/>
            <a:miter lim="800000"/>
          </a:ln>
        </p:spPr>
        <p:txBody>
          <a:bodyPr wrap="square">
            <a:spAutoFit/>
          </a:bodyPr>
          <a:lstStyle/>
          <a:p>
            <a:pPr algn="l"/>
            <a:r>
              <a:rPr lang="zh-CN" altLang="en-US" sz="2400" dirty="0" smtClean="0">
                <a:latin typeface="微软雅黑" panose="020B0503020204020204" charset="-122"/>
                <a:ea typeface="微软雅黑" panose="020B0503020204020204" charset="-122"/>
              </a:rPr>
              <a:t>电路中电流</a:t>
            </a:r>
            <a:r>
              <a:rPr lang="zh-CN" altLang="en-US" sz="2400" dirty="0">
                <a:latin typeface="微软雅黑" panose="020B0503020204020204" charset="-122"/>
                <a:ea typeface="微软雅黑" panose="020B0503020204020204" charset="-122"/>
              </a:rPr>
              <a:t>过大时，空气开关自动断开，切断电路，俗称跳闸。</a:t>
            </a:r>
          </a:p>
        </p:txBody>
      </p:sp>
      <p:grpSp>
        <p:nvGrpSpPr>
          <p:cNvPr id="11" name="组合 33"/>
          <p:cNvGrpSpPr/>
          <p:nvPr/>
        </p:nvGrpSpPr>
        <p:grpSpPr bwMode="auto">
          <a:xfrm>
            <a:off x="5599735" y="2367560"/>
            <a:ext cx="1800000" cy="2665504"/>
            <a:chOff x="7381457" y="1563064"/>
            <a:chExt cx="1799972" cy="1999434"/>
          </a:xfrm>
        </p:grpSpPr>
        <p:pic>
          <p:nvPicPr>
            <p:cNvPr id="12" name="图片 30" descr="kk.png"/>
            <p:cNvPicPr preferRelativeResize="0">
              <a:picLocks noChangeArrowheads="1"/>
            </p:cNvPicPr>
            <p:nvPr/>
          </p:nvPicPr>
          <p:blipFill>
            <a:blip r:embed="rId4"/>
            <a:srcRect/>
            <a:stretch>
              <a:fillRect/>
            </a:stretch>
          </p:blipFill>
          <p:spPr bwMode="auto">
            <a:xfrm>
              <a:off x="7381457" y="1563064"/>
              <a:ext cx="1799972" cy="1620248"/>
            </a:xfrm>
            <a:prstGeom prst="rect">
              <a:avLst/>
            </a:prstGeom>
            <a:noFill/>
            <a:ln>
              <a:noFill/>
            </a:ln>
            <a:effectLst>
              <a:outerShdw blurRad="609600" dist="50800" dir="5400000" algn="ctr" rotWithShape="0">
                <a:srgbClr val="000000">
                  <a:alpha val="33000"/>
                </a:srgbClr>
              </a:outerShdw>
            </a:effectLst>
          </p:spPr>
        </p:pic>
        <p:sp>
          <p:nvSpPr>
            <p:cNvPr id="13" name="TextBox 32"/>
            <p:cNvSpPr txBox="1">
              <a:spLocks noChangeArrowheads="1"/>
            </p:cNvSpPr>
            <p:nvPr/>
          </p:nvSpPr>
          <p:spPr bwMode="auto">
            <a:xfrm>
              <a:off x="7612600" y="3216196"/>
              <a:ext cx="1533703" cy="346302"/>
            </a:xfrm>
            <a:prstGeom prst="rect">
              <a:avLst/>
            </a:prstGeom>
            <a:noFill/>
            <a:ln w="9525">
              <a:noFill/>
              <a:miter lim="800000"/>
            </a:ln>
          </p:spPr>
          <p:txBody>
            <a:bodyPr wrap="square">
              <a:spAutoFit/>
            </a:bodyPr>
            <a:lstStyle/>
            <a:p>
              <a:r>
                <a:rPr lang="zh-CN" altLang="en-US" sz="2400" dirty="0">
                  <a:solidFill>
                    <a:srgbClr val="FF0000"/>
                  </a:solidFill>
                  <a:latin typeface="微软雅黑" panose="020B0503020204020204" charset="-122"/>
                  <a:ea typeface="微软雅黑" panose="020B0503020204020204" charset="-122"/>
                </a:rPr>
                <a:t>空气开关</a:t>
              </a:r>
            </a:p>
          </p:txBody>
        </p:sp>
      </p:grpSp>
      <p:sp>
        <p:nvSpPr>
          <p:cNvPr id="2" name="矩形 1"/>
          <p:cNvSpPr/>
          <p:nvPr/>
        </p:nvSpPr>
        <p:spPr>
          <a:xfrm>
            <a:off x="320755" y="1728159"/>
            <a:ext cx="7980760" cy="461665"/>
          </a:xfrm>
          <a:prstGeom prst="rect">
            <a:avLst/>
          </a:prstGeom>
          <a:noFill/>
          <a:ln>
            <a:noFill/>
          </a:ln>
        </p:spPr>
        <p:txBody>
          <a:bodyPr>
            <a:spAutoFit/>
          </a:bodyPr>
          <a:lstStyle/>
          <a:p>
            <a:pPr algn="l"/>
            <a:r>
              <a:rPr lang="zh-CN" altLang="en-US" sz="2400" dirty="0">
                <a:solidFill>
                  <a:schemeClr val="tx1"/>
                </a:solidFill>
                <a:latin typeface="微软雅黑" panose="020B0503020204020204" charset="-122"/>
                <a:ea typeface="微软雅黑" panose="020B0503020204020204" charset="-122"/>
              </a:rPr>
              <a:t>②安装：家庭电路的干路上，空气开关的静触点接电源线</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par>
                                <p:cTn id="21" presetID="2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2" grpId="0"/>
    </p:bld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1173</Words>
  <Application>Microsoft Office PowerPoint</Application>
  <PresentationFormat>自定义</PresentationFormat>
  <Paragraphs>150</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25</vt:i4>
      </vt:variant>
    </vt:vector>
  </HeadingPairs>
  <TitlesOfParts>
    <vt:vector size="28" baseType="lpstr">
      <vt:lpstr>Default</vt:lpstr>
      <vt:lpstr>BMP 图象</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2019-04-02T02:49:00Z</dcterms:created>
  <dcterms:modified xsi:type="dcterms:W3CDTF">2019-12-30T12:39:43Z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