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sldIdLst>
    <p:sldId id="256" r:id="rId2"/>
    <p:sldId id="278" r:id="rId3"/>
    <p:sldId id="438" r:id="rId4"/>
    <p:sldId id="439" r:id="rId5"/>
    <p:sldId id="440" r:id="rId6"/>
    <p:sldId id="436" r:id="rId7"/>
    <p:sldId id="437" r:id="rId8"/>
    <p:sldId id="441" r:id="rId9"/>
    <p:sldId id="295" r:id="rId10"/>
    <p:sldId id="445" r:id="rId11"/>
    <p:sldId id="442" r:id="rId12"/>
    <p:sldId id="302" r:id="rId13"/>
    <p:sldId id="447" r:id="rId14"/>
    <p:sldId id="305" r:id="rId15"/>
    <p:sldId id="451" r:id="rId16"/>
    <p:sldId id="452" r:id="rId17"/>
    <p:sldId id="453" r:id="rId18"/>
    <p:sldId id="457" r:id="rId19"/>
    <p:sldId id="459" r:id="rId20"/>
    <p:sldId id="460" r:id="rId21"/>
    <p:sldId id="461" r:id="rId22"/>
    <p:sldId id="462" r:id="rId23"/>
    <p:sldId id="463" r:id="rId24"/>
  </p:sldIdLst>
  <p:sldSz cx="9144000" cy="5130800"/>
  <p:notesSz cx="6858000" cy="9144000"/>
  <p:defaultTextStyle>
    <a:lvl1pPr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1pPr>
    <a:lvl2pPr indent="457200"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2pPr>
    <a:lvl3pPr indent="914400"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3pPr>
    <a:lvl4pPr indent="1371600"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4pPr>
    <a:lvl5pPr indent="1828800"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5pPr>
    <a:lvl6pPr indent="2286000"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6pPr>
    <a:lvl7pPr indent="2743200"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7pPr>
    <a:lvl8pPr indent="3200400"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8pPr>
    <a:lvl9pPr indent="3657600"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16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7E27"/>
    <a:srgbClr val="66FF33"/>
    <a:srgbClr val="01457D"/>
    <a:srgbClr val="025EAA"/>
    <a:srgbClr val="0039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44" d="100"/>
          <a:sy n="144" d="100"/>
        </p:scale>
        <p:origin x="-684" y="-102"/>
      </p:cViewPr>
      <p:guideLst>
        <p:guide orient="horz" pos="1616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Shape 35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36" name="Shape 36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</p:spTree>
    <p:extLst>
      <p:ext uri="{BB962C8B-B14F-4D97-AF65-F5344CB8AC3E}">
        <p14:creationId xmlns:p14="http://schemas.microsoft.com/office/powerpoint/2010/main" val="1627150427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1pPr>
    <a:lvl2pPr indent="2286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2pPr>
    <a:lvl3pPr indent="4572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3pPr>
    <a:lvl4pPr indent="6858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4pPr>
    <a:lvl5pPr indent="9144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5pPr>
    <a:lvl6pPr indent="11430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6pPr>
    <a:lvl7pPr indent="13716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7pPr>
    <a:lvl8pPr indent="16002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8pPr>
    <a:lvl9pPr indent="18288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74650" y="685800"/>
            <a:ext cx="61087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810860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74650" y="685800"/>
            <a:ext cx="61087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3510008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74650" y="685800"/>
            <a:ext cx="61087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811852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>
            <a:spLocks noGrp="1"/>
          </p:cNvSpPr>
          <p:nvPr>
            <p:ph type="title" hasCustomPrompt="1"/>
          </p:nvPr>
        </p:nvSpPr>
        <p:spPr>
          <a:xfrm>
            <a:off x="623887" y="0"/>
            <a:ext cx="7886701" cy="3421064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 lvl="0">
              <a:defRPr sz="1800"/>
            </a:pPr>
            <a:r>
              <a:rPr sz="6000"/>
              <a:t>标题文本</a:t>
            </a:r>
          </a:p>
        </p:txBody>
      </p:sp>
      <p:sp>
        <p:nvSpPr>
          <p:cNvPr id="12" name="Shape 12"/>
          <p:cNvSpPr>
            <a:spLocks noGrp="1"/>
          </p:cNvSpPr>
          <p:nvPr>
            <p:ph type="body" idx="1" hasCustomPrompt="1"/>
          </p:nvPr>
        </p:nvSpPr>
        <p:spPr>
          <a:xfrm>
            <a:off x="623887" y="3441700"/>
            <a:ext cx="7886701" cy="16891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500"/>
              </a:spcBef>
              <a:buSzTx/>
              <a:buNone/>
              <a:defRPr sz="2400"/>
            </a:lvl1pPr>
            <a:lvl2pPr marL="0" indent="457200">
              <a:spcBef>
                <a:spcPts val="500"/>
              </a:spcBef>
              <a:buSzTx/>
              <a:buNone/>
              <a:defRPr sz="2400"/>
            </a:lvl2pPr>
            <a:lvl3pPr marL="0" indent="914400">
              <a:spcBef>
                <a:spcPts val="500"/>
              </a:spcBef>
              <a:buSzTx/>
              <a:buNone/>
              <a:defRPr sz="2400"/>
            </a:lvl3pPr>
            <a:lvl4pPr marL="0" indent="1371600">
              <a:spcBef>
                <a:spcPts val="500"/>
              </a:spcBef>
              <a:buSzTx/>
              <a:buNone/>
              <a:defRPr sz="2400"/>
            </a:lvl4pPr>
            <a:lvl5pPr marL="0" indent="1828800">
              <a:spcBef>
                <a:spcPts val="500"/>
              </a:spcBef>
              <a:buSzTx/>
              <a:buNone/>
              <a:defRPr sz="2400"/>
            </a:lvl5pPr>
          </a:lstStyle>
          <a:p>
            <a:pPr lvl="0">
              <a:defRPr sz="1800"/>
            </a:pPr>
            <a:r>
              <a:rPr sz="2400"/>
              <a:t>正文级别 1</a:t>
            </a:r>
          </a:p>
          <a:p>
            <a:pPr lvl="1">
              <a:defRPr sz="1800"/>
            </a:pPr>
            <a:r>
              <a:rPr sz="2400"/>
              <a:t>正文级别 2</a:t>
            </a:r>
          </a:p>
          <a:p>
            <a:pPr lvl="2">
              <a:defRPr sz="1800"/>
            </a:pPr>
            <a:r>
              <a:rPr sz="2400"/>
              <a:t>正文级别 3</a:t>
            </a:r>
          </a:p>
          <a:p>
            <a:pPr lvl="3">
              <a:defRPr sz="1800"/>
            </a:pPr>
            <a:r>
              <a:rPr sz="2400"/>
              <a:t>正文级别 4</a:t>
            </a:r>
          </a:p>
          <a:p>
            <a:pPr lvl="4">
              <a:defRPr sz="1800"/>
            </a:pPr>
            <a:r>
              <a:rPr sz="2400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15" name="Shape 15"/>
          <p:cNvSpPr>
            <a:spLocks noGrp="1"/>
          </p:cNvSpPr>
          <p:nvPr>
            <p:ph type="body" idx="1" hasCustomPrompt="1"/>
          </p:nvPr>
        </p:nvSpPr>
        <p:spPr>
          <a:xfrm>
            <a:off x="628650" y="1368425"/>
            <a:ext cx="3867150" cy="3762375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7864747" y="126477"/>
            <a:ext cx="1135204" cy="341359"/>
            <a:chOff x="468128" y="370735"/>
            <a:chExt cx="1135204" cy="341359"/>
          </a:xfrm>
        </p:grpSpPr>
        <p:pic>
          <p:nvPicPr>
            <p:cNvPr id="5" name="图片 4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9670" y="370735"/>
              <a:ext cx="490406" cy="177473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128" y="558194"/>
              <a:ext cx="1135204" cy="153900"/>
            </a:xfrm>
            <a:prstGeom prst="rect">
              <a:avLst/>
            </a:prstGeom>
          </p:spPr>
        </p:pic>
      </p:grp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/>
          </p:cNvSpPr>
          <p:nvPr>
            <p:ph type="title" hasCustomPrompt="1"/>
          </p:nvPr>
        </p:nvSpPr>
        <p:spPr>
          <a:xfrm>
            <a:off x="630237" y="273050"/>
            <a:ext cx="7886701" cy="995363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18" name="Shape 18"/>
          <p:cNvSpPr>
            <a:spLocks noGrp="1"/>
          </p:cNvSpPr>
          <p:nvPr>
            <p:ph type="body" idx="1" hasCustomPrompt="1"/>
          </p:nvPr>
        </p:nvSpPr>
        <p:spPr>
          <a:xfrm>
            <a:off x="630237" y="1260475"/>
            <a:ext cx="3868739" cy="617538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500"/>
              </a:spcBef>
              <a:buSzTx/>
              <a:buNone/>
              <a:defRPr sz="2400" b="1"/>
            </a:lvl1pPr>
            <a:lvl2pPr marL="0" indent="457200">
              <a:spcBef>
                <a:spcPts val="500"/>
              </a:spcBef>
              <a:buSzTx/>
              <a:buNone/>
              <a:defRPr sz="2400" b="1"/>
            </a:lvl2pPr>
            <a:lvl3pPr marL="0" indent="914400">
              <a:spcBef>
                <a:spcPts val="500"/>
              </a:spcBef>
              <a:buSzTx/>
              <a:buNone/>
              <a:defRPr sz="2400" b="1"/>
            </a:lvl3pPr>
            <a:lvl4pPr marL="0" indent="1371600">
              <a:spcBef>
                <a:spcPts val="500"/>
              </a:spcBef>
              <a:buSzTx/>
              <a:buNone/>
              <a:defRPr sz="2400" b="1"/>
            </a:lvl4pPr>
            <a:lvl5pPr marL="0" indent="1828800">
              <a:spcBef>
                <a:spcPts val="500"/>
              </a:spcBef>
              <a:buSzTx/>
              <a:buNone/>
              <a:defRPr sz="2400" b="1"/>
            </a:lvl5pPr>
          </a:lstStyle>
          <a:p>
            <a:pPr lvl="0">
              <a:defRPr sz="1800" b="0"/>
            </a:pPr>
            <a:r>
              <a:rPr sz="2400" b="1"/>
              <a:t>正文级别 1</a:t>
            </a:r>
          </a:p>
          <a:p>
            <a:pPr lvl="1">
              <a:defRPr sz="1800" b="0"/>
            </a:pPr>
            <a:r>
              <a:rPr sz="2400" b="1"/>
              <a:t>正文级别 2</a:t>
            </a:r>
          </a:p>
          <a:p>
            <a:pPr lvl="2">
              <a:defRPr sz="1800" b="0"/>
            </a:pPr>
            <a:r>
              <a:rPr sz="2400" b="1"/>
              <a:t>正文级别 3</a:t>
            </a:r>
          </a:p>
          <a:p>
            <a:pPr lvl="3">
              <a:defRPr sz="1800" b="0"/>
            </a:pPr>
            <a:r>
              <a:rPr sz="2400" b="1"/>
              <a:t>正文级别 4</a:t>
            </a:r>
          </a:p>
          <a:p>
            <a:pPr lvl="4">
              <a:defRPr sz="1800" b="0"/>
            </a:pPr>
            <a:r>
              <a:rPr sz="2400" b="1"/>
              <a:t>正文级别 5</a:t>
            </a: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7864747" y="126477"/>
            <a:ext cx="1135204" cy="341359"/>
            <a:chOff x="468128" y="370735"/>
            <a:chExt cx="1135204" cy="341359"/>
          </a:xfrm>
        </p:grpSpPr>
        <p:pic>
          <p:nvPicPr>
            <p:cNvPr id="5" name="图片 4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9670" y="370735"/>
              <a:ext cx="490406" cy="177473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128" y="558194"/>
              <a:ext cx="1135204" cy="153900"/>
            </a:xfrm>
            <a:prstGeom prst="rect">
              <a:avLst/>
            </a:prstGeom>
          </p:spPr>
        </p:pic>
      </p:grp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>
            <a:spLocks noGrp="1"/>
          </p:cNvSpPr>
          <p:nvPr>
            <p:ph type="title" hasCustomPrompt="1"/>
          </p:nvPr>
        </p:nvSpPr>
        <p:spPr>
          <a:xfrm>
            <a:off x="628650" y="273050"/>
            <a:ext cx="7886700" cy="995363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grpSp>
        <p:nvGrpSpPr>
          <p:cNvPr id="3" name="组合 2"/>
          <p:cNvGrpSpPr/>
          <p:nvPr userDrawn="1"/>
        </p:nvGrpSpPr>
        <p:grpSpPr>
          <a:xfrm>
            <a:off x="7864747" y="126477"/>
            <a:ext cx="1135204" cy="341359"/>
            <a:chOff x="468128" y="370735"/>
            <a:chExt cx="1135204" cy="341359"/>
          </a:xfrm>
        </p:grpSpPr>
        <p:pic>
          <p:nvPicPr>
            <p:cNvPr id="4" name="图片 3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9670" y="370735"/>
              <a:ext cx="490406" cy="177473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128" y="558194"/>
              <a:ext cx="1135204" cy="153900"/>
            </a:xfrm>
            <a:prstGeom prst="rect">
              <a:avLst/>
            </a:prstGeom>
          </p:spPr>
        </p:pic>
      </p:grp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Shape 23"/>
          <p:cNvSpPr>
            <a:spLocks noGrp="1"/>
          </p:cNvSpPr>
          <p:nvPr>
            <p:ph type="title" hasCustomPrompt="1"/>
          </p:nvPr>
        </p:nvSpPr>
        <p:spPr>
          <a:xfrm>
            <a:off x="630237" y="0"/>
            <a:ext cx="2949576" cy="154305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 lvl="0">
              <a:defRPr sz="1800"/>
            </a:pPr>
            <a:r>
              <a:rPr sz="3200"/>
              <a:t>标题文本</a:t>
            </a:r>
          </a:p>
        </p:txBody>
      </p:sp>
      <p:sp>
        <p:nvSpPr>
          <p:cNvPr id="24" name="Shape 24"/>
          <p:cNvSpPr>
            <a:spLocks noGrp="1"/>
          </p:cNvSpPr>
          <p:nvPr>
            <p:ph type="body" idx="1" hasCustomPrompt="1"/>
          </p:nvPr>
        </p:nvSpPr>
        <p:spPr>
          <a:xfrm>
            <a:off x="3887787" y="739775"/>
            <a:ext cx="4629151" cy="4391025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>
            <a:spLocks noGrp="1"/>
          </p:cNvSpPr>
          <p:nvPr>
            <p:ph type="title" hasCustomPrompt="1"/>
          </p:nvPr>
        </p:nvSpPr>
        <p:spPr>
          <a:xfrm>
            <a:off x="630237" y="0"/>
            <a:ext cx="2949576" cy="154305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 lvl="0">
              <a:defRPr sz="1800"/>
            </a:pPr>
            <a:r>
              <a:rPr sz="3200"/>
              <a:t>标题文本</a:t>
            </a:r>
          </a:p>
        </p:txBody>
      </p:sp>
      <p:sp>
        <p:nvSpPr>
          <p:cNvPr id="27" name="Shape 27"/>
          <p:cNvSpPr>
            <a:spLocks noGrp="1"/>
          </p:cNvSpPr>
          <p:nvPr>
            <p:ph type="body" idx="1" hasCustomPrompt="1"/>
          </p:nvPr>
        </p:nvSpPr>
        <p:spPr>
          <a:xfrm>
            <a:off x="630237" y="1543050"/>
            <a:ext cx="2949576" cy="358775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300"/>
              </a:spcBef>
              <a:buSzTx/>
              <a:buNone/>
              <a:defRPr sz="1600"/>
            </a:lvl1pPr>
            <a:lvl2pPr marL="0" indent="457200">
              <a:spcBef>
                <a:spcPts val="300"/>
              </a:spcBef>
              <a:buSzTx/>
              <a:buNone/>
              <a:defRPr sz="1600"/>
            </a:lvl2pPr>
            <a:lvl3pPr marL="0" indent="914400">
              <a:spcBef>
                <a:spcPts val="300"/>
              </a:spcBef>
              <a:buSzTx/>
              <a:buNone/>
              <a:defRPr sz="1600"/>
            </a:lvl3pPr>
            <a:lvl4pPr marL="0" indent="1371600">
              <a:spcBef>
                <a:spcPts val="300"/>
              </a:spcBef>
              <a:buSzTx/>
              <a:buNone/>
              <a:defRPr sz="1600"/>
            </a:lvl4pPr>
            <a:lvl5pPr marL="0" indent="1828800">
              <a:spcBef>
                <a:spcPts val="300"/>
              </a:spcBef>
              <a:buSzTx/>
              <a:buNone/>
              <a:defRPr sz="1600"/>
            </a:lvl5pPr>
          </a:lstStyle>
          <a:p>
            <a:pPr lvl="0">
              <a:defRPr sz="1800"/>
            </a:pPr>
            <a:r>
              <a:rPr sz="1600"/>
              <a:t>正文级别 1</a:t>
            </a:r>
          </a:p>
          <a:p>
            <a:pPr lvl="1">
              <a:defRPr sz="1800"/>
            </a:pPr>
            <a:r>
              <a:rPr sz="1600"/>
              <a:t>正文级别 2</a:t>
            </a:r>
          </a:p>
          <a:p>
            <a:pPr lvl="2">
              <a:defRPr sz="1800"/>
            </a:pPr>
            <a:r>
              <a:rPr sz="1600"/>
              <a:t>正文级别 3</a:t>
            </a:r>
          </a:p>
          <a:p>
            <a:pPr lvl="3">
              <a:defRPr sz="1800"/>
            </a:pPr>
            <a:r>
              <a:rPr sz="1600"/>
              <a:t>正文级别 4</a:t>
            </a:r>
          </a:p>
          <a:p>
            <a:pPr lvl="4">
              <a:defRPr sz="1800"/>
            </a:pPr>
            <a:r>
              <a:rPr sz="1600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30" name="Shape 30"/>
          <p:cNvSpPr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hape 32"/>
          <p:cNvSpPr>
            <a:spLocks noGrp="1"/>
          </p:cNvSpPr>
          <p:nvPr>
            <p:ph type="title" hasCustomPrompt="1"/>
          </p:nvPr>
        </p:nvSpPr>
        <p:spPr>
          <a:xfrm>
            <a:off x="6543675" y="273050"/>
            <a:ext cx="1971675" cy="4857750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33" name="Shape 33"/>
          <p:cNvSpPr>
            <a:spLocks noGrp="1"/>
          </p:cNvSpPr>
          <p:nvPr>
            <p:ph type="body" idx="1" hasCustomPrompt="1"/>
          </p:nvPr>
        </p:nvSpPr>
        <p:spPr>
          <a:xfrm>
            <a:off x="628650" y="273050"/>
            <a:ext cx="5762625" cy="4857750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/>
          </p:cNvSpPr>
          <p:nvPr>
            <p:ph type="title"/>
          </p:nvPr>
        </p:nvSpPr>
        <p:spPr>
          <a:xfrm>
            <a:off x="628650" y="273050"/>
            <a:ext cx="7886700" cy="1095375"/>
          </a:xfrm>
          <a:prstGeom prst="rect">
            <a:avLst/>
          </a:prstGeom>
          <a:ln w="12700">
            <a:miter lim="400000"/>
          </a:ln>
        </p:spPr>
        <p:txBody>
          <a:bodyPr lIns="45719" rIns="45719"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3" name="Shape 3"/>
          <p:cNvSpPr>
            <a:spLocks noGrp="1"/>
          </p:cNvSpPr>
          <p:nvPr>
            <p:ph type="body" idx="1"/>
          </p:nvPr>
        </p:nvSpPr>
        <p:spPr>
          <a:xfrm>
            <a:off x="628650" y="1368425"/>
            <a:ext cx="7886700" cy="3762375"/>
          </a:xfrm>
          <a:prstGeom prst="rect">
            <a:avLst/>
          </a:prstGeom>
          <a:ln w="12700">
            <a:miter lim="400000"/>
          </a:ln>
        </p:spPr>
        <p:txBody>
          <a:bodyPr lIns="45719" rIns="45719"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7450969" y="126477"/>
            <a:ext cx="1433080" cy="430931"/>
            <a:chOff x="468128" y="370735"/>
            <a:chExt cx="1135204" cy="341359"/>
          </a:xfrm>
        </p:grpSpPr>
        <p:pic>
          <p:nvPicPr>
            <p:cNvPr id="8" name="图片 7"/>
            <p:cNvPicPr>
              <a:picLocks noChangeAspect="1"/>
            </p:cNvPicPr>
            <p:nvPr userDrawn="1"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9670" y="370735"/>
              <a:ext cx="490406" cy="177473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128" y="558194"/>
              <a:ext cx="1135204" cy="153900"/>
            </a:xfrm>
            <a:prstGeom prst="rect">
              <a:avLst/>
            </a:prstGeom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</p:sldLayoutIdLst>
  <p:transition spd="med"/>
  <p:txStyles>
    <p:titleStyle>
      <a:lvl1pPr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1pPr>
      <a:lvl2pPr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2pPr>
      <a:lvl3pPr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3pPr>
      <a:lvl4pPr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4pPr>
      <a:lvl5pPr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5pPr>
      <a:lvl6pPr indent="457200"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6pPr>
      <a:lvl7pPr indent="914400"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7pPr>
      <a:lvl8pPr indent="1371600"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8pPr>
      <a:lvl9pPr indent="1828800"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9pPr>
    </p:titleStyle>
    <p:bodyStyle>
      <a:lvl1pPr marL="342900" indent="-342900">
        <a:spcBef>
          <a:spcPts val="700"/>
        </a:spcBef>
        <a:buSzPct val="100000"/>
        <a:buChar char="•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1pPr>
      <a:lvl2pPr marL="783590" indent="-326390">
        <a:spcBef>
          <a:spcPts val="700"/>
        </a:spcBef>
        <a:buSzPct val="100000"/>
        <a:buChar char="–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2pPr>
      <a:lvl3pPr marL="1219200" indent="-304800">
        <a:spcBef>
          <a:spcPts val="700"/>
        </a:spcBef>
        <a:buSzPct val="100000"/>
        <a:buChar char="•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3pPr>
      <a:lvl4pPr marL="1737360" indent="-365760">
        <a:spcBef>
          <a:spcPts val="700"/>
        </a:spcBef>
        <a:buSzPct val="100000"/>
        <a:buChar char="–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4pPr>
      <a:lvl5pPr marL="2194560" indent="-365760">
        <a:spcBef>
          <a:spcPts val="700"/>
        </a:spcBef>
        <a:buSzPct val="100000"/>
        <a:buChar char="»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5pPr>
      <a:lvl6pPr marL="2692400" indent="-406400">
        <a:spcBef>
          <a:spcPts val="700"/>
        </a:spcBef>
        <a:buSzPct val="100000"/>
        <a:buChar char="•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6pPr>
      <a:lvl7pPr marL="3149600" indent="-406400">
        <a:spcBef>
          <a:spcPts val="700"/>
        </a:spcBef>
        <a:buSzPct val="100000"/>
        <a:buChar char="•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7pPr>
      <a:lvl8pPr marL="3606800" indent="-406400">
        <a:spcBef>
          <a:spcPts val="700"/>
        </a:spcBef>
        <a:buSzPct val="100000"/>
        <a:buChar char="•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8pPr>
      <a:lvl9pPr marL="4064000" indent="-406400">
        <a:spcBef>
          <a:spcPts val="700"/>
        </a:spcBef>
        <a:buSzPct val="100000"/>
        <a:buChar char="•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9pPr>
    </p:bodyStyle>
    <p:otherStyle>
      <a:lvl1pPr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1pPr>
      <a:lvl2pPr indent="4572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2pPr>
      <a:lvl3pPr indent="9144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3pPr>
      <a:lvl4pPr indent="13716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4pPr>
      <a:lvl5pPr indent="18288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5pPr>
      <a:lvl6pPr indent="22860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6pPr>
      <a:lvl7pPr indent="27432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7pPr>
      <a:lvl8pPr indent="32004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8pPr>
      <a:lvl9pPr indent="36576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5.jpg"/><Relationship Id="rId5" Type="http://schemas.openxmlformats.org/officeDocument/2006/relationships/image" Target="../media/image34.png"/><Relationship Id="rId4" Type="http://schemas.openxmlformats.org/officeDocument/2006/relationships/image" Target="../media/image33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8.jpeg"/><Relationship Id="rId5" Type="http://schemas.openxmlformats.org/officeDocument/2006/relationships/image" Target="../media/image47.jpeg"/><Relationship Id="rId4" Type="http://schemas.openxmlformats.org/officeDocument/2006/relationships/image" Target="../media/image4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51.jpeg"/><Relationship Id="rId4" Type="http://schemas.openxmlformats.org/officeDocument/2006/relationships/hyperlink" Target="http://pxh.js.zwu.edu.cn/content/A6/a6.htm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9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g"/><Relationship Id="rId3" Type="http://schemas.openxmlformats.org/officeDocument/2006/relationships/image" Target="../media/image10.jpeg"/><Relationship Id="rId7" Type="http://schemas.openxmlformats.org/officeDocument/2006/relationships/image" Target="../media/image14.jp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3.jpeg"/><Relationship Id="rId5" Type="http://schemas.openxmlformats.org/officeDocument/2006/relationships/image" Target="../media/image12.jpg"/><Relationship Id="rId4" Type="http://schemas.openxmlformats.org/officeDocument/2006/relationships/image" Target="../media/image11.jpg"/><Relationship Id="rId9" Type="http://schemas.openxmlformats.org/officeDocument/2006/relationships/image" Target="../media/image16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7.jpg"/><Relationship Id="rId7" Type="http://schemas.openxmlformats.org/officeDocument/2006/relationships/image" Target="../media/image20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Relationship Id="rId6" Type="http://schemas.microsoft.com/office/2007/relationships/hdphoto" Target="../media/hdphoto1.wdp"/><Relationship Id="rId5" Type="http://schemas.openxmlformats.org/officeDocument/2006/relationships/image" Target="../media/image19.png"/><Relationship Id="rId4" Type="http://schemas.openxmlformats.org/officeDocument/2006/relationships/image" Target="../media/image18.jpg"/><Relationship Id="rId9" Type="http://schemas.openxmlformats.org/officeDocument/2006/relationships/image" Target="../media/image2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emf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332747" y="1934396"/>
            <a:ext cx="1829733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物理</a:t>
            </a:r>
            <a:endParaRPr kumimoji="0" lang="zh-CN" altLang="en-US" sz="2400" b="1" i="0" u="none" strike="noStrike" cap="none" spc="0" normalizeH="0" dirty="0">
              <a:ln>
                <a:noFill/>
              </a:ln>
              <a:solidFill>
                <a:schemeClr val="bg1"/>
              </a:solidFill>
              <a:effectLst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Arial" panose="020B0706020202030204"/>
            </a:endParaRPr>
          </a:p>
        </p:txBody>
      </p:sp>
      <p:sp>
        <p:nvSpPr>
          <p:cNvPr id="40" name="Shape 40"/>
          <p:cNvSpPr/>
          <p:nvPr/>
        </p:nvSpPr>
        <p:spPr>
          <a:xfrm>
            <a:off x="4512269" y="2396059"/>
            <a:ext cx="2584233" cy="502702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4000" baseline="-250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第二十章  第</a:t>
            </a:r>
            <a:r>
              <a:rPr lang="en-US" altLang="zh-CN" sz="4000" baseline="-250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4000" baseline="-250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节</a:t>
            </a:r>
            <a:endParaRPr lang="zh-CN" sz="4000" baseline="-250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Shape 40"/>
          <p:cNvSpPr/>
          <p:nvPr/>
        </p:nvSpPr>
        <p:spPr>
          <a:xfrm>
            <a:off x="4005557" y="852103"/>
            <a:ext cx="4207934" cy="830997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7200" b="1" baseline="-25000" dirty="0">
                <a:solidFill>
                  <a:srgbClr val="007E27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人教</a:t>
            </a:r>
            <a:r>
              <a:rPr lang="zh-CN" altLang="en-US" sz="7200" b="1" baseline="-25000" dirty="0" smtClean="0">
                <a:solidFill>
                  <a:srgbClr val="007E27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版  物理</a:t>
            </a:r>
            <a:r>
              <a:rPr lang="zh-CN" altLang="en-US" sz="2400" b="1" baseline="-25000" dirty="0" smtClean="0">
                <a:solidFill>
                  <a:srgbClr val="007E27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（初中）</a:t>
            </a:r>
            <a:endParaRPr lang="zh-CN" sz="2400" b="1" baseline="-25000" dirty="0">
              <a:solidFill>
                <a:srgbClr val="007E27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6" name="Shape 40"/>
          <p:cNvSpPr/>
          <p:nvPr/>
        </p:nvSpPr>
        <p:spPr>
          <a:xfrm>
            <a:off x="4607213" y="3170994"/>
            <a:ext cx="3004621" cy="646331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5400" baseline="-250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磁现象 磁场</a:t>
            </a:r>
            <a:endParaRPr lang="zh-CN" sz="5400" baseline="-250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7314" y="203839"/>
            <a:ext cx="1530566" cy="307775"/>
          </a:xfrm>
          <a:prstGeom prst="rect">
            <a:avLst/>
          </a:prstGeom>
          <a:solidFill>
            <a:srgbClr val="007E27"/>
          </a:solidFill>
          <a:ln w="12700" cap="flat">
            <a:noFill/>
            <a:prstDash val="solid"/>
            <a:miter lim="800000"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softEdge rad="1905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dist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400" b="1" u="none" strike="noStrike" cap="none" spc="0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腾祥范笑歌楷书简繁合集" panose="01010104010101010101" pitchFamily="2" charset="-122"/>
                <a:ea typeface="腾祥范笑歌楷书简繁合集" panose="01010104010101010101" pitchFamily="2" charset="-122"/>
                <a:cs typeface="微软雅黑" panose="020B0502040204020203" charset="-122"/>
                <a:sym typeface="微软雅黑" panose="020B0502040204020203" charset="-122"/>
              </a:rPr>
              <a:t>同步</a:t>
            </a:r>
            <a:r>
              <a:rPr kumimoji="0" lang="zh-CN" altLang="en-US" sz="1400" b="1" u="none" strike="noStrike" cap="none" spc="0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腾祥范笑歌楷书简繁合集" panose="01010104010101010101" pitchFamily="2" charset="-122"/>
                <a:ea typeface="腾祥范笑歌楷书简繁合集" panose="01010104010101010101" pitchFamily="2" charset="-122"/>
                <a:cs typeface="微软雅黑" panose="020B0502040204020203" charset="-122"/>
                <a:sym typeface="微软雅黑" panose="020B0502040204020203" charset="-122"/>
              </a:rPr>
              <a:t>精品课堂</a:t>
            </a:r>
            <a:endParaRPr kumimoji="0" lang="zh-CN" altLang="en-US" sz="1400" b="1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腾祥范笑歌楷书简繁合集" panose="01010104010101010101" pitchFamily="2" charset="-122"/>
              <a:ea typeface="腾祥范笑歌楷书简繁合集" panose="01010104010101010101" pitchFamily="2" charset="-122"/>
              <a:cs typeface="微软雅黑" panose="020B0502040204020203" charset="-122"/>
              <a:sym typeface="微软雅黑" panose="020B0502040204020203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298954" y="1946145"/>
            <a:ext cx="1246493" cy="3693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itchFamily="34" charset="-122"/>
                <a:ea typeface="微软雅黑" pitchFamily="34" charset="-122"/>
                <a:sym typeface="Arial" panose="020B0706020202030204"/>
              </a:rPr>
              <a:t>（九年级）</a:t>
            </a:r>
            <a:endParaRPr kumimoji="0" lang="zh-CN" altLang="en-US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itchFamily="34" charset="-122"/>
              <a:ea typeface="微软雅黑" pitchFamily="34" charset="-122"/>
              <a:sym typeface="Arial" panose="020B0706020202030204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693" y="764897"/>
            <a:ext cx="3592864" cy="3590100"/>
          </a:xfrm>
          <a:prstGeom prst="rect">
            <a:avLst/>
          </a:prstGeom>
          <a:effectLst>
            <a:glow rad="63500">
              <a:schemeClr val="accent3">
                <a:satMod val="175000"/>
                <a:alpha val="4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 spd="med" advClick="0" advTm="200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690652"/>
            <a:ext cx="736376" cy="359227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483325" y="623278"/>
            <a:ext cx="772239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①手表被磁体磁化后，走时不准；</a:t>
            </a:r>
            <a:endParaRPr lang="zh-CN" altLang="zh-CN" sz="2400" kern="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②彩色电视机的显像管被磁化后，色彩失真；</a:t>
            </a:r>
            <a:endParaRPr lang="zh-CN" altLang="zh-CN" sz="24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35622" y="222573"/>
            <a:ext cx="3256366" cy="461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/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微软雅黑" pitchFamily="34" charset="-122"/>
              </a:rPr>
              <a:t>（</a:t>
            </a:r>
            <a:r>
              <a:rPr lang="en-US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微软雅黑" pitchFamily="34" charset="-122"/>
              </a:rPr>
              <a:t>1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微软雅黑" pitchFamily="34" charset="-122"/>
              </a:rPr>
              <a:t>）磁化的危害</a:t>
            </a:r>
            <a:endParaRPr lang="zh-CN" altLang="en-US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  <a:cs typeface="微软雅黑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44714" y="2008631"/>
            <a:ext cx="2828018" cy="461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/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微软雅黑" pitchFamily="34" charset="-122"/>
              </a:rPr>
              <a:t>（</a:t>
            </a:r>
            <a:r>
              <a:rPr lang="en-US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微软雅黑" pitchFamily="34" charset="-122"/>
              </a:rPr>
              <a:t>2</a:t>
            </a: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微软雅黑" pitchFamily="34" charset="-122"/>
              </a:rPr>
              <a:t>）磁现象的应用</a:t>
            </a:r>
          </a:p>
        </p:txBody>
      </p:sp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483325" y="14448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554889" y="2805034"/>
            <a:ext cx="1453590" cy="1514253"/>
            <a:chOff x="444982" y="2917459"/>
            <a:chExt cx="1453590" cy="1514253"/>
          </a:xfrm>
        </p:grpSpPr>
        <p:pic>
          <p:nvPicPr>
            <p:cNvPr id="9" name="图片 8"/>
            <p:cNvPicPr preferRelativeResize="0"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4982" y="2917459"/>
              <a:ext cx="1440000" cy="1014364"/>
            </a:xfrm>
            <a:prstGeom prst="rect">
              <a:avLst/>
            </a:prstGeom>
          </p:spPr>
        </p:pic>
        <p:sp>
          <p:nvSpPr>
            <p:cNvPr id="15" name="矩形 14"/>
            <p:cNvSpPr/>
            <p:nvPr/>
          </p:nvSpPr>
          <p:spPr>
            <a:xfrm>
              <a:off x="483325" y="3970047"/>
              <a:ext cx="1415247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l"/>
              <a:r>
                <a:rPr lang="zh-CN" altLang="en-US" sz="24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cs typeface="微软雅黑" pitchFamily="34" charset="-122"/>
                </a:rPr>
                <a:t>核磁共振</a:t>
              </a:r>
              <a:endPara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微软雅黑" pitchFamily="34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2380220" y="2838582"/>
            <a:ext cx="1440000" cy="1541665"/>
            <a:chOff x="2312822" y="2917459"/>
            <a:chExt cx="1440000" cy="1541665"/>
          </a:xfrm>
        </p:grpSpPr>
        <p:pic>
          <p:nvPicPr>
            <p:cNvPr id="11" name="图片 10"/>
            <p:cNvPicPr preferRelativeResize="0">
              <a:picLocks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833" t="16005" r="8068" b="4392"/>
            <a:stretch/>
          </p:blipFill>
          <p:spPr>
            <a:xfrm>
              <a:off x="2312822" y="2917459"/>
              <a:ext cx="1440000" cy="1080000"/>
            </a:xfrm>
            <a:prstGeom prst="rect">
              <a:avLst/>
            </a:prstGeom>
          </p:spPr>
        </p:pic>
        <p:sp>
          <p:nvSpPr>
            <p:cNvPr id="16" name="矩形 15"/>
            <p:cNvSpPr/>
            <p:nvPr/>
          </p:nvSpPr>
          <p:spPr>
            <a:xfrm>
              <a:off x="2511466" y="3997459"/>
              <a:ext cx="1241355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l"/>
              <a:r>
                <a:rPr lang="zh-CN" altLang="en-US" sz="24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cs typeface="微软雅黑" pitchFamily="34" charset="-122"/>
                </a:rPr>
                <a:t>录像带</a:t>
              </a:r>
              <a:endPara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微软雅黑" pitchFamily="34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4219547" y="2856499"/>
            <a:ext cx="1759132" cy="1462788"/>
            <a:chOff x="4100604" y="2852323"/>
            <a:chExt cx="1759132" cy="1462788"/>
          </a:xfrm>
        </p:grpSpPr>
        <p:pic>
          <p:nvPicPr>
            <p:cNvPr id="8193" name="Picture 1"/>
            <p:cNvPicPr preferRelativeResize="0">
              <a:picLocks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00605" y="2852323"/>
              <a:ext cx="1439863" cy="10795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7" name="矩形 16"/>
            <p:cNvSpPr/>
            <p:nvPr/>
          </p:nvSpPr>
          <p:spPr>
            <a:xfrm>
              <a:off x="4100604" y="3853446"/>
              <a:ext cx="1759132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l"/>
              <a:r>
                <a:rPr lang="zh-CN" altLang="en-US" sz="24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cs typeface="微软雅黑" pitchFamily="34" charset="-122"/>
                </a:rPr>
                <a:t>电脑的硬盘</a:t>
              </a:r>
              <a:endPara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微软雅黑" pitchFamily="34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6058739" y="2855999"/>
            <a:ext cx="2520000" cy="1541665"/>
            <a:chOff x="5888251" y="2851823"/>
            <a:chExt cx="2520000" cy="1541665"/>
          </a:xfrm>
        </p:grpSpPr>
        <p:pic>
          <p:nvPicPr>
            <p:cNvPr id="12" name="图片 11"/>
            <p:cNvPicPr preferRelativeResize="0">
              <a:picLocks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88251" y="2851823"/>
              <a:ext cx="2520000" cy="1080000"/>
            </a:xfrm>
            <a:prstGeom prst="rect">
              <a:avLst/>
            </a:prstGeom>
          </p:spPr>
        </p:pic>
        <p:sp>
          <p:nvSpPr>
            <p:cNvPr id="18" name="矩形 17"/>
            <p:cNvSpPr/>
            <p:nvPr/>
          </p:nvSpPr>
          <p:spPr>
            <a:xfrm>
              <a:off x="6033625" y="3931823"/>
              <a:ext cx="2229251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l"/>
              <a:r>
                <a:rPr lang="zh-CN" altLang="en-US" sz="2400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cs typeface="微软雅黑" pitchFamily="34" charset="-122"/>
                </a:rPr>
                <a:t>信用卡的磁条</a:t>
              </a:r>
              <a:endPara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31118101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690652"/>
            <a:ext cx="736376" cy="359227"/>
          </a:xfrm>
          <a:prstGeom prst="rect">
            <a:avLst/>
          </a:prstGeom>
        </p:spPr>
      </p:pic>
      <p:sp>
        <p:nvSpPr>
          <p:cNvPr id="6" name="矩形 4"/>
          <p:cNvSpPr/>
          <p:nvPr/>
        </p:nvSpPr>
        <p:spPr>
          <a:xfrm>
            <a:off x="268894" y="204994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algn="l" rtl="0" latinLnBrk="1" hangingPunct="0"/>
            <a:r>
              <a:rPr lang="zh-CN" altLang="en-US" sz="2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二、磁场</a:t>
            </a:r>
            <a:endParaRPr lang="zh-CN" altLang="en-US" sz="2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68893" y="728212"/>
            <a:ext cx="850063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有</a:t>
            </a:r>
            <a:r>
              <a:rPr lang="zh-CN" altLang="en-US" sz="2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甲、乙两根外形完全相同的钢棒， 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甲有</a:t>
            </a:r>
            <a:r>
              <a:rPr lang="zh-CN" altLang="en-US" sz="2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磁性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，乙没有磁性。分别用甲和乙靠近小磁针，</a:t>
            </a:r>
            <a:r>
              <a:rPr lang="zh-CN" altLang="zh-CN" sz="2400" kern="1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</a:t>
            </a:r>
            <a:r>
              <a:rPr lang="zh-CN" altLang="zh-CN" sz="2400" kern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观察到了什么现象</a:t>
            </a:r>
            <a:r>
              <a:rPr lang="en-US" altLang="zh-CN" sz="2400" kern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zh-CN" altLang="zh-CN" sz="24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268893" y="2201600"/>
            <a:ext cx="4132402" cy="1553060"/>
            <a:chOff x="268893" y="2329114"/>
            <a:chExt cx="4132402" cy="1553060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8893" y="2348400"/>
              <a:ext cx="2158006" cy="1514488"/>
            </a:xfrm>
            <a:prstGeom prst="rect">
              <a:avLst/>
            </a:prstGeom>
          </p:spPr>
        </p:pic>
        <p:pic>
          <p:nvPicPr>
            <p:cNvPr id="4103" name="Picture 7" descr="12004005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26899" y="2329114"/>
              <a:ext cx="1974396" cy="15530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8" name="矩形 7"/>
          <p:cNvSpPr/>
          <p:nvPr/>
        </p:nvSpPr>
        <p:spPr>
          <a:xfrm>
            <a:off x="4650376" y="2100967"/>
            <a:ext cx="424978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zh-CN" sz="2400" kern="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现象</a:t>
            </a:r>
            <a:r>
              <a:rPr lang="zh-CN" altLang="zh-CN" sz="2400" kern="1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2400" kern="1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甲靠近</a:t>
            </a:r>
            <a:r>
              <a:rPr lang="zh-CN" altLang="zh-CN" sz="2400" kern="1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磁针，磁针发生</a:t>
            </a:r>
            <a:r>
              <a:rPr lang="zh-CN" altLang="zh-CN" sz="2400" kern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偏转，说明什么</a:t>
            </a:r>
            <a:r>
              <a:rPr lang="zh-CN" altLang="zh-CN" sz="2400" kern="1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  <a:r>
              <a:rPr lang="zh-CN" altLang="en-US" sz="2400" kern="1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乙靠近</a:t>
            </a:r>
            <a:r>
              <a:rPr lang="zh-CN" altLang="zh-CN" sz="2400" kern="1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磁针</a:t>
            </a:r>
            <a:r>
              <a:rPr lang="zh-CN" altLang="en-US" sz="2400" kern="1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。未发生变化。</a:t>
            </a:r>
            <a:endParaRPr lang="zh-CN" altLang="zh-CN" sz="2400" kern="1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81529" y="4044321"/>
            <a:ext cx="783953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zh-CN" sz="2400" kern="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表明</a:t>
            </a:r>
            <a:r>
              <a:rPr lang="zh-CN" altLang="zh-CN" sz="2400" kern="1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2400" kern="1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甲对</a:t>
            </a:r>
            <a:r>
              <a:rPr lang="zh-CN" altLang="zh-CN" sz="2400" kern="1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小磁针</a:t>
            </a:r>
            <a:r>
              <a:rPr lang="zh-CN" altLang="en-US" sz="2400" kern="1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施加了</a:t>
            </a:r>
            <a:r>
              <a:rPr lang="zh-CN" altLang="zh-CN" sz="2400" kern="1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力</a:t>
            </a:r>
            <a:r>
              <a:rPr lang="zh-CN" altLang="zh-CN" sz="2400" kern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zh-CN" sz="2400" kern="1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作用</a:t>
            </a:r>
            <a:r>
              <a:rPr lang="zh-CN" altLang="en-US" sz="2400" kern="1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，而乙对小磁针没有。</a:t>
            </a:r>
            <a:endParaRPr lang="zh-CN" altLang="zh-CN" sz="2400" kern="1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371603" y="855559"/>
            <a:ext cx="1471876" cy="466948"/>
            <a:chOff x="1525324" y="1370636"/>
            <a:chExt cx="1471876" cy="602415"/>
          </a:xfrm>
        </p:grpSpPr>
        <p:sp>
          <p:nvSpPr>
            <p:cNvPr id="12" name="Shape 108"/>
            <p:cNvSpPr/>
            <p:nvPr/>
          </p:nvSpPr>
          <p:spPr>
            <a:xfrm>
              <a:off x="1525324" y="1370636"/>
              <a:ext cx="1471876" cy="602415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>
                  <a:latin typeface="微软雅黑" panose="020B0502040204020203" charset="-122"/>
                  <a:ea typeface="微软雅黑" panose="020B0502040204020203" charset="-122"/>
                  <a:cs typeface="微软雅黑" panose="020B0502040204020203" charset="-122"/>
                  <a:sym typeface="微软雅黑" panose="020B0502040204020203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2040204020203" charset="-122"/>
                <a:ea typeface="微软雅黑" panose="020B0502040204020203" charset="-122"/>
                <a:sym typeface="微软雅黑" panose="020B0502040204020203" charset="-122"/>
              </a:endParaRPr>
            </a:p>
          </p:txBody>
        </p:sp>
        <p:sp>
          <p:nvSpPr>
            <p:cNvPr id="13" name="Shape 112"/>
            <p:cNvSpPr/>
            <p:nvPr/>
          </p:nvSpPr>
          <p:spPr>
            <a:xfrm>
              <a:off x="1584592" y="1370636"/>
              <a:ext cx="1412608" cy="595599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2040204020203" charset="-122"/>
                  <a:ea typeface="微软雅黑" panose="020B0502040204020203" charset="-122"/>
                  <a:cs typeface="微软雅黑" panose="020B0502040204020203" charset="-122"/>
                  <a:sym typeface="微软雅黑" panose="020B0502040204020203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800">
                  <a:solidFill>
                    <a:srgbClr val="000000"/>
                  </a:solidFill>
                </a:defRPr>
              </a:pPr>
              <a:r>
                <a:rPr kumimoji="0" lang="zh-CN" altLang="en-US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sym typeface="微软雅黑" panose="020B0502040204020203" charset="-122"/>
                </a:rPr>
                <a:t>想想做做</a:t>
              </a:r>
              <a:endParaRPr kumimoji="0" sz="2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sym typeface="微软雅黑" panose="020B0502040204020203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60721434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690652"/>
            <a:ext cx="736376" cy="359227"/>
          </a:xfrm>
          <a:prstGeom prst="rect">
            <a:avLst/>
          </a:prstGeom>
        </p:spPr>
      </p:pic>
      <p:sp>
        <p:nvSpPr>
          <p:cNvPr id="5" name="Text Box 3"/>
          <p:cNvSpPr txBox="1"/>
          <p:nvPr/>
        </p:nvSpPr>
        <p:spPr>
          <a:xfrm>
            <a:off x="100522" y="607992"/>
            <a:ext cx="7786005" cy="1135054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(1)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itchFamily="34" charset="-122"/>
              </a:rPr>
              <a:t>磁体</a:t>
            </a:r>
            <a:r>
              <a:rPr lang="zh-CN" altLang="en-US" sz="2400" dirty="0">
                <a:latin typeface="微软雅黑" panose="020B0503020204020204" pitchFamily="34" charset="-122"/>
                <a:ea typeface="微软雅黑" pitchFamily="34" charset="-122"/>
              </a:rPr>
              <a:t>周围存在一种看不见、摸不着能使指针偏转的物质，这种物质叫做磁场。</a:t>
            </a:r>
          </a:p>
        </p:txBody>
      </p:sp>
      <p:sp>
        <p:nvSpPr>
          <p:cNvPr id="6" name="Text Box 9"/>
          <p:cNvSpPr txBox="1"/>
          <p:nvPr/>
        </p:nvSpPr>
        <p:spPr>
          <a:xfrm>
            <a:off x="221797" y="230687"/>
            <a:ext cx="1258659" cy="461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algn="l"/>
            <a:r>
              <a:rPr lang="en-US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微软雅黑" pitchFamily="34" charset="-122"/>
                <a:sym typeface="+mn-ea"/>
              </a:rPr>
              <a:t>1</a:t>
            </a:r>
            <a:r>
              <a:rPr lang="en-US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微软雅黑" pitchFamily="34" charset="-122"/>
                <a:sym typeface="+mn-ea"/>
              </a:rPr>
              <a:t>.</a:t>
            </a:r>
            <a:r>
              <a:rPr lang="en-US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微软雅黑" pitchFamily="34" charset="-122"/>
                <a:sym typeface="+mn-ea"/>
              </a:rPr>
              <a:t>磁场</a:t>
            </a:r>
            <a:endParaRPr lang="en-US" altLang="zh-CN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  <a:cs typeface="微软雅黑" pitchFamily="34" charset="-122"/>
              <a:sym typeface="+mn-ea"/>
            </a:endParaRPr>
          </a:p>
        </p:txBody>
      </p:sp>
      <p:sp>
        <p:nvSpPr>
          <p:cNvPr id="7" name="Text Box 9"/>
          <p:cNvSpPr txBox="1"/>
          <p:nvPr/>
        </p:nvSpPr>
        <p:spPr>
          <a:xfrm>
            <a:off x="0" y="1801002"/>
            <a:ext cx="8216808" cy="461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algn="l">
              <a:spcBef>
                <a:spcPts val="0"/>
              </a:spcBef>
            </a:pPr>
            <a:r>
              <a:rPr lang="zh-CN" altLang="en-US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微软雅黑" pitchFamily="34" charset="-122"/>
                <a:sym typeface="+mn-ea"/>
              </a:rPr>
              <a:t>（</a:t>
            </a:r>
            <a:r>
              <a:rPr lang="en-US" altLang="zh-CN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微软雅黑" pitchFamily="34" charset="-122"/>
                <a:sym typeface="+mn-ea"/>
              </a:rPr>
              <a:t>2)</a:t>
            </a: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微软雅黑" pitchFamily="34" charset="-122"/>
                <a:sym typeface="+mn-ea"/>
              </a:rPr>
              <a:t>磁场的基本性质</a:t>
            </a:r>
            <a:r>
              <a:rPr lang="en-US" altLang="zh-CN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微软雅黑" pitchFamily="34" charset="-122"/>
                <a:sym typeface="+mn-ea"/>
              </a:rPr>
              <a:t>：</a:t>
            </a: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微软雅黑" pitchFamily="34" charset="-122"/>
                <a:sym typeface="+mn-ea"/>
              </a:rPr>
              <a:t>对放入其中的磁体产生磁力的作用</a:t>
            </a:r>
            <a:r>
              <a:rPr lang="en-US" altLang="zh-CN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itchFamily="34" charset="-122"/>
                <a:sym typeface="+mn-ea"/>
              </a:rPr>
              <a:t>.</a:t>
            </a:r>
            <a:endParaRPr lang="en-US" altLang="zh-CN" sz="2400" dirty="0">
              <a:solidFill>
                <a:schemeClr val="tx1"/>
              </a:solidFill>
              <a:latin typeface="微软雅黑" panose="020B0503020204020204" pitchFamily="34" charset="-122"/>
              <a:ea typeface="微软雅黑" pitchFamily="34" charset="-122"/>
              <a:sym typeface="+mn-ea"/>
            </a:endParaRPr>
          </a:p>
        </p:txBody>
      </p:sp>
      <p:sp>
        <p:nvSpPr>
          <p:cNvPr id="8" name="Text Box 9"/>
          <p:cNvSpPr txBox="1"/>
          <p:nvPr/>
        </p:nvSpPr>
        <p:spPr>
          <a:xfrm>
            <a:off x="221797" y="2331916"/>
            <a:ext cx="2125435" cy="461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algn="l"/>
            <a:r>
              <a:rPr lang="en-US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微软雅黑" pitchFamily="34" charset="-122"/>
                <a:sym typeface="+mn-ea"/>
              </a:rPr>
              <a:t>2.磁场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微软雅黑" pitchFamily="34" charset="-122"/>
                <a:sym typeface="+mn-ea"/>
              </a:rPr>
              <a:t>的方向</a:t>
            </a:r>
            <a:endParaRPr lang="en-US" altLang="zh-CN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  <a:cs typeface="微软雅黑" pitchFamily="34" charset="-122"/>
              <a:sym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08462" y="2761079"/>
            <a:ext cx="835206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</a:t>
            </a:r>
            <a:r>
              <a:rPr lang="zh-CN" altLang="zh-CN" sz="2400" kern="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条形磁体周围把</a:t>
            </a:r>
            <a:r>
              <a:rPr lang="zh-CN" altLang="zh-CN" sz="2400" kern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几个小磁针放在不同地方</a:t>
            </a: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，观察小磁针的指向。</a:t>
            </a:r>
            <a:endParaRPr lang="zh-CN" altLang="zh-CN" sz="24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218" name="Picture 2" descr="1210400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6607" y="3561331"/>
            <a:ext cx="1706238" cy="12064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矩形 8"/>
          <p:cNvSpPr/>
          <p:nvPr/>
        </p:nvSpPr>
        <p:spPr>
          <a:xfrm>
            <a:off x="4262845" y="3361243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现象</a:t>
            </a:r>
            <a:r>
              <a:rPr lang="en-US" altLang="zh-CN" sz="2400" kern="1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2400" kern="1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不同位置</a:t>
            </a:r>
            <a:r>
              <a:rPr lang="zh-CN" altLang="zh-CN" sz="2400" kern="1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</a:t>
            </a:r>
            <a:r>
              <a:rPr lang="zh-CN" altLang="en-US" sz="2400" kern="1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磁针的</a:t>
            </a:r>
            <a:r>
              <a:rPr lang="zh-CN" altLang="zh-CN" sz="2400" kern="1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指向</a:t>
            </a:r>
            <a:r>
              <a:rPr lang="zh-CN" altLang="zh-CN" sz="2400" u="sng" kern="1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不同</a:t>
            </a:r>
            <a:r>
              <a:rPr lang="zh-CN" altLang="zh-CN" sz="2400" kern="1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zh-CN" sz="2400" kern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说明小磁针所受力的方向</a:t>
            </a:r>
            <a:r>
              <a:rPr lang="zh-CN" altLang="zh-CN" sz="2400" u="sng" kern="1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不同</a:t>
            </a:r>
            <a:r>
              <a:rPr lang="zh-CN" altLang="en-US" sz="2400" kern="1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zh-CN" sz="24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384493" y="4444575"/>
            <a:ext cx="333617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zh-CN" sz="2400" kern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结论：磁场具有</a:t>
            </a:r>
            <a:r>
              <a:rPr lang="zh-CN" altLang="zh-CN" sz="2400" kern="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方向性</a:t>
            </a:r>
            <a:r>
              <a:rPr lang="en-US" altLang="zh-CN" sz="2400" kern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zh-CN" sz="2400" kern="1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306383" y="2894295"/>
            <a:ext cx="1471876" cy="466948"/>
            <a:chOff x="1525324" y="1370636"/>
            <a:chExt cx="1471876" cy="602415"/>
          </a:xfrm>
        </p:grpSpPr>
        <p:sp>
          <p:nvSpPr>
            <p:cNvPr id="12" name="Shape 108"/>
            <p:cNvSpPr/>
            <p:nvPr/>
          </p:nvSpPr>
          <p:spPr>
            <a:xfrm>
              <a:off x="1525324" y="1370636"/>
              <a:ext cx="1471876" cy="602415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>
                  <a:latin typeface="微软雅黑" panose="020B0502040204020203" charset="-122"/>
                  <a:ea typeface="微软雅黑" panose="020B0502040204020203" charset="-122"/>
                  <a:cs typeface="微软雅黑" panose="020B0502040204020203" charset="-122"/>
                  <a:sym typeface="微软雅黑" panose="020B0502040204020203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2040204020203" charset="-122"/>
                <a:ea typeface="微软雅黑" panose="020B0502040204020203" charset="-122"/>
                <a:sym typeface="微软雅黑" panose="020B0502040204020203" charset="-122"/>
              </a:endParaRPr>
            </a:p>
          </p:txBody>
        </p:sp>
        <p:sp>
          <p:nvSpPr>
            <p:cNvPr id="13" name="Shape 112"/>
            <p:cNvSpPr/>
            <p:nvPr/>
          </p:nvSpPr>
          <p:spPr>
            <a:xfrm>
              <a:off x="1584592" y="1370636"/>
              <a:ext cx="1412608" cy="595599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2040204020203" charset="-122"/>
                  <a:ea typeface="微软雅黑" panose="020B0502040204020203" charset="-122"/>
                  <a:cs typeface="微软雅黑" panose="020B0502040204020203" charset="-122"/>
                  <a:sym typeface="微软雅黑" panose="020B0502040204020203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800">
                  <a:solidFill>
                    <a:srgbClr val="000000"/>
                  </a:solidFill>
                </a:defRPr>
              </a:pPr>
              <a:r>
                <a:rPr kumimoji="0" lang="zh-CN" altLang="en-US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sym typeface="微软雅黑" panose="020B0502040204020203" charset="-122"/>
                </a:rPr>
                <a:t>演示实验</a:t>
              </a:r>
              <a:endParaRPr kumimoji="0" sz="2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sym typeface="微软雅黑" panose="020B0502040204020203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18367561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  <p:bldP spid="2" grpId="0"/>
      <p:bldP spid="9" grpId="0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13211" y="424312"/>
            <a:ext cx="914551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spcAft>
                <a:spcPts val="0"/>
              </a:spcAft>
            </a:pPr>
            <a:r>
              <a:rPr lang="zh-CN" altLang="zh-CN" sz="2400" kern="1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（</a:t>
            </a:r>
            <a:r>
              <a:rPr lang="en-US" altLang="zh-CN" sz="2400" kern="1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1</a:t>
            </a:r>
            <a:r>
              <a:rPr lang="zh-CN" altLang="zh-CN" sz="2400" kern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）规定：小磁针在磁场</a:t>
            </a:r>
            <a:r>
              <a:rPr lang="zh-CN" altLang="zh-CN" sz="2400" kern="1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中静止</a:t>
            </a:r>
            <a:r>
              <a:rPr lang="zh-CN" altLang="zh-CN" sz="2400" kern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时，</a:t>
            </a:r>
            <a:r>
              <a:rPr lang="en-US" altLang="zh-CN" sz="2400" kern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N</a:t>
            </a:r>
            <a:r>
              <a:rPr lang="zh-CN" altLang="zh-CN" sz="2400" kern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极所指方向为该点磁场方向</a:t>
            </a:r>
            <a:endParaRPr lang="zh-CN" altLang="zh-CN" sz="24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5110" y="1016633"/>
            <a:ext cx="863454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spcAft>
                <a:spcPts val="0"/>
              </a:spcAft>
            </a:pPr>
            <a:r>
              <a:rPr lang="en-US" altLang="zh-CN" sz="2400" kern="1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zh-CN" altLang="zh-CN" sz="2400" kern="1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怎么</a:t>
            </a:r>
            <a:r>
              <a:rPr lang="zh-CN" altLang="zh-CN" sz="2400" kern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能显示每一个点的磁场的方向和周围磁场的分布呢？</a:t>
            </a:r>
            <a:endParaRPr lang="zh-CN" altLang="zh-CN" sz="24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 Box 9"/>
          <p:cNvSpPr txBox="1"/>
          <p:nvPr/>
        </p:nvSpPr>
        <p:spPr>
          <a:xfrm>
            <a:off x="116908" y="1496346"/>
            <a:ext cx="8915400" cy="461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algn="l"/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微软雅黑" pitchFamily="34" charset="-122"/>
                <a:sym typeface="+mn-ea"/>
              </a:rPr>
              <a:t>转化法：小铁屑被磁化后，相当于小磁针。 显示磁场的分布特点。</a:t>
            </a:r>
            <a:endParaRPr lang="en-US" altLang="zh-CN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  <a:cs typeface="微软雅黑" pitchFamily="34" charset="-122"/>
              <a:sym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89409" y="2001939"/>
            <a:ext cx="840594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400" kern="1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2400" kern="1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在</a:t>
            </a:r>
            <a:r>
              <a:rPr lang="zh-CN" altLang="zh-CN" sz="2400" kern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磁体上面放一块有机玻璃，玻璃上均匀地撒一些铁屑，轻敲玻璃，观察。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图片 9" descr="20.1-5.jpg"/>
          <p:cNvPicPr preferRelativeResize="0"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6950" y="3153193"/>
            <a:ext cx="2880000" cy="1800000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  <a:effectLst>
            <a:outerShdw blurRad="622300" dist="50800" dir="5400000" algn="ctr" rotWithShape="0">
              <a:srgbClr val="000000">
                <a:alpha val="47000"/>
              </a:srgbClr>
            </a:outerShdw>
            <a:reflection blurRad="596900" stA="49000" endPos="65000" dist="508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图片 10" descr="20.1-6.jpg"/>
          <p:cNvPicPr preferRelativeResize="0"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4045" y="3136992"/>
            <a:ext cx="2880000" cy="1800000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  <a:effectLst>
            <a:outerShdw blurRad="622300" dist="50800" dir="5400000" algn="ctr" rotWithShape="0">
              <a:srgbClr val="000000">
                <a:alpha val="47000"/>
              </a:srgbClr>
            </a:outerShdw>
            <a:reflection blurRad="596900" stA="49000" endPos="65000" dist="508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9" name="组合 8"/>
          <p:cNvGrpSpPr/>
          <p:nvPr/>
        </p:nvGrpSpPr>
        <p:grpSpPr>
          <a:xfrm>
            <a:off x="189409" y="2124951"/>
            <a:ext cx="1471876" cy="466948"/>
            <a:chOff x="1525324" y="1370636"/>
            <a:chExt cx="1471876" cy="602415"/>
          </a:xfrm>
        </p:grpSpPr>
        <p:sp>
          <p:nvSpPr>
            <p:cNvPr id="10" name="Shape 108"/>
            <p:cNvSpPr/>
            <p:nvPr/>
          </p:nvSpPr>
          <p:spPr>
            <a:xfrm>
              <a:off x="1525324" y="1370636"/>
              <a:ext cx="1471876" cy="602415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>
                  <a:latin typeface="微软雅黑" panose="020B0502040204020203" charset="-122"/>
                  <a:ea typeface="微软雅黑" panose="020B0502040204020203" charset="-122"/>
                  <a:cs typeface="微软雅黑" panose="020B0502040204020203" charset="-122"/>
                  <a:sym typeface="微软雅黑" panose="020B0502040204020203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2040204020203" charset="-122"/>
                <a:ea typeface="微软雅黑" panose="020B0502040204020203" charset="-122"/>
                <a:sym typeface="微软雅黑" panose="020B0502040204020203" charset="-122"/>
              </a:endParaRPr>
            </a:p>
          </p:txBody>
        </p:sp>
        <p:sp>
          <p:nvSpPr>
            <p:cNvPr id="11" name="Shape 112"/>
            <p:cNvSpPr/>
            <p:nvPr/>
          </p:nvSpPr>
          <p:spPr>
            <a:xfrm>
              <a:off x="1584592" y="1370636"/>
              <a:ext cx="1412608" cy="595599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2040204020203" charset="-122"/>
                  <a:ea typeface="微软雅黑" panose="020B0502040204020203" charset="-122"/>
                  <a:cs typeface="微软雅黑" panose="020B0502040204020203" charset="-122"/>
                  <a:sym typeface="微软雅黑" panose="020B0502040204020203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800">
                  <a:solidFill>
                    <a:srgbClr val="000000"/>
                  </a:solidFill>
                </a:defRPr>
              </a:pPr>
              <a:r>
                <a:rPr kumimoji="0" lang="zh-CN" altLang="en-US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sym typeface="微软雅黑" panose="020B0502040204020203" charset="-122"/>
                </a:rPr>
                <a:t>演示实验</a:t>
              </a:r>
              <a:endParaRPr kumimoji="0" sz="2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sym typeface="微软雅黑" panose="020B0502040204020203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146944" y="1045767"/>
            <a:ext cx="819237" cy="470343"/>
            <a:chOff x="1819831" y="1358365"/>
            <a:chExt cx="1303840" cy="606795"/>
          </a:xfrm>
        </p:grpSpPr>
        <p:sp>
          <p:nvSpPr>
            <p:cNvPr id="13" name="Shape 108"/>
            <p:cNvSpPr/>
            <p:nvPr/>
          </p:nvSpPr>
          <p:spPr>
            <a:xfrm>
              <a:off x="1831975" y="1358365"/>
              <a:ext cx="1291696" cy="602415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>
                  <a:latin typeface="微软雅黑" panose="020B0502040204020203" charset="-122"/>
                  <a:ea typeface="微软雅黑" panose="020B0502040204020203" charset="-122"/>
                  <a:cs typeface="微软雅黑" panose="020B0502040204020203" charset="-122"/>
                  <a:sym typeface="微软雅黑" panose="020B0502040204020203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2040204020203" charset="-122"/>
                <a:ea typeface="微软雅黑" panose="020B0502040204020203" charset="-122"/>
                <a:sym typeface="微软雅黑" panose="020B0502040204020203" charset="-122"/>
              </a:endParaRPr>
            </a:p>
          </p:txBody>
        </p:sp>
        <p:sp>
          <p:nvSpPr>
            <p:cNvPr id="14" name="Shape 112"/>
            <p:cNvSpPr/>
            <p:nvPr/>
          </p:nvSpPr>
          <p:spPr>
            <a:xfrm>
              <a:off x="1819831" y="1369561"/>
              <a:ext cx="1177369" cy="595599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2040204020203" charset="-122"/>
                  <a:ea typeface="微软雅黑" panose="020B0502040204020203" charset="-122"/>
                  <a:cs typeface="微软雅黑" panose="020B0502040204020203" charset="-122"/>
                  <a:sym typeface="微软雅黑" panose="020B0502040204020203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800">
                  <a:solidFill>
                    <a:srgbClr val="000000"/>
                  </a:solidFill>
                </a:defRPr>
              </a:pPr>
              <a:r>
                <a:rPr kumimoji="0" lang="zh-CN" altLang="en-US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sym typeface="微软雅黑" panose="020B0502040204020203" charset="-122"/>
                </a:rPr>
                <a:t>问题</a:t>
              </a:r>
              <a:endParaRPr kumimoji="0" sz="2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sym typeface="微软雅黑" panose="020B0502040204020203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2197139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690652"/>
            <a:ext cx="736376" cy="359227"/>
          </a:xfrm>
          <a:prstGeom prst="rect">
            <a:avLst/>
          </a:prstGeom>
        </p:spPr>
      </p:pic>
      <p:pic>
        <p:nvPicPr>
          <p:cNvPr id="8" name="Picture 6" descr="2DU3ZN1774X1SGBC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9" t="2499" r="2827" b="14333"/>
          <a:stretch>
            <a:fillRect/>
          </a:stretch>
        </p:blipFill>
        <p:spPr bwMode="auto">
          <a:xfrm>
            <a:off x="3647665" y="1752369"/>
            <a:ext cx="1795461" cy="1209135"/>
          </a:xfrm>
          <a:prstGeom prst="rect">
            <a:avLst/>
          </a:prstGeom>
          <a:effectLst>
            <a:outerShdw blurRad="381000" dist="50800" dir="5400000" algn="ctr" rotWithShape="0">
              <a:srgbClr val="000000">
                <a:alpha val="5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 Box 4"/>
          <p:cNvSpPr txBox="1"/>
          <p:nvPr/>
        </p:nvSpPr>
        <p:spPr>
          <a:xfrm>
            <a:off x="58852" y="200226"/>
            <a:ext cx="2428875" cy="461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algn="l"/>
            <a:r>
              <a:rPr lang="en-US" altLang="zh-CN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微软雅黑" pitchFamily="34" charset="-122"/>
                <a:sym typeface="+mn-ea"/>
              </a:rPr>
              <a:t>（2）磁感线</a:t>
            </a:r>
          </a:p>
        </p:txBody>
      </p:sp>
      <p:sp>
        <p:nvSpPr>
          <p:cNvPr id="2" name="矩形 1"/>
          <p:cNvSpPr/>
          <p:nvPr/>
        </p:nvSpPr>
        <p:spPr>
          <a:xfrm>
            <a:off x="154646" y="563001"/>
            <a:ext cx="8262860" cy="1200329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zh-CN" sz="2400" dirty="0"/>
              <a:t>①</a:t>
            </a:r>
            <a:r>
              <a:rPr lang="zh-CN" altLang="en-US" sz="2400" noProof="1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微软雅黑" pitchFamily="34" charset="-122"/>
              </a:rPr>
              <a:t>根据小</a:t>
            </a:r>
            <a:r>
              <a:rPr lang="zh-CN" altLang="en-US" sz="2400" noProof="1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微软雅黑" pitchFamily="34" charset="-122"/>
              </a:rPr>
              <a:t>磁针在磁场中的排列情况，用一些带箭头的曲线画出来，可以方便、形象地描述磁场，这样的曲线叫磁感线。</a:t>
            </a:r>
          </a:p>
        </p:txBody>
      </p:sp>
      <p:sp>
        <p:nvSpPr>
          <p:cNvPr id="10" name="Text Box 3"/>
          <p:cNvSpPr txBox="1"/>
          <p:nvPr/>
        </p:nvSpPr>
        <p:spPr>
          <a:xfrm>
            <a:off x="1245327" y="2126105"/>
            <a:ext cx="118849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</a:pPr>
            <a:r>
              <a:rPr lang="zh-CN" altLang="en-US" sz="2400" noProof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+mn-ea"/>
              </a:rPr>
              <a:t>模型</a:t>
            </a:r>
            <a:r>
              <a:rPr lang="zh-CN" altLang="en-US" sz="2400" noProof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+mn-ea"/>
              </a:rPr>
              <a:t>法</a:t>
            </a:r>
            <a:endParaRPr lang="zh-CN" altLang="en-US" sz="2400" noProof="1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716888" y="3796937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2" name="Rectangle 6"/>
          <p:cNvSpPr>
            <a:spLocks noChangeArrowheads="1"/>
          </p:cNvSpPr>
          <p:nvPr/>
        </p:nvSpPr>
        <p:spPr bwMode="auto">
          <a:xfrm>
            <a:off x="4127864" y="3568382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9" name="Text Box 3"/>
          <p:cNvSpPr txBox="1"/>
          <p:nvPr/>
        </p:nvSpPr>
        <p:spPr>
          <a:xfrm>
            <a:off x="1170900" y="4563199"/>
            <a:ext cx="295696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</a:pPr>
            <a:r>
              <a:rPr lang="zh-CN" altLang="en-US" sz="2400" noProof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+mn-ea"/>
              </a:rPr>
              <a:t>条形磁铁的磁感线</a:t>
            </a:r>
            <a:endParaRPr lang="zh-CN" altLang="en-US" sz="2400" noProof="1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Text Box 3"/>
          <p:cNvSpPr txBox="1"/>
          <p:nvPr/>
        </p:nvSpPr>
        <p:spPr>
          <a:xfrm>
            <a:off x="5565045" y="4508615"/>
            <a:ext cx="295696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</a:pPr>
            <a:r>
              <a:rPr lang="zh-CN" altLang="en-US" sz="2400" noProof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+mn-ea"/>
              </a:rPr>
              <a:t>蹄形磁铁的磁感线</a:t>
            </a:r>
            <a:endParaRPr lang="zh-CN" altLang="en-US" sz="2400" noProof="1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4" name="图片 3"/>
          <p:cNvPicPr preferRelativeResize="0"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7864" y="3075945"/>
            <a:ext cx="3240000" cy="1440000"/>
          </a:xfrm>
          <a:prstGeom prst="rect">
            <a:avLst/>
          </a:prstGeom>
          <a:effectLst>
            <a:outerShdw blurRad="381000" dist="50800" dir="5400000" algn="ctr" rotWithShape="0">
              <a:srgbClr val="000000">
                <a:alpha val="53000"/>
              </a:srgbClr>
            </a:outerShdw>
          </a:effectLst>
        </p:spPr>
      </p:pic>
      <p:pic>
        <p:nvPicPr>
          <p:cNvPr id="5" name="图片 4"/>
          <p:cNvPicPr preferRelativeResize="0">
            <a:picLocks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7506" y="3068615"/>
            <a:ext cx="3240000" cy="1440000"/>
          </a:xfrm>
          <a:prstGeom prst="rect">
            <a:avLst/>
          </a:prstGeom>
          <a:effectLst>
            <a:outerShdw blurRad="381000" dist="50800" dir="5400000" algn="ctr" rotWithShape="0">
              <a:srgbClr val="000000">
                <a:alpha val="5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90085408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9" grpId="0"/>
      <p:bldP spid="2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048577"/>
          <p:cNvSpPr txBox="1"/>
          <p:nvPr/>
        </p:nvSpPr>
        <p:spPr>
          <a:xfrm>
            <a:off x="338182" y="716419"/>
            <a:ext cx="8432800" cy="2797048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l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  <a:cs typeface="楷体" panose="02010609060101010101" pitchFamily="49" charset="-122"/>
              </a:rPr>
              <a:t>（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  <a:cs typeface="楷体" panose="02010609060101010101" pitchFamily="49" charset="-122"/>
              </a:rPr>
              <a:t>1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  <a:cs typeface="楷体" panose="02010609060101010101" pitchFamily="49" charset="-122"/>
              </a:rPr>
              <a:t>）是假想的线，实际</a:t>
            </a: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楷体" panose="02010609060101010101" pitchFamily="49" charset="-122"/>
              </a:rPr>
              <a:t>不存在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  <a:cs typeface="楷体" panose="02010609060101010101" pitchFamily="49" charset="-122"/>
              </a:rPr>
              <a:t>，但可以形象直观地表达磁场。 </a:t>
            </a:r>
          </a:p>
          <a:p>
            <a:pPr algn="l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latin typeface="微软雅黑" pitchFamily="34" charset="-122"/>
                <a:ea typeface="微软雅黑" pitchFamily="34" charset="-122"/>
                <a:cs typeface="楷体" panose="02010609060101010101" pitchFamily="49" charset="-122"/>
              </a:rPr>
              <a:t>（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  <a:cs typeface="楷体" panose="02010609060101010101" pitchFamily="49" charset="-122"/>
              </a:rPr>
              <a:t>2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  <a:cs typeface="楷体" panose="02010609060101010101" pitchFamily="49" charset="-122"/>
              </a:rPr>
              <a:t>）在磁体外部，磁感线由</a:t>
            </a:r>
            <a:r>
              <a:rPr lang="en-US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楷体" panose="02010609060101010101" pitchFamily="49" charset="-122"/>
              </a:rPr>
              <a:t>N</a:t>
            </a: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楷体" panose="02010609060101010101" pitchFamily="49" charset="-122"/>
              </a:rPr>
              <a:t>极到</a:t>
            </a:r>
            <a:r>
              <a:rPr lang="en-US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楷体" panose="02010609060101010101" pitchFamily="49" charset="-122"/>
              </a:rPr>
              <a:t>S</a:t>
            </a: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楷体" panose="02010609060101010101" pitchFamily="49" charset="-122"/>
              </a:rPr>
              <a:t>极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  <a:cs typeface="楷体" panose="02010609060101010101" pitchFamily="49" charset="-122"/>
              </a:rPr>
              <a:t>；内部则由</a:t>
            </a:r>
            <a:r>
              <a:rPr lang="en-US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楷体" panose="02010609060101010101" pitchFamily="49" charset="-122"/>
                <a:sym typeface="+mn-ea"/>
              </a:rPr>
              <a:t>S</a:t>
            </a: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楷体" panose="02010609060101010101" pitchFamily="49" charset="-122"/>
                <a:sym typeface="+mn-ea"/>
              </a:rPr>
              <a:t>极到</a:t>
            </a:r>
            <a:r>
              <a:rPr lang="en-US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楷体" panose="02010609060101010101" pitchFamily="49" charset="-122"/>
                <a:sym typeface="+mn-ea"/>
              </a:rPr>
              <a:t>N</a:t>
            </a: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楷体" panose="02010609060101010101" pitchFamily="49" charset="-122"/>
                <a:sym typeface="+mn-ea"/>
              </a:rPr>
              <a:t>极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  <a:cs typeface="楷体" panose="02010609060101010101" pitchFamily="49" charset="-122"/>
                <a:sym typeface="+mn-ea"/>
              </a:rPr>
              <a:t>。</a:t>
            </a:r>
            <a:endParaRPr lang="zh-CN" altLang="en-US" sz="2400" dirty="0">
              <a:latin typeface="微软雅黑" pitchFamily="34" charset="-122"/>
              <a:ea typeface="微软雅黑" pitchFamily="34" charset="-122"/>
              <a:cs typeface="楷体" panose="02010609060101010101" pitchFamily="49" charset="-122"/>
            </a:endParaRPr>
          </a:p>
          <a:p>
            <a:pPr algn="l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latin typeface="微软雅黑" pitchFamily="34" charset="-122"/>
                <a:ea typeface="微软雅黑" pitchFamily="34" charset="-122"/>
                <a:cs typeface="楷体" panose="02010609060101010101" pitchFamily="49" charset="-122"/>
              </a:rPr>
              <a:t>（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  <a:cs typeface="楷体" panose="02010609060101010101" pitchFamily="49" charset="-122"/>
              </a:rPr>
              <a:t>3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  <a:cs typeface="楷体" panose="02010609060101010101" pitchFamily="49" charset="-122"/>
              </a:rPr>
              <a:t>）磁感线的方向就是小磁针静止后</a:t>
            </a: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楷体" panose="02010609060101010101" pitchFamily="49" charset="-122"/>
              </a:rPr>
              <a:t>北极所指的方向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  <a:cs typeface="楷体" panose="02010609060101010101" pitchFamily="49" charset="-122"/>
              </a:rPr>
              <a:t>。</a:t>
            </a:r>
          </a:p>
          <a:p>
            <a:pPr algn="l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latin typeface="微软雅黑" pitchFamily="34" charset="-122"/>
                <a:ea typeface="微软雅黑" pitchFamily="34" charset="-122"/>
                <a:cs typeface="楷体" panose="02010609060101010101" pitchFamily="49" charset="-122"/>
              </a:rPr>
              <a:t>（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  <a:cs typeface="楷体" panose="02010609060101010101" pitchFamily="49" charset="-122"/>
              </a:rPr>
              <a:t>4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  <a:cs typeface="楷体" panose="02010609060101010101" pitchFamily="49" charset="-122"/>
              </a:rPr>
              <a:t>）磁感线的</a:t>
            </a: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楷体" panose="02010609060101010101" pitchFamily="49" charset="-122"/>
              </a:rPr>
              <a:t>疏密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  <a:cs typeface="楷体" panose="02010609060101010101" pitchFamily="49" charset="-122"/>
              </a:rPr>
              <a:t>表示磁场的</a:t>
            </a: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楷体" panose="02010609060101010101" pitchFamily="49" charset="-122"/>
              </a:rPr>
              <a:t>强弱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  <a:cs typeface="楷体" panose="02010609060101010101" pitchFamily="49" charset="-122"/>
              </a:rPr>
              <a:t>，</a:t>
            </a: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楷体" panose="02010609060101010101" pitchFamily="49" charset="-122"/>
              </a:rPr>
              <a:t>越密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  <a:cs typeface="楷体" panose="02010609060101010101" pitchFamily="49" charset="-122"/>
              </a:rPr>
              <a:t>表示该点磁场</a:t>
            </a: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楷体" panose="02010609060101010101" pitchFamily="49" charset="-122"/>
              </a:rPr>
              <a:t>越强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  <a:cs typeface="楷体" panose="02010609060101010101" pitchFamily="49" charset="-122"/>
              </a:rPr>
              <a:t>。</a:t>
            </a:r>
          </a:p>
          <a:p>
            <a:pPr algn="l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latin typeface="微软雅黑" pitchFamily="34" charset="-122"/>
                <a:ea typeface="微软雅黑" pitchFamily="34" charset="-122"/>
                <a:cs typeface="楷体" panose="02010609060101010101" pitchFamily="49" charset="-122"/>
              </a:rPr>
              <a:t>（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  <a:cs typeface="楷体" panose="02010609060101010101" pitchFamily="49" charset="-122"/>
              </a:rPr>
              <a:t>5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  <a:cs typeface="楷体" panose="02010609060101010101" pitchFamily="49" charset="-122"/>
              </a:rPr>
              <a:t>）在空间每一点只有一个磁场方向，所以</a:t>
            </a: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楷体" panose="02010609060101010101" pitchFamily="49" charset="-122"/>
              </a:rPr>
              <a:t>磁感线不相交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  <a:cs typeface="楷体" panose="02010609060101010101" pitchFamily="49" charset="-122"/>
              </a:rPr>
              <a:t>。</a:t>
            </a:r>
          </a:p>
        </p:txBody>
      </p:sp>
      <p:sp>
        <p:nvSpPr>
          <p:cNvPr id="3" name="矩形 2"/>
          <p:cNvSpPr/>
          <p:nvPr/>
        </p:nvSpPr>
        <p:spPr>
          <a:xfrm>
            <a:off x="330925" y="308094"/>
            <a:ext cx="333538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②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磁感线的特点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09257" y="3460127"/>
            <a:ext cx="3315097" cy="14402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559235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898522" y="1037933"/>
            <a:ext cx="3016658" cy="1802824"/>
            <a:chOff x="592183" y="1214788"/>
            <a:chExt cx="3016658" cy="1802824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 rotWithShape="1">
            <a:blip r:embed="rId3"/>
            <a:srcRect l="6268" t="7282" r="3203" b="3492"/>
            <a:stretch/>
          </p:blipFill>
          <p:spPr>
            <a:xfrm>
              <a:off x="672306" y="1214788"/>
              <a:ext cx="2856411" cy="1341159"/>
            </a:xfrm>
            <a:prstGeom prst="rect">
              <a:avLst/>
            </a:prstGeom>
          </p:spPr>
        </p:pic>
        <p:sp>
          <p:nvSpPr>
            <p:cNvPr id="7" name="文本框 16396"/>
            <p:cNvSpPr txBox="1">
              <a:spLocks noChangeArrowheads="1"/>
            </p:cNvSpPr>
            <p:nvPr/>
          </p:nvSpPr>
          <p:spPr bwMode="auto">
            <a:xfrm>
              <a:off x="592183" y="2555947"/>
              <a:ext cx="301665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400" dirty="0">
                  <a:latin typeface="微软雅黑" pitchFamily="34" charset="-122"/>
                  <a:ea typeface="微软雅黑" pitchFamily="34" charset="-122"/>
                </a:rPr>
                <a:t>异名磁极的磁场分布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5117850" y="1009411"/>
            <a:ext cx="2873829" cy="1817121"/>
            <a:chOff x="4990010" y="1431324"/>
            <a:chExt cx="2873829" cy="1817121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4"/>
            <a:srcRect l="5647" t="9640" r="2523" b="16450"/>
            <a:stretch/>
          </p:blipFill>
          <p:spPr>
            <a:xfrm>
              <a:off x="4990010" y="1431324"/>
              <a:ext cx="2873829" cy="1355457"/>
            </a:xfrm>
            <a:prstGeom prst="rect">
              <a:avLst/>
            </a:prstGeom>
          </p:spPr>
        </p:pic>
        <p:sp>
          <p:nvSpPr>
            <p:cNvPr id="8" name="文本框 16397"/>
            <p:cNvSpPr txBox="1">
              <a:spLocks noChangeArrowheads="1"/>
            </p:cNvSpPr>
            <p:nvPr/>
          </p:nvSpPr>
          <p:spPr bwMode="auto">
            <a:xfrm>
              <a:off x="5093605" y="2786780"/>
              <a:ext cx="2666637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400" dirty="0">
                  <a:latin typeface="微软雅黑" pitchFamily="34" charset="-122"/>
                  <a:ea typeface="微软雅黑" pitchFamily="34" charset="-122"/>
                </a:rPr>
                <a:t>同名磁极磁场分布</a:t>
              </a:r>
            </a:p>
          </p:txBody>
        </p:sp>
      </p:grpSp>
      <p:pic>
        <p:nvPicPr>
          <p:cNvPr id="10" name="Picture 3" descr="译名磁极"/>
          <p:cNvPicPr preferRelativeResize="0"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8522" y="2978598"/>
            <a:ext cx="3240000" cy="180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5" descr="同名磁极2"/>
          <p:cNvPicPr preferRelativeResize="0">
            <a:picLocks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4765" y="2840757"/>
            <a:ext cx="3240000" cy="180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矩形 11"/>
          <p:cNvSpPr/>
          <p:nvPr/>
        </p:nvSpPr>
        <p:spPr>
          <a:xfrm>
            <a:off x="398366" y="313055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③常见的磁场分布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3229597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4"/>
          <p:cNvSpPr/>
          <p:nvPr/>
        </p:nvSpPr>
        <p:spPr>
          <a:xfrm>
            <a:off x="302657" y="257245"/>
            <a:ext cx="1887694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algn="l" rtl="0" latinLnBrk="1" hangingPunct="0"/>
            <a:r>
              <a:rPr lang="zh-CN" altLang="en-US" sz="2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三、地磁场</a:t>
            </a:r>
            <a:endParaRPr lang="zh-CN" altLang="en-US" sz="2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16779" y="780463"/>
            <a:ext cx="845709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               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让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一个小磁针在水平面内自由转动，发现静止后小磁针南极指南，北极指北；再施加一个力，让小磁针在东西方向静止后放手，发现小磁针转回南北方向。</a:t>
            </a:r>
            <a:endParaRPr lang="zh-CN" altLang="zh-CN" sz="2400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6779" y="3058007"/>
            <a:ext cx="484625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spcAft>
                <a:spcPts val="0"/>
              </a:spcAft>
            </a:pPr>
            <a:r>
              <a:rPr lang="zh-CN" altLang="zh-CN" sz="2400" kern="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为什么</a:t>
            </a: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小磁针静止时总指南北呢？</a:t>
            </a:r>
            <a:endParaRPr lang="zh-CN" altLang="zh-CN" sz="24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7"/>
          <p:cNvSpPr>
            <a:spLocks noChangeArrowheads="1"/>
          </p:cNvSpPr>
          <p:nvPr/>
        </p:nvSpPr>
        <p:spPr bwMode="auto">
          <a:xfrm>
            <a:off x="216779" y="3844555"/>
            <a:ext cx="5463489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>
              <a:lnSpc>
                <a:spcPct val="120000"/>
              </a:lnSpc>
              <a:buClr>
                <a:schemeClr val="hlink"/>
              </a:buClr>
              <a:buSzPct val="70000"/>
              <a:buFont typeface="Wingdings" pitchFamily="2" charset="2"/>
              <a:buNone/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．地球周围存在的磁场叫做</a:t>
            </a:r>
            <a:r>
              <a:rPr lang="zh-CN" altLang="en-US" sz="2400" dirty="0">
                <a:solidFill>
                  <a:srgbClr val="CC0000"/>
                </a:solidFill>
                <a:latin typeface="微软雅黑" pitchFamily="34" charset="-122"/>
                <a:ea typeface="微软雅黑" pitchFamily="34" charset="-122"/>
              </a:rPr>
              <a:t>地磁场</a:t>
            </a: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7" name="Picture 6" descr="地磁场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798" r="905" b="9772"/>
          <a:stretch>
            <a:fillRect/>
          </a:stretch>
        </p:blipFill>
        <p:spPr bwMode="auto">
          <a:xfrm>
            <a:off x="5380826" y="2197591"/>
            <a:ext cx="3615846" cy="2182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8" name="组合 7"/>
          <p:cNvGrpSpPr/>
          <p:nvPr/>
        </p:nvGrpSpPr>
        <p:grpSpPr>
          <a:xfrm>
            <a:off x="216779" y="871872"/>
            <a:ext cx="1471876" cy="466948"/>
            <a:chOff x="1525324" y="1370636"/>
            <a:chExt cx="1471876" cy="602415"/>
          </a:xfrm>
        </p:grpSpPr>
        <p:sp>
          <p:nvSpPr>
            <p:cNvPr id="9" name="Shape 108"/>
            <p:cNvSpPr/>
            <p:nvPr/>
          </p:nvSpPr>
          <p:spPr>
            <a:xfrm>
              <a:off x="1525324" y="1370636"/>
              <a:ext cx="1471876" cy="602415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>
                  <a:latin typeface="微软雅黑" panose="020B0502040204020203" charset="-122"/>
                  <a:ea typeface="微软雅黑" panose="020B0502040204020203" charset="-122"/>
                  <a:cs typeface="微软雅黑" panose="020B0502040204020203" charset="-122"/>
                  <a:sym typeface="微软雅黑" panose="020B0502040204020203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2040204020203" charset="-122"/>
                <a:ea typeface="微软雅黑" panose="020B0502040204020203" charset="-122"/>
                <a:sym typeface="微软雅黑" panose="020B0502040204020203" charset="-122"/>
              </a:endParaRPr>
            </a:p>
          </p:txBody>
        </p:sp>
        <p:sp>
          <p:nvSpPr>
            <p:cNvPr id="10" name="Shape 112"/>
            <p:cNvSpPr/>
            <p:nvPr/>
          </p:nvSpPr>
          <p:spPr>
            <a:xfrm>
              <a:off x="1584592" y="1370636"/>
              <a:ext cx="1412608" cy="595599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2040204020203" charset="-122"/>
                  <a:ea typeface="微软雅黑" panose="020B0502040204020203" charset="-122"/>
                  <a:cs typeface="微软雅黑" panose="020B0502040204020203" charset="-122"/>
                  <a:sym typeface="微软雅黑" panose="020B0502040204020203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800">
                  <a:solidFill>
                    <a:srgbClr val="000000"/>
                  </a:solidFill>
                </a:defRPr>
              </a:pPr>
              <a:r>
                <a:rPr kumimoji="0" lang="zh-CN" altLang="en-US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sym typeface="微软雅黑" panose="020B0502040204020203" charset="-122"/>
                </a:rPr>
                <a:t>演示实验</a:t>
              </a:r>
              <a:endParaRPr kumimoji="0" sz="2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sym typeface="微软雅黑" panose="020B0502040204020203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935305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690652"/>
            <a:ext cx="736376" cy="359227"/>
          </a:xfrm>
          <a:prstGeom prst="rect">
            <a:avLst/>
          </a:prstGeom>
        </p:spPr>
      </p:pic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186010" y="331244"/>
            <a:ext cx="3384550" cy="357536"/>
          </a:xfrm>
          <a:prstGeom prst="rect">
            <a:avLst/>
          </a:prstGeom>
          <a:noFill/>
          <a:ln/>
        </p:spPr>
        <p:txBody>
          <a:bodyPr lIns="92075" tIns="46038" rIns="92075" bIns="46038"/>
          <a:lstStyle>
            <a:lvl1pPr algn="ctr">
              <a:defRPr sz="4400">
                <a:latin typeface="Arial" panose="020B0706020202030204"/>
                <a:ea typeface="Arial" panose="020B0706020202030204"/>
                <a:cs typeface="Arial" panose="020B0706020202030204"/>
                <a:sym typeface="Arial" panose="020B0706020202030204"/>
              </a:defRPr>
            </a:lvl1pPr>
            <a:lvl2pPr algn="ctr">
              <a:defRPr sz="4400">
                <a:latin typeface="Arial" panose="020B0706020202030204"/>
                <a:ea typeface="Arial" panose="020B0706020202030204"/>
                <a:cs typeface="Arial" panose="020B0706020202030204"/>
                <a:sym typeface="Arial" panose="020B0706020202030204"/>
              </a:defRPr>
            </a:lvl2pPr>
            <a:lvl3pPr algn="ctr">
              <a:defRPr sz="4400">
                <a:latin typeface="Arial" panose="020B0706020202030204"/>
                <a:ea typeface="Arial" panose="020B0706020202030204"/>
                <a:cs typeface="Arial" panose="020B0706020202030204"/>
                <a:sym typeface="Arial" panose="020B0706020202030204"/>
              </a:defRPr>
            </a:lvl3pPr>
            <a:lvl4pPr algn="ctr">
              <a:defRPr sz="4400">
                <a:latin typeface="Arial" panose="020B0706020202030204"/>
                <a:ea typeface="Arial" panose="020B0706020202030204"/>
                <a:cs typeface="Arial" panose="020B0706020202030204"/>
                <a:sym typeface="Arial" panose="020B0706020202030204"/>
              </a:defRPr>
            </a:lvl4pPr>
            <a:lvl5pPr algn="ctr">
              <a:defRPr sz="4400">
                <a:latin typeface="Arial" panose="020B0706020202030204"/>
                <a:ea typeface="Arial" panose="020B0706020202030204"/>
                <a:cs typeface="Arial" panose="020B0706020202030204"/>
                <a:sym typeface="Arial" panose="020B0706020202030204"/>
              </a:defRPr>
            </a:lvl5pPr>
            <a:lvl6pPr indent="457200" algn="ctr">
              <a:defRPr sz="4400">
                <a:latin typeface="Arial" panose="020B0706020202030204"/>
                <a:ea typeface="Arial" panose="020B0706020202030204"/>
                <a:cs typeface="Arial" panose="020B0706020202030204"/>
                <a:sym typeface="Arial" panose="020B0706020202030204"/>
              </a:defRPr>
            </a:lvl6pPr>
            <a:lvl7pPr indent="914400" algn="ctr">
              <a:defRPr sz="4400">
                <a:latin typeface="Arial" panose="020B0706020202030204"/>
                <a:ea typeface="Arial" panose="020B0706020202030204"/>
                <a:cs typeface="Arial" panose="020B0706020202030204"/>
                <a:sym typeface="Arial" panose="020B0706020202030204"/>
              </a:defRPr>
            </a:lvl7pPr>
            <a:lvl8pPr indent="1371600" algn="ctr">
              <a:defRPr sz="4400">
                <a:latin typeface="Arial" panose="020B0706020202030204"/>
                <a:ea typeface="Arial" panose="020B0706020202030204"/>
                <a:cs typeface="Arial" panose="020B0706020202030204"/>
                <a:sym typeface="Arial" panose="020B0706020202030204"/>
              </a:defRPr>
            </a:lvl8pPr>
            <a:lvl9pPr indent="1828800" algn="ctr">
              <a:defRPr sz="4400">
                <a:latin typeface="Arial" panose="020B0706020202030204"/>
                <a:ea typeface="Arial" panose="020B0706020202030204"/>
                <a:cs typeface="Arial" panose="020B0706020202030204"/>
                <a:sym typeface="Arial" panose="020B0706020202030204"/>
              </a:defRPr>
            </a:lvl9pPr>
          </a:lstStyle>
          <a:p>
            <a:pPr algn="l"/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地磁场的特点：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0" y="1116747"/>
            <a:ext cx="663593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buFontTx/>
              <a:buNone/>
            </a:pP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）地磁场的形状跟条形磁体的磁场很相似。</a:t>
            </a:r>
          </a:p>
        </p:txBody>
      </p:sp>
      <p:sp>
        <p:nvSpPr>
          <p:cNvPr id="6" name="矩形 5"/>
          <p:cNvSpPr/>
          <p:nvPr/>
        </p:nvSpPr>
        <p:spPr>
          <a:xfrm>
            <a:off x="133759" y="2006379"/>
            <a:ext cx="616566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）地理的两极和地磁的两极并不重合，磁针所指的南北方向与地理的南北方向稍有偏离。（磁偏角，这是我国宋代学者沈括在世界上最早记述这一现象）</a:t>
            </a:r>
          </a:p>
        </p:txBody>
      </p:sp>
      <p:pic>
        <p:nvPicPr>
          <p:cNvPr id="8" name="Picture 6" descr="2Z3()~5]{~)FQP_4_IX29OP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5931" y="688780"/>
            <a:ext cx="2033772" cy="17572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2" descr="http://pxh.js.zwu.edu.cn/image/A6/sk.jpg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20000" contras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4238" y="2650551"/>
            <a:ext cx="1467277" cy="18355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09204856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261257" y="158476"/>
            <a:ext cx="688542" cy="584775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2040204020203" charset="-122"/>
              <a:ea typeface="微软雅黑" panose="020B0502040204020203" charset="-122"/>
              <a:sym typeface="微软雅黑" panose="020B0502040204020203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172501" y="158476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2040204020203" charset="-122"/>
              </a:rPr>
              <a:t>3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2040204020203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11619" y="158476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706020202030204"/>
                <a:sym typeface="Arial" panose="020B0706020202030204"/>
              </a:rPr>
              <a:t>课堂小结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706020202030204"/>
              <a:sym typeface="Arial" panose="020B0706020202030204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969522" y="694468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690653"/>
            <a:ext cx="736376" cy="35922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2120" y="694468"/>
            <a:ext cx="7498080" cy="3551180"/>
          </a:xfrm>
          <a:prstGeom prst="rect">
            <a:avLst/>
          </a:prstGeom>
        </p:spPr>
      </p:pic>
      <p:sp>
        <p:nvSpPr>
          <p:cNvPr id="9" name="文本框 154"/>
          <p:cNvSpPr txBox="1">
            <a:spLocks noChangeArrowheads="1"/>
          </p:cNvSpPr>
          <p:nvPr/>
        </p:nvSpPr>
        <p:spPr bwMode="auto">
          <a:xfrm>
            <a:off x="119723" y="4176489"/>
            <a:ext cx="843676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9pPr>
          </a:lstStyle>
          <a:p>
            <a:pPr algn="l"/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本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堂重点：</a:t>
            </a:r>
            <a:r>
              <a:rPr lang="en-US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磁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体</a:t>
            </a:r>
            <a:r>
              <a:rPr lang="en-US" altLang="zh-CN" sz="2400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间的作用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规律</a:t>
            </a:r>
            <a:r>
              <a:rPr lang="en-US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2400" dirty="0" err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磁感线的概念</a:t>
            </a: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  <p:sp>
        <p:nvSpPr>
          <p:cNvPr id="10" name="文本框 154"/>
          <p:cNvSpPr txBox="1">
            <a:spLocks noChangeArrowheads="1"/>
          </p:cNvSpPr>
          <p:nvPr/>
        </p:nvSpPr>
        <p:spPr bwMode="auto">
          <a:xfrm>
            <a:off x="119722" y="4588215"/>
            <a:ext cx="843676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9pPr>
          </a:lstStyle>
          <a:p>
            <a:pPr algn="l"/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本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堂难点：磁场的概念</a:t>
            </a:r>
            <a:r>
              <a:rPr lang="en-US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2400" dirty="0" err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磁感线的概念</a:t>
            </a: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3437199642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229924" y="109101"/>
            <a:ext cx="724521" cy="697781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2040204020203" charset="-122"/>
              <a:ea typeface="微软雅黑" panose="020B0502040204020203" charset="-122"/>
              <a:sym typeface="微软雅黑" panose="020B0502040204020203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187237" y="228192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2040204020203" charset="-122"/>
              </a:rPr>
              <a:t>1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2040204020203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61695" y="109101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706020202030204"/>
                <a:sym typeface="Arial" panose="020B0706020202030204"/>
              </a:rPr>
              <a:t>课堂导入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706020202030204"/>
              <a:sym typeface="Arial" panose="020B0706020202030204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997133" y="632319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690653"/>
            <a:ext cx="736376" cy="359227"/>
          </a:xfrm>
          <a:prstGeom prst="rect">
            <a:avLst/>
          </a:prstGeom>
        </p:spPr>
      </p:pic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5121" name="Picture 1"/>
          <p:cNvPicPr preferRelativeResize="0">
            <a:picLocks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60" t="12674" r="7420"/>
          <a:stretch>
            <a:fillRect/>
          </a:stretch>
        </p:blipFill>
        <p:spPr bwMode="auto">
          <a:xfrm>
            <a:off x="2749945" y="1874716"/>
            <a:ext cx="2160000" cy="1440000"/>
          </a:xfrm>
          <a:prstGeom prst="rect">
            <a:avLst/>
          </a:prstGeom>
          <a:noFill/>
          <a:effectLst>
            <a:outerShdw blurRad="444500" dist="50800" dir="5400000" algn="ctr" rotWithShape="0">
              <a:srgbClr val="000000">
                <a:alpha val="37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矩形 6"/>
          <p:cNvSpPr/>
          <p:nvPr/>
        </p:nvSpPr>
        <p:spPr>
          <a:xfrm>
            <a:off x="954445" y="812966"/>
            <a:ext cx="769093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l">
              <a:lnSpc>
                <a:spcPct val="150000"/>
              </a:lnSpc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         公元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843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在天水一色的茫茫大海上，一只帆船正在日夜不停的航行，没有航标，没有明确的航道。他们是怎样摆脱当时的困境的呢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? </a:t>
            </a:r>
            <a:endParaRPr lang="zh-CN" altLang="en-US" sz="2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938445" y="3394150"/>
            <a:ext cx="603673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20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我国很</a:t>
            </a:r>
            <a:r>
              <a:rPr lang="zh-CN" altLang="en-US" sz="20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早就利用罗盘（指南针）在航海中指示方向。</a:t>
            </a:r>
          </a:p>
        </p:txBody>
      </p:sp>
      <p:sp>
        <p:nvSpPr>
          <p:cNvPr id="10" name="矩形 9"/>
          <p:cNvSpPr/>
          <p:nvPr/>
        </p:nvSpPr>
        <p:spPr>
          <a:xfrm>
            <a:off x="631626" y="3594205"/>
            <a:ext cx="8013751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公元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世纪初，东汉学者王充在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论衡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中记载“司南之杓，投之于地，其柢指南。”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即</a:t>
            </a:r>
            <a:r>
              <a:rPr lang="zh-CN" altLang="zh-CN" sz="20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司南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在水平光滑的“地盘”上制成的，静止时它的长柄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指向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南方，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为什么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？</a:t>
            </a:r>
            <a:endParaRPr lang="zh-CN" altLang="en-US" sz="20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5123" name="Picture 3" descr="11904002"/>
          <p:cNvPicPr preferRelativeResize="0">
            <a:picLocks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6353" y="1874716"/>
            <a:ext cx="2160000" cy="1440000"/>
          </a:xfrm>
          <a:prstGeom prst="rect">
            <a:avLst/>
          </a:prstGeom>
          <a:noFill/>
          <a:effectLst>
            <a:outerShdw blurRad="444500" dist="50800" dir="5400000" algn="ctr" rotWithShape="0">
              <a:srgbClr val="000000">
                <a:alpha val="37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3" name="组合 12"/>
          <p:cNvGrpSpPr/>
          <p:nvPr/>
        </p:nvGrpSpPr>
        <p:grpSpPr>
          <a:xfrm>
            <a:off x="507518" y="914361"/>
            <a:ext cx="1471876" cy="466948"/>
            <a:chOff x="1525324" y="1370636"/>
            <a:chExt cx="1471876" cy="602415"/>
          </a:xfrm>
        </p:grpSpPr>
        <p:sp>
          <p:nvSpPr>
            <p:cNvPr id="14" name="Shape 108"/>
            <p:cNvSpPr/>
            <p:nvPr/>
          </p:nvSpPr>
          <p:spPr>
            <a:xfrm>
              <a:off x="1525324" y="1370636"/>
              <a:ext cx="1471876" cy="602415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>
                  <a:latin typeface="微软雅黑" panose="020B0502040204020203" charset="-122"/>
                  <a:ea typeface="微软雅黑" panose="020B0502040204020203" charset="-122"/>
                  <a:cs typeface="微软雅黑" panose="020B0502040204020203" charset="-122"/>
                  <a:sym typeface="微软雅黑" panose="020B0502040204020203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2040204020203" charset="-122"/>
                <a:ea typeface="微软雅黑" panose="020B0502040204020203" charset="-122"/>
                <a:sym typeface="微软雅黑" panose="020B0502040204020203" charset="-122"/>
              </a:endParaRPr>
            </a:p>
          </p:txBody>
        </p:sp>
        <p:sp>
          <p:nvSpPr>
            <p:cNvPr id="15" name="Shape 112"/>
            <p:cNvSpPr/>
            <p:nvPr/>
          </p:nvSpPr>
          <p:spPr>
            <a:xfrm>
              <a:off x="1584592" y="1370636"/>
              <a:ext cx="1412608" cy="461665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2040204020203" charset="-122"/>
                  <a:ea typeface="微软雅黑" panose="020B0502040204020203" charset="-122"/>
                  <a:cs typeface="微软雅黑" panose="020B0502040204020203" charset="-122"/>
                  <a:sym typeface="微软雅黑" panose="020B0502040204020203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800">
                  <a:solidFill>
                    <a:srgbClr val="000000"/>
                  </a:solidFill>
                </a:defRPr>
              </a:pPr>
              <a:r>
                <a:rPr kumimoji="0" lang="zh-CN" altLang="en-US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sym typeface="微软雅黑" panose="020B0502040204020203" charset="-122"/>
                </a:rPr>
                <a:t>想一想</a:t>
              </a:r>
              <a:endParaRPr kumimoji="0" sz="2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sym typeface="微软雅黑" panose="020B0502040204020203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63752709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08"/>
          <p:cNvSpPr/>
          <p:nvPr/>
        </p:nvSpPr>
        <p:spPr>
          <a:xfrm>
            <a:off x="241431" y="221194"/>
            <a:ext cx="724521" cy="697781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2040204020203" charset="-122"/>
              <a:ea typeface="微软雅黑" panose="020B0502040204020203" charset="-122"/>
              <a:sym typeface="微软雅黑" panose="020B0502040204020203" charset="-122"/>
            </a:endParaRPr>
          </a:p>
        </p:txBody>
      </p:sp>
      <p:sp>
        <p:nvSpPr>
          <p:cNvPr id="3" name="Shape 112"/>
          <p:cNvSpPr/>
          <p:nvPr/>
        </p:nvSpPr>
        <p:spPr>
          <a:xfrm>
            <a:off x="241431" y="246920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2040204020203" charset="-122"/>
              </a:rPr>
              <a:t>4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2040204020203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51327" y="221194"/>
            <a:ext cx="592301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考点一</a:t>
            </a:r>
            <a:r>
              <a:rPr lang="zh-CN" altLang="zh-CN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zh-CN" altLang="en-US" sz="28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探究磁场的方法</a:t>
            </a:r>
            <a:endParaRPr lang="zh-CN" altLang="zh-CN" sz="28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127527" y="744414"/>
            <a:ext cx="221246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【典型例题</a:t>
            </a:r>
            <a:r>
              <a:rPr lang="en-US" altLang="zh-CN" sz="24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zh-CN" sz="24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】</a:t>
            </a:r>
            <a:endParaRPr lang="zh-CN" altLang="en-US" sz="2400" dirty="0"/>
          </a:p>
        </p:txBody>
      </p:sp>
      <p:sp>
        <p:nvSpPr>
          <p:cNvPr id="8" name="矩形 7"/>
          <p:cNvSpPr/>
          <p:nvPr/>
        </p:nvSpPr>
        <p:spPr>
          <a:xfrm>
            <a:off x="241431" y="975246"/>
            <a:ext cx="8632603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400" kern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(2019 </a:t>
            </a:r>
            <a:r>
              <a:rPr lang="zh-CN" altLang="zh-CN" sz="2400" kern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云南</a:t>
            </a:r>
            <a:r>
              <a:rPr lang="en-US" altLang="zh-CN" sz="2400" kern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zh-CN" sz="2400" kern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物理研究中常常会用到</a:t>
            </a:r>
            <a:r>
              <a:rPr lang="en-US" altLang="zh-CN" sz="2400" kern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2400" kern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控制变量法</a:t>
            </a:r>
            <a:r>
              <a:rPr lang="en-US" altLang="zh-CN" sz="2400" kern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2400" kern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en-US" altLang="zh-CN" sz="2400" kern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2400" kern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等效替代法</a:t>
            </a:r>
            <a:r>
              <a:rPr lang="en-US" altLang="zh-CN" sz="2400" kern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2400" kern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kern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2400" kern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模型法</a:t>
            </a:r>
            <a:r>
              <a:rPr lang="en-US" altLang="zh-CN" sz="2400" kern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2400" kern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2400" kern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2400" kern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转换法</a:t>
            </a:r>
            <a:r>
              <a:rPr lang="en-US" altLang="zh-CN" sz="2400" kern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2400" kern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等研究方法，下列四个研究实例中，采用</a:t>
            </a:r>
            <a:r>
              <a:rPr lang="en-US" altLang="zh-CN" sz="2400" kern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2400" kern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控制变量法</a:t>
            </a:r>
            <a:r>
              <a:rPr lang="en-US" altLang="zh-CN" sz="2400" kern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2400" kern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的是（　　）</a:t>
            </a:r>
          </a:p>
          <a:p>
            <a:pPr algn="l">
              <a:lnSpc>
                <a:spcPct val="150000"/>
              </a:lnSpc>
            </a:pPr>
            <a:r>
              <a:rPr lang="en-US" altLang="zh-CN" sz="2400" kern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zh-CN" sz="2400" kern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．用磁感线来描述磁场</a:t>
            </a:r>
            <a:r>
              <a:rPr lang="en-US" altLang="zh-CN" sz="2400" kern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	</a:t>
            </a:r>
            <a:endParaRPr lang="zh-CN" altLang="zh-CN" sz="2400" kern="1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>
              <a:lnSpc>
                <a:spcPct val="150000"/>
              </a:lnSpc>
            </a:pPr>
            <a:r>
              <a:rPr lang="en-US" altLang="zh-CN" sz="2400" kern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zh-CN" sz="2400" kern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．探究影响滑动摩擦力大小的因素</a:t>
            </a:r>
            <a:r>
              <a:rPr lang="en-US" altLang="zh-CN" sz="2400" kern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	</a:t>
            </a:r>
            <a:endParaRPr lang="zh-CN" altLang="zh-CN" sz="2400" kern="1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>
              <a:lnSpc>
                <a:spcPct val="150000"/>
              </a:lnSpc>
            </a:pPr>
            <a:r>
              <a:rPr lang="en-US" altLang="zh-CN" sz="2400" kern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zh-CN" altLang="zh-CN" sz="2400" kern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．用两个</a:t>
            </a:r>
            <a:r>
              <a:rPr lang="en-US" altLang="zh-CN" sz="2400" kern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</a:t>
            </a:r>
            <a:r>
              <a:rPr lang="zh-CN" altLang="zh-CN" sz="2400" kern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欧的电阻串联代替一个</a:t>
            </a:r>
            <a:r>
              <a:rPr lang="en-US" altLang="zh-CN" sz="2400" kern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zh-CN" sz="2400" kern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欧的电阻</a:t>
            </a:r>
            <a:r>
              <a:rPr lang="en-US" altLang="zh-CN" sz="2400" kern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	</a:t>
            </a:r>
            <a:endParaRPr lang="zh-CN" altLang="zh-CN" sz="2400" kern="1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>
              <a:lnSpc>
                <a:spcPct val="150000"/>
              </a:lnSpc>
            </a:pPr>
            <a:r>
              <a:rPr lang="en-US" altLang="zh-CN" sz="2400" kern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r>
              <a:rPr lang="zh-CN" altLang="zh-CN" sz="2400" kern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．用</a:t>
            </a:r>
            <a:r>
              <a:rPr lang="en-US" altLang="zh-CN" sz="2400" kern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</a:t>
            </a:r>
            <a:r>
              <a:rPr lang="zh-CN" altLang="zh-CN" sz="2400" kern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型管压强计中液面高度差来反映液体内部压强大小</a:t>
            </a:r>
          </a:p>
        </p:txBody>
      </p:sp>
      <p:sp>
        <p:nvSpPr>
          <p:cNvPr id="9" name="矩形 8"/>
          <p:cNvSpPr/>
          <p:nvPr/>
        </p:nvSpPr>
        <p:spPr>
          <a:xfrm>
            <a:off x="5271891" y="2085176"/>
            <a:ext cx="38985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 font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2400" b="1" kern="100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B</a:t>
            </a:r>
            <a:endParaRPr lang="zh-CN" altLang="zh-CN" sz="2400" b="1" kern="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835020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16135" y="467396"/>
            <a:ext cx="221246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【迁移训练</a:t>
            </a:r>
            <a:r>
              <a:rPr lang="en-US" altLang="zh-CN" sz="24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zh-CN" sz="24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】</a:t>
            </a:r>
          </a:p>
        </p:txBody>
      </p:sp>
      <p:sp>
        <p:nvSpPr>
          <p:cNvPr id="3" name="矩形 2"/>
          <p:cNvSpPr/>
          <p:nvPr/>
        </p:nvSpPr>
        <p:spPr>
          <a:xfrm>
            <a:off x="285804" y="1094524"/>
            <a:ext cx="856923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(2019 </a:t>
            </a:r>
            <a:r>
              <a:rPr lang="zh-CN" altLang="zh-CN" sz="2400" kern="1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菏</a:t>
            </a:r>
            <a:r>
              <a:rPr lang="zh-CN" altLang="zh-CN" sz="2400" kern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泽</a:t>
            </a:r>
            <a:r>
              <a:rPr lang="en-US" altLang="zh-CN" sz="2400" kern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zh-CN" sz="2400" kern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下列对于科学研究的方法，说法错误的是（　　）</a:t>
            </a:r>
            <a:endParaRPr lang="zh-CN" altLang="zh-CN" sz="2400" kern="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A.</a:t>
            </a:r>
            <a:r>
              <a:rPr lang="zh-CN" altLang="zh-CN" sz="2400" kern="1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zh-CN" altLang="zh-CN" sz="2400" kern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研究光现象时，引入</a:t>
            </a:r>
            <a:r>
              <a:rPr lang="en-US" altLang="zh-CN" sz="2400" kern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2400" kern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光线</a:t>
            </a:r>
            <a:r>
              <a:rPr lang="en-US" altLang="zh-CN" sz="2400" kern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2400" kern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的概念</a:t>
            </a:r>
            <a:r>
              <a:rPr lang="en-US" altLang="zh-CN" sz="2400" kern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zh-CN" sz="2400" kern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类比法</a:t>
            </a:r>
            <a:endParaRPr lang="zh-CN" altLang="zh-CN" sz="2400" kern="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B.</a:t>
            </a:r>
            <a:r>
              <a:rPr lang="zh-CN" altLang="zh-CN" sz="2400" kern="1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牛顿</a:t>
            </a:r>
            <a:r>
              <a:rPr lang="zh-CN" altLang="zh-CN" sz="2400" kern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第一运动定律</a:t>
            </a:r>
            <a:r>
              <a:rPr lang="en-US" altLang="zh-CN" sz="2400" kern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zh-CN" sz="2400" kern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实验</a:t>
            </a:r>
            <a:r>
              <a:rPr lang="en-US" altLang="zh-CN" sz="2400" kern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zh-CN" altLang="zh-CN" sz="2400" kern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推理</a:t>
            </a:r>
            <a:endParaRPr lang="zh-CN" altLang="zh-CN" sz="2400" kern="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C.</a:t>
            </a:r>
            <a:r>
              <a:rPr lang="zh-CN" altLang="zh-CN" sz="2400" kern="1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zh-CN" altLang="zh-CN" sz="2400" kern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研究串联电路的电阻时，引入</a:t>
            </a:r>
            <a:r>
              <a:rPr lang="en-US" altLang="zh-CN" sz="2400" kern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2400" kern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总电阻</a:t>
            </a:r>
            <a:r>
              <a:rPr lang="en-US" altLang="zh-CN" sz="2400" kern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2400" kern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的概念</a:t>
            </a:r>
            <a:r>
              <a:rPr lang="en-US" altLang="zh-CN" sz="2400" kern="1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zh-CN" sz="2400" kern="1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</a:t>
            </a:r>
            <a:r>
              <a:rPr lang="zh-CN" altLang="zh-CN" sz="2400" kern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效法</a:t>
            </a:r>
            <a:endParaRPr lang="zh-CN" altLang="zh-CN" sz="2400" kern="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D.</a:t>
            </a:r>
            <a:r>
              <a:rPr lang="zh-CN" altLang="zh-CN" sz="2400" kern="1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zh-CN" altLang="zh-CN" sz="2400" kern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研究磁场时，根据小磁针的指向判断磁场方向</a:t>
            </a:r>
            <a:r>
              <a:rPr lang="en-US" altLang="zh-CN" sz="2400" kern="1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zh-CN" sz="2400" kern="1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转换法</a:t>
            </a:r>
            <a:endParaRPr lang="zh-CN" altLang="zh-CN" sz="2400" kern="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891221" y="1094524"/>
            <a:ext cx="415498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b="1" kern="1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endParaRPr lang="zh-CN" altLang="zh-CN" sz="2400" b="1" kern="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5500342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35001" y="216805"/>
            <a:ext cx="585413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考点</a:t>
            </a:r>
            <a:r>
              <a:rPr lang="zh-CN" altLang="en-US" sz="28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二</a:t>
            </a:r>
            <a:r>
              <a:rPr lang="zh-CN" altLang="zh-CN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磁场、磁感线的概念</a:t>
            </a:r>
            <a:endParaRPr lang="en-US" altLang="zh-CN" sz="28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42819" y="750850"/>
            <a:ext cx="254909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【典型</a:t>
            </a:r>
            <a:r>
              <a:rPr lang="zh-CN" altLang="zh-CN" sz="2800" dirty="0" smtClean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例题</a:t>
            </a:r>
            <a:r>
              <a:rPr lang="en-US" altLang="zh-CN" sz="2800" dirty="0" smtClean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zh-CN" sz="2800" dirty="0" smtClean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】</a:t>
            </a:r>
            <a:endParaRPr lang="zh-CN" altLang="en-US" sz="2800" dirty="0">
              <a:solidFill>
                <a:srgbClr val="00808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39338" y="1348690"/>
            <a:ext cx="900466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kern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en-US" altLang="zh-CN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zh-CN" sz="2400" kern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长沙）指南针是我国古代的四大发明之一，有关指南针和地磁场的说法正确的是（　　）</a:t>
            </a:r>
            <a:endParaRPr lang="zh-CN" altLang="zh-CN" sz="2400" kern="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zh-CN" sz="2400" kern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．指南针静止时指示南北方向，是因为指南针受到地磁场的</a:t>
            </a:r>
            <a:r>
              <a:rPr lang="zh-CN" altLang="zh-CN" sz="2400" kern="1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作用</a:t>
            </a:r>
            <a:r>
              <a:rPr lang="en-US" altLang="zh-CN" sz="2400" kern="1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zh-CN" sz="2400" kern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．指南针静止时南极指向地理北极</a:t>
            </a:r>
            <a:r>
              <a:rPr lang="en-US" altLang="zh-CN" sz="2400" kern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	</a:t>
            </a:r>
            <a:endParaRPr lang="zh-CN" altLang="zh-CN" sz="2400" kern="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zh-CN" altLang="zh-CN" sz="2400" kern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．如果地磁场消失，指南针还能指示南北方向</a:t>
            </a:r>
            <a:r>
              <a:rPr lang="en-US" altLang="zh-CN" sz="2400" kern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	</a:t>
            </a:r>
            <a:endParaRPr lang="zh-CN" altLang="zh-CN" sz="2400" kern="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r>
              <a:rPr lang="zh-CN" altLang="zh-CN" sz="2400" kern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．信鸽是靠绑在身上的小磁铁来实现导航</a:t>
            </a:r>
            <a:r>
              <a:rPr lang="zh-CN" altLang="zh-CN" sz="2400" kern="1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</a:p>
        </p:txBody>
      </p:sp>
      <p:sp>
        <p:nvSpPr>
          <p:cNvPr id="5" name="矩形 4"/>
          <p:cNvSpPr/>
          <p:nvPr/>
        </p:nvSpPr>
        <p:spPr>
          <a:xfrm>
            <a:off x="3681064" y="1909323"/>
            <a:ext cx="407484" cy="57996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b="1" kern="100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endParaRPr lang="zh-CN" altLang="zh-CN" sz="2400" b="1" kern="1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3873022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21920" y="360098"/>
            <a:ext cx="259628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【迁移</a:t>
            </a:r>
            <a:r>
              <a:rPr lang="zh-CN" altLang="zh-CN" sz="2800" dirty="0" smtClean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训练</a:t>
            </a:r>
            <a:r>
              <a:rPr lang="en-US" altLang="zh-CN" sz="2800" dirty="0" smtClean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zh-CN" sz="2800" dirty="0" smtClean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】</a:t>
            </a:r>
            <a:endParaRPr lang="zh-CN" altLang="zh-CN" sz="2800" dirty="0">
              <a:solidFill>
                <a:srgbClr val="00808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34359" y="1007800"/>
            <a:ext cx="801188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  <a:spcAft>
                <a:spcPts val="0"/>
              </a:spcAft>
              <a:tabLst>
                <a:tab pos="266700" algn="l"/>
                <a:tab pos="1464945" algn="l"/>
                <a:tab pos="2667635" algn="l"/>
                <a:tab pos="3866515" algn="l"/>
              </a:tabLst>
            </a:pPr>
            <a:r>
              <a:rPr lang="en-US" altLang="zh-CN" sz="2400" kern="1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(2019·</a:t>
            </a:r>
            <a:r>
              <a:rPr lang="zh-CN" altLang="zh-CN" sz="2400" kern="1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荆门</a:t>
            </a:r>
            <a:r>
              <a:rPr lang="en-US" altLang="zh-CN" sz="2400" kern="1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zh-CN" sz="2400" kern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下列有关磁现象的说法中正确的是（　　）</a:t>
            </a:r>
            <a:endParaRPr lang="zh-CN" altLang="zh-CN" sz="2400" kern="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zh-CN" sz="2400" kern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．电磁铁磁性的强弱与线圈的匝数、电流的大小都有关</a:t>
            </a:r>
            <a:endParaRPr lang="zh-CN" altLang="zh-CN" sz="2400" kern="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zh-CN" sz="2400" kern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．导体棒在磁场中运动就一定会产生感应电流</a:t>
            </a:r>
            <a:endParaRPr lang="zh-CN" altLang="zh-CN" sz="2400" kern="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zh-CN" altLang="zh-CN" sz="2400" kern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．地球周围存在地磁场，地磁场两极与地理两极重合</a:t>
            </a:r>
            <a:endParaRPr lang="zh-CN" altLang="zh-CN" sz="2400" kern="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r>
              <a:rPr lang="zh-CN" altLang="zh-CN" sz="2400" kern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．放在磁感线上的小磁针会受到磁场力的作用，放在磁感线与磁感线之间的小磁针不会受到磁场力的</a:t>
            </a:r>
            <a:r>
              <a:rPr lang="zh-CN" altLang="zh-CN" sz="2400" kern="1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作用</a:t>
            </a:r>
            <a:endParaRPr lang="zh-CN" altLang="zh-CN" sz="2400" kern="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958137" y="1007800"/>
            <a:ext cx="407484" cy="57996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66700" algn="l"/>
                <a:tab pos="1464945" algn="l"/>
                <a:tab pos="2667635" algn="l"/>
                <a:tab pos="3866515" algn="l"/>
              </a:tabLst>
            </a:pPr>
            <a:r>
              <a:rPr lang="en-US" altLang="zh-CN" sz="2400" b="1" kern="100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endParaRPr lang="zh-CN" altLang="zh-CN" sz="2400" b="1" kern="1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8164537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69494" y="212802"/>
            <a:ext cx="724521" cy="697781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2040204020203" charset="-122"/>
              <a:ea typeface="微软雅黑" panose="020B0502040204020203" charset="-122"/>
              <a:sym typeface="微软雅黑" panose="020B0502040204020203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269305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2040204020203" charset="-122"/>
              </a:rPr>
              <a:t>2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2040204020203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65378" y="232277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706020202030204"/>
                <a:sym typeface="Arial" panose="020B0706020202030204"/>
              </a:rPr>
              <a:t>课堂活动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706020202030204"/>
              <a:sym typeface="Arial" panose="020B0706020202030204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51327" y="755495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690653"/>
            <a:ext cx="736376" cy="359227"/>
          </a:xfrm>
          <a:prstGeom prst="rect">
            <a:avLst/>
          </a:prstGeom>
        </p:spPr>
      </p:pic>
      <p:sp>
        <p:nvSpPr>
          <p:cNvPr id="7" name="矩形 4"/>
          <p:cNvSpPr/>
          <p:nvPr/>
        </p:nvSpPr>
        <p:spPr>
          <a:xfrm>
            <a:off x="1235545" y="823302"/>
            <a:ext cx="1887694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algn="l" rtl="0" latinLnBrk="1" hangingPunct="0"/>
            <a:r>
              <a:rPr lang="zh-CN" altLang="en-US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一、磁现象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287038" y="1346520"/>
            <a:ext cx="1471876" cy="466948"/>
            <a:chOff x="1525324" y="1370636"/>
            <a:chExt cx="1471876" cy="602415"/>
          </a:xfrm>
        </p:grpSpPr>
        <p:sp>
          <p:nvSpPr>
            <p:cNvPr id="10" name="Shape 108"/>
            <p:cNvSpPr/>
            <p:nvPr/>
          </p:nvSpPr>
          <p:spPr>
            <a:xfrm>
              <a:off x="1525324" y="1370636"/>
              <a:ext cx="1471876" cy="602415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>
                  <a:latin typeface="微软雅黑" panose="020B0502040204020203" charset="-122"/>
                  <a:ea typeface="微软雅黑" panose="020B0502040204020203" charset="-122"/>
                  <a:cs typeface="微软雅黑" panose="020B0502040204020203" charset="-122"/>
                  <a:sym typeface="微软雅黑" panose="020B0502040204020203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2040204020203" charset="-122"/>
                <a:ea typeface="微软雅黑" panose="020B0502040204020203" charset="-122"/>
                <a:sym typeface="微软雅黑" panose="020B0502040204020203" charset="-122"/>
              </a:endParaRPr>
            </a:p>
          </p:txBody>
        </p:sp>
        <p:sp>
          <p:nvSpPr>
            <p:cNvPr id="11" name="Shape 112"/>
            <p:cNvSpPr/>
            <p:nvPr/>
          </p:nvSpPr>
          <p:spPr>
            <a:xfrm>
              <a:off x="1584592" y="1370636"/>
              <a:ext cx="1412608" cy="595599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2040204020203" charset="-122"/>
                  <a:ea typeface="微软雅黑" panose="020B0502040204020203" charset="-122"/>
                  <a:cs typeface="微软雅黑" panose="020B0502040204020203" charset="-122"/>
                  <a:sym typeface="微软雅黑" panose="020B0502040204020203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800">
                  <a:solidFill>
                    <a:srgbClr val="000000"/>
                  </a:solidFill>
                </a:defRPr>
              </a:pPr>
              <a:r>
                <a:rPr kumimoji="0" lang="zh-CN" altLang="en-US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sym typeface="微软雅黑" panose="020B0502040204020203" charset="-122"/>
                </a:rPr>
                <a:t>演示实验</a:t>
              </a:r>
              <a:endParaRPr kumimoji="0" sz="2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sym typeface="微软雅黑" panose="020B0502040204020203" charset="-122"/>
              </a:endParaRPr>
            </a:p>
          </p:txBody>
        </p:sp>
      </p:grpSp>
      <p:sp>
        <p:nvSpPr>
          <p:cNvPr id="4" name="矩形 3"/>
          <p:cNvSpPr/>
          <p:nvPr/>
        </p:nvSpPr>
        <p:spPr>
          <a:xfrm>
            <a:off x="2011976" y="1351803"/>
            <a:ext cx="32624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磁铁能吸引哪些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物体？</a:t>
            </a:r>
            <a:endParaRPr lang="zh-CN" altLang="en-US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951897" y="1808185"/>
            <a:ext cx="734961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用磁铁分别去吸引铁钉、大头针、木块、铝片、硬币、塑料尺、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泡沫塑料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然后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观察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现象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609885" y="3280569"/>
            <a:ext cx="8033640" cy="1138029"/>
            <a:chOff x="509067" y="3451600"/>
            <a:chExt cx="8033640" cy="1138029"/>
          </a:xfrm>
        </p:grpSpPr>
        <p:pic>
          <p:nvPicPr>
            <p:cNvPr id="15" name="图片 14"/>
            <p:cNvPicPr preferRelativeResize="0">
              <a:picLocks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345" t="16046" r="9737" b="21617"/>
            <a:stretch/>
          </p:blipFill>
          <p:spPr>
            <a:xfrm>
              <a:off x="1051327" y="3454860"/>
              <a:ext cx="1080000" cy="1080000"/>
            </a:xfrm>
            <a:prstGeom prst="rect">
              <a:avLst/>
            </a:prstGeom>
            <a:effectLst>
              <a:outerShdw blurRad="520700" dist="50800" dir="5400000" algn="ctr" rotWithShape="0">
                <a:srgbClr val="000000">
                  <a:alpha val="49000"/>
                </a:srgbClr>
              </a:outerShdw>
            </a:effectLst>
          </p:spPr>
        </p:pic>
        <p:pic>
          <p:nvPicPr>
            <p:cNvPr id="16" name="图片 15"/>
            <p:cNvPicPr preferRelativeResize="0">
              <a:picLocks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5247" t="19637" r="37129" b="53061"/>
            <a:stretch/>
          </p:blipFill>
          <p:spPr>
            <a:xfrm>
              <a:off x="3546705" y="3451600"/>
              <a:ext cx="1080000" cy="1080000"/>
            </a:xfrm>
            <a:prstGeom prst="rect">
              <a:avLst/>
            </a:prstGeom>
            <a:effectLst>
              <a:outerShdw blurRad="520700" dist="50800" dir="5400000" algn="ctr" rotWithShape="0">
                <a:srgbClr val="000000">
                  <a:alpha val="49000"/>
                </a:srgbClr>
              </a:outerShdw>
            </a:effectLst>
          </p:spPr>
        </p:pic>
        <p:pic>
          <p:nvPicPr>
            <p:cNvPr id="17" name="图片 16"/>
            <p:cNvPicPr preferRelativeResize="0">
              <a:picLocks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142" t="23762" r="13036" b="5079"/>
            <a:stretch/>
          </p:blipFill>
          <p:spPr>
            <a:xfrm>
              <a:off x="2313178" y="3456475"/>
              <a:ext cx="1080000" cy="1133154"/>
            </a:xfrm>
            <a:prstGeom prst="rect">
              <a:avLst/>
            </a:prstGeom>
            <a:effectLst>
              <a:outerShdw blurRad="520700" dist="50800" dir="5400000" algn="ctr" rotWithShape="0">
                <a:srgbClr val="000000">
                  <a:alpha val="49000"/>
                </a:srgbClr>
              </a:outerShdw>
            </a:effectLst>
          </p:spPr>
        </p:pic>
        <p:pic>
          <p:nvPicPr>
            <p:cNvPr id="18" name="图片 17"/>
            <p:cNvPicPr preferRelativeResize="0">
              <a:picLocks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356" t="8251" r="20201" b="5078"/>
            <a:stretch/>
          </p:blipFill>
          <p:spPr>
            <a:xfrm>
              <a:off x="509067" y="3483052"/>
              <a:ext cx="360000" cy="1080000"/>
            </a:xfrm>
            <a:prstGeom prst="rect">
              <a:avLst/>
            </a:prstGeom>
            <a:effectLst>
              <a:outerShdw blurRad="520700" dist="50800" dir="5400000" algn="ctr" rotWithShape="0">
                <a:srgbClr val="000000">
                  <a:alpha val="49000"/>
                </a:srgbClr>
              </a:outerShdw>
            </a:effectLst>
          </p:spPr>
        </p:pic>
        <p:pic>
          <p:nvPicPr>
            <p:cNvPr id="19" name="图片 18"/>
            <p:cNvPicPr preferRelativeResize="0">
              <a:picLocks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34" t="12723" r="52013" b="5844"/>
            <a:stretch/>
          </p:blipFill>
          <p:spPr>
            <a:xfrm>
              <a:off x="4882284" y="3483052"/>
              <a:ext cx="1080000" cy="1080000"/>
            </a:xfrm>
            <a:prstGeom prst="rect">
              <a:avLst/>
            </a:prstGeom>
            <a:effectLst>
              <a:outerShdw blurRad="520700" dist="50800" dir="5400000" algn="ctr" rotWithShape="0">
                <a:srgbClr val="000000">
                  <a:alpha val="49000"/>
                </a:srgbClr>
              </a:outerShdw>
            </a:effectLst>
          </p:spPr>
        </p:pic>
        <p:pic>
          <p:nvPicPr>
            <p:cNvPr id="20" name="图片 19"/>
            <p:cNvPicPr preferRelativeResize="0">
              <a:picLocks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0882" t="13272" r="27355" b="47482"/>
            <a:stretch/>
          </p:blipFill>
          <p:spPr>
            <a:xfrm>
              <a:off x="7462707" y="3496844"/>
              <a:ext cx="1080000" cy="1080000"/>
            </a:xfrm>
            <a:prstGeom prst="rect">
              <a:avLst/>
            </a:prstGeom>
            <a:effectLst>
              <a:outerShdw blurRad="520700" dist="50800" dir="5400000" algn="ctr" rotWithShape="0">
                <a:srgbClr val="000000">
                  <a:alpha val="49000"/>
                </a:srgbClr>
              </a:outerShdw>
            </a:effectLst>
          </p:spPr>
        </p:pic>
        <p:pic>
          <p:nvPicPr>
            <p:cNvPr id="21" name="图片 20"/>
            <p:cNvPicPr preferRelativeResize="0">
              <a:picLocks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127" t="21144" r="12716" b="32505"/>
            <a:stretch/>
          </p:blipFill>
          <p:spPr>
            <a:xfrm>
              <a:off x="6169465" y="3451600"/>
              <a:ext cx="1080000" cy="1080000"/>
            </a:xfrm>
            <a:prstGeom prst="rect">
              <a:avLst/>
            </a:prstGeom>
            <a:effectLst>
              <a:outerShdw blurRad="520700" dist="50800" dir="5400000" algn="ctr" rotWithShape="0">
                <a:srgbClr val="000000">
                  <a:alpha val="49000"/>
                </a:srgbClr>
              </a:outerShdw>
            </a:effectLst>
          </p:spPr>
        </p:pic>
      </p:grpSp>
    </p:spTree>
    <p:extLst>
      <p:ext uri="{BB962C8B-B14F-4D97-AF65-F5344CB8AC3E}">
        <p14:creationId xmlns:p14="http://schemas.microsoft.com/office/powerpoint/2010/main" val="3037252281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690652"/>
            <a:ext cx="736376" cy="359227"/>
          </a:xfrm>
          <a:prstGeom prst="rect">
            <a:avLst/>
          </a:prstGeom>
        </p:spPr>
      </p:pic>
      <p:sp>
        <p:nvSpPr>
          <p:cNvPr id="8" name="Text Box 2"/>
          <p:cNvSpPr txBox="1"/>
          <p:nvPr/>
        </p:nvSpPr>
        <p:spPr>
          <a:xfrm>
            <a:off x="120950" y="1936955"/>
            <a:ext cx="1737034" cy="461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itchFamily="34" charset="-122"/>
                <a:cs typeface="微软雅黑" panose="020B0503020204020204" pitchFamily="34" charset="-122"/>
              </a:rPr>
              <a:t>1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itchFamily="34" charset="-122"/>
                <a:cs typeface="微软雅黑" panose="020B0503020204020204" pitchFamily="34" charset="-122"/>
              </a:rPr>
              <a:t>.</a:t>
            </a:r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itchFamily="34" charset="-122"/>
                <a:cs typeface="微软雅黑" panose="020B0503020204020204" pitchFamily="34" charset="-122"/>
              </a:rPr>
              <a:t>磁 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itchFamily="34" charset="-122"/>
                <a:cs typeface="微软雅黑" panose="020B0503020204020204" pitchFamily="34" charset="-122"/>
              </a:rPr>
              <a:t>性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itchFamily="34" charset="-122"/>
                <a:cs typeface="微软雅黑" panose="020B0503020204020204" pitchFamily="34" charset="-122"/>
              </a:rPr>
              <a:t>：</a:t>
            </a:r>
          </a:p>
        </p:txBody>
      </p:sp>
      <p:sp>
        <p:nvSpPr>
          <p:cNvPr id="9" name="Text Box 3"/>
          <p:cNvSpPr txBox="1"/>
          <p:nvPr/>
        </p:nvSpPr>
        <p:spPr>
          <a:xfrm>
            <a:off x="1777099" y="1936955"/>
            <a:ext cx="4930322" cy="461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algn="l"/>
            <a:r>
              <a:rPr lang="en-US" altLang="zh-CN" sz="2400" dirty="0">
                <a:latin typeface="微软雅黑" pitchFamily="34" charset="-122"/>
                <a:ea typeface="微软雅黑" pitchFamily="34" charset="-122"/>
                <a:cs typeface="微软雅黑" pitchFamily="34" charset="-122"/>
                <a:sym typeface="+mn-ea"/>
              </a:rPr>
              <a:t>磁铁具有吸引铁、钴、镍的性质。</a:t>
            </a:r>
          </a:p>
        </p:txBody>
      </p:sp>
      <p:pic>
        <p:nvPicPr>
          <p:cNvPr id="2" name="图片 1"/>
          <p:cNvPicPr preferRelativeResize="0"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3795" y="748304"/>
            <a:ext cx="1440000" cy="1080000"/>
          </a:xfrm>
          <a:prstGeom prst="rect">
            <a:avLst/>
          </a:prstGeom>
          <a:effectLst>
            <a:outerShdw blurRad="304800" dist="50800" dir="5400000" algn="ctr" rotWithShape="0">
              <a:srgbClr val="000000">
                <a:alpha val="54000"/>
              </a:srgbClr>
            </a:outerShdw>
          </a:effectLst>
        </p:spPr>
      </p:pic>
      <p:pic>
        <p:nvPicPr>
          <p:cNvPr id="4" name="图片 3"/>
          <p:cNvPicPr preferRelativeResize="0">
            <a:picLocks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46" b="32989"/>
          <a:stretch/>
        </p:blipFill>
        <p:spPr>
          <a:xfrm>
            <a:off x="6024941" y="802630"/>
            <a:ext cx="1440000" cy="1080000"/>
          </a:xfrm>
          <a:prstGeom prst="rect">
            <a:avLst/>
          </a:prstGeom>
          <a:effectLst>
            <a:outerShdw blurRad="304800" dist="50800" dir="5400000" algn="ctr" rotWithShape="0">
              <a:srgbClr val="000000">
                <a:alpha val="54000"/>
              </a:srgbClr>
            </a:outerShdw>
          </a:effectLst>
        </p:spPr>
      </p:pic>
      <p:sp>
        <p:nvSpPr>
          <p:cNvPr id="10" name="矩形 9"/>
          <p:cNvSpPr/>
          <p:nvPr/>
        </p:nvSpPr>
        <p:spPr>
          <a:xfrm>
            <a:off x="230709" y="242926"/>
            <a:ext cx="685957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现象：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磁铁</a:t>
            </a: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能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吸引</a:t>
            </a:r>
            <a:r>
              <a:rPr lang="zh-CN" altLang="en-US" sz="2400" u="sng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            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en-US" sz="2400" u="sng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            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en-US" sz="2400" u="sng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            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24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Text Box 2"/>
          <p:cNvSpPr txBox="1"/>
          <p:nvPr/>
        </p:nvSpPr>
        <p:spPr>
          <a:xfrm>
            <a:off x="5725232" y="207166"/>
            <a:ext cx="831209" cy="461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>
            <a:lvl1pPr>
              <a:defRPr sz="2400">
                <a:solidFill>
                  <a:srgbClr val="FF0000"/>
                </a:solidFill>
                <a:latin typeface="微软雅黑" panose="020B0503020204020204" pitchFamily="34" charset="-122"/>
                <a:ea typeface="微软雅黑" pitchFamily="34" charset="-122"/>
                <a:cs typeface="微软雅黑" panose="020B0503020204020204" pitchFamily="34" charset="-122"/>
              </a:defRPr>
            </a:lvl1pPr>
          </a:lstStyle>
          <a:p>
            <a:r>
              <a:rPr lang="zh-CN" altLang="en-US" dirty="0"/>
              <a:t>硬币</a:t>
            </a:r>
          </a:p>
        </p:txBody>
      </p:sp>
      <p:sp>
        <p:nvSpPr>
          <p:cNvPr id="12" name="Text Box 2"/>
          <p:cNvSpPr txBox="1"/>
          <p:nvPr/>
        </p:nvSpPr>
        <p:spPr>
          <a:xfrm>
            <a:off x="4203900" y="207167"/>
            <a:ext cx="1102872" cy="461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>
            <a:lvl1pPr>
              <a:defRPr sz="2400">
                <a:solidFill>
                  <a:srgbClr val="FF0000"/>
                </a:solidFill>
                <a:latin typeface="微软雅黑" panose="020B0503020204020204" pitchFamily="34" charset="-122"/>
                <a:ea typeface="微软雅黑" pitchFamily="34" charset="-122"/>
                <a:cs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大头针</a:t>
            </a:r>
          </a:p>
        </p:txBody>
      </p:sp>
      <p:sp>
        <p:nvSpPr>
          <p:cNvPr id="13" name="Text Box 2"/>
          <p:cNvSpPr txBox="1"/>
          <p:nvPr/>
        </p:nvSpPr>
        <p:spPr>
          <a:xfrm>
            <a:off x="2834131" y="207167"/>
            <a:ext cx="826363" cy="461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itchFamily="34" charset="-122"/>
                <a:cs typeface="微软雅黑" panose="020B0503020204020204" pitchFamily="34" charset="-122"/>
              </a:rPr>
              <a:t>铁钉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itchFamily="34" charset="-122"/>
              <a:cs typeface="微软雅黑" panose="020B0503020204020204" pitchFamily="34" charset="-122"/>
            </a:endParaRPr>
          </a:p>
        </p:txBody>
      </p:sp>
      <p:sp>
        <p:nvSpPr>
          <p:cNvPr id="14" name="Text Box 4"/>
          <p:cNvSpPr txBox="1"/>
          <p:nvPr/>
        </p:nvSpPr>
        <p:spPr>
          <a:xfrm>
            <a:off x="175829" y="2517363"/>
            <a:ext cx="1627275" cy="461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>
            <a:lvl1pPr>
              <a:defRPr sz="2400">
                <a:solidFill>
                  <a:srgbClr val="FF0000"/>
                </a:solidFill>
                <a:latin typeface="微软雅黑" panose="020B0503020204020204" pitchFamily="34" charset="-122"/>
                <a:ea typeface="微软雅黑" pitchFamily="34" charset="-122"/>
                <a:cs typeface="微软雅黑" panose="020B0503020204020204" pitchFamily="34" charset="-122"/>
              </a:defRPr>
            </a:lvl1pPr>
          </a:lstStyle>
          <a:p>
            <a:r>
              <a:rPr lang="en-US" altLang="zh-CN" dirty="0" smtClean="0">
                <a:sym typeface="+mn-ea"/>
              </a:rPr>
              <a:t>2.磁 </a:t>
            </a:r>
            <a:r>
              <a:rPr lang="en-US" altLang="zh-CN" dirty="0">
                <a:sym typeface="+mn-ea"/>
              </a:rPr>
              <a:t>体</a:t>
            </a:r>
            <a:r>
              <a:rPr lang="zh-CN" altLang="en-US" dirty="0">
                <a:sym typeface="+mn-ea"/>
              </a:rPr>
              <a:t>：</a:t>
            </a:r>
          </a:p>
        </p:txBody>
      </p:sp>
      <p:sp>
        <p:nvSpPr>
          <p:cNvPr id="15" name="Text Box 5"/>
          <p:cNvSpPr txBox="1"/>
          <p:nvPr/>
        </p:nvSpPr>
        <p:spPr>
          <a:xfrm>
            <a:off x="1793859" y="2493974"/>
            <a:ext cx="2426801" cy="461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algn="l"/>
            <a:r>
              <a:rPr lang="en-US" altLang="zh-CN" sz="2400" dirty="0">
                <a:latin typeface="微软雅黑" pitchFamily="34" charset="-122"/>
                <a:ea typeface="微软雅黑" pitchFamily="34" charset="-122"/>
                <a:cs typeface="微软雅黑" pitchFamily="34" charset="-122"/>
                <a:sym typeface="+mn-ea"/>
              </a:rPr>
              <a:t>具有磁性的物体。</a:t>
            </a:r>
          </a:p>
        </p:txBody>
      </p:sp>
      <p:sp>
        <p:nvSpPr>
          <p:cNvPr id="1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16385" name="Picture 1"/>
          <p:cNvPicPr preferRelativeResize="0">
            <a:picLocks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9000" contrast="2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3415" b="11652"/>
          <a:stretch/>
        </p:blipFill>
        <p:spPr bwMode="auto">
          <a:xfrm>
            <a:off x="3972025" y="809278"/>
            <a:ext cx="1440000" cy="1080000"/>
          </a:xfrm>
          <a:prstGeom prst="rect">
            <a:avLst/>
          </a:prstGeom>
          <a:effectLst>
            <a:outerShdw blurRad="304800" dist="50800" dir="5400000" algn="ctr" rotWithShape="0">
              <a:srgbClr val="000000">
                <a:alpha val="54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 Box 2"/>
          <p:cNvSpPr txBox="1"/>
          <p:nvPr/>
        </p:nvSpPr>
        <p:spPr>
          <a:xfrm>
            <a:off x="91402" y="3010933"/>
            <a:ext cx="3278131" cy="461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itchFamily="34" charset="-122"/>
                <a:cs typeface="微软雅黑" panose="020B0503020204020204" pitchFamily="34" charset="-122"/>
              </a:rPr>
              <a:t>1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itchFamily="34" charset="-122"/>
                <a:cs typeface="微软雅黑" panose="020B0503020204020204" pitchFamily="34" charset="-122"/>
              </a:rPr>
              <a:t>）</a:t>
            </a:r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itchFamily="34" charset="-122"/>
                <a:cs typeface="微软雅黑" panose="020B0503020204020204" pitchFamily="34" charset="-122"/>
              </a:rPr>
              <a:t>磁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itchFamily="34" charset="-122"/>
                <a:cs typeface="微软雅黑" panose="020B0503020204020204" pitchFamily="34" charset="-122"/>
              </a:rPr>
              <a:t>体按形状分为：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itchFamily="34" charset="-122"/>
              <a:cs typeface="微软雅黑" panose="020B0503020204020204" pitchFamily="34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1098591" y="3762682"/>
            <a:ext cx="2160000" cy="1197482"/>
            <a:chOff x="2237361" y="1264596"/>
            <a:chExt cx="2160000" cy="1197482"/>
          </a:xfrm>
        </p:grpSpPr>
        <p:sp>
          <p:nvSpPr>
            <p:cNvPr id="20" name="Text Box 5"/>
            <p:cNvSpPr txBox="1">
              <a:spLocks noChangeArrowheads="1"/>
            </p:cNvSpPr>
            <p:nvPr/>
          </p:nvSpPr>
          <p:spPr bwMode="auto">
            <a:xfrm>
              <a:off x="2573515" y="2000413"/>
              <a:ext cx="1487691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l" eaLnBrk="1" hangingPunct="1"/>
              <a:r>
                <a:rPr lang="zh-CN" altLang="en-US" sz="2400" dirty="0">
                  <a:latin typeface="微软雅黑" pitchFamily="34" charset="-122"/>
                  <a:ea typeface="微软雅黑" pitchFamily="34" charset="-122"/>
                </a:rPr>
                <a:t>条形磁体</a:t>
              </a:r>
            </a:p>
          </p:txBody>
        </p:sp>
        <p:pic>
          <p:nvPicPr>
            <p:cNvPr id="21" name="Picture 2"/>
            <p:cNvPicPr preferRelativeResize="0">
              <a:picLocks noChangeArrowheads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43" t="10927" r="5020" b="21973"/>
            <a:stretch/>
          </p:blipFill>
          <p:spPr bwMode="auto">
            <a:xfrm>
              <a:off x="2237361" y="1264596"/>
              <a:ext cx="2160000" cy="720000"/>
            </a:xfrm>
            <a:prstGeom prst="rect">
              <a:avLst/>
            </a:prstGeom>
            <a:noFill/>
            <a:ln>
              <a:noFill/>
            </a:ln>
            <a:effectLst>
              <a:outerShdw blurRad="508000" dist="35921" dir="2700000" algn="ctr" rotWithShape="0">
                <a:schemeClr val="bg2">
                  <a:alpha val="36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2" name="组合 21"/>
          <p:cNvGrpSpPr/>
          <p:nvPr/>
        </p:nvGrpSpPr>
        <p:grpSpPr>
          <a:xfrm>
            <a:off x="6347421" y="3437994"/>
            <a:ext cx="2160000" cy="1522170"/>
            <a:chOff x="4721697" y="3105472"/>
            <a:chExt cx="2160000" cy="1522170"/>
          </a:xfrm>
        </p:grpSpPr>
        <p:sp>
          <p:nvSpPr>
            <p:cNvPr id="23" name="Text Box 12"/>
            <p:cNvSpPr txBox="1">
              <a:spLocks noChangeArrowheads="1"/>
            </p:cNvSpPr>
            <p:nvPr/>
          </p:nvSpPr>
          <p:spPr bwMode="auto">
            <a:xfrm>
              <a:off x="5370905" y="4165977"/>
              <a:ext cx="936625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algn="l" eaLnBrk="1" hangingPunct="1"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r>
                <a:rPr lang="zh-CN" altLang="en-US" dirty="0" smtClean="0"/>
                <a:t>针形</a:t>
              </a:r>
              <a:endParaRPr lang="zh-CN" altLang="en-US" dirty="0"/>
            </a:p>
          </p:txBody>
        </p:sp>
        <p:pic>
          <p:nvPicPr>
            <p:cNvPr id="24" name="图片 2"/>
            <p:cNvPicPr preferRelativeResize="0">
              <a:picLocks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876" t="11667" b="7001"/>
            <a:stretch>
              <a:fillRect/>
            </a:stretch>
          </p:blipFill>
          <p:spPr bwMode="auto">
            <a:xfrm>
              <a:off x="4721697" y="3105472"/>
              <a:ext cx="2160000" cy="1080000"/>
            </a:xfrm>
            <a:prstGeom prst="rect">
              <a:avLst/>
            </a:prstGeom>
            <a:noFill/>
            <a:ln>
              <a:noFill/>
            </a:ln>
            <a:effectLst>
              <a:outerShdw blurRad="508000" dist="35921" dir="2700000" algn="ctr" rotWithShape="0">
                <a:schemeClr val="bg2">
                  <a:alpha val="36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5" name="组合 24"/>
          <p:cNvGrpSpPr/>
          <p:nvPr/>
        </p:nvGrpSpPr>
        <p:grpSpPr>
          <a:xfrm>
            <a:off x="3972025" y="3195238"/>
            <a:ext cx="1800000" cy="1854887"/>
            <a:chOff x="5245572" y="791246"/>
            <a:chExt cx="1800000" cy="1854887"/>
          </a:xfrm>
        </p:grpSpPr>
        <p:pic>
          <p:nvPicPr>
            <p:cNvPr id="26" name="Picture 6" descr="u=1645771855,4043019273&amp;fm=21&amp;gp=0"/>
            <p:cNvPicPr preferRelativeResize="0">
              <a:picLocks noChangeArrowheads="1"/>
            </p:cNvPicPr>
            <p:nvPr/>
          </p:nvPicPr>
          <p:blipFill rotWithShape="1"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140" t="16606" r="13458" b="9546"/>
            <a:stretch/>
          </p:blipFill>
          <p:spPr bwMode="auto">
            <a:xfrm>
              <a:off x="5245572" y="791246"/>
              <a:ext cx="1800000" cy="1440000"/>
            </a:xfrm>
            <a:prstGeom prst="rect">
              <a:avLst/>
            </a:prstGeom>
            <a:noFill/>
            <a:ln>
              <a:noFill/>
            </a:ln>
            <a:effectLst>
              <a:outerShdw blurRad="508000" dist="35921" dir="2700000" algn="ctr" rotWithShape="0">
                <a:schemeClr val="bg2">
                  <a:alpha val="36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" name="Text Box 13"/>
            <p:cNvSpPr txBox="1">
              <a:spLocks noChangeArrowheads="1"/>
            </p:cNvSpPr>
            <p:nvPr/>
          </p:nvSpPr>
          <p:spPr bwMode="auto">
            <a:xfrm>
              <a:off x="5397724" y="2184468"/>
              <a:ext cx="1495696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algn="l" eaLnBrk="1" hangingPunct="1"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r>
                <a:rPr lang="zh-CN" altLang="en-US" dirty="0"/>
                <a:t>蹄形磁体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55182266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63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63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3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5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8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1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4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1" grpId="0"/>
      <p:bldP spid="12" grpId="0"/>
      <p:bldP spid="13" grpId="0"/>
      <p:bldP spid="14" grpId="0"/>
      <p:bldP spid="15" grpId="0"/>
      <p:bldP spid="1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690652"/>
            <a:ext cx="736376" cy="359227"/>
          </a:xfrm>
          <a:prstGeom prst="rect">
            <a:avLst/>
          </a:prstGeom>
        </p:spPr>
      </p:pic>
      <p:pic>
        <p:nvPicPr>
          <p:cNvPr id="8" name="图片 293892" descr="2"/>
          <p:cNvPicPr preferRelativeResize="0">
            <a:picLocks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88" b="9402"/>
          <a:stretch/>
        </p:blipFill>
        <p:spPr bwMode="auto">
          <a:xfrm>
            <a:off x="1498059" y="1054432"/>
            <a:ext cx="1800000" cy="1080000"/>
          </a:xfrm>
          <a:prstGeom prst="rect">
            <a:avLst/>
          </a:prstGeom>
          <a:noFill/>
          <a:effectLst>
            <a:outerShdw blurRad="558800" dist="50800" dir="5400000" algn="ctr" rotWithShape="0">
              <a:srgbClr val="000000">
                <a:alpha val="5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 Box 2"/>
          <p:cNvSpPr txBox="1"/>
          <p:nvPr/>
        </p:nvSpPr>
        <p:spPr>
          <a:xfrm>
            <a:off x="0" y="340645"/>
            <a:ext cx="7294990" cy="461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itchFamily="34" charset="-122"/>
                <a:cs typeface="微软雅黑" panose="020B0503020204020204" pitchFamily="34" charset="-122"/>
              </a:rPr>
              <a:t>2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itchFamily="34" charset="-122"/>
                <a:cs typeface="微软雅黑" panose="020B0503020204020204" pitchFamily="34" charset="-122"/>
              </a:rPr>
              <a:t>）</a:t>
            </a:r>
            <a:r>
              <a:rPr lang="zh-CN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磁体按来源分为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itchFamily="34" charset="-122"/>
                <a:cs typeface="微软雅黑" panose="020B0503020204020204" pitchFamily="34" charset="-122"/>
              </a:rPr>
              <a:t>：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天然磁体、人造磁体等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itchFamily="34" charset="-122"/>
              <a:cs typeface="微软雅黑" panose="020B0503020204020204" pitchFamily="34" charset="-122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20481" name="Picture 1"/>
          <p:cNvPicPr preferRelativeResize="0"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448" y="1020855"/>
            <a:ext cx="1800000" cy="1080000"/>
          </a:xfrm>
          <a:prstGeom prst="rect">
            <a:avLst/>
          </a:prstGeom>
          <a:noFill/>
          <a:effectLst>
            <a:outerShdw blurRad="558800" dist="50800" dir="5400000" algn="ctr" rotWithShape="0">
              <a:srgbClr val="000000">
                <a:alpha val="5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矩形 9"/>
          <p:cNvSpPr/>
          <p:nvPr/>
        </p:nvSpPr>
        <p:spPr>
          <a:xfrm>
            <a:off x="68517" y="2433986"/>
            <a:ext cx="7444667" cy="461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/>
            <a:r>
              <a:rPr lang="zh-CN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itchFamily="34" charset="-122"/>
                <a:cs typeface="微软雅黑" panose="020B0503020204020204" pitchFamily="34" charset="-122"/>
              </a:rPr>
              <a:t>3</a:t>
            </a:r>
            <a:r>
              <a:rPr lang="zh-CN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itchFamily="34" charset="-122"/>
                <a:cs typeface="微软雅黑" panose="020B0503020204020204" pitchFamily="34" charset="-122"/>
              </a:rPr>
              <a:t>）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itchFamily="34" charset="-122"/>
                <a:cs typeface="微软雅黑" panose="020B0503020204020204" pitchFamily="34" charset="-122"/>
              </a:rPr>
              <a:t>按照磁体保持磁性的长久分为</a:t>
            </a:r>
            <a:r>
              <a:rPr lang="zh-CN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itchFamily="34" charset="-122"/>
                <a:cs typeface="微软雅黑" panose="020B0503020204020204" pitchFamily="34" charset="-122"/>
              </a:rPr>
              <a:t>：</a:t>
            </a:r>
            <a:r>
              <a:rPr lang="zh-CN" altLang="zh-CN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itchFamily="34" charset="-122"/>
                <a:cs typeface="微软雅黑" panose="020B0503020204020204" pitchFamily="34" charset="-122"/>
              </a:rPr>
              <a:t>永磁体、软磁体</a:t>
            </a:r>
            <a:endParaRPr lang="zh-CN" altLang="zh-CN" sz="2400" dirty="0">
              <a:solidFill>
                <a:schemeClr val="tx1"/>
              </a:solidFill>
              <a:latin typeface="微软雅黑" panose="020B0503020204020204" pitchFamily="34" charset="-122"/>
              <a:ea typeface="微软雅黑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20483" name="Picture 3" descr="硬磁体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96" t="22301" r="26622" b="21906"/>
          <a:stretch>
            <a:fillRect/>
          </a:stretch>
        </p:blipFill>
        <p:spPr bwMode="auto">
          <a:xfrm>
            <a:off x="1806879" y="3262360"/>
            <a:ext cx="1314450" cy="102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4" name="Picture 4" descr="软磁体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01" t="34874" r="40968" b="29391"/>
          <a:stretch>
            <a:fillRect/>
          </a:stretch>
        </p:blipFill>
        <p:spPr bwMode="auto">
          <a:xfrm>
            <a:off x="4926644" y="3203678"/>
            <a:ext cx="1250804" cy="1114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30843858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04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04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24691" y="623978"/>
            <a:ext cx="84861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实验：把铁屑铺 在一张白纸上，分别将条形磁体和蹄形磁体平放在铁屑，然后用手轻轻将磁体提起，并轻轻抖动，观察到磁铁两端及中间部分吸引铁屑的多少</a:t>
            </a:r>
          </a:p>
        </p:txBody>
      </p:sp>
      <p:sp>
        <p:nvSpPr>
          <p:cNvPr id="5" name="矩形 4"/>
          <p:cNvSpPr/>
          <p:nvPr/>
        </p:nvSpPr>
        <p:spPr>
          <a:xfrm>
            <a:off x="1602377" y="225601"/>
            <a:ext cx="480131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磁铁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的不同部位磁性强弱一样吗？</a:t>
            </a:r>
          </a:p>
        </p:txBody>
      </p:sp>
      <p:sp>
        <p:nvSpPr>
          <p:cNvPr id="6" name="矩形 5"/>
          <p:cNvSpPr/>
          <p:nvPr/>
        </p:nvSpPr>
        <p:spPr>
          <a:xfrm>
            <a:off x="124691" y="2278753"/>
            <a:ext cx="289718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spcAft>
                <a:spcPts val="0"/>
              </a:spcAft>
            </a:pPr>
            <a:r>
              <a:rPr lang="zh-CN" altLang="zh-CN" sz="2400" kern="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实验方法</a:t>
            </a:r>
            <a:r>
              <a:rPr lang="zh-CN" altLang="en-US" sz="2400" kern="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zh-CN" sz="2400" u="sng" kern="1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转化法</a:t>
            </a:r>
            <a:r>
              <a:rPr lang="zh-CN" altLang="en-US" sz="2400" kern="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en-US" altLang="zh-CN" sz="2400" kern="1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100" name="图片 6" descr="说明:  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8751" y="3936187"/>
            <a:ext cx="1535113" cy="866370"/>
          </a:xfrm>
          <a:prstGeom prst="rect">
            <a:avLst/>
          </a:prstGeom>
          <a:noFill/>
          <a:ln>
            <a:noFill/>
          </a:ln>
          <a:effectLst>
            <a:outerShdw blurRad="368300" dist="50800" dir="5400000" algn="ctr" rotWithShape="0">
              <a:srgbClr val="000000">
                <a:alpha val="79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 descr="https://timgsa.baidu.com/timg?image&amp;quality=80&amp;size=b9999_10000&amp;sec=1540646366242&amp;di=30141b76355ff9cbffc00a4891b9ff1e&amp;imgtype=0&amp;src=http%3A%2F%2Fimgsrc.baidu.com%2Fimage%2Fc0%253Dshijue1%252C0%252C0%252C294%252C40%2Fsign%3D60a389caa9cc7cd9ee203c9a51684b4a%2F8c1001e93901213f7402dcfb5ee736d12f2e95e0.jpg"/>
          <p:cNvPicPr preferRelativeResize="0">
            <a:picLocks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25" t="3157" r="6950" b="10003"/>
          <a:stretch/>
        </p:blipFill>
        <p:spPr bwMode="auto">
          <a:xfrm rot="16200000">
            <a:off x="5521271" y="3595392"/>
            <a:ext cx="900000" cy="1440000"/>
          </a:xfrm>
          <a:prstGeom prst="rect">
            <a:avLst/>
          </a:prstGeom>
          <a:noFill/>
          <a:ln>
            <a:noFill/>
          </a:ln>
          <a:effectLst>
            <a:outerShdw blurRad="368300" dist="50800" dir="5400000" algn="ctr" rotWithShape="0">
              <a:srgbClr val="000000">
                <a:alpha val="79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" name="组合 6"/>
          <p:cNvGrpSpPr/>
          <p:nvPr/>
        </p:nvGrpSpPr>
        <p:grpSpPr>
          <a:xfrm>
            <a:off x="423564" y="270125"/>
            <a:ext cx="1178813" cy="466948"/>
            <a:chOff x="1705782" y="1370636"/>
            <a:chExt cx="1291417" cy="602415"/>
          </a:xfrm>
        </p:grpSpPr>
        <p:sp>
          <p:nvSpPr>
            <p:cNvPr id="9" name="Shape 108"/>
            <p:cNvSpPr/>
            <p:nvPr/>
          </p:nvSpPr>
          <p:spPr>
            <a:xfrm>
              <a:off x="1900526" y="1370636"/>
              <a:ext cx="818605" cy="602415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>
                  <a:latin typeface="微软雅黑" panose="020B0502040204020203" charset="-122"/>
                  <a:ea typeface="微软雅黑" panose="020B0502040204020203" charset="-122"/>
                  <a:cs typeface="微软雅黑" panose="020B0502040204020203" charset="-122"/>
                  <a:sym typeface="微软雅黑" panose="020B0502040204020203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2040204020203" charset="-122"/>
                <a:ea typeface="微软雅黑" panose="020B0502040204020203" charset="-122"/>
                <a:sym typeface="微软雅黑" panose="020B0502040204020203" charset="-122"/>
              </a:endParaRPr>
            </a:p>
          </p:txBody>
        </p:sp>
        <p:sp>
          <p:nvSpPr>
            <p:cNvPr id="10" name="Shape 112"/>
            <p:cNvSpPr/>
            <p:nvPr/>
          </p:nvSpPr>
          <p:spPr>
            <a:xfrm>
              <a:off x="1705782" y="1370636"/>
              <a:ext cx="1291417" cy="595599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2040204020203" charset="-122"/>
                  <a:ea typeface="微软雅黑" panose="020B0502040204020203" charset="-122"/>
                  <a:cs typeface="微软雅黑" panose="020B0502040204020203" charset="-122"/>
                  <a:sym typeface="微软雅黑" panose="020B0502040204020203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800">
                  <a:solidFill>
                    <a:srgbClr val="000000"/>
                  </a:solidFill>
                </a:defRPr>
              </a:pPr>
              <a:r>
                <a:rPr lang="zh-CN" altLang="en-US" sz="2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问题</a:t>
              </a:r>
              <a:endParaRPr kumimoji="0" sz="2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sym typeface="微软雅黑" panose="020B0502040204020203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124691" y="2851428"/>
            <a:ext cx="603242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>
              <a:spcAft>
                <a:spcPts val="0"/>
              </a:spcAft>
            </a:pPr>
            <a:r>
              <a:rPr lang="zh-CN" altLang="en-US" sz="2400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现象：磁体两端吸引铁屑最多，中间最少；</a:t>
            </a:r>
            <a:endParaRPr lang="en-US" altLang="zh-CN" sz="2400" kern="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88779" y="3343240"/>
            <a:ext cx="84220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spcAft>
                <a:spcPts val="0"/>
              </a:spcAft>
            </a:pPr>
            <a:r>
              <a:rPr lang="zh-CN" altLang="en-US" sz="2400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结论</a:t>
            </a: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：磁体各个部分的磁性强弱</a:t>
            </a:r>
            <a:r>
              <a:rPr lang="zh-CN" altLang="zh-CN" sz="2400" u="sng" kern="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不同</a:t>
            </a: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，磁体两端的磁性</a:t>
            </a:r>
            <a:r>
              <a:rPr lang="zh-CN" altLang="zh-CN" sz="2400" u="sng" kern="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最强</a:t>
            </a:r>
            <a:r>
              <a:rPr lang="zh-CN" altLang="en-US" sz="2400" kern="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zh-CN" sz="2400" kern="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1203207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2" grpId="0"/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/>
          <p:nvPr/>
        </p:nvSpPr>
        <p:spPr>
          <a:xfrm>
            <a:off x="59385" y="219750"/>
            <a:ext cx="6855220" cy="461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ts val="0"/>
              </a:spcBef>
            </a:pPr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itchFamily="34" charset="-122"/>
                <a:cs typeface="微软雅黑" panose="020B0503020204020204" pitchFamily="34" charset="-122"/>
              </a:rPr>
              <a:t>3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itchFamily="34" charset="-122"/>
                <a:cs typeface="微软雅黑" panose="020B0503020204020204" pitchFamily="34" charset="-122"/>
              </a:rPr>
              <a:t>.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itchFamily="34" charset="-122"/>
                <a:cs typeface="微软雅黑" panose="020B0503020204020204" pitchFamily="34" charset="-122"/>
              </a:rPr>
              <a:t>磁极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itchFamily="34" charset="-122"/>
                <a:cs typeface="微软雅黑" panose="020B0503020204020204" pitchFamily="34" charset="-122"/>
              </a:rPr>
              <a:t>：</a:t>
            </a:r>
            <a:r>
              <a:rPr lang="zh-CN" altLang="en-US" sz="2400" dirty="0">
                <a:latin typeface="微软雅黑" panose="020B0503020204020204" pitchFamily="34" charset="-122"/>
                <a:ea typeface="微软雅黑" pitchFamily="34" charset="-122"/>
                <a:cs typeface="微软雅黑" panose="020B0503020204020204" pitchFamily="34" charset="-122"/>
              </a:rPr>
              <a:t>磁体上磁性最强的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itchFamily="34" charset="-122"/>
                <a:cs typeface="微软雅黑" panose="020B0503020204020204" pitchFamily="34" charset="-122"/>
              </a:rPr>
              <a:t>部分，在磁</a:t>
            </a:r>
            <a:r>
              <a:rPr lang="zh-CN" altLang="en-US" sz="2400" dirty="0">
                <a:latin typeface="微软雅黑" panose="020B0503020204020204" pitchFamily="34" charset="-122"/>
                <a:ea typeface="微软雅黑" pitchFamily="34" charset="-122"/>
                <a:cs typeface="微软雅黑" panose="020B0503020204020204" pitchFamily="34" charset="-122"/>
              </a:rPr>
              <a:t>体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itchFamily="34" charset="-122"/>
                <a:cs typeface="微软雅黑" panose="020B0503020204020204" pitchFamily="34" charset="-122"/>
              </a:rPr>
              <a:t>的</a:t>
            </a:r>
            <a:r>
              <a:rPr lang="zh-CN" altLang="en-US" sz="2400" dirty="0">
                <a:latin typeface="微软雅黑" panose="020B0503020204020204" pitchFamily="34" charset="-122"/>
                <a:ea typeface="微软雅黑" pitchFamily="34" charset="-122"/>
                <a:cs typeface="微软雅黑" panose="020B0503020204020204" pitchFamily="34" charset="-122"/>
              </a:rPr>
              <a:t>两端。</a:t>
            </a:r>
            <a:endParaRPr lang="zh-CN" altLang="en-US" sz="2400" dirty="0">
              <a:solidFill>
                <a:srgbClr val="0000CC"/>
              </a:solidFill>
              <a:latin typeface="微软雅黑" panose="020B0503020204020204" pitchFamily="34" charset="-122"/>
              <a:ea typeface="微软雅黑" pitchFamily="34" charset="-122"/>
              <a:cs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832255"/>
            <a:ext cx="873590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：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在水平方向上让磁针自由转动，把小磁针拨动几次，观察每次停下来的指向是否相同？当小磁针自由静止时都指向什么方向？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87791" y="2050456"/>
            <a:ext cx="1280160" cy="1268627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8378" y="3239090"/>
            <a:ext cx="906562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spcAft>
                <a:spcPts val="0"/>
              </a:spcAft>
            </a:pPr>
            <a:r>
              <a:rPr lang="zh-CN" altLang="zh-CN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能够自由转动的小磁针，当它静止</a:t>
            </a:r>
            <a:r>
              <a:rPr lang="zh-CN" altLang="zh-CN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时</a:t>
            </a:r>
            <a:r>
              <a:rPr lang="zh-CN" altLang="zh-CN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总是</a:t>
            </a:r>
            <a:r>
              <a:rPr lang="zh-CN" altLang="zh-CN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一端指南</a:t>
            </a:r>
            <a:r>
              <a:rPr lang="zh-CN" altLang="zh-CN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，另</a:t>
            </a:r>
            <a:r>
              <a:rPr lang="zh-CN" altLang="zh-CN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一端指</a:t>
            </a:r>
            <a:r>
              <a:rPr lang="zh-CN" altLang="zh-CN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北</a:t>
            </a:r>
            <a:r>
              <a:rPr lang="zh-CN" altLang="zh-CN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endParaRPr lang="zh-CN" altLang="zh-CN" sz="2400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9385" y="3836021"/>
            <a:ext cx="86171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）南极：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磁体静止时指南的那一端叫做南极（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 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极）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8378" y="4432953"/>
            <a:ext cx="752420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）北极：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磁体静止时指北的那一端叫做北极（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N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极）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199952" y="982616"/>
            <a:ext cx="1471876" cy="466948"/>
            <a:chOff x="1525324" y="1370636"/>
            <a:chExt cx="1471876" cy="602415"/>
          </a:xfrm>
        </p:grpSpPr>
        <p:sp>
          <p:nvSpPr>
            <p:cNvPr id="10" name="Shape 108"/>
            <p:cNvSpPr/>
            <p:nvPr/>
          </p:nvSpPr>
          <p:spPr>
            <a:xfrm>
              <a:off x="1525324" y="1370636"/>
              <a:ext cx="1471876" cy="602415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>
                  <a:latin typeface="微软雅黑" panose="020B0502040204020203" charset="-122"/>
                  <a:ea typeface="微软雅黑" panose="020B0502040204020203" charset="-122"/>
                  <a:cs typeface="微软雅黑" panose="020B0502040204020203" charset="-122"/>
                  <a:sym typeface="微软雅黑" panose="020B0502040204020203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2040204020203" charset="-122"/>
                <a:ea typeface="微软雅黑" panose="020B0502040204020203" charset="-122"/>
                <a:sym typeface="微软雅黑" panose="020B0502040204020203" charset="-122"/>
              </a:endParaRPr>
            </a:p>
          </p:txBody>
        </p:sp>
        <p:sp>
          <p:nvSpPr>
            <p:cNvPr id="11" name="Shape 112"/>
            <p:cNvSpPr/>
            <p:nvPr/>
          </p:nvSpPr>
          <p:spPr>
            <a:xfrm>
              <a:off x="1584592" y="1370636"/>
              <a:ext cx="1412608" cy="595599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2040204020203" charset="-122"/>
                  <a:ea typeface="微软雅黑" panose="020B0502040204020203" charset="-122"/>
                  <a:cs typeface="微软雅黑" panose="020B0502040204020203" charset="-122"/>
                  <a:sym typeface="微软雅黑" panose="020B0502040204020203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800">
                  <a:solidFill>
                    <a:srgbClr val="000000"/>
                  </a:solidFill>
                </a:defRPr>
              </a:pPr>
              <a:r>
                <a:rPr kumimoji="0" lang="zh-CN" altLang="en-US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sym typeface="微软雅黑" panose="020B0502040204020203" charset="-122"/>
                </a:rPr>
                <a:t>演示实验</a:t>
              </a:r>
              <a:endParaRPr kumimoji="0" sz="2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sym typeface="微软雅黑" panose="020B0502040204020203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32191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7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6"/>
          <p:cNvSpPr txBox="1"/>
          <p:nvPr/>
        </p:nvSpPr>
        <p:spPr>
          <a:xfrm>
            <a:off x="167046" y="354071"/>
            <a:ext cx="3207544" cy="4616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algn="l"/>
            <a:r>
              <a:rPr lang="en-US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微软雅黑" pitchFamily="34" charset="-122"/>
                <a:sym typeface="+mn-ea"/>
              </a:rPr>
              <a:t>4</a:t>
            </a:r>
            <a:r>
              <a:rPr lang="en-US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微软雅黑" pitchFamily="34" charset="-122"/>
                <a:sym typeface="+mn-ea"/>
              </a:rPr>
              <a:t>.</a:t>
            </a:r>
            <a:r>
              <a:rPr lang="en-US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微软雅黑" pitchFamily="34" charset="-122"/>
                <a:sym typeface="+mn-ea"/>
              </a:rPr>
              <a:t>磁极间的相互作用</a:t>
            </a:r>
            <a:endParaRPr lang="en-US" altLang="zh-CN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  <a:cs typeface="微软雅黑" pitchFamily="34" charset="-122"/>
              <a:sym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67046" y="885373"/>
            <a:ext cx="861713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将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一根条形磁铁甲用细线悬挂起来，另一根条形磁铁乙的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N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极分别去靠近甲的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N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极和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S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极，再用乙的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S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极分别去靠近甲的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N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极和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S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极，观察现象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167046" y="4234976"/>
            <a:ext cx="8908867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ts val="3600"/>
              </a:lnSpc>
            </a:pP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观察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现象可得到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结论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zh-CN" altLang="en-US" sz="2400" dirty="0">
                <a:solidFill>
                  <a:srgbClr val="CC0000"/>
                </a:solidFill>
                <a:latin typeface="微软雅黑" pitchFamily="34" charset="-122"/>
                <a:ea typeface="微软雅黑" pitchFamily="34" charset="-122"/>
              </a:rPr>
              <a:t>同名磁极相互排斥，异名磁极相互吸引。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5611" y="2341528"/>
            <a:ext cx="2899956" cy="1738580"/>
          </a:xfrm>
          <a:prstGeom prst="rect">
            <a:avLst/>
          </a:prstGeom>
          <a:effectLst>
            <a:reflection blurRad="495300" stA="67000" endPos="65000" dist="50800" dir="5400000" sy="-100000" algn="bl" rotWithShape="0"/>
          </a:effectLst>
        </p:spPr>
      </p:pic>
      <p:grpSp>
        <p:nvGrpSpPr>
          <p:cNvPr id="7" name="组合 6"/>
          <p:cNvGrpSpPr/>
          <p:nvPr/>
        </p:nvGrpSpPr>
        <p:grpSpPr>
          <a:xfrm>
            <a:off x="167046" y="1009384"/>
            <a:ext cx="1471876" cy="466948"/>
            <a:chOff x="1525324" y="1370636"/>
            <a:chExt cx="1471876" cy="602415"/>
          </a:xfrm>
        </p:grpSpPr>
        <p:sp>
          <p:nvSpPr>
            <p:cNvPr id="9" name="Shape 108"/>
            <p:cNvSpPr/>
            <p:nvPr/>
          </p:nvSpPr>
          <p:spPr>
            <a:xfrm>
              <a:off x="1525324" y="1370636"/>
              <a:ext cx="1471876" cy="602415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>
                  <a:latin typeface="微软雅黑" panose="020B0502040204020203" charset="-122"/>
                  <a:ea typeface="微软雅黑" panose="020B0502040204020203" charset="-122"/>
                  <a:cs typeface="微软雅黑" panose="020B0502040204020203" charset="-122"/>
                  <a:sym typeface="微软雅黑" panose="020B0502040204020203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2040204020203" charset="-122"/>
                <a:ea typeface="微软雅黑" panose="020B0502040204020203" charset="-122"/>
                <a:sym typeface="微软雅黑" panose="020B0502040204020203" charset="-122"/>
              </a:endParaRPr>
            </a:p>
          </p:txBody>
        </p:sp>
        <p:sp>
          <p:nvSpPr>
            <p:cNvPr id="10" name="Shape 112"/>
            <p:cNvSpPr/>
            <p:nvPr/>
          </p:nvSpPr>
          <p:spPr>
            <a:xfrm>
              <a:off x="1584592" y="1370636"/>
              <a:ext cx="1412608" cy="595599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2040204020203" charset="-122"/>
                  <a:ea typeface="微软雅黑" panose="020B0502040204020203" charset="-122"/>
                  <a:cs typeface="微软雅黑" panose="020B0502040204020203" charset="-122"/>
                  <a:sym typeface="微软雅黑" panose="020B0502040204020203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800">
                  <a:solidFill>
                    <a:srgbClr val="000000"/>
                  </a:solidFill>
                </a:defRPr>
              </a:pPr>
              <a:r>
                <a:rPr kumimoji="0" lang="zh-CN" altLang="en-US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sym typeface="微软雅黑" panose="020B0502040204020203" charset="-122"/>
                </a:rPr>
                <a:t>演示实验</a:t>
              </a:r>
              <a:endParaRPr kumimoji="0" sz="2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sym typeface="微软雅黑" panose="020B0502040204020203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8385432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690652"/>
            <a:ext cx="736376" cy="359227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21920" y="519653"/>
            <a:ext cx="887242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zh-CN" sz="2400" kern="1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拿</a:t>
            </a: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一根</a:t>
            </a:r>
            <a:r>
              <a:rPr lang="zh-CN" altLang="zh-CN" sz="2400" kern="1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铁</a:t>
            </a:r>
            <a:r>
              <a:rPr lang="zh-CN" altLang="en-US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棒</a:t>
            </a:r>
            <a:r>
              <a:rPr lang="zh-CN" altLang="zh-CN" sz="2400" kern="1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去</a:t>
            </a: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靠近或接触大头针，会发现铁棒不能吸引大头针</a:t>
            </a:r>
            <a:r>
              <a:rPr lang="zh-CN" altLang="zh-CN" sz="2400" kern="1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，</a:t>
            </a:r>
            <a:r>
              <a:rPr lang="zh-CN" altLang="zh-CN" sz="2400" dirty="0" smtClean="0"/>
              <a:t>将</a:t>
            </a:r>
            <a:r>
              <a:rPr lang="zh-CN" altLang="zh-CN" sz="2400" dirty="0"/>
              <a:t>铁棒在磁铁上按一定的方向摩擦</a:t>
            </a:r>
            <a:r>
              <a:rPr lang="zh-CN" altLang="zh-CN" sz="2400" dirty="0" smtClean="0"/>
              <a:t>几</a:t>
            </a:r>
            <a:r>
              <a:rPr lang="zh-CN" altLang="en-US" sz="2400" dirty="0" smtClean="0"/>
              <a:t>下，再去靠近大头针。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4153988" y="2203269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2230" y="3731872"/>
            <a:ext cx="1310640" cy="461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/>
            <a:r>
              <a:rPr lang="en-US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微软雅黑" pitchFamily="34" charset="-122"/>
              </a:rPr>
              <a:t>5.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微软雅黑" pitchFamily="34" charset="-122"/>
              </a:rPr>
              <a:t>磁化</a:t>
            </a:r>
            <a:endParaRPr lang="zh-CN" altLang="en-US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  <a:cs typeface="微软雅黑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21920" y="4210374"/>
            <a:ext cx="903789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原来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没磁性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的物体在磁体或电流作用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下，获得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磁性的过程叫做磁化。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2305353" y="1667044"/>
            <a:ext cx="4758111" cy="1371719"/>
            <a:chOff x="2078118" y="1534482"/>
            <a:chExt cx="4758111" cy="1371719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078118" y="1534482"/>
              <a:ext cx="3383573" cy="1371719"/>
            </a:xfrm>
            <a:prstGeom prst="rect">
              <a:avLst/>
            </a:prstGeom>
          </p:spPr>
        </p:pic>
        <p:sp>
          <p:nvSpPr>
            <p:cNvPr id="12" name="AutoShape 15"/>
            <p:cNvSpPr>
              <a:spLocks noChangeArrowheads="1"/>
            </p:cNvSpPr>
            <p:nvPr/>
          </p:nvSpPr>
          <p:spPr bwMode="auto">
            <a:xfrm>
              <a:off x="5867063" y="2085641"/>
              <a:ext cx="969166" cy="414672"/>
            </a:xfrm>
            <a:prstGeom prst="wedgeRectCallout">
              <a:avLst>
                <a:gd name="adj1" fmla="val -168500"/>
                <a:gd name="adj2" fmla="val 119526"/>
              </a:avLst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algn="l" eaLnBrk="0" hangingPunct="0"/>
              <a:r>
                <a:rPr lang="zh-CN" altLang="en-US" sz="2400" dirty="0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铁棒</a:t>
              </a:r>
            </a:p>
          </p:txBody>
        </p:sp>
      </p:grpSp>
      <p:sp>
        <p:nvSpPr>
          <p:cNvPr id="13" name="矩形 12"/>
          <p:cNvSpPr/>
          <p:nvPr/>
        </p:nvSpPr>
        <p:spPr>
          <a:xfrm>
            <a:off x="231098" y="3131096"/>
            <a:ext cx="839506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  <a:spcAft>
                <a:spcPts val="0"/>
              </a:spcAft>
            </a:pPr>
            <a:r>
              <a:rPr lang="zh-CN" altLang="en-US" sz="2400" kern="1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再拿铁棒</a:t>
            </a:r>
            <a:r>
              <a:rPr lang="zh-CN" altLang="zh-CN" sz="2400" kern="1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去接触</a:t>
            </a: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大头针</a:t>
            </a:r>
            <a:r>
              <a:rPr lang="zh-CN" altLang="zh-CN" sz="2400" kern="1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，发现大头针</a:t>
            </a:r>
            <a:r>
              <a:rPr lang="zh-CN" altLang="en-US" sz="2400" kern="1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被吸引，</a:t>
            </a:r>
            <a:r>
              <a:rPr lang="zh-CN" altLang="zh-CN" sz="2400" kern="1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铁</a:t>
            </a:r>
            <a:r>
              <a:rPr lang="zh-CN" altLang="en-US" sz="2400" kern="1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棒</a:t>
            </a:r>
            <a:r>
              <a:rPr lang="zh-CN" altLang="zh-CN" sz="2400" kern="1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有了</a:t>
            </a:r>
            <a:r>
              <a:rPr lang="zh-CN" altLang="zh-CN" sz="2400" u="sng" kern="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磁性</a:t>
            </a: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。</a:t>
            </a:r>
            <a:endParaRPr lang="zh-CN" altLang="zh-CN" sz="24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231098" y="240013"/>
            <a:ext cx="1471876" cy="466948"/>
            <a:chOff x="1525324" y="1370636"/>
            <a:chExt cx="1471876" cy="602415"/>
          </a:xfrm>
        </p:grpSpPr>
        <p:sp>
          <p:nvSpPr>
            <p:cNvPr id="15" name="Shape 108"/>
            <p:cNvSpPr/>
            <p:nvPr/>
          </p:nvSpPr>
          <p:spPr>
            <a:xfrm>
              <a:off x="1525324" y="1370636"/>
              <a:ext cx="1471876" cy="602415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>
                  <a:latin typeface="微软雅黑" panose="020B0502040204020203" charset="-122"/>
                  <a:ea typeface="微软雅黑" panose="020B0502040204020203" charset="-122"/>
                  <a:cs typeface="微软雅黑" panose="020B0502040204020203" charset="-122"/>
                  <a:sym typeface="微软雅黑" panose="020B0502040204020203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2040204020203" charset="-122"/>
                <a:ea typeface="微软雅黑" panose="020B0502040204020203" charset="-122"/>
                <a:sym typeface="微软雅黑" panose="020B0502040204020203" charset="-122"/>
              </a:endParaRPr>
            </a:p>
          </p:txBody>
        </p:sp>
        <p:sp>
          <p:nvSpPr>
            <p:cNvPr id="16" name="Shape 112"/>
            <p:cNvSpPr/>
            <p:nvPr/>
          </p:nvSpPr>
          <p:spPr>
            <a:xfrm>
              <a:off x="1584592" y="1370636"/>
              <a:ext cx="1412608" cy="595599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2040204020203" charset="-122"/>
                  <a:ea typeface="微软雅黑" panose="020B0502040204020203" charset="-122"/>
                  <a:cs typeface="微软雅黑" panose="020B0502040204020203" charset="-122"/>
                  <a:sym typeface="微软雅黑" panose="020B0502040204020203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800">
                  <a:solidFill>
                    <a:srgbClr val="000000"/>
                  </a:solidFill>
                </a:defRPr>
              </a:pPr>
              <a:r>
                <a:rPr kumimoji="0" lang="zh-CN" altLang="en-US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sym typeface="微软雅黑" panose="020B0502040204020203" charset="-122"/>
                </a:rPr>
                <a:t>演示实验</a:t>
              </a:r>
              <a:endParaRPr kumimoji="0" sz="2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sym typeface="微软雅黑" panose="020B0502040204020203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32722240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13" grpId="0"/>
    </p:bldLst>
  </p:timing>
</p:sld>
</file>

<file path=ppt/theme/theme1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2F2F2"/>
      </a:lt1>
      <a:dk2>
        <a:srgbClr val="A7A7A7"/>
      </a:dk2>
      <a:lt2>
        <a:srgbClr val="535353"/>
      </a:lt2>
      <a:accent1>
        <a:srgbClr val="BBE0E3"/>
      </a:accent1>
      <a:accent2>
        <a:srgbClr val="333399"/>
      </a:accent2>
      <a:accent3>
        <a:srgbClr val="8F8F8F"/>
      </a:accent3>
      <a:accent4>
        <a:srgbClr val="707070"/>
      </a:accent4>
      <a:accent5>
        <a:srgbClr val="DAEDEF"/>
      </a:accent5>
      <a:accent6>
        <a:srgbClr val="2D2D8A"/>
      </a:accent6>
      <a:hlink>
        <a:srgbClr val="0000FF"/>
      </a:hlink>
      <a:folHlink>
        <a:srgbClr val="FF00FF"/>
      </a:folHlink>
    </a:clrScheme>
    <a:fontScheme name="Default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微软雅黑" panose="020B0502040204020203" charset="-122"/>
            <a:ea typeface="微软雅黑" panose="020B0502040204020203" charset="-122"/>
            <a:cs typeface="微软雅黑" panose="020B0502040204020203" charset="-122"/>
            <a:sym typeface="微软雅黑" panose="020B0502040204020203" charset="-122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Arial" panose="020B0706020202030204"/>
            <a:ea typeface="Arial" panose="020B0706020202030204"/>
            <a:cs typeface="Arial" panose="020B0706020202030204"/>
            <a:sym typeface="Arial" panose="020B0706020202030204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BBE0E3"/>
      </a:accent1>
      <a:accent2>
        <a:srgbClr val="333399"/>
      </a:accent2>
      <a:accent3>
        <a:srgbClr val="8F8F8F"/>
      </a:accent3>
      <a:accent4>
        <a:srgbClr val="707070"/>
      </a:accent4>
      <a:accent5>
        <a:srgbClr val="DAEDEF"/>
      </a:accent5>
      <a:accent6>
        <a:srgbClr val="2D2D8A"/>
      </a:accent6>
      <a:hlink>
        <a:srgbClr val="0000FF"/>
      </a:hlink>
      <a:folHlink>
        <a:srgbClr val="FF00FF"/>
      </a:folHlink>
    </a:clrScheme>
    <a:fontScheme name="Default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微软雅黑" panose="020B0502040204020203" charset="-122"/>
            <a:ea typeface="微软雅黑" panose="020B0502040204020203" charset="-122"/>
            <a:cs typeface="微软雅黑" panose="020B0502040204020203" charset="-122"/>
            <a:sym typeface="微软雅黑" panose="020B0502040204020203" charset="-122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Arial" panose="020B0706020202030204"/>
            <a:ea typeface="Arial" panose="020B0706020202030204"/>
            <a:cs typeface="Arial" panose="020B0706020202030204"/>
            <a:sym typeface="Arial" panose="020B0706020202030204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1027</TotalTime>
  <Words>1391</Words>
  <Application>Microsoft Office PowerPoint</Application>
  <PresentationFormat>自定义</PresentationFormat>
  <Paragraphs>137</Paragraphs>
  <Slides>23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4" baseType="lpstr">
      <vt:lpstr>Default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2019-04-02T02:49:40Z</dcterms:created>
  <dcterms:modified xsi:type="dcterms:W3CDTF">2020-01-09T03:17:49Z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2052-2.5.0.931</vt:lpwstr>
  </property>
</Properties>
</file>