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9" r:id="rId41"/>
    <p:sldId id="300" r:id="rId42"/>
    <p:sldId id="301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6463744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3.png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2.png"/><Relationship Id="rId4" Type="http://schemas.openxmlformats.org/officeDocument/2006/relationships/image" Target="../media/image59.png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2.png"/><Relationship Id="rId7" Type="http://schemas.openxmlformats.org/officeDocument/2006/relationships/image" Target="../media/image3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63.png"/><Relationship Id="rId4" Type="http://schemas.openxmlformats.org/officeDocument/2006/relationships/image" Target="../media/image54.png"/><Relationship Id="rId9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6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3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2.png"/><Relationship Id="rId7" Type="http://schemas.openxmlformats.org/officeDocument/2006/relationships/image" Target="../media/image3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35.png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2.png"/><Relationship Id="rId7" Type="http://schemas.openxmlformats.org/officeDocument/2006/relationships/image" Target="../media/image5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35.png"/><Relationship Id="rId4" Type="http://schemas.openxmlformats.org/officeDocument/2006/relationships/image" Target="../media/image93.png"/><Relationship Id="rId9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53.png"/><Relationship Id="rId7" Type="http://schemas.openxmlformats.org/officeDocument/2006/relationships/image" Target="../media/image10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openxmlformats.org/officeDocument/2006/relationships/image" Target="../media/image102.png"/><Relationship Id="rId4" Type="http://schemas.openxmlformats.org/officeDocument/2006/relationships/image" Target="../media/image97.png"/><Relationship Id="rId9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58.png"/><Relationship Id="rId7" Type="http://schemas.openxmlformats.org/officeDocument/2006/relationships/image" Target="../media/image10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98.png"/><Relationship Id="rId4" Type="http://schemas.openxmlformats.org/officeDocument/2006/relationships/image" Target="../media/image99.png"/><Relationship Id="rId9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0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5" Type="http://schemas.openxmlformats.org/officeDocument/2006/relationships/image" Target="../media/image4.png"/><Relationship Id="rId4" Type="http://schemas.openxmlformats.org/officeDocument/2006/relationships/image" Target="../media/image9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58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7.png"/><Relationship Id="rId7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3.png"/><Relationship Id="rId4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7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2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21.png"/><Relationship Id="rId7" Type="http://schemas.openxmlformats.org/officeDocument/2006/relationships/image" Target="../media/image123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10" Type="http://schemas.openxmlformats.org/officeDocument/2006/relationships/image" Target="../media/image125.png"/><Relationship Id="rId4" Type="http://schemas.openxmlformats.org/officeDocument/2006/relationships/image" Target="../media/image122.png"/><Relationship Id="rId9" Type="http://schemas.openxmlformats.org/officeDocument/2006/relationships/image" Target="../media/image1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543175" y="2019300"/>
          <a:ext cx="9134475" cy="2019300"/>
          <a:chOff x="2543175" y="2019300"/>
          <a:chExt cx="9134475" cy="2019300"/>
        </a:xfrm>
      </p:grpSpPr>
      <p:sp>
        <p:nvSpPr>
          <p:cNvPr id="2" name="文本框 1"/>
          <p:cNvSpPr txBox="1"/>
          <p:nvPr/>
        </p:nvSpPr>
        <p:spPr>
          <a:xfrm>
            <a:off x="1187624" y="1563638"/>
            <a:ext cx="7023348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4400" u="none" spc="0" dirty="0" err="1">
                <a:solidFill>
                  <a:srgbClr val="FFFFFF">
                    <a:alpha val="100000"/>
                  </a:srgbClr>
                </a:solidFill>
                <a:latin typeface="微软雅黑"/>
              </a:rPr>
              <a:t>串、并联电路中电压的规律</a:t>
            </a:r>
            <a:endParaRPr lang="en-US" sz="4400" u="none" spc="0" dirty="0">
              <a:solidFill>
                <a:srgbClr val="FFFFFF">
                  <a:alpha val="100000"/>
                </a:srgbClr>
              </a:solidFill>
              <a:latin typeface="微软雅黑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686175"/>
          <a:chOff x="381000" y="266700"/>
          <a:chExt cx="9134475" cy="368617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读表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1328738"/>
            <a:ext cx="1714500" cy="2324100"/>
          </a:xfrm>
          <a:prstGeom prst="rect">
            <a:avLst/>
          </a:prstGeom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343025"/>
            <a:ext cx="1905000" cy="22955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33650" y="3686175"/>
            <a:ext cx="6600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1.5V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705475" y="3686175"/>
            <a:ext cx="3429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7.5V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733800"/>
          <a:chOff x="381000" y="266700"/>
          <a:chExt cx="9134475" cy="373380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1338263"/>
            <a:ext cx="1714500" cy="2209800"/>
          </a:xfrm>
          <a:prstGeom prst="rect">
            <a:avLst/>
          </a:prstGeom>
        </p:spPr>
      </p:pic>
      <p:pic>
        <p:nvPicPr>
          <p:cNvPr id="3" name="图片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29175" y="1314450"/>
            <a:ext cx="1943100" cy="22479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读表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476500" y="3733800"/>
            <a:ext cx="6657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1.8V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629275" y="3733800"/>
            <a:ext cx="3505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9V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419600"/>
          <a:chOff x="381000" y="266700"/>
          <a:chExt cx="9134475" cy="4419600"/>
        </a:xfrm>
      </p:grpSpPr>
      <p:sp>
        <p:nvSpPr>
          <p:cNvPr id="2" name="文本框 1"/>
          <p:cNvSpPr txBox="1"/>
          <p:nvPr/>
        </p:nvSpPr>
        <p:spPr>
          <a:xfrm>
            <a:off x="628650" y="103822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串联电路的电流规律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复习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24200" y="1038225"/>
            <a:ext cx="1181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76575" y="990600"/>
            <a:ext cx="1238250" cy="5048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91150" y="1038225"/>
            <a:ext cx="3743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串联电路中，电流处处相等。</a:t>
            </a:r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71975" y="1143000"/>
            <a:ext cx="904875" cy="2000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685925" y="4005263"/>
            <a:ext cx="7448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串联电路中各用电器两端电压与总电压有什么关系？</a:t>
            </a:r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25" y="4000500"/>
            <a:ext cx="419100" cy="41910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924175" y="1781175"/>
            <a:ext cx="2952750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57175"/>
          <a:ext cx="9134475" cy="4095750"/>
          <a:chOff x="381000" y="257175"/>
          <a:chExt cx="9134475" cy="409575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571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0572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探究1：串联电路的电压规律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52525" y="1876425"/>
            <a:ext cx="7981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提出问题：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52525" y="2590800"/>
            <a:ext cx="2819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串联电路中各用电器两端电压与总电压有什么关系？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00" y="1714500"/>
            <a:ext cx="3865763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829175"/>
          <a:chOff x="381000" y="266700"/>
          <a:chExt cx="9134475" cy="482917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00012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探究1：串联电路的电压规律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14763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假想与猜测：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6750" y="1914525"/>
            <a:ext cx="8467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     、     和       之间有什么关系?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8650" y="1924050"/>
            <a:ext cx="476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876425"/>
            <a:ext cx="516731" cy="5048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28725" y="1924050"/>
            <a:ext cx="542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1876425"/>
            <a:ext cx="516731" cy="5048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124075" y="1914525"/>
            <a:ext cx="561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076450" y="1866900"/>
            <a:ext cx="531019" cy="504825"/>
          </a:xfrm>
          <a:prstGeom prst="rect">
            <a:avLst/>
          </a:prstGeom>
        </p:spPr>
      </p:pic>
      <p:pic>
        <p:nvPicPr>
          <p:cNvPr id="13" name="图片 12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57275" y="2457450"/>
            <a:ext cx="2876550" cy="1771650"/>
          </a:xfrm>
          <a:prstGeom prst="rect">
            <a:avLst/>
          </a:prstGeom>
        </p:spPr>
      </p:pic>
      <p:pic>
        <p:nvPicPr>
          <p:cNvPr id="14" name="图片 13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124450" y="742950"/>
            <a:ext cx="3571875" cy="261937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562100" y="4371975"/>
            <a:ext cx="1819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6" name="图片 15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514475" y="4324350"/>
            <a:ext cx="1845469" cy="50482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400425" y="4371975"/>
            <a:ext cx="5734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?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638800" y="3352800"/>
            <a:ext cx="3028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      、     和       之间有什么关系？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648325" y="3343275"/>
            <a:ext cx="438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0" name="图片 19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600700" y="3295650"/>
            <a:ext cx="516731" cy="50482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6315075" y="3352800"/>
            <a:ext cx="457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2" name="图片 21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6267450" y="3305175"/>
            <a:ext cx="516731" cy="50482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7162800" y="3362325"/>
            <a:ext cx="514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4" name="图片 23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7115175" y="3314700"/>
            <a:ext cx="531019" cy="50482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6029325" y="4371975"/>
            <a:ext cx="1847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6" name="图片 25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700" y="4324350"/>
            <a:ext cx="1759744" cy="504825"/>
          </a:xfrm>
          <a:prstGeom prst="rect">
            <a:avLst/>
          </a:prstGeom>
        </p:spPr>
      </p:pic>
      <p:pic>
        <p:nvPicPr>
          <p:cNvPr id="27" name="图片 26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5133975" y="3362325"/>
            <a:ext cx="419100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895850"/>
          <a:chOff x="381000" y="266700"/>
          <a:chExt cx="9134475" cy="4895850"/>
        </a:xfrm>
      </p:grpSpPr>
      <p:sp>
        <p:nvSpPr>
          <p:cNvPr id="2" name="文本框 1"/>
          <p:cNvSpPr txBox="1"/>
          <p:nvPr/>
        </p:nvSpPr>
        <p:spPr>
          <a:xfrm>
            <a:off x="628650" y="100012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探究1：串联电路的电压规律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15144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设计实验：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57300" y="2162175"/>
            <a:ext cx="7877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实验器材：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86050" y="2162175"/>
            <a:ext cx="5762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干电池、开关、三个规格不同的灯泡、电压表、导线若干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95400" y="3209925"/>
            <a:ext cx="7839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电路图：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686050" y="3209925"/>
            <a:ext cx="1905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设计实验电路并画出电路图。</a:t>
            </a:r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62525" y="3067050"/>
            <a:ext cx="2962275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123825"/>
          <a:ext cx="9134475" cy="4191000"/>
          <a:chOff x="381000" y="123825"/>
          <a:chExt cx="9134475" cy="4191000"/>
        </a:xfrm>
      </p:grpSpPr>
      <p:sp>
        <p:nvSpPr>
          <p:cNvPr id="2" name="文本框 1"/>
          <p:cNvSpPr txBox="1"/>
          <p:nvPr/>
        </p:nvSpPr>
        <p:spPr>
          <a:xfrm>
            <a:off x="628650" y="8953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探究1：串联电路的电压规律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19125" y="1400175"/>
            <a:ext cx="8515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实验步骤：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09775" y="1466850"/>
            <a:ext cx="7124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1）调节电压表指针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指零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，检查器材；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009775" y="1943100"/>
            <a:ext cx="7124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2）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断开开关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，按照电路图连接电路，检查电路；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09775" y="2400300"/>
            <a:ext cx="7124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3）用电压表测量灯     两端的电压，记为     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09775" y="2867025"/>
            <a:ext cx="6467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4）用电压表测量灯     两端的电压，记为     ，测量灯            、     两端的总电压为</a:t>
            </a:r>
            <a:r>
              <a:rPr lang="en-US" sz="21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U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，电源电压      ，记入表格；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09775" y="3714750"/>
            <a:ext cx="7124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5）更换灯泡，重复步骤3、4；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09775" y="4191000"/>
            <a:ext cx="7124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6）总结总电压和分电压关系。</a:t>
            </a:r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362700" y="123825"/>
            <a:ext cx="2371725" cy="14573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305300" y="2390775"/>
            <a:ext cx="285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4" name="图片 1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257675" y="2343150"/>
            <a:ext cx="333375" cy="50244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753225" y="2400300"/>
            <a:ext cx="371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6" name="图片 1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352675"/>
            <a:ext cx="361950" cy="502444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305300" y="2847975"/>
            <a:ext cx="295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8" name="图片 1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257675" y="2800350"/>
            <a:ext cx="333375" cy="502444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753225" y="2857500"/>
            <a:ext cx="323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0" name="图片 19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2809875"/>
            <a:ext cx="361950" cy="502444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2038350" y="3228975"/>
            <a:ext cx="285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2" name="图片 2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990725" y="3181350"/>
            <a:ext cx="333375" cy="502444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581275" y="3228975"/>
            <a:ext cx="295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4" name="图片 23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33650" y="3181350"/>
            <a:ext cx="333375" cy="502444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6438900" y="3248025"/>
            <a:ext cx="466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U '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38125" y="266700"/>
          <a:ext cx="9134475" cy="4924425"/>
          <a:chOff x="238125" y="266700"/>
          <a:chExt cx="9134475" cy="4924425"/>
        </a:xfrm>
      </p:grpSpPr>
      <p:sp>
        <p:nvSpPr>
          <p:cNvPr id="2" name="文本框 1"/>
          <p:cNvSpPr txBox="1"/>
          <p:nvPr/>
        </p:nvSpPr>
        <p:spPr>
          <a:xfrm>
            <a:off x="647700" y="1123950"/>
            <a:ext cx="8486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探究1：串联电路的电压规律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47700" y="1771650"/>
            <a:ext cx="8486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分析数据：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972175" y="552450"/>
            <a:ext cx="2257425" cy="1552575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38125" y="2647950"/>
          <a:ext cx="8572500" cy="2276475"/>
        </p:xfrm>
        <a:graphic>
          <a:graphicData uri="http://schemas.openxmlformats.org/drawingml/2006/table">
            <a:tbl>
              <a:tblPr firstRow="1" bandRow="1"/>
              <a:tblGrid>
                <a:gridCol w="2143125"/>
                <a:gridCol w="2143125"/>
                <a:gridCol w="2143125"/>
                <a:gridCol w="2143125"/>
              </a:tblGrid>
              <a:tr h="758825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485775" y="2676525"/>
            <a:ext cx="1685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2628900"/>
            <a:ext cx="1652588" cy="5048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04875" y="2981325"/>
            <a:ext cx="752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0" y="2933700"/>
            <a:ext cx="666750" cy="5048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714625" y="2676525"/>
            <a:ext cx="1676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3" name="图片 12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2628900"/>
            <a:ext cx="1652588" cy="5048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190875" y="2981325"/>
            <a:ext cx="666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5" name="图片 14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50" y="2933700"/>
            <a:ext cx="666750" cy="50482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667250" y="2676525"/>
            <a:ext cx="1914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7" name="图片 16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619625" y="2628900"/>
            <a:ext cx="1852613" cy="50482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876800" y="2981325"/>
            <a:ext cx="1381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9" name="图片 18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4829175" y="2933700"/>
            <a:ext cx="1338263" cy="50482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791325" y="2676525"/>
            <a:ext cx="1943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1" name="图片 20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6743700" y="2628900"/>
            <a:ext cx="1931194" cy="50482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419975" y="2981325"/>
            <a:ext cx="647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3" name="图片 22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7372350" y="2933700"/>
            <a:ext cx="652463" cy="50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991100"/>
          <a:chOff x="381000" y="266700"/>
          <a:chExt cx="9134475" cy="4991100"/>
        </a:xfrm>
      </p:grpSpPr>
      <p:sp>
        <p:nvSpPr>
          <p:cNvPr id="2" name="文本框 1"/>
          <p:cNvSpPr txBox="1"/>
          <p:nvPr/>
        </p:nvSpPr>
        <p:spPr>
          <a:xfrm>
            <a:off x="600075" y="981075"/>
            <a:ext cx="8534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探究1：串联电路的电压规律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00075" y="266700"/>
            <a:ext cx="8534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00075" y="1543050"/>
            <a:ext cx="8534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实验步骤：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38350" y="1543050"/>
            <a:ext cx="7096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1）调节电压表指针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指零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，检查器材；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038350" y="2057400"/>
            <a:ext cx="7096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2）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断开开关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，按照电路图连接电路，检查电路；</a:t>
            </a:r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2847975"/>
            <a:ext cx="2886075" cy="1762125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48175" y="2581275"/>
            <a:ext cx="3819525" cy="2409825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019675" y="3467100"/>
            <a:ext cx="409575" cy="885825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838825" y="3505200"/>
            <a:ext cx="752475" cy="114300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038975" y="3533775"/>
            <a:ext cx="323850" cy="771525"/>
          </a:xfrm>
          <a:prstGeom prst="rect">
            <a:avLst/>
          </a:prstGeom>
        </p:spPr>
      </p:pic>
      <p:pic>
        <p:nvPicPr>
          <p:cNvPr id="13" name="图片 12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143625" y="4305300"/>
            <a:ext cx="619125" cy="1238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553075" y="3629025"/>
            <a:ext cx="304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5" name="图片 14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505450" y="3581400"/>
            <a:ext cx="333375" cy="50244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715125" y="3638550"/>
            <a:ext cx="361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7" name="图片 16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6667500" y="3590925"/>
            <a:ext cx="333375" cy="502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5495925"/>
          <a:chOff x="381000" y="266700"/>
          <a:chExt cx="9134475" cy="54959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0075" y="971550"/>
            <a:ext cx="8534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探究1：串联电路的电压规律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00075" y="1543050"/>
            <a:ext cx="8534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实验步骤：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0" y="3400425"/>
            <a:ext cx="2952750" cy="20955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43100" y="1581150"/>
            <a:ext cx="6505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3）按电路图连接实物图，使电压表测量小灯泡      两端的电压       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419975" y="1533525"/>
            <a:ext cx="304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372350" y="1485900"/>
            <a:ext cx="333375" cy="50244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790825" y="1962150"/>
            <a:ext cx="419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914525"/>
            <a:ext cx="361950" cy="502444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676900" y="2028825"/>
            <a:ext cx="1714500" cy="1714500"/>
          </a:xfrm>
          <a:prstGeom prst="rect">
            <a:avLst/>
          </a:prstGeom>
        </p:spPr>
      </p:pic>
      <p:pic>
        <p:nvPicPr>
          <p:cNvPr id="13" name="图片 12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200650" y="3286125"/>
            <a:ext cx="866775" cy="933450"/>
          </a:xfrm>
          <a:prstGeom prst="rect">
            <a:avLst/>
          </a:prstGeom>
        </p:spPr>
      </p:pic>
      <p:pic>
        <p:nvPicPr>
          <p:cNvPr id="14" name="图片 13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619750" y="3314700"/>
            <a:ext cx="904875" cy="8953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391400" y="2447925"/>
            <a:ext cx="1200150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16" name="图片 15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7086600" y="2886075"/>
            <a:ext cx="714375" cy="23812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7877175" y="2476500"/>
            <a:ext cx="419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8" name="图片 1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829550" y="2428875"/>
            <a:ext cx="361950" cy="502444"/>
          </a:xfrm>
          <a:prstGeom prst="rect">
            <a:avLst/>
          </a:prstGeom>
        </p:spPr>
      </p:pic>
      <p:pic>
        <p:nvPicPr>
          <p:cNvPr id="19" name="图片 18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485900" y="2619375"/>
            <a:ext cx="2881088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 animBg="1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76225"/>
          <a:ext cx="9134475" cy="4895850"/>
          <a:chOff x="381000" y="276225"/>
          <a:chExt cx="9134475" cy="489585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00075" y="276225"/>
            <a:ext cx="8534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复习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714625" y="1028700"/>
            <a:ext cx="6419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使自由电荷定向移动形成电流的原因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00075" y="1504950"/>
            <a:ext cx="7553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2、电压的符号是         . 在国际单位制中，它的单位是_____, 用符号____来表示.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00075" y="2419350"/>
            <a:ext cx="8534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3、一节干电池的电压为____伏。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00075" y="2933700"/>
            <a:ext cx="8534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4、家庭正常照明电路的电压是______伏.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0075" y="3486150"/>
            <a:ext cx="8534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5、人体的安全电压应不高于_____伏.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00075" y="4000500"/>
            <a:ext cx="8534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6、780毫伏=_____伏;       39伏=________微伏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09650" y="4467225"/>
            <a:ext cx="8124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90千伏=______毫伏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00075" y="1028700"/>
            <a:ext cx="7362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1、电压的定义是                                                                        .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2714625" y="1400175"/>
            <a:ext cx="429577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直接连接符 12"/>
          <p:cNvCxnSpPr/>
          <p:nvPr/>
        </p:nvCxnSpPr>
        <p:spPr>
          <a:xfrm>
            <a:off x="2657475" y="1838325"/>
            <a:ext cx="5334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文本框 13"/>
          <p:cNvSpPr txBox="1"/>
          <p:nvPr/>
        </p:nvSpPr>
        <p:spPr>
          <a:xfrm>
            <a:off x="2800350" y="1476375"/>
            <a:ext cx="6334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U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829425" y="1476375"/>
            <a:ext cx="2305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伏特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028700" y="1857375"/>
            <a:ext cx="8105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V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486150" y="2381250"/>
            <a:ext cx="5648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1.5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400550" y="2895600"/>
            <a:ext cx="4733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220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114800" y="3486150"/>
            <a:ext cx="5019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24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257425" y="3943350"/>
            <a:ext cx="6877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0.78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000500" y="397192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2" name="图片 2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5" y="3924300"/>
            <a:ext cx="1002506" cy="50482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047875" y="44386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4" name="图片 2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4391025"/>
            <a:ext cx="788194" cy="50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5353050"/>
          <a:chOff x="381000" y="266700"/>
          <a:chExt cx="9134475" cy="5353050"/>
        </a:xfrm>
      </p:grpSpPr>
      <p:sp>
        <p:nvSpPr>
          <p:cNvPr id="2" name="文本框 1"/>
          <p:cNvSpPr txBox="1"/>
          <p:nvPr/>
        </p:nvSpPr>
        <p:spPr>
          <a:xfrm>
            <a:off x="1905000" y="1571625"/>
            <a:ext cx="6457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4）按电路图连接实物图，使电压表测量小灯泡      两端的电压       ；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00075" y="971550"/>
            <a:ext cx="8534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探究1：串联电路的电压规律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0075" y="1543050"/>
            <a:ext cx="8534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实验步骤：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419975" y="1552575"/>
            <a:ext cx="361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372350" y="1504950"/>
            <a:ext cx="333375" cy="50244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819400" y="1962150"/>
            <a:ext cx="419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75" y="1914525"/>
            <a:ext cx="361950" cy="502444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2533650"/>
            <a:ext cx="2915468" cy="238125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781675" y="3257550"/>
            <a:ext cx="2952750" cy="209550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553075" y="1971675"/>
            <a:ext cx="1714500" cy="1714500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857875" y="3238500"/>
            <a:ext cx="685800" cy="828675"/>
          </a:xfrm>
          <a:prstGeom prst="rect">
            <a:avLst/>
          </a:prstGeom>
        </p:spPr>
      </p:pic>
      <p:pic>
        <p:nvPicPr>
          <p:cNvPr id="13" name="图片 12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6457950" y="3257550"/>
            <a:ext cx="1409700" cy="82867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219950" y="2314575"/>
            <a:ext cx="1400175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15" name="图片 14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6610350" y="2743200"/>
            <a:ext cx="1524000" cy="23812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800975" y="2362200"/>
            <a:ext cx="419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7" name="图片 1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753350" y="2314575"/>
            <a:ext cx="361950" cy="50244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9" name="文本框 18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12" grpId="0"/>
      <p:bldP spid="13" grpId="0"/>
      <p:bldP spid="14" grpId="0" animBg="1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5410200"/>
          <a:chOff x="381000" y="266700"/>
          <a:chExt cx="9134475" cy="5410200"/>
        </a:xfrm>
      </p:grpSpPr>
      <p:sp>
        <p:nvSpPr>
          <p:cNvPr id="2" name="文本框 1"/>
          <p:cNvSpPr txBox="1"/>
          <p:nvPr/>
        </p:nvSpPr>
        <p:spPr>
          <a:xfrm>
            <a:off x="1933575" y="1590675"/>
            <a:ext cx="6391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5）按电路图连接实物图，使电压表测量     与     串联后两端的电压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U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；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00075" y="971550"/>
            <a:ext cx="8534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探究1：串联电路的电压规律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00075" y="1543050"/>
            <a:ext cx="8534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实验步骤：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2495550"/>
            <a:ext cx="2915468" cy="238125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314700"/>
            <a:ext cx="3676650" cy="209550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553075" y="1971675"/>
            <a:ext cx="1714500" cy="171450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448425" y="3267075"/>
            <a:ext cx="838200" cy="91440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657850" y="3171825"/>
            <a:ext cx="342900" cy="9334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619875" y="1562100"/>
            <a:ext cx="304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3" name="图片 12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572250" y="1514475"/>
            <a:ext cx="333375" cy="50244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210425" y="1581150"/>
            <a:ext cx="361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5" name="图片 14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7162800" y="1533525"/>
            <a:ext cx="333375" cy="50244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229475" y="2305050"/>
            <a:ext cx="1295400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17" name="图片 16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6715125" y="2733675"/>
            <a:ext cx="1200150" cy="23812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734300" y="2352675"/>
            <a:ext cx="1400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5095875"/>
          <a:chOff x="381000" y="266700"/>
          <a:chExt cx="9134475" cy="5095875"/>
        </a:xfrm>
      </p:grpSpPr>
      <p:sp>
        <p:nvSpPr>
          <p:cNvPr id="2" name="文本框 1"/>
          <p:cNvSpPr txBox="1"/>
          <p:nvPr/>
        </p:nvSpPr>
        <p:spPr>
          <a:xfrm>
            <a:off x="1914525" y="1581150"/>
            <a:ext cx="7219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6）按电路图连接实物图，使电压表测量电源两端的电压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U '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；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00075" y="971550"/>
            <a:ext cx="8534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探究1：串联电路的电压规律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0075" y="1543050"/>
            <a:ext cx="8534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实验步骤：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1419225"/>
            <a:ext cx="4171950" cy="2162175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43450" y="3333750"/>
            <a:ext cx="1714500" cy="171450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3009900"/>
            <a:ext cx="609600" cy="167640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619750" y="3067050"/>
            <a:ext cx="390525" cy="20288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657975" y="3743325"/>
            <a:ext cx="1905000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086475" y="4181475"/>
            <a:ext cx="1381125" cy="2381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439025" y="3800475"/>
            <a:ext cx="371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U '</a:t>
            </a:r>
          </a:p>
        </p:txBody>
      </p:sp>
      <p:pic>
        <p:nvPicPr>
          <p:cNvPr id="14" name="图片 13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00075" y="2343150"/>
            <a:ext cx="361130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 animBg="1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38125" y="209550"/>
          <a:ext cx="9134475" cy="4600575"/>
          <a:chOff x="238125" y="209550"/>
          <a:chExt cx="9134475" cy="4600575"/>
        </a:xfrm>
      </p:grpSpPr>
      <p:sp>
        <p:nvSpPr>
          <p:cNvPr id="2" name="文本框 1"/>
          <p:cNvSpPr txBox="1"/>
          <p:nvPr/>
        </p:nvSpPr>
        <p:spPr>
          <a:xfrm>
            <a:off x="1885950" y="1552575"/>
            <a:ext cx="7248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7）更换灯泡，重复上述步骤；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00075" y="971550"/>
            <a:ext cx="8534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探究1：串联电路的电压规律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0075" y="1552575"/>
            <a:ext cx="8534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实验步骤：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905000" y="1962150"/>
            <a:ext cx="7229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8）总结总电压和分电压关系。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0075" y="4581525"/>
            <a:ext cx="8534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分析数据得出结论：</a:t>
            </a:r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962650" y="209550"/>
            <a:ext cx="2371725" cy="19431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000500" y="2381250"/>
            <a:ext cx="5133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238125" y="2324100"/>
          <a:ext cx="8572500" cy="2276475"/>
        </p:xfrm>
        <a:graphic>
          <a:graphicData uri="http://schemas.openxmlformats.org/drawingml/2006/table">
            <a:tbl>
              <a:tblPr firstRow="1" bandRow="1"/>
              <a:tblGrid>
                <a:gridCol w="2143125"/>
                <a:gridCol w="2143125"/>
                <a:gridCol w="2143125"/>
                <a:gridCol w="2143125"/>
              </a:tblGrid>
              <a:tr h="758825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485775" y="2352675"/>
            <a:ext cx="1685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3" name="图片 1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2305050"/>
            <a:ext cx="1652588" cy="5048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04875" y="2657475"/>
            <a:ext cx="752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5" name="图片 1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0" y="2609850"/>
            <a:ext cx="666750" cy="50482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714625" y="2352675"/>
            <a:ext cx="1676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7" name="图片 1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2305050"/>
            <a:ext cx="1652588" cy="50482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190875" y="2657475"/>
            <a:ext cx="666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9" name="图片 18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50" y="2609850"/>
            <a:ext cx="666750" cy="50482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667250" y="2352675"/>
            <a:ext cx="1914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1" name="图片 20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619625" y="2305050"/>
            <a:ext cx="1852613" cy="50482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876800" y="2657475"/>
            <a:ext cx="1381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3" name="图片 22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4829175" y="2609850"/>
            <a:ext cx="1338263" cy="50482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6791325" y="2352675"/>
            <a:ext cx="1943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5" name="图片 24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6743700" y="2305050"/>
            <a:ext cx="1931194" cy="50482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7419975" y="2657475"/>
            <a:ext cx="647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7" name="图片 26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7372350" y="2609850"/>
            <a:ext cx="652463" cy="50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876800"/>
          <a:chOff x="381000" y="266700"/>
          <a:chExt cx="9134475" cy="48768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0477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探究1：串联电路的电压规律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16573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结论：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00200" y="1657350"/>
            <a:ext cx="7534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串联电路总电压等于各部分两端电压之和。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76475"/>
            <a:ext cx="2395257" cy="2600325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3581400"/>
            <a:ext cx="361950" cy="13335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3567113"/>
            <a:ext cx="400050" cy="15240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886075" y="3562350"/>
            <a:ext cx="361950" cy="17145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 rot="5400000">
            <a:off x="2705100" y="3657600"/>
            <a:ext cx="390525" cy="0"/>
          </a:xfrm>
          <a:prstGeom prst="line">
            <a:avLst/>
          </a:prstGeom>
          <a:ln w="508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" name="图片 1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25" y="4038600"/>
            <a:ext cx="942975" cy="200025"/>
          </a:xfrm>
          <a:prstGeom prst="rect">
            <a:avLst/>
          </a:prstGeom>
        </p:spPr>
      </p:pic>
      <p:pic>
        <p:nvPicPr>
          <p:cNvPr id="13" name="图片 1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067050" y="4029075"/>
            <a:ext cx="1000125" cy="2000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105025" y="3476625"/>
            <a:ext cx="419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5" name="图片 1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3429000"/>
            <a:ext cx="361950" cy="50244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333750" y="3476625"/>
            <a:ext cx="419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7" name="图片 16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25" y="3429000"/>
            <a:ext cx="361950" cy="50244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743200" y="3943350"/>
            <a:ext cx="6391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U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495925" y="3590925"/>
            <a:ext cx="1362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0" name="图片 19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448300" y="3543300"/>
            <a:ext cx="1266825" cy="504825"/>
          </a:xfrm>
          <a:prstGeom prst="rect">
            <a:avLst/>
          </a:prstGeom>
        </p:spPr>
      </p:pic>
      <p:pic>
        <p:nvPicPr>
          <p:cNvPr id="21" name="图片 20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48075" y="3571875"/>
            <a:ext cx="40005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9134475" cy="5153025"/>
          <a:chOff x="285750" y="285750"/>
          <a:chExt cx="9134475" cy="5153025"/>
        </a:xfrm>
      </p:grpSpPr>
      <p:sp>
        <p:nvSpPr>
          <p:cNvPr id="2" name="文本框 1"/>
          <p:cNvSpPr txBox="1"/>
          <p:nvPr/>
        </p:nvSpPr>
        <p:spPr>
          <a:xfrm>
            <a:off x="619125" y="800100"/>
            <a:ext cx="7791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如图所示，在“探究串联电路中电压的规律”时，小雨同学用电压表测出       =3V，        =3V，        =6V，在表格中记录数据后，下一步应该做的是（      ）
A．整理器材，分析数据，得出结论
B．对换     和     的位置，再测出一组电压值
C．改变电源电压，再测出几组电压值
D．换用不同规格的小灯泡，再测出几组电压值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934075" y="3629025"/>
            <a:ext cx="2476500" cy="1524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81100" y="12001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75" y="1152525"/>
            <a:ext cx="466725" cy="50244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66975" y="12001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419350" y="1152525"/>
            <a:ext cx="447675" cy="50244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762375" y="121920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50" y="1171575"/>
            <a:ext cx="466725" cy="50244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638300" y="237172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590675" y="2324100"/>
            <a:ext cx="333375" cy="50244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209800" y="23812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3" name="图片 12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162175" y="2333625"/>
            <a:ext cx="333375" cy="50244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571750" y="1619250"/>
            <a:ext cx="6562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D</a:t>
            </a:r>
          </a:p>
        </p:txBody>
      </p:sp>
      <p:pic>
        <p:nvPicPr>
          <p:cNvPr id="15" name="图片 14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9134475" cy="4629150"/>
          <a:chOff x="285750" y="285750"/>
          <a:chExt cx="9134475" cy="4629150"/>
        </a:xfrm>
      </p:grpSpPr>
      <p:sp>
        <p:nvSpPr>
          <p:cNvPr id="2" name="文本框 1"/>
          <p:cNvSpPr txBox="1"/>
          <p:nvPr/>
        </p:nvSpPr>
        <p:spPr>
          <a:xfrm>
            <a:off x="628650" y="1104900"/>
            <a:ext cx="7962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在探究串联电路电压关系实验中，物理实验小组按如图所示的电路测得V的示数是3.8V，    的示数是2.3V，     的示数应为（     ）
 A．1.5V       B．3.8V         C．2.3V        D．6.1V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86425" y="2628900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文本框 3"/>
          <p:cNvSpPr txBox="1"/>
          <p:nvPr/>
        </p:nvSpPr>
        <p:spPr>
          <a:xfrm>
            <a:off x="3171825" y="15049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457325"/>
            <a:ext cx="371475" cy="50244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24475" y="15049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276850" y="1457325"/>
            <a:ext cx="371475" cy="50244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372350" y="1514475"/>
            <a:ext cx="1762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A</a:t>
            </a:r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324350"/>
          <a:chOff x="381000" y="266700"/>
          <a:chExt cx="9134475" cy="4324350"/>
        </a:xfrm>
      </p:grpSpPr>
      <p:sp>
        <p:nvSpPr>
          <p:cNvPr id="2" name="文本框 1"/>
          <p:cNvSpPr txBox="1"/>
          <p:nvPr/>
        </p:nvSpPr>
        <p:spPr>
          <a:xfrm>
            <a:off x="1162050" y="981075"/>
            <a:ext cx="6943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把几节电池串联起来组成电池组，用电压表分别测量每节电池两端的电压，然后测量这个电池组两端的电压。它们之间有什么关系？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想想做做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2400300"/>
            <a:ext cx="4524375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文本框 5"/>
          <p:cNvSpPr txBox="1"/>
          <p:nvPr/>
        </p:nvSpPr>
        <p:spPr>
          <a:xfrm>
            <a:off x="1162050" y="3762375"/>
            <a:ext cx="7972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电池串联的电压规律：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38300" y="4324350"/>
            <a:ext cx="7496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实验结果表明：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电池组两端的电压等于每节电池电压之和。</a:t>
            </a:r>
            <a:r>
              <a:t/>
            </a:r>
            <a:br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9134475" cy="819150"/>
          <a:chOff x="285750" y="285750"/>
          <a:chExt cx="9134475" cy="819150"/>
        </a:xfrm>
      </p:grpSpPr>
      <p:sp>
        <p:nvSpPr>
          <p:cNvPr id="2" name="文本框 1"/>
          <p:cNvSpPr txBox="1"/>
          <p:nvPr/>
        </p:nvSpPr>
        <p:spPr>
          <a:xfrm>
            <a:off x="695325" y="819150"/>
            <a:ext cx="7381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现有4节干电池，有关这些电池的说法中，正确的是（     ）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A、每一节干电池的电压都与电池组总电压相同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B、四节干电池都串联时，总电压跟任何一节电池电压一样大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C、四节干电池并联时，总电压等于四节电池的和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D、这四节干电池可组成6V的电源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953250" y="819150"/>
            <a:ext cx="2181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200275" y="1314450"/>
          <a:ext cx="9134475" cy="3771900"/>
          <a:chOff x="2200275" y="1314450"/>
          <a:chExt cx="9134475" cy="3771900"/>
        </a:xfrm>
      </p:grpSpPr>
      <p:sp>
        <p:nvSpPr>
          <p:cNvPr id="2" name="文本框 1"/>
          <p:cNvSpPr txBox="1"/>
          <p:nvPr/>
        </p:nvSpPr>
        <p:spPr>
          <a:xfrm>
            <a:off x="2800350" y="1319213"/>
            <a:ext cx="6334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并联电路中电压的关系是怎样的？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00350" y="2290763"/>
            <a:ext cx="6334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与并联电路中的电流关系一样吗？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800350" y="3357563"/>
            <a:ext cx="6334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与串联电路中的电压关系一样吗？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75" y="2290763"/>
            <a:ext cx="419100" cy="419100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75" y="1314450"/>
            <a:ext cx="419100" cy="419100"/>
          </a:xfrm>
          <a:prstGeom prst="rect">
            <a:avLst/>
          </a:prstGeom>
        </p:spPr>
      </p:pic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75" y="3352800"/>
            <a:ext cx="419100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448175"/>
          <a:chOff x="381000" y="266700"/>
          <a:chExt cx="9134475" cy="444817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复习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52500" y="990600"/>
            <a:ext cx="8181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电压表的使用规则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52500" y="1609725"/>
            <a:ext cx="8181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1、使用前，电压表应先调零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210175" y="2800350"/>
            <a:ext cx="3924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调零螺母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2314575"/>
            <a:ext cx="1714500" cy="21336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029200" y="2800350"/>
            <a:ext cx="1533525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200525" y="3219450"/>
            <a:ext cx="2009775" cy="28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76225"/>
          <a:ext cx="9134475" cy="4438650"/>
          <a:chOff x="381000" y="276225"/>
          <a:chExt cx="9134475" cy="4438650"/>
        </a:xfrm>
      </p:grpSpPr>
      <p:sp>
        <p:nvSpPr>
          <p:cNvPr id="2" name="文本框 1"/>
          <p:cNvSpPr txBox="1"/>
          <p:nvPr/>
        </p:nvSpPr>
        <p:spPr>
          <a:xfrm>
            <a:off x="628650" y="10572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探究2：并联电路的电压规律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0" y="27622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16383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提出问题：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71575" y="2790825"/>
            <a:ext cx="3190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并联电路中各支路两端电压与总电压有什么关系？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076825" y="1771650"/>
            <a:ext cx="2986098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-66675"/>
          <a:ext cx="9134475" cy="5019675"/>
          <a:chOff x="381000" y="-66675"/>
          <a:chExt cx="9134475" cy="5019675"/>
        </a:xfrm>
      </p:grpSpPr>
      <p:sp>
        <p:nvSpPr>
          <p:cNvPr id="2" name="文本框 1"/>
          <p:cNvSpPr txBox="1"/>
          <p:nvPr/>
        </p:nvSpPr>
        <p:spPr>
          <a:xfrm>
            <a:off x="657225" y="933450"/>
            <a:ext cx="8477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探究2：并联电路的电压规律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57225" y="1371600"/>
            <a:ext cx="8477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假想与猜测：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38250" y="1866900"/>
            <a:ext cx="7896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    、   和U之间有什么关系？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514975" y="-66675"/>
            <a:ext cx="2343150" cy="3314700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50" y="2114550"/>
            <a:ext cx="2686050" cy="21526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09675" y="1857375"/>
            <a:ext cx="333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50" y="1809750"/>
            <a:ext cx="361950" cy="50244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695450" y="1857375"/>
            <a:ext cx="409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647825" y="1809750"/>
            <a:ext cx="361950" cy="50244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2" name="文本框 11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19700" y="2628900"/>
            <a:ext cx="3076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水可以从ABD、ACD两个水管中通过，起点A和终点D相同。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847850" y="45148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5" name="图片 14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800225" y="4467225"/>
            <a:ext cx="1388269" cy="50482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057900" y="4562475"/>
            <a:ext cx="1333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7" name="图片 16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010275" y="4514850"/>
            <a:ext cx="1352550" cy="504825"/>
          </a:xfrm>
          <a:prstGeom prst="rect">
            <a:avLst/>
          </a:prstGeom>
        </p:spPr>
      </p:pic>
      <p:pic>
        <p:nvPicPr>
          <p:cNvPr id="18" name="图片 17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6486525" y="3762375"/>
            <a:ext cx="390525" cy="77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924425"/>
          <a:chOff x="381000" y="266700"/>
          <a:chExt cx="9134475" cy="4924425"/>
        </a:xfrm>
      </p:grpSpPr>
      <p:sp>
        <p:nvSpPr>
          <p:cNvPr id="2" name="文本框 1"/>
          <p:cNvSpPr txBox="1"/>
          <p:nvPr/>
        </p:nvSpPr>
        <p:spPr>
          <a:xfrm>
            <a:off x="628650" y="13716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设计实验：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8650" y="9334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探究2：并联电路的电压规律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28725" y="2057400"/>
            <a:ext cx="7905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实验器材：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81275" y="2057400"/>
            <a:ext cx="5591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干电池、开关、三个规格不同的灯泡、电压表、导线若干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28725" y="3086100"/>
            <a:ext cx="7905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电路图：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81275" y="3133725"/>
            <a:ext cx="1962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设计实验电路并画出电路图。</a:t>
            </a:r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50" y="2543175"/>
            <a:ext cx="2986098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171450"/>
          <a:ext cx="9134475" cy="4371975"/>
          <a:chOff x="381000" y="171450"/>
          <a:chExt cx="9134475" cy="4371975"/>
        </a:xfrm>
      </p:grpSpPr>
      <p:sp>
        <p:nvSpPr>
          <p:cNvPr id="2" name="文本框 1"/>
          <p:cNvSpPr txBox="1"/>
          <p:nvPr/>
        </p:nvSpPr>
        <p:spPr>
          <a:xfrm>
            <a:off x="619125" y="914400"/>
            <a:ext cx="8515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探究2：并联电路的电压规律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19125" y="266700"/>
            <a:ext cx="8515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19125" y="1409700"/>
            <a:ext cx="8515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实验步骤：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52525" y="1914525"/>
            <a:ext cx="7981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1）调节电压表指针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指零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，检查器材；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52525" y="2457450"/>
            <a:ext cx="7981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2）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断开开关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，按照电路图连接电路，检查电路；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52525" y="2952750"/>
            <a:ext cx="7048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3）用电压表测量灯     两端的电压，记为     ；用电压表测量灯     两端的电压，记为     ，测量总电压为</a:t>
            </a:r>
            <a:r>
              <a:rPr lang="en-US" sz="21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U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，记入表格；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52525" y="3857625"/>
            <a:ext cx="7981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4）更换灯泡，重复步骤3；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52525" y="4371975"/>
            <a:ext cx="7981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5）总结总电压和分电压关系。</a:t>
            </a:r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62675" y="171450"/>
            <a:ext cx="2486025" cy="19907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448050" y="2943225"/>
            <a:ext cx="295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3" name="图片 1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400425" y="2895600"/>
            <a:ext cx="333375" cy="50244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886450" y="2943225"/>
            <a:ext cx="381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5" name="图片 1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838825" y="2895600"/>
            <a:ext cx="361950" cy="50244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447800" y="3333750"/>
            <a:ext cx="295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7" name="图片 1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400175" y="3286125"/>
            <a:ext cx="333375" cy="50244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876675" y="3343275"/>
            <a:ext cx="381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9" name="图片 18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829050" y="3295650"/>
            <a:ext cx="361950" cy="502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152400"/>
          <a:ext cx="9134475" cy="4705350"/>
          <a:chOff x="381000" y="152400"/>
          <a:chExt cx="9134475" cy="4705350"/>
        </a:xfrm>
      </p:grpSpPr>
      <p:sp>
        <p:nvSpPr>
          <p:cNvPr id="2" name="文本框 1"/>
          <p:cNvSpPr txBox="1"/>
          <p:nvPr/>
        </p:nvSpPr>
        <p:spPr>
          <a:xfrm>
            <a:off x="628650" y="19621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分析数据：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8650" y="115252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探究2：并联电路的电压规律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495925" y="152400"/>
            <a:ext cx="2986098" cy="23812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24000" y="2952750"/>
            <a:ext cx="2552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两端的电压     / V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76975" y="2952750"/>
            <a:ext cx="2857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电源两端的电压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U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/ V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28725" y="2943225"/>
            <a:ext cx="295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2895600"/>
            <a:ext cx="333375" cy="50244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819400" y="2943225"/>
            <a:ext cx="381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771775" y="2895600"/>
            <a:ext cx="361950" cy="50244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048125" y="2971800"/>
            <a:ext cx="5086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两端的电压     / V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810000" y="2962275"/>
            <a:ext cx="295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5" name="图片 1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762375" y="2914650"/>
            <a:ext cx="333375" cy="50244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391150" y="2962275"/>
            <a:ext cx="381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7" name="图片 16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343525" y="2914650"/>
            <a:ext cx="361950" cy="502444"/>
          </a:xfrm>
          <a:prstGeom prst="rect">
            <a:avLst/>
          </a:prstGeom>
        </p:spPr>
      </p:pic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1076325" y="2800350"/>
          <a:ext cx="7677150" cy="1905000"/>
        </p:xfrm>
        <a:graphic>
          <a:graphicData uri="http://schemas.openxmlformats.org/drawingml/2006/table">
            <a:tbl>
              <a:tblPr firstRow="1" bandRow="1"/>
              <a:tblGrid>
                <a:gridCol w="2559050"/>
                <a:gridCol w="2559050"/>
                <a:gridCol w="2559050"/>
              </a:tblGrid>
              <a:tr h="63500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5133975"/>
          <a:chOff x="381000" y="266700"/>
          <a:chExt cx="9134475" cy="5133975"/>
        </a:xfrm>
      </p:grpSpPr>
      <p:sp>
        <p:nvSpPr>
          <p:cNvPr id="2" name="文本框 1"/>
          <p:cNvSpPr txBox="1"/>
          <p:nvPr/>
        </p:nvSpPr>
        <p:spPr>
          <a:xfrm>
            <a:off x="676275" y="1314450"/>
            <a:ext cx="8458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实验步骤：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57225" y="838200"/>
            <a:ext cx="8477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探究2：并联电路的电压规律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52525" y="1914525"/>
            <a:ext cx="7981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1）调节电压表指针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指零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，检查器材；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90625" y="2552700"/>
            <a:ext cx="7943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2）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断开开关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，按照电路图连接电路，检查电路；</a:t>
            </a:r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2962275"/>
            <a:ext cx="2628900" cy="209550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0" y="3609975"/>
            <a:ext cx="171450" cy="57150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353175" y="4086225"/>
            <a:ext cx="942975" cy="619125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353175" y="3600450"/>
            <a:ext cx="133350" cy="533400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495925" y="4086225"/>
            <a:ext cx="466725" cy="571500"/>
          </a:xfrm>
          <a:prstGeom prst="rect">
            <a:avLst/>
          </a:prstGeom>
        </p:spPr>
      </p:pic>
      <p:pic>
        <p:nvPicPr>
          <p:cNvPr id="13" name="图片 12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315075" y="4572000"/>
            <a:ext cx="676275" cy="123825"/>
          </a:xfrm>
          <a:prstGeom prst="rect">
            <a:avLst/>
          </a:prstGeom>
        </p:spPr>
      </p:pic>
      <p:pic>
        <p:nvPicPr>
          <p:cNvPr id="14" name="图片 13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4933950" y="2933700"/>
            <a:ext cx="3105150" cy="220027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524625" y="3324225"/>
            <a:ext cx="295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6" name="图片 15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6477000" y="3276600"/>
            <a:ext cx="333375" cy="502444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543675" y="3771900"/>
            <a:ext cx="295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8" name="图片 17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6496050" y="3724275"/>
            <a:ext cx="333375" cy="502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133350"/>
          <a:ext cx="9334500" cy="5153025"/>
          <a:chOff x="381000" y="133350"/>
          <a:chExt cx="9334500" cy="5153025"/>
        </a:xfrm>
      </p:grpSpPr>
      <p:sp>
        <p:nvSpPr>
          <p:cNvPr id="2" name="文本框 1"/>
          <p:cNvSpPr txBox="1"/>
          <p:nvPr/>
        </p:nvSpPr>
        <p:spPr>
          <a:xfrm>
            <a:off x="1276350" y="1857375"/>
            <a:ext cx="4743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3）按电路图连接实物图，使电压表测量小灯泡     两端的电压     ；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57225" y="838200"/>
            <a:ext cx="8477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探究2：并联电路的电压规律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76275" y="1314450"/>
            <a:ext cx="8458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实验步骤：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33600" y="2257425"/>
            <a:ext cx="295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5" y="2209800"/>
            <a:ext cx="333375" cy="50244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724275" y="2266950"/>
            <a:ext cx="381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2219325"/>
            <a:ext cx="361950" cy="502444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228725" y="2733675"/>
            <a:ext cx="2685031" cy="238125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2390775"/>
            <a:ext cx="4381500" cy="276225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25" y="133350"/>
            <a:ext cx="1714500" cy="2409825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305550" y="1866900"/>
            <a:ext cx="352425" cy="1362075"/>
          </a:xfrm>
          <a:prstGeom prst="rect">
            <a:avLst/>
          </a:prstGeom>
        </p:spPr>
      </p:pic>
      <p:pic>
        <p:nvPicPr>
          <p:cNvPr id="13" name="图片 12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6962775" y="1876425"/>
            <a:ext cx="295275" cy="14478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820025" y="676275"/>
            <a:ext cx="933450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15" name="图片 14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7305675" y="1114425"/>
            <a:ext cx="1219200" cy="23812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172450" y="704850"/>
            <a:ext cx="381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7" name="图片 1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124825" y="657225"/>
            <a:ext cx="361950" cy="50244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9" name="文本框 18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</a:t>
            </a:r>
          </a:p>
        </p:txBody>
      </p:sp>
      <p:pic>
        <p:nvPicPr>
          <p:cNvPr id="20" name="图片 19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838325" y="3400425"/>
            <a:ext cx="142875" cy="142875"/>
          </a:xfrm>
          <a:prstGeom prst="rect">
            <a:avLst/>
          </a:prstGeom>
        </p:spPr>
      </p:pic>
      <p:pic>
        <p:nvPicPr>
          <p:cNvPr id="21" name="图片 20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3257550" y="3390900"/>
            <a:ext cx="142875" cy="14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12" grpId="0"/>
      <p:bldP spid="13" grpId="0"/>
      <p:bldP spid="14" grpId="0" animBg="1"/>
      <p:bldP spid="15" grpId="0"/>
      <p:bldP spid="16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8575"/>
          <a:ext cx="9163050" cy="5133975"/>
          <a:chOff x="381000" y="28575"/>
          <a:chExt cx="9163050" cy="5133975"/>
        </a:xfrm>
      </p:grpSpPr>
      <p:sp>
        <p:nvSpPr>
          <p:cNvPr id="2" name="文本框 1"/>
          <p:cNvSpPr txBox="1"/>
          <p:nvPr/>
        </p:nvSpPr>
        <p:spPr>
          <a:xfrm>
            <a:off x="1028700" y="1771650"/>
            <a:ext cx="3981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4）按电路图连接实物图，使电压表测量小灯泡     两端的电压      ；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47950" y="2152650"/>
            <a:ext cx="295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25" y="2105025"/>
            <a:ext cx="333375" cy="50244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86250" y="2171700"/>
            <a:ext cx="381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25" y="2124075"/>
            <a:ext cx="361950" cy="50244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7225" y="847725"/>
            <a:ext cx="8477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探究2：并联电路的电压规律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6275" y="1323975"/>
            <a:ext cx="8458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实验步骤：</a:t>
            </a:r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953125" y="28575"/>
            <a:ext cx="1714500" cy="2333625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781550" y="2371725"/>
            <a:ext cx="4381500" cy="2762250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2524125"/>
            <a:ext cx="2986098" cy="2381250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791325" y="1781175"/>
            <a:ext cx="569296" cy="2028825"/>
          </a:xfrm>
          <a:prstGeom prst="rect">
            <a:avLst/>
          </a:prstGeom>
        </p:spPr>
      </p:pic>
      <p:pic>
        <p:nvPicPr>
          <p:cNvPr id="13" name="图片 12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905500" y="1771650"/>
            <a:ext cx="561975" cy="203835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658100" y="628650"/>
            <a:ext cx="971550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15" name="图片 14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7105650" y="1047750"/>
            <a:ext cx="1304925" cy="23812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010525" y="666750"/>
            <a:ext cx="381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7" name="图片 1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962900" y="619125"/>
            <a:ext cx="361950" cy="50244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81000" y="390525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9" name="文本框 18"/>
          <p:cNvSpPr txBox="1"/>
          <p:nvPr/>
        </p:nvSpPr>
        <p:spPr>
          <a:xfrm>
            <a:off x="628650" y="27622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2" grpId="0"/>
      <p:bldP spid="13" grpId="0"/>
      <p:bldP spid="14" grpId="0" animBg="1"/>
      <p:bldP spid="15" grpId="0"/>
      <p:bldP spid="16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171450"/>
          <a:ext cx="9134475" cy="4924425"/>
          <a:chOff x="381000" y="171450"/>
          <a:chExt cx="9134475" cy="4924425"/>
        </a:xfrm>
      </p:grpSpPr>
      <p:sp>
        <p:nvSpPr>
          <p:cNvPr id="2" name="文本框 1"/>
          <p:cNvSpPr txBox="1"/>
          <p:nvPr/>
        </p:nvSpPr>
        <p:spPr>
          <a:xfrm>
            <a:off x="1009650" y="1828800"/>
            <a:ext cx="4333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5）按电路图连接实物图，使电压表测量电源两端的电压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U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；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57225" y="847725"/>
            <a:ext cx="8477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探究2：并联电路的电压规律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76275" y="1323975"/>
            <a:ext cx="8458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实验步骤：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1000" y="390525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628650" y="27622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2543175"/>
            <a:ext cx="2986098" cy="238125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25" y="171450"/>
            <a:ext cx="3524250" cy="249555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162550" y="2638425"/>
            <a:ext cx="1714500" cy="21050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248525" y="3171825"/>
            <a:ext cx="828675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591300" y="3600450"/>
            <a:ext cx="1543050" cy="2381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524750" y="3171825"/>
            <a:ext cx="1609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U</a:t>
            </a:r>
          </a:p>
        </p:txBody>
      </p:sp>
      <p:pic>
        <p:nvPicPr>
          <p:cNvPr id="13" name="图片 12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457950" y="2124075"/>
            <a:ext cx="647700" cy="2114550"/>
          </a:xfrm>
          <a:prstGeom prst="rect">
            <a:avLst/>
          </a:prstGeom>
        </p:spPr>
      </p:pic>
      <p:pic>
        <p:nvPicPr>
          <p:cNvPr id="14" name="图片 13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2114550"/>
            <a:ext cx="676275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/>
      <p:bldP spid="12" grpId="0"/>
      <p:bldP spid="13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85725"/>
          <a:ext cx="9134475" cy="4705350"/>
          <a:chOff x="381000" y="85725"/>
          <a:chExt cx="9134475" cy="4705350"/>
        </a:xfrm>
      </p:grpSpPr>
      <p:sp>
        <p:nvSpPr>
          <p:cNvPr id="2" name="文本框 1"/>
          <p:cNvSpPr txBox="1"/>
          <p:nvPr/>
        </p:nvSpPr>
        <p:spPr>
          <a:xfrm>
            <a:off x="1181100" y="1847850"/>
            <a:ext cx="7953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6）更换灯泡，重复上述步骤；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57225" y="847725"/>
            <a:ext cx="8477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探究2：并联电路的电压规律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76275" y="1323975"/>
            <a:ext cx="8458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实验步骤：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1000" y="390525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628650" y="27622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81100" y="2314575"/>
            <a:ext cx="7953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7）总结总电压和分电压关系。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81100" y="4705350"/>
            <a:ext cx="7953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分析数据得出结论：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038600" y="2771775"/>
            <a:ext cx="2552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两端的电压     / V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76975" y="2762250"/>
            <a:ext cx="2857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电源两端的电压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U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/ V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00150" y="2771775"/>
            <a:ext cx="295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2724150"/>
            <a:ext cx="333375" cy="50244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847975" y="2771775"/>
            <a:ext cx="381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4" name="图片 1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800350" y="2724150"/>
            <a:ext cx="361950" cy="50244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428750" y="2781300"/>
            <a:ext cx="7705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两端的电压     / V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781425" y="2771775"/>
            <a:ext cx="295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7" name="图片 1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2724150"/>
            <a:ext cx="333375" cy="50244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362575" y="2771775"/>
            <a:ext cx="381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9" name="图片 18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314950" y="2724150"/>
            <a:ext cx="361950" cy="502444"/>
          </a:xfrm>
          <a:prstGeom prst="rect">
            <a:avLst/>
          </a:prstGeom>
        </p:spPr>
      </p:pic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1104900" y="2676525"/>
          <a:ext cx="7677150" cy="1905000"/>
        </p:xfrm>
        <a:graphic>
          <a:graphicData uri="http://schemas.openxmlformats.org/drawingml/2006/table">
            <a:tbl>
              <a:tblPr firstRow="1" bandRow="1"/>
              <a:tblGrid>
                <a:gridCol w="2559050"/>
                <a:gridCol w="2559050"/>
                <a:gridCol w="2559050"/>
              </a:tblGrid>
              <a:tr h="63500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" name="图片 20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686425" y="85725"/>
            <a:ext cx="2986098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5000625"/>
          <a:chOff x="381000" y="266700"/>
          <a:chExt cx="9134475" cy="50006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复习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09650" y="1028700"/>
            <a:ext cx="8124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电压表的使用规则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75" y="2133600"/>
            <a:ext cx="4381500" cy="28670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09650" y="1590675"/>
            <a:ext cx="8124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2、将电压表和被测的用电器并联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998244"/>
          <a:chOff x="381000" y="266700"/>
          <a:chExt cx="9134475" cy="4998244"/>
        </a:xfrm>
      </p:grpSpPr>
      <p:sp>
        <p:nvSpPr>
          <p:cNvPr id="2" name="文本框 1"/>
          <p:cNvSpPr txBox="1"/>
          <p:nvPr/>
        </p:nvSpPr>
        <p:spPr>
          <a:xfrm>
            <a:off x="1524000" y="1371600"/>
            <a:ext cx="7610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并联电路总电压等于各支路两端电压。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结论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9144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探究2：并联电路的电压规律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0" y="134302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结论：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133600"/>
            <a:ext cx="2979281" cy="2381250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 rot="5400000">
            <a:off x="1609725" y="2333625"/>
            <a:ext cx="723900" cy="0"/>
          </a:xfrm>
          <a:prstGeom prst="line">
            <a:avLst/>
          </a:prstGeom>
          <a:ln w="508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直接连接符 8"/>
          <p:cNvCxnSpPr/>
          <p:nvPr/>
        </p:nvCxnSpPr>
        <p:spPr>
          <a:xfrm rot="5400000">
            <a:off x="3000375" y="2324100"/>
            <a:ext cx="723900" cy="0"/>
          </a:xfrm>
          <a:prstGeom prst="line">
            <a:avLst/>
          </a:prstGeom>
          <a:ln w="508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直接连接符 9"/>
          <p:cNvCxnSpPr/>
          <p:nvPr/>
        </p:nvCxnSpPr>
        <p:spPr>
          <a:xfrm rot="5400000">
            <a:off x="1609725" y="3286125"/>
            <a:ext cx="723900" cy="0"/>
          </a:xfrm>
          <a:prstGeom prst="line">
            <a:avLst/>
          </a:prstGeom>
          <a:ln w="508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直接连接符 10"/>
          <p:cNvCxnSpPr/>
          <p:nvPr/>
        </p:nvCxnSpPr>
        <p:spPr>
          <a:xfrm rot="5400000">
            <a:off x="3009900" y="3276600"/>
            <a:ext cx="723900" cy="0"/>
          </a:xfrm>
          <a:prstGeom prst="line">
            <a:avLst/>
          </a:prstGeom>
          <a:ln w="508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直接连接符 11"/>
          <p:cNvCxnSpPr/>
          <p:nvPr/>
        </p:nvCxnSpPr>
        <p:spPr>
          <a:xfrm rot="5400000">
            <a:off x="1114425" y="4648200"/>
            <a:ext cx="723900" cy="0"/>
          </a:xfrm>
          <a:prstGeom prst="line">
            <a:avLst/>
          </a:prstGeom>
          <a:ln w="508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直接连接符 12"/>
          <p:cNvCxnSpPr/>
          <p:nvPr/>
        </p:nvCxnSpPr>
        <p:spPr>
          <a:xfrm rot="5400000">
            <a:off x="2419350" y="4667250"/>
            <a:ext cx="723900" cy="0"/>
          </a:xfrm>
          <a:prstGeom prst="line">
            <a:avLst/>
          </a:prstGeom>
          <a:ln w="508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" name="图片 1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800350" y="2190750"/>
            <a:ext cx="504825" cy="200025"/>
          </a:xfrm>
          <a:prstGeom prst="rect">
            <a:avLst/>
          </a:prstGeom>
        </p:spPr>
      </p:pic>
      <p:pic>
        <p:nvPicPr>
          <p:cNvPr id="15" name="图片 1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828925" y="3143250"/>
            <a:ext cx="504825" cy="200025"/>
          </a:xfrm>
          <a:prstGeom prst="rect">
            <a:avLst/>
          </a:prstGeom>
        </p:spPr>
      </p:pic>
      <p:pic>
        <p:nvPicPr>
          <p:cNvPr id="16" name="图片 1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5" y="4619625"/>
            <a:ext cx="504825" cy="200025"/>
          </a:xfrm>
          <a:prstGeom prst="rect">
            <a:avLst/>
          </a:prstGeom>
        </p:spPr>
      </p:pic>
      <p:pic>
        <p:nvPicPr>
          <p:cNvPr id="17" name="图片 1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71675" y="2190750"/>
            <a:ext cx="504825" cy="200025"/>
          </a:xfrm>
          <a:prstGeom prst="rect">
            <a:avLst/>
          </a:prstGeom>
        </p:spPr>
      </p:pic>
      <p:pic>
        <p:nvPicPr>
          <p:cNvPr id="18" name="图片 1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71675" y="3143250"/>
            <a:ext cx="504825" cy="200025"/>
          </a:xfrm>
          <a:prstGeom prst="rect">
            <a:avLst/>
          </a:prstGeom>
        </p:spPr>
      </p:pic>
      <p:pic>
        <p:nvPicPr>
          <p:cNvPr id="19" name="图片 1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0" y="4614863"/>
            <a:ext cx="504825" cy="20002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495550" y="2047875"/>
            <a:ext cx="361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1" name="图片 20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447925" y="2000250"/>
            <a:ext cx="361950" cy="502444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524125" y="3048000"/>
            <a:ext cx="371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3" name="图片 22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476500" y="3000375"/>
            <a:ext cx="361950" cy="502444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990725" y="4543425"/>
            <a:ext cx="285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5" name="图片 24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943100" y="4495800"/>
            <a:ext cx="276225" cy="502444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629275" y="3238500"/>
            <a:ext cx="1457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7" name="图片 26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3190875"/>
            <a:ext cx="1266825" cy="50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9134475" cy="4657725"/>
          <a:chOff x="285750" y="285750"/>
          <a:chExt cx="9134475" cy="4657725"/>
        </a:xfrm>
      </p:grpSpPr>
      <p:sp>
        <p:nvSpPr>
          <p:cNvPr id="2" name="文本框 1"/>
          <p:cNvSpPr txBox="1"/>
          <p:nvPr/>
        </p:nvSpPr>
        <p:spPr>
          <a:xfrm>
            <a:off x="790575" y="1019175"/>
            <a:ext cx="7410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如图所示电路中,若开关闭合后的示数为2.8V,则     两端的电压为       V,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276975" y="1000125"/>
            <a:ext cx="295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952500"/>
            <a:ext cx="333375" cy="502444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24175" y="2276475"/>
            <a:ext cx="2390775" cy="23812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62050" y="1409700"/>
            <a:ext cx="7972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2.8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1143000" y="1771650"/>
            <a:ext cx="40957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657600"/>
          <a:chOff x="381000" y="266700"/>
          <a:chExt cx="9134475" cy="36576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实验探究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9334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评估：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47825" y="1666875"/>
            <a:ext cx="7486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1、你认为实验设计有没有不合理的地方？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47825" y="2324100"/>
            <a:ext cx="7486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2、你的实验操作有没有什么失误？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47825" y="3000375"/>
            <a:ext cx="7486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3、你认为你的测量结果是否可靠？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47825" y="3657600"/>
            <a:ext cx="7486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4、有没有出现故障？有哪些值得总结的经验？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8296275" cy="4762500"/>
          <a:chOff x="285750" y="285750"/>
          <a:chExt cx="8296275" cy="4762500"/>
        </a:xfrm>
      </p:grpSpPr>
      <p:sp>
        <p:nvSpPr>
          <p:cNvPr id="2" name="文本框 1"/>
          <p:cNvSpPr txBox="1"/>
          <p:nvPr/>
        </p:nvSpPr>
        <p:spPr>
          <a:xfrm>
            <a:off x="790575" y="895350"/>
            <a:ext cx="7505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一个用电器工作时，要求电源电压是6V。如果用干电池做电源，需要几节串联起来？如果用铅蓄电池做电源，需要几个串联起来？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pic>
        <p:nvPicPr>
          <p:cNvPr id="4" name="图片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5" y="2381250"/>
            <a:ext cx="2980649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8077200" cy="4953000"/>
          <a:chOff x="285750" y="285750"/>
          <a:chExt cx="8077200" cy="495300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81075" y="847725"/>
            <a:ext cx="7096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在图甲所示的电路中，闭合开关后电压表     的示数为2.5V，       的示数应为____V，V的示数应为_____V。
在图乙所示的测量电路中，闭合开关后电压表     的示数为2.5V，    的示数应为3.8V，V的示数应为_____。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53100" y="838200"/>
            <a:ext cx="342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705475" y="790575"/>
            <a:ext cx="371475" cy="50244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57925" y="1619250"/>
            <a:ext cx="342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0" y="1571625"/>
            <a:ext cx="371475" cy="50244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66875" y="2019300"/>
            <a:ext cx="409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0" y="1971675"/>
            <a:ext cx="371475" cy="50244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81075" y="1228725"/>
            <a:ext cx="409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" y="1181100"/>
            <a:ext cx="371475" cy="502444"/>
          </a:xfrm>
          <a:prstGeom prst="rect">
            <a:avLst/>
          </a:prstGeom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495425" y="2571750"/>
            <a:ext cx="2297255" cy="2381250"/>
          </a:xfrm>
          <a:prstGeom prst="rect">
            <a:avLst/>
          </a:prstGeom>
        </p:spPr>
      </p:pic>
      <p:pic>
        <p:nvPicPr>
          <p:cNvPr id="13" name="图片 12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848225" y="2571750"/>
            <a:ext cx="2376617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8534400" cy="4819650"/>
          <a:chOff x="285750" y="285750"/>
          <a:chExt cx="8534400" cy="4819650"/>
        </a:xfrm>
      </p:grpSpPr>
      <p:sp>
        <p:nvSpPr>
          <p:cNvPr id="2" name="文本框 1"/>
          <p:cNvSpPr txBox="1"/>
          <p:nvPr/>
        </p:nvSpPr>
        <p:spPr>
          <a:xfrm>
            <a:off x="733425" y="762000"/>
            <a:ext cx="7800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如图，在探究“并联电路电压的关系”时，小明想把两个灯泡并联起来，用电压表测量并联电路的总电压，请你用笔帮他画出连接的电路。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pic>
        <p:nvPicPr>
          <p:cNvPr id="4" name="图片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5" y="2152650"/>
            <a:ext cx="428625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8582025" cy="1009650"/>
          <a:chOff x="285750" y="285750"/>
          <a:chExt cx="8582025" cy="1009650"/>
        </a:xfrm>
      </p:grpSpPr>
      <p:sp>
        <p:nvSpPr>
          <p:cNvPr id="2" name="文本框 1"/>
          <p:cNvSpPr txBox="1"/>
          <p:nvPr/>
        </p:nvSpPr>
        <p:spPr>
          <a:xfrm>
            <a:off x="838200" y="1009650"/>
            <a:ext cx="7743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请自行设计一个表格，对比电流表和电压表在使用方面有哪些相同之处和不同之处。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7972425" cy="4686300"/>
          <a:chOff x="285750" y="285750"/>
          <a:chExt cx="7972425" cy="4686300"/>
        </a:xfrm>
      </p:grpSpPr>
      <p:sp>
        <p:nvSpPr>
          <p:cNvPr id="2" name="文本框 1"/>
          <p:cNvSpPr txBox="1"/>
          <p:nvPr/>
        </p:nvSpPr>
        <p:spPr>
          <a:xfrm>
            <a:off x="771525" y="742950"/>
            <a:ext cx="7200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如图所示，电源电压为3V，电压表的示数为1V，则灯泡     和        两端的电压分别为（      ）
  A. 1V、2V              
  B. 1V、1V
  C. 2V、1V             
  D. 无法确定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305675" y="742950"/>
            <a:ext cx="361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50" y="695325"/>
            <a:ext cx="333375" cy="50244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28675" y="1123950"/>
            <a:ext cx="485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" y="1076325"/>
            <a:ext cx="333375" cy="50244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638550" y="1143000"/>
            <a:ext cx="238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590925" y="1095375"/>
            <a:ext cx="285750" cy="502444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75" y="2305050"/>
            <a:ext cx="4396562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9134475" cy="2893219"/>
          <a:chOff x="285750" y="285750"/>
          <a:chExt cx="9134475" cy="2893219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62000" y="828675"/>
            <a:ext cx="8372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如图所示,灯    和     是     联的。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62000" y="1495425"/>
            <a:ext cx="8372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电压表测量的是灯    两端的电压。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4375" y="2057400"/>
            <a:ext cx="7505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若电源电压是8V，电压表的示数是3V，则灯     两端的电压是____V，灯    两端的电压是      V.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790825" y="828675"/>
            <a:ext cx="295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781050"/>
            <a:ext cx="333375" cy="50244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448050" y="819150"/>
            <a:ext cx="5686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串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66775" y="2438400"/>
            <a:ext cx="314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19150" y="2390775"/>
            <a:ext cx="209550" cy="50244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981450" y="2419350"/>
            <a:ext cx="342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933825" y="2371725"/>
            <a:ext cx="209550" cy="502444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3409950" y="1190625"/>
            <a:ext cx="3905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直接连接符 13"/>
          <p:cNvCxnSpPr/>
          <p:nvPr/>
        </p:nvCxnSpPr>
        <p:spPr>
          <a:xfrm>
            <a:off x="2886075" y="1876425"/>
            <a:ext cx="3143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直接连接符 14"/>
          <p:cNvCxnSpPr/>
          <p:nvPr/>
        </p:nvCxnSpPr>
        <p:spPr>
          <a:xfrm>
            <a:off x="3876675" y="2762250"/>
            <a:ext cx="3810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文本框 15"/>
          <p:cNvSpPr txBox="1"/>
          <p:nvPr/>
        </p:nvSpPr>
        <p:spPr>
          <a:xfrm>
            <a:off x="2181225" y="828675"/>
            <a:ext cx="342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7" name="图片 16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0" y="781050"/>
            <a:ext cx="333375" cy="50244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943600" y="2057400"/>
            <a:ext cx="342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9" name="图片 18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895975" y="2009775"/>
            <a:ext cx="333375" cy="502444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943100" y="2438400"/>
            <a:ext cx="295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1" name="图片 2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95475" y="2390775"/>
            <a:ext cx="333375" cy="502444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933700" y="1495425"/>
            <a:ext cx="342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3" name="图片 22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886075" y="1447800"/>
            <a:ext cx="333375" cy="502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2" grpId="0"/>
      <p:bldP spid="14" grpId="0" animBg="1"/>
      <p:bldP spid="15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525250" cy="4733925"/>
          <a:chOff x="285750" y="285750"/>
          <a:chExt cx="11525250" cy="4733925"/>
        </a:xfrm>
      </p:grpSpPr>
      <p:sp>
        <p:nvSpPr>
          <p:cNvPr id="2" name="文本框 1"/>
          <p:cNvSpPr txBox="1"/>
          <p:nvPr/>
        </p:nvSpPr>
        <p:spPr>
          <a:xfrm>
            <a:off x="771525" y="714375"/>
            <a:ext cx="7600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如图所示，电源电压恒定，当开关    闭合、  断开时，电压表的示数为3V；当     断开、   闭合时，电压表的示数为4.5V，则灯    两端电压为____V，灯    两端电压为____V，电源电压为        V。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52975" y="7048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657225"/>
            <a:ext cx="333375" cy="50244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638800" y="69532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591175" y="647700"/>
            <a:ext cx="333375" cy="50244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715250" y="10858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667625" y="1038225"/>
            <a:ext cx="333375" cy="50244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067050" y="15049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019425" y="1457325"/>
            <a:ext cx="333375" cy="50244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247900" y="110490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3" name="图片 1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200275" y="1057275"/>
            <a:ext cx="333375" cy="50244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209925" y="109537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5" name="图片 1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162300" y="1047750"/>
            <a:ext cx="333375" cy="502444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6981825" y="1857375"/>
            <a:ext cx="4953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文本框 16"/>
          <p:cNvSpPr txBox="1"/>
          <p:nvPr/>
        </p:nvSpPr>
        <p:spPr>
          <a:xfrm>
            <a:off x="1981200" y="15049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8" name="图片 17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933575" y="1457325"/>
            <a:ext cx="409575" cy="502444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819650" y="149542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0" name="图片 19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4772025" y="1447800"/>
            <a:ext cx="209550" cy="502444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7038975" y="15049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2" name="图片 21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6991350" y="1457325"/>
            <a:ext cx="419100" cy="502444"/>
          </a:xfrm>
          <a:prstGeom prst="rect">
            <a:avLst/>
          </a:prstGeom>
        </p:spPr>
      </p:pic>
      <p:pic>
        <p:nvPicPr>
          <p:cNvPr id="23" name="图片 22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0" y="2352675"/>
            <a:ext cx="2657092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829175"/>
          <a:chOff x="381000" y="266700"/>
          <a:chExt cx="9134475" cy="4829175"/>
        </a:xfrm>
      </p:grpSpPr>
      <p:sp>
        <p:nvSpPr>
          <p:cNvPr id="2" name="文本框 1"/>
          <p:cNvSpPr txBox="1"/>
          <p:nvPr/>
        </p:nvSpPr>
        <p:spPr>
          <a:xfrm>
            <a:off x="923925" y="1000125"/>
            <a:ext cx="8210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电压表的使用规则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复习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23925" y="1571625"/>
            <a:ext cx="8210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3、电流“+”入“-”出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5" y="2114550"/>
            <a:ext cx="4381500" cy="2714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410950" cy="4572000"/>
          <a:chOff x="285750" y="285750"/>
          <a:chExt cx="11410950" cy="4572000"/>
        </a:xfrm>
      </p:grpSpPr>
      <p:sp>
        <p:nvSpPr>
          <p:cNvPr id="2" name="文本框 1"/>
          <p:cNvSpPr txBox="1"/>
          <p:nvPr/>
        </p:nvSpPr>
        <p:spPr>
          <a:xfrm>
            <a:off x="714375" y="762000"/>
            <a:ext cx="7505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三个相同的灯泡串联在电路中，S 闭合时，   的示数为24 V，    的示数也为24 V，那么电源电压为（    ）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A.24 V　　B.48 V 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
C.12 V　　D.36 V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pic>
        <p:nvPicPr>
          <p:cNvPr id="4" name="图片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25" y="2190750"/>
            <a:ext cx="2647808" cy="23812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95925" y="7429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448300" y="695325"/>
            <a:ext cx="371475" cy="50244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00950" y="76200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553325" y="714375"/>
            <a:ext cx="371475" cy="50244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991100" y="117157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943475" y="1123950"/>
            <a:ext cx="295275" cy="502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971925"/>
          <a:chOff x="381000" y="266700"/>
          <a:chExt cx="9134475" cy="3971925"/>
        </a:xfrm>
      </p:grpSpPr>
      <p:sp>
        <p:nvSpPr>
          <p:cNvPr id="2" name="文本框 1"/>
          <p:cNvSpPr txBox="1"/>
          <p:nvPr/>
        </p:nvSpPr>
        <p:spPr>
          <a:xfrm>
            <a:off x="628650" y="11049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1、串联电路的电压规律：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总结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04900" y="1600200"/>
            <a:ext cx="6334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串联电路的总电压等于各部分电路两端的电压之和。 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0" y="24955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2、并联电路的电压规律：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04900" y="3028950"/>
            <a:ext cx="5857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并联电路的两端电压与各支路两端的电压相等 。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04900" y="201930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1971675"/>
            <a:ext cx="1266825" cy="5048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04900" y="351472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3467100"/>
            <a:ext cx="1266825" cy="50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5019675"/>
          <a:chOff x="381000" y="266700"/>
          <a:chExt cx="9134475" cy="5019675"/>
        </a:xfrm>
      </p:grpSpPr>
      <p:sp>
        <p:nvSpPr>
          <p:cNvPr id="2" name="文本框 1"/>
          <p:cNvSpPr txBox="1"/>
          <p:nvPr/>
        </p:nvSpPr>
        <p:spPr>
          <a:xfrm>
            <a:off x="962025" y="933450"/>
            <a:ext cx="8172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电压表的使用规则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复习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62025" y="1419225"/>
            <a:ext cx="8172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4、被测电压不要超过电压表的量程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62025" y="1847850"/>
            <a:ext cx="8172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5、电压表可以接到电源的两极上。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2400300"/>
            <a:ext cx="4038600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819525"/>
          <a:chOff x="381000" y="266700"/>
          <a:chExt cx="9134475" cy="3819525"/>
        </a:xfrm>
      </p:grpSpPr>
      <p:sp>
        <p:nvSpPr>
          <p:cNvPr id="2" name="文本框 1"/>
          <p:cNvSpPr txBox="1"/>
          <p:nvPr/>
        </p:nvSpPr>
        <p:spPr>
          <a:xfrm>
            <a:off x="1066800" y="1066800"/>
            <a:ext cx="8067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电压表的使用规则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复习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66800" y="1743075"/>
            <a:ext cx="8067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1、使用前应先检查指针是否指零；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66800" y="2305050"/>
            <a:ext cx="8067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2、电压表必须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并联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在被测电路两端；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66800" y="2867025"/>
            <a:ext cx="6972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3、使电流从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“＋”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接线柱流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进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电压表，从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“－”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接线柱流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出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电压表；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66800" y="3819525"/>
            <a:ext cx="7029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4、选择合适的量程(若不能判断，则先用大量程“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试触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”，然后再选择合适的量程) 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600450"/>
          <a:chOff x="381000" y="266700"/>
          <a:chExt cx="9134475" cy="360045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读表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1223963"/>
            <a:ext cx="1714500" cy="2286000"/>
          </a:xfrm>
          <a:prstGeom prst="rect">
            <a:avLst/>
          </a:prstGeom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091113" y="1228725"/>
            <a:ext cx="1924050" cy="22764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19350" y="3600450"/>
            <a:ext cx="6715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2.2V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10250" y="3600450"/>
            <a:ext cx="3324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11V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476625"/>
          <a:chOff x="381000" y="266700"/>
          <a:chExt cx="9134475" cy="34766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读表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1276350"/>
            <a:ext cx="1714500" cy="2171700"/>
          </a:xfrm>
          <a:prstGeom prst="rect">
            <a:avLst/>
          </a:prstGeom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285875"/>
            <a:ext cx="1714500" cy="21431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81275" y="3476625"/>
            <a:ext cx="6553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1.4V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67400" y="3476625"/>
            <a:ext cx="3267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7V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heme63">
  <a:themeElements>
    <a:clrScheme name="Theme6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666</Words>
  <Application>Microsoft Office PowerPoint</Application>
  <PresentationFormat>全屏显示(16:9)</PresentationFormat>
  <Paragraphs>215</Paragraphs>
  <Slides>51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52" baseType="lpstr">
      <vt:lpstr>Theme63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十六章第二节：串、并联电路中电压的规律</dc:title>
  <dc:subject/>
  <dc:creator>Unknown Creator</dc:creator>
  <cp:keywords/>
  <dc:description/>
  <cp:lastModifiedBy>User</cp:lastModifiedBy>
  <cp:revision>3</cp:revision>
  <dcterms:created xsi:type="dcterms:W3CDTF">2019-12-06T08:32:55Z</dcterms:created>
  <dcterms:modified xsi:type="dcterms:W3CDTF">2020-02-16T03:09:49Z</dcterms:modified>
  <cp:category/>
</cp:coreProperties>
</file>