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26463567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57.png"/><Relationship Id="rId17" Type="http://schemas.openxmlformats.org/officeDocument/2006/relationships/image" Target="../media/image49.png"/><Relationship Id="rId2" Type="http://schemas.openxmlformats.org/officeDocument/2006/relationships/image" Target="../media/image42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48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6.png"/><Relationship Id="rId4" Type="http://schemas.openxmlformats.org/officeDocument/2006/relationships/image" Target="../media/image28.png"/><Relationship Id="rId9" Type="http://schemas.openxmlformats.org/officeDocument/2006/relationships/image" Target="../media/image55.png"/><Relationship Id="rId1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67150" y="2114550"/>
          <a:ext cx="9134475" cy="2114550"/>
          <a:chOff x="3867150" y="2114550"/>
          <a:chExt cx="9134475" cy="2114550"/>
        </a:xfrm>
      </p:grpSpPr>
      <p:sp>
        <p:nvSpPr>
          <p:cNvPr id="2" name="文本框 1"/>
          <p:cNvSpPr txBox="1"/>
          <p:nvPr/>
        </p:nvSpPr>
        <p:spPr>
          <a:xfrm>
            <a:off x="3059832" y="1707654"/>
            <a:ext cx="5267325" cy="943848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5400" u="none" spc="0" dirty="0" smtClean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  机</a:t>
            </a:r>
            <a:endParaRPr lang="en-US" sz="5400" u="none" spc="0" dirty="0">
              <a:solidFill>
                <a:srgbClr val="FFFFFF">
                  <a:alpha val="100000"/>
                </a:srgbClr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00500"/>
          <a:chOff x="381000" y="266700"/>
          <a:chExt cx="9134475" cy="40005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汽轮机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3350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67175"/>
          <a:chOff x="381000" y="266700"/>
          <a:chExt cx="9134475" cy="406717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燃气轮机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009650"/>
            <a:ext cx="4848225" cy="3057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19550"/>
          <a:chOff x="381000" y="266700"/>
          <a:chExt cx="9134475" cy="40195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某种内燃机剖面图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135255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010025"/>
          <a:chOff x="381000" y="266700"/>
          <a:chExt cx="9134475" cy="40100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汽车的动力系统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343025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781550"/>
          <a:chOff x="381000" y="266700"/>
          <a:chExt cx="9134475" cy="4781550"/>
        </a:xfrm>
      </p:grpSpPr>
      <p:sp>
        <p:nvSpPr>
          <p:cNvPr id="2" name="文本框 1"/>
          <p:cNvSpPr txBox="1"/>
          <p:nvPr/>
        </p:nvSpPr>
        <p:spPr>
          <a:xfrm>
            <a:off x="4886325" y="1724025"/>
            <a:ext cx="424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使用汽油作为燃料的叫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汽油机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86325" y="3729038"/>
            <a:ext cx="424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使用柴油作为燃料的叫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柴油机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内燃机分类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081088"/>
            <a:ext cx="2857500" cy="16954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3086100"/>
            <a:ext cx="2857500" cy="16954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67150"/>
          <a:chOff x="381000" y="266700"/>
          <a:chExt cx="9134475" cy="38671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内燃机分类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3144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31445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文本框 5"/>
          <p:cNvSpPr txBox="1"/>
          <p:nvPr/>
        </p:nvSpPr>
        <p:spPr>
          <a:xfrm>
            <a:off x="2286000" y="3867150"/>
            <a:ext cx="6848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48363" y="3867150"/>
            <a:ext cx="31861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柴油机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57175"/>
          <a:ext cx="9134475" cy="4924425"/>
          <a:chOff x="381000" y="257175"/>
          <a:chExt cx="9134475" cy="4924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汽油机的构造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257175"/>
            <a:ext cx="7400925" cy="46672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00325" y="1114425"/>
            <a:ext cx="653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火花塞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1371600"/>
            <a:ext cx="1247775" cy="3238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00325" y="2219325"/>
            <a:ext cx="653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进气门</a:t>
            </a: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5" y="2009775"/>
            <a:ext cx="752475" cy="342900"/>
          </a:xfrm>
          <a:prstGeom prst="rect">
            <a:avLst/>
          </a:prstGeom>
        </p:spPr>
      </p:pic>
      <p:pic>
        <p:nvPicPr>
          <p:cNvPr id="9" name="图片 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962525" y="1676400"/>
            <a:ext cx="828675" cy="6191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848350" y="1447800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排气门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48350" y="2314575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汽缸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43425" y="2038350"/>
            <a:ext cx="1314450" cy="4953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848350" y="2771775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活塞</a:t>
            </a:r>
          </a:p>
        </p:txBody>
      </p:sp>
      <p:pic>
        <p:nvPicPr>
          <p:cNvPr id="14" name="图片 13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43425" y="2667000"/>
            <a:ext cx="1285875" cy="3143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48350" y="3352800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连杆</a:t>
            </a:r>
          </a:p>
        </p:txBody>
      </p:sp>
      <p:pic>
        <p:nvPicPr>
          <p:cNvPr id="16" name="图片 15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752975" y="3209925"/>
            <a:ext cx="1066800" cy="32385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848350" y="3781425"/>
            <a:ext cx="3286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曲轴</a:t>
            </a:r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467225" y="3648075"/>
            <a:ext cx="13716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00025"/>
          <a:ext cx="15801975" cy="5534025"/>
          <a:chOff x="381000" y="200025"/>
          <a:chExt cx="15801975" cy="5534025"/>
        </a:xfrm>
      </p:grpSpPr>
      <p:sp>
        <p:nvSpPr>
          <p:cNvPr id="2" name="文本框 1"/>
          <p:cNvSpPr txBox="1"/>
          <p:nvPr/>
        </p:nvSpPr>
        <p:spPr>
          <a:xfrm>
            <a:off x="1200150" y="1009650"/>
            <a:ext cx="7934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冲程：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95500" y="1009650"/>
            <a:ext cx="7038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活塞从一端运动到另一端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2050" y="1638300"/>
            <a:ext cx="424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进气门          ，排气门           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活塞由汽缸最         向     运动，               和       的混合物从           被吸入汽缸。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当活塞运动到汽缸的最下端，    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关闭， 曲轴转动       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文本框 5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吸气冲程</a:t>
            </a:r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200025"/>
            <a:ext cx="9486900" cy="533400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2038350" y="2009775"/>
            <a:ext cx="7429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3914775" y="2009775"/>
            <a:ext cx="8001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2752725" y="2409825"/>
            <a:ext cx="771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3800475" y="2409825"/>
            <a:ext cx="3619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1200150" y="2790825"/>
            <a:ext cx="5238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2085975" y="2790825"/>
            <a:ext cx="5429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3981450" y="2790825"/>
            <a:ext cx="8382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4533900" y="3581400"/>
            <a:ext cx="771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>
            <a:off x="3152775" y="3962400"/>
            <a:ext cx="5048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文本框 16"/>
          <p:cNvSpPr txBox="1"/>
          <p:nvPr/>
        </p:nvSpPr>
        <p:spPr>
          <a:xfrm>
            <a:off x="2105025" y="1638300"/>
            <a:ext cx="7029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打开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000500" y="1638300"/>
            <a:ext cx="5133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关闭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876550" y="2057400"/>
            <a:ext cx="6257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上端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29050" y="2057400"/>
            <a:ext cx="5305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下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81100" y="2419350"/>
            <a:ext cx="7953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汽油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66925" y="2419350"/>
            <a:ext cx="7067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空气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010025" y="2419350"/>
            <a:ext cx="5124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进气门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505325" y="3209925"/>
            <a:ext cx="4629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进气门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276600" y="3609975"/>
            <a:ext cx="585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8575"/>
          <a:ext cx="13363575" cy="5619750"/>
          <a:chOff x="381000" y="28575"/>
          <a:chExt cx="13363575" cy="5619750"/>
        </a:xfrm>
      </p:grpSpPr>
      <p:sp>
        <p:nvSpPr>
          <p:cNvPr id="2" name="文本框 1"/>
          <p:cNvSpPr txBox="1"/>
          <p:nvPr/>
        </p:nvSpPr>
        <p:spPr>
          <a:xfrm>
            <a:off x="1257300" y="1447800"/>
            <a:ext cx="7877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进气门和排气门               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活塞由汽缸最        向     运动，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燃料的混合物被         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汽缸内温度        ，气压        。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曲轴转动     圈。
在此过程中，        转化        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压缩冲程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190875" y="1828800"/>
            <a:ext cx="10858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2895600" y="2209800"/>
            <a:ext cx="5810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3771900" y="2209800"/>
            <a:ext cx="4286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3190875" y="2619375"/>
            <a:ext cx="6572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2647950" y="3019425"/>
            <a:ext cx="6096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4067175" y="3019425"/>
            <a:ext cx="5905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2343150" y="3390900"/>
            <a:ext cx="3714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2743200" y="3781425"/>
            <a:ext cx="7334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>
            <a:off x="4067175" y="3781425"/>
            <a:ext cx="56197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3324225" y="1438275"/>
            <a:ext cx="5810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都关闭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86075" y="1838325"/>
            <a:ext cx="6248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下端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57625" y="1838325"/>
            <a:ext cx="5276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上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38500" y="2228850"/>
            <a:ext cx="5895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压缩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647950" y="2638425"/>
            <a:ext cx="6486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升高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86225" y="2638425"/>
            <a:ext cx="5048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增大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409825" y="3028950"/>
            <a:ext cx="6724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半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676525" y="3409950"/>
            <a:ext cx="6457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机械能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57650" y="3409950"/>
            <a:ext cx="5076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内能</a:t>
            </a:r>
          </a:p>
        </p:txBody>
      </p:sp>
      <p:pic>
        <p:nvPicPr>
          <p:cNvPr id="23" name="图片 2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0" y="28575"/>
            <a:ext cx="9953625" cy="559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-323850"/>
          <a:ext cx="11268075" cy="5591175"/>
          <a:chOff x="381000" y="-323850"/>
          <a:chExt cx="11268075" cy="5591175"/>
        </a:xfrm>
      </p:grpSpPr>
      <p:sp>
        <p:nvSpPr>
          <p:cNvPr id="2" name="文本框 1"/>
          <p:cNvSpPr txBox="1"/>
          <p:nvPr/>
        </p:nvSpPr>
        <p:spPr>
          <a:xfrm>
            <a:off x="1257300" y="1495425"/>
            <a:ext cx="439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在压缩冲程末，火花塞产生电火花（点燃式），燃料混合物剧烈燃烧，产生               的燃气，
推动活塞由汽缸向      运动，
并通过连杆驱使曲轴转动， 
曲轴转动     圈。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8650" y="2324100"/>
            <a:ext cx="469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做功冲程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809750" y="2676525"/>
            <a:ext cx="1152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3419475" y="3038475"/>
            <a:ext cx="4286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2343150" y="3819525"/>
            <a:ext cx="3429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1847850" y="2286000"/>
            <a:ext cx="7286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高温高压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486150" y="2667000"/>
            <a:ext cx="5648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90775" y="3457575"/>
            <a:ext cx="6743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半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-323850"/>
            <a:ext cx="10525125" cy="5915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81050" y="981075"/>
          <a:ext cx="8686800" cy="3900488"/>
          <a:chOff x="781050" y="981075"/>
          <a:chExt cx="8686800" cy="3900488"/>
        </a:xfrm>
      </p:grpSpPr>
      <p:sp>
        <p:nvSpPr>
          <p:cNvPr id="2" name="文本框 1"/>
          <p:cNvSpPr txBox="1"/>
          <p:nvPr/>
        </p:nvSpPr>
        <p:spPr>
          <a:xfrm>
            <a:off x="781050" y="981075"/>
            <a:ext cx="7905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热蒸汽为我们提供了强大的推力，把人们从繁重的体力劳作中解放出来。蒸汽机带来第一次工业革命！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52825" y="2395538"/>
            <a:ext cx="2152650" cy="15049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409825"/>
            <a:ext cx="2133600" cy="14763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2409825"/>
            <a:ext cx="2124075" cy="14763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2533650" y="-457200"/>
          <a:ext cx="9134475" cy="5734050"/>
          <a:chOff x="-2533650" y="-457200"/>
          <a:chExt cx="9134475" cy="5734050"/>
        </a:xfrm>
      </p:grpSpPr>
      <p:sp>
        <p:nvSpPr>
          <p:cNvPr id="2" name="文本框 1"/>
          <p:cNvSpPr txBox="1"/>
          <p:nvPr/>
        </p:nvSpPr>
        <p:spPr>
          <a:xfrm>
            <a:off x="1200150" y="1476375"/>
            <a:ext cx="393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进气门        ，排气门         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活塞由汽缸最        向     运动，    把废气排出汽缸。当活塞运动到汽缸的最上端，        关闭，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曲轴转动      圈。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57175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排气冲程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019300" y="1866900"/>
            <a:ext cx="6096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3714750" y="1866900"/>
            <a:ext cx="7048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2838450" y="2266950"/>
            <a:ext cx="5810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3743325" y="2266950"/>
            <a:ext cx="3524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2952750" y="3076575"/>
            <a:ext cx="7334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2295525" y="3448050"/>
            <a:ext cx="4286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2047875" y="1476375"/>
            <a:ext cx="708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关闭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19525" y="1476375"/>
            <a:ext cx="5314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打开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47975" y="1885950"/>
            <a:ext cx="6286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下端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43325" y="1885950"/>
            <a:ext cx="5391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上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895600" y="2667000"/>
            <a:ext cx="6238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排气门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43150" y="3057525"/>
            <a:ext cx="6791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半</a:t>
            </a:r>
          </a:p>
        </p:txBody>
      </p:sp>
      <p:pic>
        <p:nvPicPr>
          <p:cNvPr id="17" name="图片 1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533650" y="-457200"/>
            <a:ext cx="11010900" cy="619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28600"/>
          <a:ext cx="9134475" cy="4405313"/>
          <a:chOff x="381000" y="228600"/>
          <a:chExt cx="9134475" cy="4405313"/>
        </a:xfrm>
      </p:grpSpPr>
      <p:sp>
        <p:nvSpPr>
          <p:cNvPr id="2" name="文本框 1"/>
          <p:cNvSpPr txBox="1"/>
          <p:nvPr/>
        </p:nvSpPr>
        <p:spPr>
          <a:xfrm>
            <a:off x="1495425" y="3114675"/>
            <a:ext cx="7639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吸气冲程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02000" y="3114675"/>
            <a:ext cx="583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压缩冲程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103812" y="3114675"/>
            <a:ext cx="40306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做功冲程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05625" y="3105150"/>
            <a:ext cx="2228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排气冲程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28600"/>
            <a:ext cx="6981825" cy="3924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8" name="文本框 7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67050" y="3943350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0" name="图片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19425" y="3895725"/>
            <a:ext cx="1681163" cy="50482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67300" y="3948113"/>
            <a:ext cx="3810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endParaRPr/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3900488"/>
            <a:ext cx="1652588" cy="50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381500"/>
          <a:chOff x="381000" y="266700"/>
          <a:chExt cx="9134475" cy="4381500"/>
        </a:xfrm>
      </p:grpSpPr>
      <p:sp>
        <p:nvSpPr>
          <p:cNvPr id="2" name="文本框 1"/>
          <p:cNvSpPr txBox="1"/>
          <p:nvPr/>
        </p:nvSpPr>
        <p:spPr>
          <a:xfrm>
            <a:off x="647700" y="1152525"/>
            <a:ext cx="6962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汽油机工作的四个冲程中，只有              燃气对外做功，其他三个冲程都是辅助冲程，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要靠安装在曲轴上的                      来完成。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必须靠外力来启动。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5800" y="3209925"/>
            <a:ext cx="7048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汽油机一个工作循环包括       冲程，活塞往复     次，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曲轴转动      圈，做功      次。
有     次能量转化。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448175" y="1552575"/>
            <a:ext cx="10096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3048000" y="2324100"/>
            <a:ext cx="1714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直接连接符 7"/>
          <p:cNvCxnSpPr/>
          <p:nvPr/>
        </p:nvCxnSpPr>
        <p:spPr>
          <a:xfrm>
            <a:off x="3676650" y="3590925"/>
            <a:ext cx="4762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直接连接符 8"/>
          <p:cNvCxnSpPr/>
          <p:nvPr/>
        </p:nvCxnSpPr>
        <p:spPr>
          <a:xfrm>
            <a:off x="6019800" y="3590925"/>
            <a:ext cx="4191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/>
        </p:nvCxnSpPr>
        <p:spPr>
          <a:xfrm>
            <a:off x="1762125" y="3990975"/>
            <a:ext cx="47625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>
            <a:off x="3333750" y="3990975"/>
            <a:ext cx="390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>
            <a:off x="962025" y="4381500"/>
            <a:ext cx="390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文本框 12"/>
          <p:cNvSpPr txBox="1"/>
          <p:nvPr/>
        </p:nvSpPr>
        <p:spPr>
          <a:xfrm>
            <a:off x="4391025" y="1152525"/>
            <a:ext cx="4743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做功冲程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19450" y="1943100"/>
            <a:ext cx="5915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飞轮的惯性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819525" y="3248025"/>
            <a:ext cx="5314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143625" y="3248025"/>
            <a:ext cx="2990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24050" y="3629025"/>
            <a:ext cx="133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76625" y="3629025"/>
            <a:ext cx="5657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76325" y="4019550"/>
            <a:ext cx="8058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2371725" y="266700"/>
          <a:ext cx="9134475" cy="5686425"/>
          <a:chOff x="-2371725" y="266700"/>
          <a:chExt cx="9134475" cy="5686425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柴油机的构造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2371725" y="314325"/>
            <a:ext cx="9544050" cy="53721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771775" y="714375"/>
            <a:ext cx="6362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喷油嘴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71775" y="1933575"/>
            <a:ext cx="6362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进气门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05125" y="2895600"/>
            <a:ext cx="6229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活塞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905125" y="3771900"/>
            <a:ext cx="6229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76875" y="4181475"/>
            <a:ext cx="365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曲轴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76875" y="2257425"/>
            <a:ext cx="3657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43525" y="1590675"/>
            <a:ext cx="3790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排气门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86175" y="1866900"/>
            <a:ext cx="476250" cy="352425"/>
          </a:xfrm>
          <a:prstGeom prst="rect">
            <a:avLst/>
          </a:prstGeom>
        </p:spPr>
      </p:pic>
      <p:pic>
        <p:nvPicPr>
          <p:cNvPr id="13" name="图片 1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75" y="2981325"/>
            <a:ext cx="914400" cy="219075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57700" y="4305300"/>
            <a:ext cx="857250" cy="180975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50" y="2352675"/>
            <a:ext cx="914400" cy="200025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3829050"/>
            <a:ext cx="1181100" cy="257175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667125" y="895350"/>
            <a:ext cx="866775" cy="704850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4667250" y="1838325"/>
            <a:ext cx="647700" cy="26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923925" y="266700"/>
          <a:ext cx="9134475" cy="5705475"/>
          <a:chOff x="-923925" y="266700"/>
          <a:chExt cx="9134475" cy="5705475"/>
        </a:xfrm>
      </p:grpSpPr>
      <p:sp>
        <p:nvSpPr>
          <p:cNvPr id="2" name="文本框 1"/>
          <p:cNvSpPr txBox="1"/>
          <p:nvPr/>
        </p:nvSpPr>
        <p:spPr>
          <a:xfrm>
            <a:off x="2047875" y="2247900"/>
            <a:ext cx="70866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吸入新鲜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空气</a:t>
            </a:r>
            <a:r>
              <a:t/>
            </a:r>
            <a:br/>
            <a:endParaRPr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923925" y="333375"/>
            <a:ext cx="9544050" cy="5372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吸气冲程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71475" y="200025"/>
          <a:ext cx="9639300" cy="5410200"/>
          <a:chOff x="371475" y="200025"/>
          <a:chExt cx="9639300" cy="5410200"/>
        </a:xfrm>
      </p:grpSpPr>
      <p:sp>
        <p:nvSpPr>
          <p:cNvPr id="2" name="文本框 1"/>
          <p:cNvSpPr txBox="1"/>
          <p:nvPr/>
        </p:nvSpPr>
        <p:spPr>
          <a:xfrm>
            <a:off x="1257300" y="1914525"/>
            <a:ext cx="390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空气的压强更大，温度更高。在压缩冲程末，缸内空气温度已超过柴油的着火点。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机械能转化为内能。</a:t>
            </a:r>
            <a:r>
              <a:t/>
            </a:r>
            <a:br/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压缩冲程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200025"/>
            <a:ext cx="9267825" cy="521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382125" cy="5219700"/>
          <a:chOff x="381000" y="266700"/>
          <a:chExt cx="9382125" cy="521970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28625"/>
            <a:ext cx="8505825" cy="4791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做功冲程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62075" y="1933575"/>
            <a:ext cx="4210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在压缩冲程末，从喷油嘴喷出的雾状柴油遇到热空气立即猛烈燃烧，产生高温高压的燃气，推动活塞向下运动，</a:t>
            </a: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内能转化为机械能</a:t>
            </a: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239250" cy="5000625"/>
          <a:chOff x="381000" y="266700"/>
          <a:chExt cx="9239250" cy="5000625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42925"/>
            <a:ext cx="7943850" cy="4457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排气冲程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7900" y="2343150"/>
            <a:ext cx="6886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把废气排出气缸。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-781050" y="266700"/>
          <a:ext cx="9134475" cy="5334000"/>
          <a:chOff x="-781050" y="266700"/>
          <a:chExt cx="9134475" cy="533400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汽油机和柴油机的构造对比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981075"/>
            <a:ext cx="7772400" cy="4352925"/>
          </a:xfrm>
          <a:prstGeom prst="rect">
            <a:avLst/>
          </a:prstGeom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-781050" y="790575"/>
            <a:ext cx="6924675" cy="3905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62150" y="895350"/>
            <a:ext cx="7172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汽油机的构造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924550" y="895350"/>
            <a:ext cx="32099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柴油机的构造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57250" y="1428750"/>
            <a:ext cx="8277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火花塞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8200" y="2362200"/>
            <a:ext cx="82962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进气门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81425" y="1781175"/>
            <a:ext cx="5353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排气门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95750" y="2600325"/>
            <a:ext cx="5038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气缸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05275" y="3409950"/>
            <a:ext cx="5029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连杆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05275" y="2981325"/>
            <a:ext cx="5029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活塞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95750" y="3781425"/>
            <a:ext cx="50387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曲轴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76850" y="1343025"/>
            <a:ext cx="3857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喷油嘴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153025" y="2247900"/>
            <a:ext cx="3981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进气门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915275" y="1905000"/>
            <a:ext cx="1219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排气门</a:t>
            </a:r>
          </a:p>
        </p:txBody>
      </p:sp>
      <p:pic>
        <p:nvPicPr>
          <p:cNvPr id="18" name="图片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5" y="1704975"/>
            <a:ext cx="1028700" cy="257175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95450" y="2219325"/>
            <a:ext cx="714375" cy="333375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057525" y="2000250"/>
            <a:ext cx="619125" cy="466725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50" y="2333625"/>
            <a:ext cx="1457325" cy="533400"/>
          </a:xfrm>
          <a:prstGeom prst="rect">
            <a:avLst/>
          </a:prstGeom>
        </p:spPr>
      </p:pic>
      <p:pic>
        <p:nvPicPr>
          <p:cNvPr id="22" name="图片 21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2781300"/>
            <a:ext cx="1485900" cy="361950"/>
          </a:xfrm>
          <a:prstGeom prst="rect">
            <a:avLst/>
          </a:prstGeom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781300" y="3248025"/>
            <a:ext cx="1285875" cy="400050"/>
          </a:xfrm>
          <a:prstGeom prst="rect">
            <a:avLst/>
          </a:prstGeom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524125" y="3571875"/>
            <a:ext cx="1533525" cy="438150"/>
          </a:xfrm>
          <a:prstGeom prst="rect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6153150" y="1543050"/>
            <a:ext cx="590550" cy="485775"/>
          </a:xfrm>
          <a:prstGeom prst="rect">
            <a:avLst/>
          </a:prstGeom>
        </p:spPr>
      </p:pic>
      <p:pic>
        <p:nvPicPr>
          <p:cNvPr id="26" name="图片 25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4772025" y="2962275"/>
            <a:ext cx="2076450" cy="266700"/>
          </a:xfrm>
          <a:prstGeom prst="rect">
            <a:avLst/>
          </a:prstGeom>
        </p:spPr>
      </p:pic>
      <p:pic>
        <p:nvPicPr>
          <p:cNvPr id="27" name="图片 26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4705350" y="2495550"/>
            <a:ext cx="2228850" cy="352425"/>
          </a:xfrm>
          <a:prstGeom prst="rect">
            <a:avLst/>
          </a:prstGeom>
        </p:spPr>
      </p:pic>
      <p:pic>
        <p:nvPicPr>
          <p:cNvPr id="28" name="图片 27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5972175" y="2219325"/>
            <a:ext cx="476250" cy="247650"/>
          </a:xfrm>
          <a:prstGeom prst="rect">
            <a:avLst/>
          </a:prstGeom>
        </p:spPr>
      </p:pic>
      <p:pic>
        <p:nvPicPr>
          <p:cNvPr id="29" name="图片 28"/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4724400" y="3619500"/>
            <a:ext cx="2295525" cy="371475"/>
          </a:xfrm>
          <a:prstGeom prst="rect">
            <a:avLst/>
          </a:prstGeom>
        </p:spPr>
      </p:pic>
      <p:pic>
        <p:nvPicPr>
          <p:cNvPr id="30" name="图片 29"/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825" y="3990975"/>
            <a:ext cx="2286000" cy="409575"/>
          </a:xfrm>
          <a:prstGeom prst="rect">
            <a:avLst/>
          </a:prstGeom>
        </p:spPr>
      </p:pic>
      <p:pic>
        <p:nvPicPr>
          <p:cNvPr id="31" name="图片 30"/>
          <p:cNvPicPr>
            <a:picLocks/>
          </p:cNvPicPr>
          <p:nvPr/>
        </p:nvPicPr>
        <p:blipFill>
          <a:blip r:embed="rId17"/>
          <a:stretch>
            <a:fillRect/>
          </a:stretch>
        </p:blipFill>
        <p:spPr>
          <a:xfrm>
            <a:off x="6867525" y="2105025"/>
            <a:ext cx="914400" cy="371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5124450"/>
          <a:chOff x="381000" y="266700"/>
          <a:chExt cx="9134475" cy="51244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汽油机和柴油机的区别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771525"/>
            <a:ext cx="8229600" cy="4352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28975" y="762000"/>
            <a:ext cx="5905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96088" y="781050"/>
            <a:ext cx="23383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柴油机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3425" y="1228725"/>
            <a:ext cx="840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结构区别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4850" y="1914525"/>
            <a:ext cx="3524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工作过程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71575" y="1704975"/>
            <a:ext cx="71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吸气冲程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81100" y="2809875"/>
            <a:ext cx="6286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压缩冲程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8663" y="3976688"/>
            <a:ext cx="840581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点火方式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3438" y="4572000"/>
            <a:ext cx="830103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优缺点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228975" y="1228725"/>
            <a:ext cx="5905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火花塞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00850" y="1247775"/>
            <a:ext cx="2333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喷油嘴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52650" y="1900238"/>
            <a:ext cx="6981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吸入汽油和空气的混合物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29388" y="1909763"/>
            <a:ext cx="26050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只吸入空气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724150" y="2590800"/>
            <a:ext cx="6410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体积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14625" y="3000375"/>
            <a:ext cx="641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14625" y="3381375"/>
            <a:ext cx="6419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温度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3333750" y="2981325"/>
            <a:ext cx="1152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直接连接符 20"/>
          <p:cNvCxnSpPr/>
          <p:nvPr/>
        </p:nvCxnSpPr>
        <p:spPr>
          <a:xfrm>
            <a:off x="3333750" y="3371850"/>
            <a:ext cx="1152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直接连接符 21"/>
          <p:cNvCxnSpPr/>
          <p:nvPr/>
        </p:nvCxnSpPr>
        <p:spPr>
          <a:xfrm>
            <a:off x="3333750" y="3762375"/>
            <a:ext cx="1152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文本框 22"/>
          <p:cNvSpPr txBox="1"/>
          <p:nvPr/>
        </p:nvSpPr>
        <p:spPr>
          <a:xfrm>
            <a:off x="6334125" y="2590800"/>
            <a:ext cx="2800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体积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334125" y="3000375"/>
            <a:ext cx="2800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压强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34125" y="3381375"/>
            <a:ext cx="2800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温度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972300" y="2981325"/>
            <a:ext cx="1152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直接连接符 26"/>
          <p:cNvCxnSpPr/>
          <p:nvPr/>
        </p:nvCxnSpPr>
        <p:spPr>
          <a:xfrm>
            <a:off x="6972300" y="3371850"/>
            <a:ext cx="1152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直接连接符 27"/>
          <p:cNvCxnSpPr/>
          <p:nvPr/>
        </p:nvCxnSpPr>
        <p:spPr>
          <a:xfrm>
            <a:off x="6972300" y="3762375"/>
            <a:ext cx="1152525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文本框 28"/>
          <p:cNvSpPr txBox="1"/>
          <p:nvPr/>
        </p:nvSpPr>
        <p:spPr>
          <a:xfrm>
            <a:off x="2466975" y="3976688"/>
            <a:ext cx="6667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火花塞点火(点燃式)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943600" y="3848100"/>
            <a:ext cx="26003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18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压缩空气已达到雾状柴油着火点,不需点燃(压燃式)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690813" y="4572000"/>
            <a:ext cx="6443663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轻便、效率低等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262688" y="4572000"/>
            <a:ext cx="2871788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笨重、效率高等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57600" y="2590800"/>
            <a:ext cx="5476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变小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648075" y="3000375"/>
            <a:ext cx="548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变大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48075" y="3381375"/>
            <a:ext cx="5486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升高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086600" y="2590800"/>
            <a:ext cx="204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变更小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086600" y="3000375"/>
            <a:ext cx="204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变更大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086600" y="3381375"/>
            <a:ext cx="20478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变更高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733425" y="704850"/>
          <a:ext cx="9134475" cy="3981450"/>
          <a:chOff x="733425" y="704850"/>
          <a:chExt cx="9134475" cy="3981450"/>
        </a:xfrm>
      </p:grpSpPr>
      <p:sp>
        <p:nvSpPr>
          <p:cNvPr id="2" name="文本框 1"/>
          <p:cNvSpPr txBox="1"/>
          <p:nvPr/>
        </p:nvSpPr>
        <p:spPr>
          <a:xfrm>
            <a:off x="733425" y="704850"/>
            <a:ext cx="4705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世界上第一台蒸汽机是由古希腊数学家希罗于 1 世纪发明的汽转球，但它只不过是一个玩具而已。 
　　瓦特在前人的启迪下，对蒸汽机作出一系列重大改进，在工业上得到广泛应用。他开辟了人类利用能源新时代，标志着工业革命的开始。
　　其实，瓦特观察水壶中的水烧开，推动壶盖，从而发明了蒸汽机，是一个善意的杜撰。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429375" y="3981450"/>
            <a:ext cx="2705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向瓦特致敬！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8" y="1076325"/>
            <a:ext cx="1933575" cy="26289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486775" cy="942975"/>
          <a:chOff x="285750" y="285750"/>
          <a:chExt cx="8486775" cy="942975"/>
        </a:xfrm>
      </p:grpSpPr>
      <p:sp>
        <p:nvSpPr>
          <p:cNvPr id="2" name="文本框 1"/>
          <p:cNvSpPr txBox="1"/>
          <p:nvPr/>
        </p:nvSpPr>
        <p:spPr>
          <a:xfrm>
            <a:off x="742950" y="942975"/>
            <a:ext cx="7743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1.除了飞机、汽车、摩托车之外，你还知道哪些地方用到了热机？你列举的这些热机中哪些是内燃机？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8458200" cy="4829175"/>
          <a:chOff x="285750" y="285750"/>
          <a:chExt cx="8458200" cy="4829175"/>
        </a:xfrm>
      </p:grpSpPr>
      <p:sp>
        <p:nvSpPr>
          <p:cNvPr id="2" name="文本框 1"/>
          <p:cNvSpPr txBox="1"/>
          <p:nvPr/>
        </p:nvSpPr>
        <p:spPr>
          <a:xfrm>
            <a:off x="685800" y="704850"/>
            <a:ext cx="77724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2.在图14.1-6 中，甲为四冲程内燃机吸气冲程的示意图，图中画出了吸气冲程中活塞和曲轴的位置和进气门、排气门的开闭情况。请在图乙、丙、丁中，分别画出压
缩、做功、排气冲程中活塞和曲轴的位置和进气门、排气门的开闭情况。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828925"/>
            <a:ext cx="4295775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828675"/>
          <a:chOff x="285750" y="285750"/>
          <a:chExt cx="9134475" cy="828675"/>
        </a:xfrm>
      </p:grpSpPr>
      <p:sp>
        <p:nvSpPr>
          <p:cNvPr id="2" name="文本框 1"/>
          <p:cNvSpPr txBox="1"/>
          <p:nvPr/>
        </p:nvSpPr>
        <p:spPr>
          <a:xfrm>
            <a:off x="733425" y="828675"/>
            <a:ext cx="840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从能量转化的角度看，一台四冲程内燃机在一个循环中
（1）哪个冲程存在着化学能转化为内能的过程？
（2）哪个冲程存在着内能转化为机械能的过程？
（3）哪个冲程具有很明显的机械能转化为内能的过程？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771525"/>
          <a:chOff x="285750" y="285750"/>
          <a:chExt cx="9134475" cy="771525"/>
        </a:xfrm>
      </p:grpSpPr>
      <p:sp>
        <p:nvSpPr>
          <p:cNvPr id="2" name="文本框 1"/>
          <p:cNvSpPr txBox="1"/>
          <p:nvPr/>
        </p:nvSpPr>
        <p:spPr>
          <a:xfrm>
            <a:off x="771525" y="771525"/>
            <a:ext cx="83629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柴油机和汽油机的工作过程有什么相同点，有什么不同点？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809625"/>
          <a:chOff x="285750" y="285750"/>
          <a:chExt cx="9134475" cy="809625"/>
        </a:xfrm>
      </p:grpSpPr>
      <p:sp>
        <p:nvSpPr>
          <p:cNvPr id="2" name="文本框 1"/>
          <p:cNvSpPr txBox="1"/>
          <p:nvPr/>
        </p:nvSpPr>
        <p:spPr>
          <a:xfrm>
            <a:off x="809625" y="809625"/>
            <a:ext cx="83248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请说出汽油机与柴油机的结构和工作过程中的主要不同之处。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1666875"/>
          <a:chOff x="285750" y="285750"/>
          <a:chExt cx="9134475" cy="1666875"/>
        </a:xfrm>
      </p:grpSpPr>
      <p:sp>
        <p:nvSpPr>
          <p:cNvPr id="2" name="文本框 1"/>
          <p:cNvSpPr txBox="1"/>
          <p:nvPr/>
        </p:nvSpPr>
        <p:spPr>
          <a:xfrm>
            <a:off x="733425" y="923925"/>
            <a:ext cx="840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内燃机压缩冲程中            能转化为            ；
在做功冲程中           能转化为               能。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857500" y="1304925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直接连接符 4"/>
          <p:cNvCxnSpPr/>
          <p:nvPr/>
        </p:nvCxnSpPr>
        <p:spPr>
          <a:xfrm>
            <a:off x="4886325" y="1304925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/>
        </p:nvCxnSpPr>
        <p:spPr>
          <a:xfrm>
            <a:off x="2286000" y="1666875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4371975" y="1666875"/>
            <a:ext cx="952500" cy="0"/>
          </a:xfrm>
          <a:prstGeom prst="line">
            <a:avLst/>
          </a:prstGeom>
          <a:ln w="25400" cap="flat" cmpd="sng" algn="ctr">
            <a:solidFill>
              <a:srgbClr val="FFFF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3133725" y="933450"/>
            <a:ext cx="60007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14925" y="933450"/>
            <a:ext cx="4019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00325" y="1295400"/>
            <a:ext cx="65341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内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10100" y="1285875"/>
            <a:ext cx="45243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机械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4143375"/>
          <a:chOff x="285750" y="285750"/>
          <a:chExt cx="9134475" cy="4143375"/>
        </a:xfrm>
      </p:grpSpPr>
      <p:sp>
        <p:nvSpPr>
          <p:cNvPr id="2" name="文本框 1"/>
          <p:cNvSpPr txBox="1"/>
          <p:nvPr/>
        </p:nvSpPr>
        <p:spPr>
          <a:xfrm>
            <a:off x="762000" y="723900"/>
            <a:ext cx="8372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依靠飞轮惯性完成的冲程是（          ）  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519238"/>
            <a:ext cx="1619250" cy="23145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50" y="1519238"/>
            <a:ext cx="1619250" cy="23145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841875" y="1519238"/>
            <a:ext cx="1619250" cy="23241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1519238"/>
            <a:ext cx="1619250" cy="23145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1676400" y="4143375"/>
            <a:ext cx="7458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25850" y="4143375"/>
            <a:ext cx="55086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65775" y="4143375"/>
            <a:ext cx="3568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481888" y="4143375"/>
            <a:ext cx="2190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52925" y="762000"/>
            <a:ext cx="47815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BCD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1647825"/>
          <a:chOff x="285750" y="285750"/>
          <a:chExt cx="9134475" cy="1647825"/>
        </a:xfrm>
      </p:grpSpPr>
      <p:sp>
        <p:nvSpPr>
          <p:cNvPr id="2" name="文本框 1"/>
          <p:cNvSpPr txBox="1"/>
          <p:nvPr/>
        </p:nvSpPr>
        <p:spPr>
          <a:xfrm>
            <a:off x="723900" y="885825"/>
            <a:ext cx="84105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汽油机在压缩冲程中工作物质被压缩，汽缸中的（   ）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3425" y="1647825"/>
            <a:ext cx="8401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A．压强增大，温度降低 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B．压强减小，温度升高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C．压强增大，温度升高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D．压强减小，温度降低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91300" y="895350"/>
            <a:ext cx="254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9134475" cy="885825"/>
          <a:chOff x="285750" y="285750"/>
          <a:chExt cx="9134475" cy="885825"/>
        </a:xfrm>
      </p:grpSpPr>
      <p:sp>
        <p:nvSpPr>
          <p:cNvPr id="2" name="文本框 1"/>
          <p:cNvSpPr txBox="1"/>
          <p:nvPr/>
        </p:nvSpPr>
        <p:spPr>
          <a:xfrm>
            <a:off x="723900" y="866775"/>
            <a:ext cx="7515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汽油机和柴油机相比较，下列叙述中正确的是（   ） </a:t>
            </a:r>
            <a:r>
              <a:t/>
            </a:r>
            <a:br/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A．柴油机吸入汽缸的是柴油和空气的混合物，汽油机吸入的是空气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B．在压缩冲程中它们的压缩程度是一样的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C．柴油机里推动活塞做功的燃气的压强比汽油机里的高 </a:t>
            </a:r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D．在压缩冲程末，汽油机汽缸内的温度比柴油机的高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85750"/>
            <a:ext cx="419100" cy="419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34125" y="885825"/>
            <a:ext cx="28003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819525"/>
          <a:chOff x="381000" y="266700"/>
          <a:chExt cx="9134475" cy="3819525"/>
        </a:xfrm>
      </p:grpSpPr>
      <p:sp>
        <p:nvSpPr>
          <p:cNvPr id="2" name="文本框 1"/>
          <p:cNvSpPr txBox="1"/>
          <p:nvPr/>
        </p:nvSpPr>
        <p:spPr>
          <a:xfrm>
            <a:off x="647700" y="1038225"/>
            <a:ext cx="8486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汽油机和柴油机有什么相同点？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38175" y="266700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6275" y="3819525"/>
            <a:ext cx="78867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t/>
            </a:r>
            <a:br/>
            <a:r>
              <a:t/>
            </a:r>
            <a:br/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 、一个工作循环中，活塞往复两次，飞轮转动两周，做功一次。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6275" y="1666875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1、基本构造和主要部件的作用相似。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57225" y="2295525"/>
            <a:ext cx="77152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 、每个工件循环都经历四个冲程：吸气冲程、压缩冲程、做功冲程、排气冲程。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800" y="3267075"/>
            <a:ext cx="7858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 、四个冲程中，只有做功冲程对外做功，其余三个冲程靠飞轮惯性完成。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933450" y="685800"/>
          <a:ext cx="9134475" cy="4029075"/>
          <a:chOff x="933450" y="685800"/>
          <a:chExt cx="9134475" cy="4029075"/>
        </a:xfrm>
      </p:grpSpPr>
      <p:sp>
        <p:nvSpPr>
          <p:cNvPr id="2" name="文本框 1"/>
          <p:cNvSpPr txBox="1"/>
          <p:nvPr/>
        </p:nvSpPr>
        <p:spPr>
          <a:xfrm>
            <a:off x="2781300" y="685800"/>
            <a:ext cx="6353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蒸汽机的遗憾——体积太庞大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33450" y="4029075"/>
            <a:ext cx="82010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用什么来代替高温高压的水蒸气呢？那样，锅炉就可以不要啦！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5525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图片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5" y="15525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181475"/>
          <a:chOff x="381000" y="266700"/>
          <a:chExt cx="9134475" cy="4181475"/>
        </a:xfrm>
      </p:grpSpPr>
      <p:sp>
        <p:nvSpPr>
          <p:cNvPr id="2" name="文本框 1"/>
          <p:cNvSpPr txBox="1"/>
          <p:nvPr/>
        </p:nvSpPr>
        <p:spPr>
          <a:xfrm>
            <a:off x="676275" y="857250"/>
            <a:ext cx="84582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汽油机和柴油机有什么不同点？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38175" y="1400175"/>
            <a:ext cx="6867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1、构造不同：</a:t>
            </a:r>
            <a:r>
              <a:t/>
            </a:r>
            <a:br/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5" name="文本框 4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总结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175" y="4181475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汽油机属点燃式点火，柴油机属压燃式点火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175" y="3784146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4、点火不同：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8175" y="3386818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汽油机吸进汽油和空气的混合气体，柴油机只吸进空气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38175" y="2989489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3、吸气不同：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8175" y="2592161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汽油机的燃料是汽油，而柴油机的燃料是柴油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8175" y="2194832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2、燃料不同：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38175" y="1797504"/>
            <a:ext cx="84963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汽油机气缸顶有火花塞，而柴油机气缸顶部有喷油嘴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1504950" y="342900"/>
          <a:ext cx="9134475" cy="4914900"/>
          <a:chOff x="1504950" y="342900"/>
          <a:chExt cx="9134475" cy="4914900"/>
        </a:xfrm>
      </p:grpSpPr>
      <p:sp>
        <p:nvSpPr>
          <p:cNvPr id="2" name="文本框 1"/>
          <p:cNvSpPr txBox="1"/>
          <p:nvPr/>
        </p:nvSpPr>
        <p:spPr>
          <a:xfrm>
            <a:off x="2762250" y="342900"/>
            <a:ext cx="63722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汽车是如何获得机械能的呢？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04950" y="2686050"/>
            <a:ext cx="7629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最早的汽车（1886年）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943475" y="2686050"/>
            <a:ext cx="41910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最快的汽车（1 600 km/h）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114925" y="3762375"/>
            <a:ext cx="2295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   汽车中的巨无霸（额定核载360吨）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962025"/>
            <a:ext cx="2371725" cy="16573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971550"/>
            <a:ext cx="2343150" cy="16383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286125"/>
            <a:ext cx="2343150" cy="1628775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885825" y="685800"/>
          <a:ext cx="9134475" cy="4057650"/>
          <a:chOff x="885825" y="685800"/>
          <a:chExt cx="9134475" cy="4057650"/>
        </a:xfrm>
      </p:grpSpPr>
      <p:sp>
        <p:nvSpPr>
          <p:cNvPr id="2" name="文本框 1"/>
          <p:cNvSpPr txBox="1"/>
          <p:nvPr/>
        </p:nvSpPr>
        <p:spPr>
          <a:xfrm>
            <a:off x="885825" y="685800"/>
            <a:ext cx="75819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布加迪威龙最大输出功率可达1500马力，这样优越的性能得益于它“W16”的发动机，你知道“W16”是什么含义吗？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00300" y="4057650"/>
            <a:ext cx="67341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W16代表16个汽缸发动机共同推动汽车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48025" y="1781175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90975"/>
          <a:chOff x="381000" y="266700"/>
          <a:chExt cx="9134475" cy="3990975"/>
        </a:xfrm>
      </p:grpSpPr>
      <p:sp>
        <p:nvSpPr>
          <p:cNvPr id="2" name="文本框 1"/>
          <p:cNvSpPr txBox="1"/>
          <p:nvPr/>
        </p:nvSpPr>
        <p:spPr>
          <a:xfrm>
            <a:off x="1333500" y="809625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105025" y="809625"/>
            <a:ext cx="70294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——利用内能做功的机械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33500" y="1257300"/>
            <a:ext cx="78009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你能说出这个过程中能量转化的情况吗？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33500" y="3990975"/>
            <a:ext cx="60864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D732">
                    <a:alpha val="100000"/>
                  </a:srgbClr>
                </a:solidFill>
                <a:latin typeface="微软雅黑"/>
              </a:rPr>
              <a:t>燃料燃烧时化学能转化为内能，传给水和水蒸气；水蒸气把塞子冲出去，内能转化为塞子的机械能。</a:t>
            </a:r>
          </a:p>
        </p:txBody>
      </p:sp>
      <p:pic>
        <p:nvPicPr>
          <p:cNvPr id="6" name="图片 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8288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5" y="1828800"/>
            <a:ext cx="2857500" cy="20002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文本框 7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气体推动木塞做功实验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4638675"/>
          <a:chOff x="381000" y="266700"/>
          <a:chExt cx="9134475" cy="4638675"/>
        </a:xfrm>
      </p:grpSpPr>
      <p:sp>
        <p:nvSpPr>
          <p:cNvPr id="2" name="文本框 1"/>
          <p:cNvSpPr txBox="1"/>
          <p:nvPr/>
        </p:nvSpPr>
        <p:spPr>
          <a:xfrm>
            <a:off x="647700" y="819150"/>
            <a:ext cx="78105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利用内能做功的机器有很多，例如蒸汽机、内燃机、汽轮机、燃气轮机（喷气发动机）等。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文本框 3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热机的种类</a:t>
            </a:r>
          </a:p>
        </p:txBody>
      </p:sp>
      <p:pic>
        <p:nvPicPr>
          <p:cNvPr id="5" name="图片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002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图片 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33825" y="18002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图片 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4766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" name="图片 7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33825" y="3476625"/>
            <a:ext cx="1619250" cy="10477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图片 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257925" y="1800225"/>
            <a:ext cx="1304925" cy="272415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" name="文本框 9"/>
          <p:cNvSpPr txBox="1"/>
          <p:nvPr/>
        </p:nvSpPr>
        <p:spPr>
          <a:xfrm>
            <a:off x="1876425" y="2962275"/>
            <a:ext cx="725805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蒸汽机车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76375" y="4638675"/>
            <a:ext cx="7658100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火电站的汽轮机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71950" y="2962275"/>
            <a:ext cx="49625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内燃机车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076700" y="4638675"/>
            <a:ext cx="505777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喷气发动机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29350" y="4638675"/>
            <a:ext cx="29051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100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火箭发动机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3747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381000" y="266700"/>
          <a:ext cx="9134475" cy="3981450"/>
          <a:chOff x="381000" y="266700"/>
          <a:chExt cx="9134475" cy="3981450"/>
        </a:xfrm>
      </p:grpSpPr>
      <p:sp>
        <p:nvSpPr>
          <p:cNvPr id="2" name="文本框 1"/>
          <p:cNvSpPr txBox="1"/>
          <p:nvPr/>
        </p:nvSpPr>
        <p:spPr>
          <a:xfrm>
            <a:off x="381000" y="381000"/>
            <a:ext cx="57150" cy="285750"/>
          </a:xfrm>
          <a:prstGeom prst="rect">
            <a:avLst/>
          </a:prstGeom>
          <a:solidFill>
            <a:srgbClr val="F65D5D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文本框 2"/>
          <p:cNvSpPr txBox="1"/>
          <p:nvPr/>
        </p:nvSpPr>
        <p:spPr>
          <a:xfrm>
            <a:off x="628650" y="266700"/>
            <a:ext cx="8505825" cy="0"/>
          </a:xfrm>
          <a:prstGeom prst="rect">
            <a:avLst/>
          </a:prstGeom>
          <a:noFill/>
        </p:spPr>
        <p:txBody>
          <a:bodyPr lIns="0" tIns="0" rIns="0" bIns="0" rtlCol="0">
            <a:spAutoFit/>
          </a:bodyPr>
          <a:lstStyle/>
          <a:p>
            <a:pPr marL="0" marR="0" lvl="0" indent="0" algn="l" fontAlgn="base">
              <a:lnSpc>
                <a:spcPct val="125000"/>
              </a:lnSpc>
            </a:pPr>
            <a:r>
              <a:rPr lang="en-US" sz="2300" b="1" u="none" spc="0">
                <a:solidFill>
                  <a:srgbClr val="FFFFFF">
                    <a:alpha val="100000"/>
                  </a:srgbClr>
                </a:solidFill>
                <a:latin typeface="微软雅黑"/>
              </a:rPr>
              <a:t>蒸汽机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314450"/>
            <a:ext cx="4286250" cy="2667000"/>
          </a:xfrm>
          <a:prstGeom prst="rect">
            <a:avLst/>
          </a:prstGeom>
          <a:ln w="63500" cap="flat" cmpd="sng" algn="ctr">
            <a:solidFill>
              <a:srgbClr val="FFFFFF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3">
  <a:themeElements>
    <a:clrScheme name="Theme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390</Words>
  <Application>Microsoft Office PowerPoint</Application>
  <PresentationFormat>全屏显示(16:9)</PresentationFormat>
  <Paragraphs>190</Paragraphs>
  <Slides>40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1" baseType="lpstr">
      <vt:lpstr>Theme33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十四章第一节：热机</dc:title>
  <dc:subject/>
  <dc:creator>Unknown Creator</dc:creator>
  <cp:keywords/>
  <dc:description/>
  <cp:lastModifiedBy>User</cp:lastModifiedBy>
  <cp:revision>3</cp:revision>
  <dcterms:created xsi:type="dcterms:W3CDTF">2019-12-06T08:03:20Z</dcterms:created>
  <dcterms:modified xsi:type="dcterms:W3CDTF">2020-02-16T03:10:46Z</dcterms:modified>
  <cp:category/>
</cp:coreProperties>
</file>