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163.TIF" TargetMode="External"/><Relationship Id="rId2" Type="http://schemas.openxmlformats.org/officeDocument/2006/relationships/image" Target="../media/image4.png"/><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4.TIF" TargetMode="Externa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5.TIF" TargetMode="Externa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6.TIF" TargetMode="Externa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7.TIF" TargetMode="Externa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4.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8.TIF" TargetMode="Externa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9.TIF" TargetMode="Externa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0.xml"/><Relationship Id="rId7" Type="http://schemas.openxmlformats.org/officeDocument/2006/relationships/tags" Target="../tags/tag4.xml"/><Relationship Id="rId6" Type="http://schemas.openxmlformats.org/officeDocument/2006/relationships/slide" Target="slide24.xml"/><Relationship Id="rId5" Type="http://schemas.openxmlformats.org/officeDocument/2006/relationships/tags" Target="../tags/tag3.xml"/><Relationship Id="rId4" Type="http://schemas.openxmlformats.org/officeDocument/2006/relationships/slide" Target="slide15.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170.TIF" TargetMode="External"/><Relationship Id="rId2" Type="http://schemas.openxmlformats.org/officeDocument/2006/relationships/image" Target="../media/image11.png"/><Relationship Id="rId1" Type="http://schemas.openxmlformats.org/officeDocument/2006/relationships/image" Target="../media/image2.tif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170A.TIF" TargetMode="External"/><Relationship Id="rId2" Type="http://schemas.openxmlformats.org/officeDocument/2006/relationships/image" Target="../media/image12.png"/><Relationship Id="rId1" Type="http://schemas.openxmlformats.org/officeDocument/2006/relationships/image" Target="../media/image4.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3.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71.TIF" TargetMode="External"/><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72.TIF" TargetMode="External"/><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9.TIF" TargetMode="Externa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74.TIF" TargetMode="Externa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file:///C:\Documents and Settings\Administrator\&#26700;&#38754;\&#27743;&#35199;&#29289;&#29702;(JK)\N162.TIF" TargetMode="External"/><Relationship Id="rId4" Type="http://schemas.openxmlformats.org/officeDocument/2006/relationships/image" Target="../media/image3.png"/><Relationship Id="rId3" Type="http://schemas.openxmlformats.org/officeDocument/2006/relationships/image" Target="file:///C:\Documents and Settings\Administrator\&#26700;&#38754;\&#27743;&#35199;&#29289;&#29702;(JK)\N161.TIF" TargetMode="External"/><Relationship Id="rId2" Type="http://schemas.openxmlformats.org/officeDocument/2006/relationships/image" Target="../media/image2.png"/><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853055" y="2020570"/>
            <a:ext cx="663702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5</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力 运动和力</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p:cNvSpPr/>
          <p:nvPr/>
        </p:nvSpPr>
        <p:spPr>
          <a:xfrm>
            <a:off x="2082165" y="3526790"/>
            <a:ext cx="825119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二力平衡  摩擦力</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84910" y="169164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026160" y="2495550"/>
            <a:ext cx="5450840"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黑体" panose="02010609060101010101" pitchFamily="49" charset="-122"/>
              </a:rPr>
              <a:t>命题点：</a:t>
            </a:r>
            <a:r>
              <a:rPr sz="2400">
                <a:latin typeface="黑体" panose="02010609060101010101" pitchFamily="49" charset="-122"/>
                <a:ea typeface="黑体" panose="02010609060101010101" pitchFamily="49" charset="-122"/>
                <a:cs typeface="黑体" panose="02010609060101010101" pitchFamily="49" charset="-122"/>
              </a:rPr>
              <a:t>平衡力和相互作用力的判断</a:t>
            </a:r>
            <a:endParaRPr sz="2400">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如图所示，乌鸦受到的重力与树枝对乌鸦的支持力是一对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力，乌鸦对树枝的压力和树枝对乌鸦的支持力是一对</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力．</a:t>
            </a:r>
            <a:endParaRPr lang="zh-CN" altLang="en-US" sz="2400"/>
          </a:p>
        </p:txBody>
      </p:sp>
      <p:pic>
        <p:nvPicPr>
          <p:cNvPr id="3" name="图片 -2147482099" descr="C:\Documents and Settings\Administrator\桌面\江西物理(JK)\N163.TIF"/>
          <p:cNvPicPr>
            <a:picLocks noChangeAspect="1"/>
          </p:cNvPicPr>
          <p:nvPr/>
        </p:nvPicPr>
        <p:blipFill>
          <a:blip r:embed="rId2" r:link="rId3"/>
          <a:stretch>
            <a:fillRect/>
          </a:stretch>
        </p:blipFill>
        <p:spPr>
          <a:xfrm>
            <a:off x="7717155" y="2309495"/>
            <a:ext cx="2954020" cy="2954020"/>
          </a:xfrm>
          <a:prstGeom prst="rect">
            <a:avLst/>
          </a:prstGeom>
          <a:noFill/>
          <a:ln w="9525">
            <a:noFill/>
          </a:ln>
        </p:spPr>
      </p:pic>
      <p:sp>
        <p:nvSpPr>
          <p:cNvPr id="4" name="文本框 3"/>
          <p:cNvSpPr txBox="1"/>
          <p:nvPr/>
        </p:nvSpPr>
        <p:spPr>
          <a:xfrm>
            <a:off x="4091305" y="3732530"/>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a:t>
            </a:r>
            <a:endParaRPr lang="zh-CN" altLang="en-US" sz="2400" b="0">
              <a:solidFill>
                <a:srgbClr val="FF0000"/>
              </a:solidFill>
              <a:ea typeface="宋体" panose="02010600030101010101" pitchFamily="2" charset="-122"/>
            </a:endParaRPr>
          </a:p>
        </p:txBody>
      </p:sp>
      <p:sp>
        <p:nvSpPr>
          <p:cNvPr id="5" name="文本框 4"/>
          <p:cNvSpPr txBox="1"/>
          <p:nvPr/>
        </p:nvSpPr>
        <p:spPr>
          <a:xfrm>
            <a:off x="1847215" y="4828540"/>
            <a:ext cx="1449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相互作用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7910" y="1529715"/>
            <a:ext cx="5994400" cy="3969385"/>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命题点：平衡力和相互作用力的 判断、摩擦力的相关判断2.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如图所示，小明遛狗时用力拉住拴狗的绳子，正僵持不动，如果绳子重力不计，则小明拉绳子的力与狗拉绳子的力是一对</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力，小明用力拉住绳子，是为了</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手与绳子的摩擦．</a:t>
            </a:r>
            <a:endParaRPr lang="zh-CN" altLang="en-US" sz="2400">
              <a:latin typeface="Times New Roman" panose="02020603050405020304" pitchFamily="18" charset="0"/>
              <a:cs typeface="Times New Roman" panose="02020603050405020304" pitchFamily="18" charset="0"/>
            </a:endParaRPr>
          </a:p>
        </p:txBody>
      </p:sp>
      <p:pic>
        <p:nvPicPr>
          <p:cNvPr id="2" name="图片 -2147482098" descr="C:\Documents and Settings\Administrator\桌面\江西物理(JK)\N164.TIF"/>
          <p:cNvPicPr>
            <a:picLocks noChangeAspect="1"/>
          </p:cNvPicPr>
          <p:nvPr/>
        </p:nvPicPr>
        <p:blipFill>
          <a:blip r:embed="rId1" r:link="rId2"/>
          <a:stretch>
            <a:fillRect/>
          </a:stretch>
        </p:blipFill>
        <p:spPr>
          <a:xfrm>
            <a:off x="7714615" y="2002155"/>
            <a:ext cx="3012440" cy="2510790"/>
          </a:xfrm>
          <a:prstGeom prst="rect">
            <a:avLst/>
          </a:prstGeom>
          <a:noFill/>
          <a:ln w="9525">
            <a:noFill/>
          </a:ln>
        </p:spPr>
      </p:pic>
      <p:sp>
        <p:nvSpPr>
          <p:cNvPr id="3" name="文本框 2"/>
          <p:cNvSpPr txBox="1"/>
          <p:nvPr/>
        </p:nvSpPr>
        <p:spPr>
          <a:xfrm>
            <a:off x="8242935" y="5125085"/>
            <a:ext cx="195580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(2005</a:t>
            </a:r>
            <a:r>
              <a:rPr lang="zh-CN" b="0">
                <a:cs typeface="仿宋_GB2312" charset="0"/>
              </a:rPr>
              <a:t>江西</a:t>
            </a:r>
            <a:r>
              <a:rPr lang="en-US" b="0">
                <a:latin typeface="Times New Roman" panose="02020603050405020304" pitchFamily="18" charset="0"/>
                <a:cs typeface="仿宋_GB2312" charset="0"/>
              </a:rPr>
              <a:t>15</a:t>
            </a:r>
            <a:r>
              <a:rPr lang="zh-CN" b="0">
                <a:cs typeface="仿宋_GB2312" charset="0"/>
              </a:rPr>
              <a:t>题图</a:t>
            </a:r>
            <a:r>
              <a:rPr lang="en-US" b="0">
                <a:latin typeface="Times New Roman" panose="02020603050405020304" pitchFamily="18" charset="0"/>
                <a:cs typeface="仿宋_GB2312" charset="0"/>
              </a:rPr>
              <a:t>)</a:t>
            </a:r>
            <a:endParaRPr lang="zh-CN" altLang="en-US"/>
          </a:p>
        </p:txBody>
      </p:sp>
      <p:sp>
        <p:nvSpPr>
          <p:cNvPr id="4" name="文本框 3"/>
          <p:cNvSpPr txBox="1"/>
          <p:nvPr/>
        </p:nvSpPr>
        <p:spPr>
          <a:xfrm>
            <a:off x="1355090" y="4394835"/>
            <a:ext cx="800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a:t>
            </a:r>
            <a:endParaRPr lang="zh-CN" altLang="en-US" sz="2400" b="0">
              <a:solidFill>
                <a:srgbClr val="FF0000"/>
              </a:solidFill>
              <a:ea typeface="宋体" panose="02010600030101010101" pitchFamily="2" charset="-122"/>
            </a:endParaRPr>
          </a:p>
        </p:txBody>
      </p:sp>
      <p:sp>
        <p:nvSpPr>
          <p:cNvPr id="5" name="文本框 4"/>
          <p:cNvSpPr txBox="1"/>
          <p:nvPr/>
        </p:nvSpPr>
        <p:spPr>
          <a:xfrm>
            <a:off x="1380490" y="4934585"/>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99210" y="1558608"/>
            <a:ext cx="5080000" cy="3969385"/>
          </a:xfrm>
          <a:prstGeom prst="rect">
            <a:avLst/>
          </a:prstGeom>
          <a:noFill/>
          <a:ln w="9525">
            <a:noFill/>
          </a:ln>
        </p:spPr>
        <p:txBody>
          <a:bodyPr>
            <a:spAutoFit/>
          </a:bodyPr>
          <a:p>
            <a:pPr indent="0" fontAlgn="auto">
              <a:lnSpc>
                <a:spcPct val="150000"/>
              </a:lnSpc>
            </a:pPr>
            <a:r>
              <a:rPr lang="zh-CN" sz="2400">
                <a:ea typeface="黑体" panose="02010609060101010101" pitchFamily="49" charset="-122"/>
              </a:rPr>
              <a:t>命题点：力的三要素、增大或减小摩擦的方法</a:t>
            </a:r>
            <a:r>
              <a:rPr lang="en-US" sz="2400">
                <a:latin typeface="Times New Roman" panose="02020603050405020304" pitchFamily="18" charset="0"/>
              </a:rPr>
              <a:t>3.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说明力的作用效果不仅跟力的大小、方向有关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还跟力的</a:t>
            </a:r>
            <a:r>
              <a:rPr lang="en-US" sz="2400">
                <a:latin typeface="Times New Roman" panose="02020603050405020304" pitchFamily="18" charset="0"/>
              </a:rPr>
              <a:t>________</a:t>
            </a:r>
            <a:r>
              <a:rPr lang="zh-CN" sz="2400">
                <a:ea typeface="宋体" panose="02010600030101010101" pitchFamily="2" charset="-122"/>
              </a:rPr>
              <a:t>有关；给门轴上的合页加润滑油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是为了</a:t>
            </a:r>
            <a:r>
              <a:rPr lang="en-US" sz="2400">
                <a:latin typeface="Times New Roman" panose="02020603050405020304" pitchFamily="18" charset="0"/>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rPr>
              <a:t>)</a:t>
            </a:r>
            <a:r>
              <a:rPr lang="zh-CN" sz="2400">
                <a:ea typeface="宋体" panose="02010600030101010101" pitchFamily="2" charset="-122"/>
              </a:rPr>
              <a:t>摩擦</a:t>
            </a:r>
            <a:r>
              <a:rPr lang="en-US" sz="2400">
                <a:latin typeface="Times New Roman" panose="02020603050405020304" pitchFamily="18" charset="0"/>
              </a:rPr>
              <a:t>.</a:t>
            </a:r>
            <a:endParaRPr lang="zh-CN" altLang="en-US" sz="2400"/>
          </a:p>
        </p:txBody>
      </p:sp>
      <p:pic>
        <p:nvPicPr>
          <p:cNvPr id="2" name="图片 -2147482141" descr="C:\Documents and Settings\Administrator\桌面\江西物理(JK)\N165.TIF"/>
          <p:cNvPicPr>
            <a:picLocks noChangeAspect="1"/>
          </p:cNvPicPr>
          <p:nvPr/>
        </p:nvPicPr>
        <p:blipFill>
          <a:blip r:embed="rId1" r:link="rId2"/>
          <a:stretch>
            <a:fillRect/>
          </a:stretch>
        </p:blipFill>
        <p:spPr>
          <a:xfrm>
            <a:off x="7041515" y="2388235"/>
            <a:ext cx="4064635" cy="2460625"/>
          </a:xfrm>
          <a:prstGeom prst="rect">
            <a:avLst/>
          </a:prstGeom>
          <a:noFill/>
          <a:ln w="9525">
            <a:noFill/>
          </a:ln>
        </p:spPr>
      </p:pic>
      <p:sp>
        <p:nvSpPr>
          <p:cNvPr id="3" name="文本框 2"/>
          <p:cNvSpPr txBox="1"/>
          <p:nvPr/>
        </p:nvSpPr>
        <p:spPr>
          <a:xfrm>
            <a:off x="8147050" y="4982210"/>
            <a:ext cx="185420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(2007</a:t>
            </a:r>
            <a:r>
              <a:rPr lang="zh-CN" b="0">
                <a:cs typeface="仿宋_GB2312" charset="0"/>
              </a:rPr>
              <a:t>江西</a:t>
            </a:r>
            <a:r>
              <a:rPr lang="en-US" b="0">
                <a:latin typeface="Times New Roman" panose="02020603050405020304" pitchFamily="18" charset="0"/>
                <a:cs typeface="仿宋_GB2312" charset="0"/>
              </a:rPr>
              <a:t>7</a:t>
            </a:r>
            <a:r>
              <a:rPr lang="zh-CN" b="0">
                <a:cs typeface="仿宋_GB2312" charset="0"/>
              </a:rPr>
              <a:t>题图</a:t>
            </a:r>
            <a:r>
              <a:rPr lang="en-US" b="0">
                <a:latin typeface="Times New Roman" panose="02020603050405020304" pitchFamily="18" charset="0"/>
                <a:cs typeface="仿宋_GB2312" charset="0"/>
              </a:rPr>
              <a:t>)</a:t>
            </a:r>
            <a:endParaRPr lang="zh-CN" altLang="en-US"/>
          </a:p>
        </p:txBody>
      </p:sp>
      <p:sp>
        <p:nvSpPr>
          <p:cNvPr id="4" name="文本框 3"/>
          <p:cNvSpPr txBox="1"/>
          <p:nvPr/>
        </p:nvSpPr>
        <p:spPr>
          <a:xfrm>
            <a:off x="1428750" y="3872865"/>
            <a:ext cx="1154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作用点</a:t>
            </a:r>
            <a:endParaRPr lang="zh-CN" altLang="en-US" sz="2400" b="0">
              <a:solidFill>
                <a:srgbClr val="FF0000"/>
              </a:solidFill>
              <a:ea typeface="宋体" panose="02010600030101010101" pitchFamily="2" charset="-122"/>
            </a:endParaRPr>
          </a:p>
        </p:txBody>
      </p:sp>
      <p:sp>
        <p:nvSpPr>
          <p:cNvPr id="5" name="文本框 4"/>
          <p:cNvSpPr txBox="1"/>
          <p:nvPr/>
        </p:nvSpPr>
        <p:spPr>
          <a:xfrm>
            <a:off x="3449955" y="442150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1870" y="1759903"/>
            <a:ext cx="5080000" cy="3415030"/>
          </a:xfrm>
          <a:prstGeom prst="rect">
            <a:avLst/>
          </a:prstGeom>
          <a:noFill/>
          <a:ln w="9525">
            <a:noFill/>
          </a:ln>
        </p:spPr>
        <p:txBody>
          <a:bodyPr>
            <a:spAutoFit/>
          </a:bodyPr>
          <a:p>
            <a:pPr indent="0" fontAlgn="auto">
              <a:lnSpc>
                <a:spcPct val="150000"/>
              </a:lnSpc>
            </a:pPr>
            <a:r>
              <a:rPr lang="zh-CN" sz="2400">
                <a:ea typeface="黑体" panose="02010609060101010101" pitchFamily="49" charset="-122"/>
              </a:rPr>
              <a:t>命题点：增大或减小摩擦的方法</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车轮上刻有凹凸不平的花纹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是通过增大</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来改变摩擦的；刹车时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轮胎两侧的闸皮紧贴车圈</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从而实现制动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这是通过增大压力来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摩擦的</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140" descr="C:\Documents and Settings\Administrator\桌面\江西物理(JK)\N166.TIF"/>
          <p:cNvPicPr>
            <a:picLocks noChangeAspect="1"/>
          </p:cNvPicPr>
          <p:nvPr/>
        </p:nvPicPr>
        <p:blipFill>
          <a:blip r:embed="rId1" r:link="rId2"/>
          <a:stretch>
            <a:fillRect/>
          </a:stretch>
        </p:blipFill>
        <p:spPr>
          <a:xfrm>
            <a:off x="6905625" y="1978025"/>
            <a:ext cx="4070350" cy="3030855"/>
          </a:xfrm>
          <a:prstGeom prst="rect">
            <a:avLst/>
          </a:prstGeom>
          <a:noFill/>
          <a:ln w="9525">
            <a:noFill/>
          </a:ln>
        </p:spPr>
      </p:pic>
      <p:sp>
        <p:nvSpPr>
          <p:cNvPr id="3" name="文本框 2"/>
          <p:cNvSpPr txBox="1"/>
          <p:nvPr/>
        </p:nvSpPr>
        <p:spPr>
          <a:xfrm>
            <a:off x="7626350" y="5393055"/>
            <a:ext cx="2503170"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八下</a:t>
            </a:r>
            <a:r>
              <a:rPr lang="en-US" b="0">
                <a:latin typeface="Times New Roman" panose="02020603050405020304" pitchFamily="18" charset="0"/>
                <a:cs typeface="仿宋_GB2312" charset="0"/>
              </a:rPr>
              <a:t>P25</a:t>
            </a:r>
            <a:r>
              <a:rPr lang="zh-CN" b="0">
                <a:cs typeface="仿宋_GB2312" charset="0"/>
              </a:rPr>
              <a:t>图</a:t>
            </a:r>
            <a:r>
              <a:rPr lang="en-US" b="0">
                <a:latin typeface="Times New Roman" panose="02020603050405020304" pitchFamily="18" charset="0"/>
                <a:cs typeface="仿宋_GB2312" charset="0"/>
              </a:rPr>
              <a:t>8.3</a:t>
            </a:r>
            <a:r>
              <a:rPr lang="zh-CN" b="0">
                <a:cs typeface="仿宋_GB2312" charset="0"/>
              </a:rPr>
              <a:t>－</a:t>
            </a:r>
            <a:r>
              <a:rPr lang="en-US" b="0">
                <a:latin typeface="Times New Roman" panose="02020603050405020304" pitchFamily="18" charset="0"/>
                <a:cs typeface="仿宋_GB2312" charset="0"/>
              </a:rPr>
              <a:t>5</a:t>
            </a:r>
            <a:r>
              <a:rPr lang="zh-CN" b="0">
                <a:cs typeface="仿宋_GB2312" charset="0"/>
              </a:rPr>
              <a:t>甲</a:t>
            </a:r>
            <a:r>
              <a:rPr lang="en-US" b="0">
                <a:latin typeface="Times New Roman" panose="02020603050405020304" pitchFamily="18" charset="0"/>
                <a:cs typeface="仿宋_GB2312" charset="0"/>
              </a:rPr>
              <a:t>)</a:t>
            </a:r>
            <a:endParaRPr lang="zh-CN" altLang="en-US"/>
          </a:p>
        </p:txBody>
      </p:sp>
      <p:sp>
        <p:nvSpPr>
          <p:cNvPr id="4" name="文本框 3"/>
          <p:cNvSpPr txBox="1"/>
          <p:nvPr/>
        </p:nvSpPr>
        <p:spPr>
          <a:xfrm>
            <a:off x="3467735" y="2945130"/>
            <a:ext cx="24022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接触面粗糙程度</a:t>
            </a:r>
            <a:endParaRPr lang="zh-CN" altLang="en-US" sz="2400" b="0">
              <a:solidFill>
                <a:srgbClr val="FF0000"/>
              </a:solidFill>
              <a:ea typeface="宋体" panose="02010600030101010101" pitchFamily="2" charset="-122"/>
            </a:endParaRPr>
          </a:p>
        </p:txBody>
      </p:sp>
      <p:sp>
        <p:nvSpPr>
          <p:cNvPr id="5" name="文本框 4"/>
          <p:cNvSpPr txBox="1"/>
          <p:nvPr/>
        </p:nvSpPr>
        <p:spPr>
          <a:xfrm>
            <a:off x="3398520" y="4587875"/>
            <a:ext cx="952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1570" y="1531620"/>
            <a:ext cx="5582920"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命题点：增大或减小摩擦的方法、平衡力和相互作用力的判断</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小昌同学在水平路面上推动底部垫有圆木的木箱做匀速直线运动．在木箱下垫上圆木是为了</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增大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摩擦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木箱受到的推力与摩擦力是一对</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力</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139" descr="C:\Documents and Settings\Administrator\桌面\江西物理(JK)\N167.TIF"/>
          <p:cNvPicPr>
            <a:picLocks noChangeAspect="1"/>
          </p:cNvPicPr>
          <p:nvPr/>
        </p:nvPicPr>
        <p:blipFill>
          <a:blip r:embed="rId1" r:link="rId2"/>
          <a:stretch>
            <a:fillRect/>
          </a:stretch>
        </p:blipFill>
        <p:spPr>
          <a:xfrm>
            <a:off x="7140575" y="2557145"/>
            <a:ext cx="3689350" cy="2383790"/>
          </a:xfrm>
          <a:prstGeom prst="rect">
            <a:avLst/>
          </a:prstGeom>
          <a:noFill/>
          <a:ln w="9525">
            <a:noFill/>
          </a:ln>
        </p:spPr>
      </p:pic>
      <p:sp>
        <p:nvSpPr>
          <p:cNvPr id="3" name="文本框 2"/>
          <p:cNvSpPr txBox="1"/>
          <p:nvPr/>
        </p:nvSpPr>
        <p:spPr>
          <a:xfrm>
            <a:off x="5243195" y="3870325"/>
            <a:ext cx="8807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4" name="文本框 3"/>
          <p:cNvSpPr txBox="1"/>
          <p:nvPr/>
        </p:nvSpPr>
        <p:spPr>
          <a:xfrm>
            <a:off x="3659505" y="4940935"/>
            <a:ext cx="799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7210" y="3585845"/>
            <a:ext cx="1117028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自行车是我们绿色出行常选的交通工具</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从自行车的结构和使用来看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它涉及到不少有关摩擦的知识．例如：车把手上刻有花纹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是通过</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_____</a:t>
            </a:r>
            <a:r>
              <a:rPr lang="en-US" sz="2400">
                <a:latin typeface="Times New Roman" panose="02020603050405020304" pitchFamily="18" charset="0"/>
                <a:cs typeface="Times New Roman" panose="02020603050405020304" pitchFamily="18" charset="0"/>
                <a:sym typeface="+mn-ea"/>
              </a:rPr>
              <a:t>_</a:t>
            </a:r>
            <a:r>
              <a:rPr lang="en-US" sz="2400">
                <a:latin typeface="Times New Roman" panose="02020603050405020304" pitchFamily="18" charset="0"/>
                <a:ea typeface="宋体" panose="02010600030101010101" pitchFamily="2" charset="-122"/>
                <a:sym typeface="+mn-ea"/>
              </a:rPr>
              <a:t>_____</a:t>
            </a:r>
            <a:r>
              <a:rPr lang="en-US" sz="2400">
                <a:latin typeface="Times New Roman" panose="02020603050405020304" pitchFamily="18" charset="0"/>
                <a:cs typeface="Times New Roman" panose="02020603050405020304" pitchFamily="18" charset="0"/>
                <a:sym typeface="+mn-ea"/>
              </a:rPr>
              <a:t>_</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cs typeface="Times New Roman" panose="02020603050405020304" pitchFamily="18" charset="0"/>
              </a:rPr>
              <a:t>__</a:t>
            </a:r>
            <a:r>
              <a:rPr lang="zh-CN" sz="2400">
                <a:ea typeface="宋体" panose="02010600030101010101" pitchFamily="2" charset="-122"/>
              </a:rPr>
              <a:t>来增大摩擦的；刹车时用力捏闸</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是通过</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来增大摩擦的；滚动轴承的内外圈之间装有钢球或钢柱</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是通过</a:t>
            </a:r>
            <a:r>
              <a:rPr lang="en-US" sz="2400">
                <a:latin typeface="Times New Roman" panose="02020603050405020304" pitchFamily="18" charset="0"/>
                <a:ea typeface="宋体" panose="02010600030101010101" pitchFamily="2" charset="-122"/>
              </a:rPr>
              <a:t>_______</a:t>
            </a:r>
            <a:r>
              <a:rPr lang="en-US" sz="2400">
                <a:latin typeface="Times New Roman" panose="02020603050405020304" pitchFamily="18" charset="0"/>
                <a:ea typeface="宋体" panose="02010600030101010101" pitchFamily="2" charset="-122"/>
                <a:sym typeface="+mn-ea"/>
              </a:rPr>
              <a:t>______</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来减小摩擦的．</a:t>
            </a:r>
            <a:endParaRPr lang="zh-CN" altLang="en-US" sz="2400"/>
          </a:p>
        </p:txBody>
      </p:sp>
      <p:grpSp>
        <p:nvGrpSpPr>
          <p:cNvPr id="5" name="组合 4"/>
          <p:cNvGrpSpPr/>
          <p:nvPr/>
        </p:nvGrpSpPr>
        <p:grpSpPr>
          <a:xfrm>
            <a:off x="613410" y="294386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grpSp>
        <p:nvGrpSpPr>
          <p:cNvPr id="12" name="组合 11"/>
          <p:cNvGrpSpPr/>
          <p:nvPr/>
        </p:nvGrpSpPr>
        <p:grpSpPr>
          <a:xfrm>
            <a:off x="588010" y="2058670"/>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摩擦力的相关判断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6年4考，常结合压强等知识综合考查</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551041" y="1031240"/>
            <a:ext cx="11087035" cy="645159"/>
            <a:chOff x="985" y="1190"/>
            <a:chExt cx="17545" cy="1018"/>
          </a:xfrm>
        </p:grpSpPr>
        <p:pic>
          <p:nvPicPr>
            <p:cNvPr id="18441" name="图片 1" descr="一级标"/>
            <p:cNvPicPr>
              <a:picLocks noChangeAspect="1"/>
            </p:cNvPicPr>
            <p:nvPr/>
          </p:nvPicPr>
          <p:blipFill>
            <a:blip r:embed="rId3"/>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3" name="文本框 2"/>
          <p:cNvSpPr txBox="1"/>
          <p:nvPr/>
        </p:nvSpPr>
        <p:spPr>
          <a:xfrm>
            <a:off x="8257540" y="4262120"/>
            <a:ext cx="32651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增大接触面的粗糙程度</a:t>
            </a:r>
            <a:endParaRPr lang="zh-CN" altLang="en-US" sz="2400" b="0">
              <a:solidFill>
                <a:srgbClr val="FF0000"/>
              </a:solidFill>
              <a:ea typeface="宋体" panose="02010600030101010101" pitchFamily="2" charset="-122"/>
            </a:endParaRPr>
          </a:p>
        </p:txBody>
      </p:sp>
      <p:sp>
        <p:nvSpPr>
          <p:cNvPr id="6" name="文本框 5"/>
          <p:cNvSpPr txBox="1"/>
          <p:nvPr/>
        </p:nvSpPr>
        <p:spPr>
          <a:xfrm>
            <a:off x="6171565" y="4811395"/>
            <a:ext cx="1530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增大压力</a:t>
            </a:r>
            <a:endParaRPr lang="zh-CN" altLang="en-US" sz="2400" b="0">
              <a:solidFill>
                <a:srgbClr val="FF0000"/>
              </a:solidFill>
              <a:ea typeface="宋体" panose="02010600030101010101" pitchFamily="2" charset="-122"/>
            </a:endParaRPr>
          </a:p>
        </p:txBody>
      </p:sp>
      <p:sp>
        <p:nvSpPr>
          <p:cNvPr id="7" name="文本框 6"/>
          <p:cNvSpPr txBox="1"/>
          <p:nvPr/>
        </p:nvSpPr>
        <p:spPr>
          <a:xfrm>
            <a:off x="5634355" y="5347970"/>
            <a:ext cx="24638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以滚动代替滑动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9005" y="1881505"/>
            <a:ext cx="1033399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教室的门关不紧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常被大风吹开</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某同学在门与门框之间塞入硬纸片后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门就不易被风吹开了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下列解释较合理的是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门被风吹开是因为门没有受到摩擦力的作用</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门没被吹开是因为风吹门的力小于摩擦力</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塞入硬纸片是通过增大压力来增大</a:t>
            </a:r>
            <a:r>
              <a:rPr lang="zh-CN" sz="2400">
                <a:latin typeface="Times New Roman" panose="02020603050405020304" pitchFamily="18" charset="0"/>
                <a:ea typeface="宋体" panose="02010600030101010101" pitchFamily="2" charset="-122"/>
              </a:rPr>
              <a:t>摩擦</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塞入硬纸片是通过减小接触面的粗糙程度来减小摩擦</a:t>
            </a:r>
            <a:endParaRPr lang="zh-CN" altLang="en-US" sz="2400"/>
          </a:p>
        </p:txBody>
      </p:sp>
      <p:sp>
        <p:nvSpPr>
          <p:cNvPr id="2" name="文本框 1"/>
          <p:cNvSpPr txBox="1"/>
          <p:nvPr/>
        </p:nvSpPr>
        <p:spPr>
          <a:xfrm>
            <a:off x="6993890" y="2579370"/>
            <a:ext cx="4756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736600" y="2172335"/>
            <a:ext cx="7598410" cy="521970"/>
            <a:chOff x="894" y="3246"/>
            <a:chExt cx="11966" cy="822"/>
          </a:xfrm>
        </p:grpSpPr>
        <p:sp>
          <p:nvSpPr>
            <p:cNvPr id="13" name="文本框 4"/>
            <p:cNvSpPr txBox="1"/>
            <p:nvPr/>
          </p:nvSpPr>
          <p:spPr>
            <a:xfrm>
              <a:off x="3894" y="3246"/>
              <a:ext cx="8966"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平衡力与相互作用力的判断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36600" y="3155315"/>
            <a:ext cx="1071943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江西</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电灯通过电线挂在天花板上处于静止状态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灯对电线的拉力和电线对灯的拉力是一对</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电线对灯的拉力和灯所受的重力是一对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a:t>
            </a:r>
            <a:endParaRPr lang="zh-CN" altLang="en-US" sz="2400"/>
          </a:p>
        </p:txBody>
      </p:sp>
      <p:sp>
        <p:nvSpPr>
          <p:cNvPr id="2" name="文本框 1"/>
          <p:cNvSpPr txBox="1"/>
          <p:nvPr/>
        </p:nvSpPr>
        <p:spPr>
          <a:xfrm>
            <a:off x="4650105" y="3827145"/>
            <a:ext cx="1570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相互作用</a:t>
            </a:r>
            <a:endParaRPr lang="zh-CN" altLang="en-US" sz="2400" b="0">
              <a:solidFill>
                <a:srgbClr val="FF0000"/>
              </a:solidFill>
              <a:ea typeface="宋体" panose="02010600030101010101" pitchFamily="2" charset="-122"/>
            </a:endParaRPr>
          </a:p>
        </p:txBody>
      </p:sp>
      <p:sp>
        <p:nvSpPr>
          <p:cNvPr id="3" name="文本框 2"/>
          <p:cNvSpPr txBox="1"/>
          <p:nvPr/>
        </p:nvSpPr>
        <p:spPr>
          <a:xfrm>
            <a:off x="1652905" y="4330700"/>
            <a:ext cx="810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6290" y="1202055"/>
            <a:ext cx="1063815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王爷爷推着失去动力的汽车在平直道路上匀速前进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汽车对地面的压力与地面对汽车的支持力是一对平衡力</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汽车所受的推力与地面对汽车的摩擦力是一对平衡力</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汽车所受的重力与汽车对</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地面的压力是一对相互作用力</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汽车对王爷爷的推力与地面</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对王爷爷的摩擦力是一对相互作用力</a:t>
            </a:r>
            <a:endParaRPr lang="zh-CN" altLang="en-US" sz="2400"/>
          </a:p>
        </p:txBody>
      </p:sp>
      <p:pic>
        <p:nvPicPr>
          <p:cNvPr id="2" name="图片 -2147482086" descr="C:\Documents and Settings\Administrator\桌面\江西物理(JK)\N168.TIF"/>
          <p:cNvPicPr>
            <a:picLocks noChangeAspect="1"/>
          </p:cNvPicPr>
          <p:nvPr/>
        </p:nvPicPr>
        <p:blipFill>
          <a:blip r:embed="rId1" r:link="rId2"/>
          <a:stretch>
            <a:fillRect/>
          </a:stretch>
        </p:blipFill>
        <p:spPr>
          <a:xfrm>
            <a:off x="6963410" y="3387090"/>
            <a:ext cx="3572510" cy="2216150"/>
          </a:xfrm>
          <a:prstGeom prst="rect">
            <a:avLst/>
          </a:prstGeom>
          <a:noFill/>
          <a:ln w="9525">
            <a:noFill/>
          </a:ln>
        </p:spPr>
      </p:pic>
      <p:sp>
        <p:nvSpPr>
          <p:cNvPr id="3" name="文本框 2"/>
          <p:cNvSpPr txBox="1"/>
          <p:nvPr/>
        </p:nvSpPr>
        <p:spPr>
          <a:xfrm>
            <a:off x="8213090" y="5671820"/>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4422140" y="1942465"/>
            <a:ext cx="5359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2935" y="1184910"/>
            <a:ext cx="11003280"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(2017</a:t>
            </a:r>
            <a:r>
              <a:rPr lang="zh-CN" sz="2400">
                <a:cs typeface="楷体_GB2312" charset="0"/>
              </a:rPr>
              <a:t>江西</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a:t>
            </a:r>
            <a:r>
              <a:rPr lang="zh-CN" sz="2400">
                <a:latin typeface="Times New Roman" panose="02020603050405020304" pitchFamily="18" charset="0"/>
                <a:ea typeface="宋体" panose="02010600030101010101" pitchFamily="2" charset="-122"/>
              </a:rPr>
              <a:t>所示，用弹簧测力计拉着木块在水平面上做匀速直线运动，下列说法正确的是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木块受到的摩擦力和弹簧测力计对木块的拉力是一对平衡力</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木块对弹簧测力计的拉力和弹簧测力计对木块的拉力是一对平衡力</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木块对水平面的压力和水平面对木</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块的支持力是一对相互作用力</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木块对弹簧测力计的拉力和手对弹</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簧测力计的拉力是一对相互作用力</a:t>
            </a:r>
            <a:endParaRPr lang="zh-CN" altLang="en-US" sz="2400"/>
          </a:p>
        </p:txBody>
      </p:sp>
      <p:pic>
        <p:nvPicPr>
          <p:cNvPr id="2" name="图片 -2147482085" descr="C:\Documents and Settings\Administrator\桌面\江西物理(JK)\N169.TIF"/>
          <p:cNvPicPr>
            <a:picLocks noChangeAspect="1"/>
          </p:cNvPicPr>
          <p:nvPr/>
        </p:nvPicPr>
        <p:blipFill>
          <a:blip r:embed="rId1" r:link="rId2"/>
          <a:stretch>
            <a:fillRect/>
          </a:stretch>
        </p:blipFill>
        <p:spPr>
          <a:xfrm>
            <a:off x="6306820" y="3799840"/>
            <a:ext cx="4801235" cy="1285240"/>
          </a:xfrm>
          <a:prstGeom prst="rect">
            <a:avLst/>
          </a:prstGeom>
          <a:noFill/>
          <a:ln w="9525">
            <a:noFill/>
          </a:ln>
        </p:spPr>
      </p:pic>
      <p:sp>
        <p:nvSpPr>
          <p:cNvPr id="3" name="文本框 2"/>
          <p:cNvSpPr txBox="1"/>
          <p:nvPr/>
        </p:nvSpPr>
        <p:spPr>
          <a:xfrm>
            <a:off x="8204200" y="5428615"/>
            <a:ext cx="103251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4" name="文本框 3"/>
          <p:cNvSpPr txBox="1"/>
          <p:nvPr/>
        </p:nvSpPr>
        <p:spPr>
          <a:xfrm>
            <a:off x="3879850" y="1893570"/>
            <a:ext cx="6381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2887345" y="201041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87345" y="375856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887345" y="464629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368040" y="2979420"/>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8" action="ppaction://hlinksldjump"/>
          </p:cNvPr>
          <p:cNvSpPr/>
          <p:nvPr/>
        </p:nvSpPr>
        <p:spPr>
          <a:xfrm>
            <a:off x="6044565" y="2979420"/>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3610" y="1882775"/>
            <a:ext cx="1042543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14</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足球进校园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深受同学们喜</a:t>
            </a:r>
            <a:r>
              <a:rPr lang="zh-CN" sz="2400">
                <a:latin typeface="Times New Roman" panose="02020603050405020304" pitchFamily="18" charset="0"/>
                <a:ea typeface="宋体" panose="02010600030101010101" pitchFamily="2" charset="-122"/>
              </a:rPr>
              <a:t>爱，踢出去的足球在水平草地上滚动过程中，以下两个力是一对平衡力的是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A. </a:t>
            </a:r>
            <a:r>
              <a:rPr lang="zh-CN" sz="2400">
                <a:ea typeface="宋体" panose="02010600030101010101" pitchFamily="2" charset="-122"/>
              </a:rPr>
              <a:t>脚对球的作用力与草地对球的阻力</a:t>
            </a:r>
            <a:r>
              <a:rPr lang="en-US" sz="2400">
                <a:latin typeface="Times New Roman" panose="02020603050405020304" pitchFamily="18" charset="0"/>
                <a:cs typeface="Times New Roman" panose="02020603050405020304" pitchFamily="18" charset="0"/>
              </a:rPr>
              <a:t>B. </a:t>
            </a:r>
            <a:r>
              <a:rPr lang="zh-CN" sz="2400">
                <a:ea typeface="宋体" panose="02010600030101010101" pitchFamily="2" charset="-122"/>
              </a:rPr>
              <a:t>脚对球的作用力与球对脚的作用力</a:t>
            </a:r>
            <a:r>
              <a:rPr lang="en-US" sz="2400">
                <a:latin typeface="Times New Roman" panose="02020603050405020304" pitchFamily="18" charset="0"/>
                <a:cs typeface="Times New Roman" panose="02020603050405020304" pitchFamily="18" charset="0"/>
              </a:rPr>
              <a:t>C. </a:t>
            </a:r>
            <a:r>
              <a:rPr lang="zh-CN" sz="2400">
                <a:ea typeface="宋体" panose="02010600030101010101" pitchFamily="2" charset="-122"/>
              </a:rPr>
              <a:t>球向前的惯性力与草地对球的阻力</a:t>
            </a:r>
            <a:r>
              <a:rPr lang="en-US" sz="2400">
                <a:latin typeface="Times New Roman" panose="02020603050405020304" pitchFamily="18" charset="0"/>
                <a:cs typeface="Times New Roman" panose="02020603050405020304" pitchFamily="18" charset="0"/>
              </a:rPr>
              <a:t>D. </a:t>
            </a:r>
            <a:r>
              <a:rPr lang="zh-CN" sz="2400">
                <a:ea typeface="宋体" panose="02010600030101010101" pitchFamily="2" charset="-122"/>
              </a:rPr>
              <a:t>球所受的重力与草地对球的支持力</a:t>
            </a:r>
            <a:endParaRPr lang="zh-CN" altLang="en-US" sz="2400"/>
          </a:p>
        </p:txBody>
      </p:sp>
      <p:sp>
        <p:nvSpPr>
          <p:cNvPr id="2" name="文本框 1"/>
          <p:cNvSpPr txBox="1"/>
          <p:nvPr/>
        </p:nvSpPr>
        <p:spPr>
          <a:xfrm>
            <a:off x="7618095" y="2611755"/>
            <a:ext cx="4457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07110" y="1069975"/>
            <a:ext cx="6951345" cy="521970"/>
            <a:chOff x="894" y="3246"/>
            <a:chExt cx="10947" cy="822"/>
          </a:xfrm>
        </p:grpSpPr>
        <p:sp>
          <p:nvSpPr>
            <p:cNvPr id="13" name="文本框 4"/>
            <p:cNvSpPr txBox="1"/>
            <p:nvPr/>
          </p:nvSpPr>
          <p:spPr>
            <a:xfrm>
              <a:off x="3894" y="3246"/>
              <a:ext cx="7947"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摩擦力的相关实验</a:t>
              </a:r>
              <a:r>
                <a:rPr sz="2400" dirty="0">
                  <a:latin typeface="Times New Roman" panose="02020603050405020304" pitchFamily="18" charset="0"/>
                  <a:ea typeface="宋体" panose="02010600030101010101" pitchFamily="2" charset="-122"/>
                  <a:cs typeface="Times New Roman" panose="02020603050405020304" pitchFamily="18" charset="0"/>
                </a:rPr>
                <a:t>[2014.21(1)]</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18210" y="1591945"/>
            <a:ext cx="1062799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21(1)</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测量水平运动物体所受的滑动摩擦力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实验时应拉着木块沿水平方向做匀速直线运动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此操作的目的是为了</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；实际操作时用弹簧测力计拉木块做匀速运动并不容易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请你提出改进建议：</a:t>
            </a:r>
            <a:r>
              <a:rPr lang="en-US" sz="2400">
                <a:latin typeface="Times New Roman" panose="02020603050405020304" pitchFamily="18" charset="0"/>
                <a:ea typeface="宋体" panose="02010600030101010101" pitchFamily="2" charset="-122"/>
              </a:rPr>
              <a:t>_____________________</a:t>
            </a:r>
            <a:r>
              <a:rPr lang="en-US" sz="2400">
                <a:latin typeface="Times New Roman" panose="02020603050405020304" pitchFamily="18" charset="0"/>
                <a:ea typeface="宋体" panose="02010600030101010101" pitchFamily="2" charset="-122"/>
                <a:sym typeface="+mn-ea"/>
              </a:rPr>
              <a:t>________</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a:t>
            </a:r>
            <a:endParaRPr lang="zh-CN" altLang="en-US" sz="2400"/>
          </a:p>
        </p:txBody>
      </p:sp>
      <p:pic>
        <p:nvPicPr>
          <p:cNvPr id="2" name="图片 -2147482122" descr="C:\Documents and Settings\Administrator\桌面\江西物理(JK)\N170.TIF"/>
          <p:cNvPicPr>
            <a:picLocks noChangeAspect="1"/>
          </p:cNvPicPr>
          <p:nvPr/>
        </p:nvPicPr>
        <p:blipFill>
          <a:blip r:embed="rId2" r:link="rId3"/>
          <a:stretch>
            <a:fillRect/>
          </a:stretch>
        </p:blipFill>
        <p:spPr>
          <a:xfrm>
            <a:off x="2100580" y="3976370"/>
            <a:ext cx="4035425" cy="1982470"/>
          </a:xfrm>
          <a:prstGeom prst="rect">
            <a:avLst/>
          </a:prstGeom>
          <a:noFill/>
          <a:ln w="9525">
            <a:noFill/>
          </a:ln>
        </p:spPr>
      </p:pic>
      <p:sp>
        <p:nvSpPr>
          <p:cNvPr id="3" name="文本框 2"/>
          <p:cNvSpPr txBox="1"/>
          <p:nvPr/>
        </p:nvSpPr>
        <p:spPr>
          <a:xfrm>
            <a:off x="3093720" y="5840730"/>
            <a:ext cx="11550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grpSp>
        <p:nvGrpSpPr>
          <p:cNvPr id="30" name="组合 29"/>
          <p:cNvGrpSpPr/>
          <p:nvPr/>
        </p:nvGrpSpPr>
        <p:grpSpPr>
          <a:xfrm>
            <a:off x="7870190" y="433959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5" name="圆角矩形 4"/>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6" name="流程图: 终止 5"/>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7" name="椭圆 6"/>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流程图: 摘录 7"/>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1248410" y="2795270"/>
            <a:ext cx="32950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使摩擦力大小等于拉力</a:t>
            </a:r>
            <a:endParaRPr lang="zh-CN" altLang="en-US" sz="2400" b="0">
              <a:solidFill>
                <a:srgbClr val="FF0000"/>
              </a:solidFill>
              <a:ea typeface="宋体" panose="02010600030101010101" pitchFamily="2" charset="-122"/>
            </a:endParaRPr>
          </a:p>
        </p:txBody>
      </p:sp>
      <p:sp>
        <p:nvSpPr>
          <p:cNvPr id="10" name="文本框 9"/>
          <p:cNvSpPr txBox="1"/>
          <p:nvPr/>
        </p:nvSpPr>
        <p:spPr>
          <a:xfrm>
            <a:off x="4498340" y="3316605"/>
            <a:ext cx="68745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可以使弹簧测力计固定</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拉动木块下面的长木板</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41730" y="142875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141730" y="2057400"/>
            <a:ext cx="10729595"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【实验名称】测量水平运动物体所受的滑动摩擦力．</a:t>
            </a:r>
            <a:endParaRPr lang="zh-CN" altLang="en-US" sz="2400"/>
          </a:p>
        </p:txBody>
      </p:sp>
      <p:pic>
        <p:nvPicPr>
          <p:cNvPr id="3" name="图片 -2147482119" descr="C:\Documents and Settings\Administrator\桌面\江西物理(JK)\N170A.TIF"/>
          <p:cNvPicPr>
            <a:picLocks noChangeAspect="1"/>
          </p:cNvPicPr>
          <p:nvPr/>
        </p:nvPicPr>
        <p:blipFill>
          <a:blip r:embed="rId2" r:link="rId3"/>
          <a:stretch>
            <a:fillRect/>
          </a:stretch>
        </p:blipFill>
        <p:spPr>
          <a:xfrm>
            <a:off x="2412365" y="3601085"/>
            <a:ext cx="8162925" cy="1368425"/>
          </a:xfrm>
          <a:prstGeom prst="rect">
            <a:avLst/>
          </a:prstGeom>
          <a:noFill/>
          <a:ln w="9525">
            <a:noFill/>
          </a:ln>
        </p:spPr>
      </p:pic>
      <p:sp>
        <p:nvSpPr>
          <p:cNvPr id="6" name="文本框 5"/>
          <p:cNvSpPr txBox="1"/>
          <p:nvPr/>
        </p:nvSpPr>
        <p:spPr>
          <a:xfrm>
            <a:off x="5855970" y="5540375"/>
            <a:ext cx="1115060" cy="368300"/>
          </a:xfrm>
          <a:prstGeom prst="rect">
            <a:avLst/>
          </a:prstGeom>
          <a:noFill/>
          <a:ln w="9525">
            <a:noFill/>
          </a:ln>
        </p:spPr>
        <p:txBody>
          <a:bodyPr wrap="square">
            <a:spAutoFit/>
          </a:bodyPr>
          <a:p>
            <a:pPr indent="0"/>
            <a:r>
              <a:rPr lang="zh-CN" b="0">
                <a:latin typeface="Times New Roman" panose="02020603050405020304" pitchFamily="18" charset="0"/>
                <a:cs typeface="Times New Roman" panose="02020603050405020304" pitchFamily="18" charset="0"/>
              </a:rPr>
              <a:t>第</a:t>
            </a:r>
            <a:r>
              <a:rPr lang="en-US" b="0">
                <a:latin typeface="Times New Roman" panose="02020603050405020304" pitchFamily="18" charset="0"/>
                <a:cs typeface="Times New Roman" panose="02020603050405020304" pitchFamily="18" charset="0"/>
              </a:rPr>
              <a:t>8</a:t>
            </a:r>
            <a:r>
              <a:rPr lang="zh-CN" b="0">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2300" y="742950"/>
            <a:ext cx="10931525" cy="5631180"/>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【设计实验与进行实验】</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测量前观察弹簧测力</a:t>
            </a:r>
            <a:r>
              <a:rPr lang="zh-CN" sz="2400" b="0">
                <a:latin typeface="Times New Roman" panose="02020603050405020304" pitchFamily="18" charset="0"/>
                <a:ea typeface="宋体" panose="02010600030101010101" pitchFamily="2" charset="-122"/>
              </a:rPr>
              <a:t>计，发现指针指在图甲所示的位置，应先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后再测量；此弹簧测力计的分度值是</a:t>
            </a:r>
            <a:r>
              <a:rPr lang="en-US" sz="2400" b="0">
                <a:latin typeface="Times New Roman" panose="02020603050405020304" pitchFamily="18" charset="0"/>
                <a:ea typeface="宋体" panose="02010600030101010101" pitchFamily="2" charset="-122"/>
              </a:rPr>
              <a:t>________N.(2)</a:t>
            </a:r>
            <a:r>
              <a:rPr lang="zh-CN" sz="2400" b="0">
                <a:ea typeface="宋体" panose="02010600030101010101" pitchFamily="2" charset="-122"/>
              </a:rPr>
              <a:t>如图乙所示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测量时长木板应</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放置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用弹簧测力计平行于长木板拉着木块做</a:t>
            </a:r>
            <a:r>
              <a:rPr lang="en-US" sz="2400" b="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a:t>
            </a:r>
            <a:r>
              <a:rPr lang="en-US" sz="2400" b="0">
                <a:latin typeface="Times New Roman" panose="02020603050405020304" pitchFamily="18" charset="0"/>
                <a:ea typeface="宋体" panose="02010600030101010101" pitchFamily="2" charset="-122"/>
              </a:rPr>
              <a:t>___</a:t>
            </a:r>
            <a:r>
              <a:rPr lang="zh-CN" sz="2400" b="0">
                <a:ea typeface="宋体" panose="02010600030101010101" pitchFamily="2" charset="-122"/>
              </a:rPr>
              <a:t>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根据</a:t>
            </a:r>
            <a:r>
              <a:rPr lang="en-US" sz="2400" b="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a:t>
            </a:r>
            <a:r>
              <a:rPr lang="en-US" sz="2400" b="0">
                <a:latin typeface="Times New Roman" panose="02020603050405020304" pitchFamily="18" charset="0"/>
                <a:ea typeface="宋体" panose="02010600030101010101" pitchFamily="2" charset="-122"/>
              </a:rPr>
              <a:t>___</a:t>
            </a:r>
            <a:r>
              <a:rPr lang="zh-CN" sz="2400" b="0">
                <a:ea typeface="宋体" panose="02010600030101010101" pitchFamily="2" charset="-122"/>
              </a:rPr>
              <a:t>知识</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弹簧测力计的示数就等于木块受到的滑动摩擦力的大小．【分析与论证】实验中发现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用此装置按照</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中的方式快拉或慢拉木块</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弹簧测力计的示数都相同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说明滑动摩擦力的大小与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无关．测量时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如果不小心使弹簧测力计向右上方倾斜</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则木块受到的滑动摩擦力会</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变小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不变</a:t>
            </a:r>
            <a:r>
              <a:rPr lang="en-US" sz="2400" b="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9477375" y="1380490"/>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调零</a:t>
            </a:r>
            <a:endParaRPr lang="zh-CN" altLang="en-US" sz="2400" b="0">
              <a:solidFill>
                <a:srgbClr val="FF0000"/>
              </a:solidFill>
              <a:ea typeface="宋体" panose="02010600030101010101" pitchFamily="2" charset="-122"/>
            </a:endParaRPr>
          </a:p>
        </p:txBody>
      </p:sp>
      <p:sp>
        <p:nvSpPr>
          <p:cNvPr id="3" name="文本框 2"/>
          <p:cNvSpPr txBox="1"/>
          <p:nvPr/>
        </p:nvSpPr>
        <p:spPr>
          <a:xfrm>
            <a:off x="5005070" y="1928495"/>
            <a:ext cx="6381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298440" y="246634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水平</a:t>
            </a:r>
            <a:endParaRPr lang="zh-CN" altLang="en-US" sz="2400" b="0">
              <a:solidFill>
                <a:srgbClr val="FF0000"/>
              </a:solidFill>
              <a:ea typeface="宋体" panose="02010600030101010101" pitchFamily="2" charset="-122"/>
            </a:endParaRPr>
          </a:p>
        </p:txBody>
      </p:sp>
      <p:sp>
        <p:nvSpPr>
          <p:cNvPr id="5" name="文本框 4"/>
          <p:cNvSpPr txBox="1"/>
          <p:nvPr/>
        </p:nvSpPr>
        <p:spPr>
          <a:xfrm>
            <a:off x="1788795" y="3023235"/>
            <a:ext cx="15208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
        <p:nvSpPr>
          <p:cNvPr id="6" name="文本框 5"/>
          <p:cNvSpPr txBox="1"/>
          <p:nvPr/>
        </p:nvSpPr>
        <p:spPr>
          <a:xfrm>
            <a:off x="5054600" y="3023235"/>
            <a:ext cx="1409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二力平衡</a:t>
            </a:r>
            <a:endParaRPr lang="zh-CN" altLang="en-US" sz="2400" b="0">
              <a:solidFill>
                <a:srgbClr val="FF0000"/>
              </a:solidFill>
              <a:ea typeface="宋体" panose="02010600030101010101" pitchFamily="2" charset="-122"/>
            </a:endParaRPr>
          </a:p>
        </p:txBody>
      </p:sp>
      <p:sp>
        <p:nvSpPr>
          <p:cNvPr id="7" name="文本框 6"/>
          <p:cNvSpPr txBox="1"/>
          <p:nvPr/>
        </p:nvSpPr>
        <p:spPr>
          <a:xfrm>
            <a:off x="7021830" y="4686935"/>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a:t>
            </a:r>
            <a:endParaRPr lang="zh-CN" altLang="en-US" sz="2400" b="0">
              <a:solidFill>
                <a:srgbClr val="FF0000"/>
              </a:solidFill>
              <a:ea typeface="宋体" panose="02010600030101010101" pitchFamily="2" charset="-122"/>
            </a:endParaRPr>
          </a:p>
        </p:txBody>
      </p:sp>
      <p:sp>
        <p:nvSpPr>
          <p:cNvPr id="8" name="文本框 7"/>
          <p:cNvSpPr txBox="1"/>
          <p:nvPr/>
        </p:nvSpPr>
        <p:spPr>
          <a:xfrm>
            <a:off x="8840470" y="5224145"/>
            <a:ext cx="901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变小</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51269" y="90297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850265" y="162877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探究影响滑动摩擦力大小的因素</a:t>
              </a:r>
              <a:r>
                <a:rPr sz="2400" dirty="0">
                  <a:latin typeface="Times New Roman" panose="02020603050405020304" pitchFamily="18" charset="0"/>
                  <a:ea typeface="宋体" panose="02010600030101010101" pitchFamily="2" charset="-122"/>
                  <a:cs typeface="Times New Roman" panose="02020603050405020304" pitchFamily="18" charset="0"/>
                </a:rPr>
                <a:t>(近6年未考)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30" name="组合 29"/>
          <p:cNvGrpSpPr/>
          <p:nvPr/>
        </p:nvGrpSpPr>
        <p:grpSpPr>
          <a:xfrm>
            <a:off x="9323070" y="382206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50265" y="2341880"/>
            <a:ext cx="7902575"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【提出问题和假设】</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滑动摩擦力的大小可能与压力的大小、接触面的粗糙程度、接触面积有关</a:t>
            </a:r>
            <a:r>
              <a:rPr lang="zh-CN" sz="2400">
                <a:ea typeface="黑体" panose="02010609060101010101" pitchFamily="49" charset="-122"/>
              </a:rPr>
              <a:t>【设计与进行实验】</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实验对象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相互接触且相对运动的两个物体间的滑动摩擦力</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4995" y="780415"/>
            <a:ext cx="1106297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实验方法</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转换法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实验原理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rPr>
              <a:t>_</a:t>
            </a:r>
            <a:r>
              <a:rPr lang="zh-CN" sz="2400">
                <a:ea typeface="宋体" panose="02010600030101010101" pitchFamily="2" charset="-122"/>
              </a:rPr>
              <a:t>知识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用弹簧测力计拉动物块做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运动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通过测量拉力大小得到摩擦力的大小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即弹簧测力计示数</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[2014.21(1)</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控制变量法</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rPr>
              <a:t>．探究滑动摩擦力的大小与压力大小的关系</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控制</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只改变</a:t>
            </a:r>
            <a:r>
              <a:rPr lang="en-US" sz="2400">
                <a:latin typeface="Times New Roman" panose="02020603050405020304" pitchFamily="18" charset="0"/>
                <a:ea typeface="宋体" panose="02010600030101010101" pitchFamily="2" charset="-122"/>
              </a:rPr>
              <a:t>____________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观察弹簧测力计的示数变化</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探究滑动摩擦力的大小与接触面的粗糙程度的关系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只改变接触面的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观察弹簧测力计的示数变化</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探究滑动摩擦力的大小与接触面积大小的关系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保持接触面</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和压力大小不变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将木块平放、竖放、侧放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观察弹簧测力计的示数变化</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4273550" y="1448435"/>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二力平衡</a:t>
            </a:r>
            <a:endParaRPr lang="zh-CN" altLang="en-US" sz="2400" b="0">
              <a:solidFill>
                <a:srgbClr val="FF0000"/>
              </a:solidFill>
              <a:ea typeface="宋体" panose="02010600030101010101" pitchFamily="2" charset="-122"/>
            </a:endParaRPr>
          </a:p>
        </p:txBody>
      </p:sp>
      <p:sp>
        <p:nvSpPr>
          <p:cNvPr id="3" name="文本框 2"/>
          <p:cNvSpPr txBox="1"/>
          <p:nvPr/>
        </p:nvSpPr>
        <p:spPr>
          <a:xfrm>
            <a:off x="9834245" y="1448435"/>
            <a:ext cx="1458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
        <p:nvSpPr>
          <p:cNvPr id="4" name="文本框 3"/>
          <p:cNvSpPr txBox="1"/>
          <p:nvPr/>
        </p:nvSpPr>
        <p:spPr>
          <a:xfrm>
            <a:off x="7420610" y="3061970"/>
            <a:ext cx="26454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接触面的粗糙程度</a:t>
            </a:r>
            <a:endParaRPr lang="zh-CN" altLang="en-US" sz="2400" b="0">
              <a:solidFill>
                <a:srgbClr val="FF0000"/>
              </a:solidFill>
              <a:ea typeface="宋体" panose="02010600030101010101" pitchFamily="2" charset="-122"/>
            </a:endParaRPr>
          </a:p>
        </p:txBody>
      </p:sp>
      <p:sp>
        <p:nvSpPr>
          <p:cNvPr id="5" name="文本框 4"/>
          <p:cNvSpPr txBox="1"/>
          <p:nvPr/>
        </p:nvSpPr>
        <p:spPr>
          <a:xfrm>
            <a:off x="1527810" y="3619500"/>
            <a:ext cx="1408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压力大小</a:t>
            </a:r>
            <a:endParaRPr lang="zh-CN" altLang="en-US" sz="2400" b="0">
              <a:solidFill>
                <a:srgbClr val="FF0000"/>
              </a:solidFill>
              <a:ea typeface="宋体" panose="02010600030101010101" pitchFamily="2" charset="-122"/>
            </a:endParaRPr>
          </a:p>
        </p:txBody>
      </p:sp>
      <p:sp>
        <p:nvSpPr>
          <p:cNvPr id="6" name="文本框 5"/>
          <p:cNvSpPr txBox="1"/>
          <p:nvPr/>
        </p:nvSpPr>
        <p:spPr>
          <a:xfrm>
            <a:off x="8794750" y="4147185"/>
            <a:ext cx="1408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压力大小</a:t>
            </a:r>
            <a:endParaRPr lang="zh-CN" altLang="en-US" sz="2400" b="0">
              <a:solidFill>
                <a:srgbClr val="FF0000"/>
              </a:solidFill>
              <a:ea typeface="宋体" panose="02010600030101010101" pitchFamily="2" charset="-122"/>
            </a:endParaRPr>
          </a:p>
        </p:txBody>
      </p:sp>
      <p:sp>
        <p:nvSpPr>
          <p:cNvPr id="7" name="文本框 6"/>
          <p:cNvSpPr txBox="1"/>
          <p:nvPr/>
        </p:nvSpPr>
        <p:spPr>
          <a:xfrm>
            <a:off x="3018155" y="4735195"/>
            <a:ext cx="1458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粗糙程度</a:t>
            </a:r>
            <a:endParaRPr lang="zh-CN" altLang="en-US" sz="2400" b="0">
              <a:solidFill>
                <a:srgbClr val="FF0000"/>
              </a:solidFill>
              <a:ea typeface="宋体" panose="02010600030101010101" pitchFamily="2" charset="-122"/>
            </a:endParaRPr>
          </a:p>
        </p:txBody>
      </p:sp>
      <p:sp>
        <p:nvSpPr>
          <p:cNvPr id="8" name="文本框 7"/>
          <p:cNvSpPr txBox="1"/>
          <p:nvPr/>
        </p:nvSpPr>
        <p:spPr>
          <a:xfrm>
            <a:off x="9069070" y="5278120"/>
            <a:ext cx="1458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粗糙程度</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4685" y="803275"/>
            <a:ext cx="1079055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实验方案的设计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使用控制变量法</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在改变自变量的同时应保持其他条件不变</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弹簧测力的使用与读数</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弹簧测力计的示数不稳定的可能原因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接触面的粗糙程度不均匀、没有匀速拉动</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分析数据和现象</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总结影响滑动摩</a:t>
            </a:r>
            <a:r>
              <a:rPr lang="zh-CN" sz="2400">
                <a:latin typeface="Times New Roman" panose="02020603050405020304" pitchFamily="18" charset="0"/>
                <a:ea typeface="宋体" panose="02010600030101010101" pitchFamily="2" charset="-122"/>
              </a:rPr>
              <a:t>擦力大小的因素</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根据实验数据描绘摩擦力随压力大小变化的关系图像</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分析滑动摩擦力与压力的定量关系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滑动摩擦力大小与压力的大小成正比</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平衡力与相互作用力的判断</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4045" y="650240"/>
            <a:ext cx="10982960" cy="5775960"/>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对实验中物块进行受力分析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未拉物块时</a:t>
            </a:r>
            <a:r>
              <a:rPr lang="zh-CN" sz="2400">
                <a:latin typeface="Times New Roman" panose="02020603050405020304" pitchFamily="18" charset="0"/>
                <a:ea typeface="宋体" panose="02010600030101010101" pitchFamily="2" charset="-122"/>
              </a:rPr>
              <a:t>：受重力、支持力，拉物块时：受重力、支持力、摩擦力、拉力</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判断滑动摩擦力的大小变化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压力、接触面的粗糙程度不变时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滑动摩擦力与接触面积、运动状态等无关</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根据实验中存在的不足对实验装置进行改进</a:t>
            </a:r>
            <a:r>
              <a:rPr lang="en-US" sz="2400">
                <a:latin typeface="Times New Roman" panose="02020603050405020304" pitchFamily="18" charset="0"/>
                <a:cs typeface="仿宋_GB2312" charset="0"/>
              </a:rPr>
              <a:t>[2014.21(1)</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改进措施：如图所示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将长木板放在</a:t>
            </a:r>
            <a:endParaRPr lang="zh-CN" sz="2400">
              <a:ea typeface="宋体" panose="02010600030101010101" pitchFamily="2" charset="-122"/>
            </a:endParaRPr>
          </a:p>
          <a:p>
            <a:pPr indent="0" fontAlgn="auto">
              <a:lnSpc>
                <a:spcPct val="140000"/>
              </a:lnSpc>
            </a:pPr>
            <a:r>
              <a:rPr lang="zh-CN" sz="2400">
                <a:ea typeface="宋体" panose="02010600030101010101" pitchFamily="2" charset="-122"/>
              </a:rPr>
              <a:t>水平桌面上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物块放在长木板上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弹簧</a:t>
            </a:r>
            <a:endParaRPr lang="zh-CN" sz="2400">
              <a:ea typeface="宋体" panose="02010600030101010101" pitchFamily="2" charset="-122"/>
            </a:endParaRPr>
          </a:p>
          <a:p>
            <a:pPr indent="0" fontAlgn="auto">
              <a:lnSpc>
                <a:spcPct val="140000"/>
              </a:lnSpc>
            </a:pPr>
            <a:r>
              <a:rPr lang="zh-CN" sz="2400">
                <a:ea typeface="宋体" panose="02010600030101010101" pitchFamily="2" charset="-122"/>
              </a:rPr>
              <a:t>测力计的一端固定</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一端挂在物块上</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40000"/>
              </a:lnSpc>
            </a:pPr>
            <a:r>
              <a:rPr lang="zh-CN" sz="2400">
                <a:ea typeface="宋体" panose="02010600030101010101" pitchFamily="2" charset="-122"/>
              </a:rPr>
              <a:t>拉动长木板</a:t>
            </a:r>
            <a:r>
              <a:rPr lang="zh-CN" sz="2400">
                <a:latin typeface="Times New Roman" panose="02020603050405020304" pitchFamily="18" charset="0"/>
                <a:ea typeface="宋体" panose="02010600030101010101" pitchFamily="2" charset="-122"/>
              </a:rPr>
              <a:t>，物块稳定时读取弹簧测力计的示数．</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优点：</a:t>
            </a: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不需要控制木板做匀速直线运动便于操作；</a:t>
            </a: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弹簧测力计示数稳定便于读数．</a:t>
            </a:r>
            <a:endParaRPr lang="zh-CN" altLang="en-US" sz="2400"/>
          </a:p>
        </p:txBody>
      </p:sp>
      <p:pic>
        <p:nvPicPr>
          <p:cNvPr id="2" name="图片 -2147482115" descr="C:\Documents and Settings\Administrator\桌面\江西物理(JK)\N171.TIF"/>
          <p:cNvPicPr>
            <a:picLocks noChangeAspect="1"/>
          </p:cNvPicPr>
          <p:nvPr/>
        </p:nvPicPr>
        <p:blipFill>
          <a:blip r:embed="rId1" r:link="rId2"/>
          <a:stretch>
            <a:fillRect/>
          </a:stretch>
        </p:blipFill>
        <p:spPr>
          <a:xfrm>
            <a:off x="7455535" y="3481705"/>
            <a:ext cx="3938270" cy="17030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4520" y="1259205"/>
            <a:ext cx="10982960"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sym typeface="+mn-ea"/>
              </a:rPr>
              <a:t>(2)</a:t>
            </a:r>
            <a:r>
              <a:rPr lang="zh-CN" sz="2400">
                <a:ea typeface="宋体" panose="02010600030101010101" pitchFamily="2" charset="-122"/>
                <a:sym typeface="+mn-ea"/>
              </a:rPr>
              <a:t>优点：</a:t>
            </a:r>
            <a:r>
              <a:rPr lang="en-US" sz="2400">
                <a:latin typeface="宋体" panose="02010600030101010101" pitchFamily="2" charset="-122"/>
                <a:ea typeface="宋体" panose="02010600030101010101" pitchFamily="2" charset="-122"/>
                <a:cs typeface="Times New Roman" panose="02020603050405020304" pitchFamily="18" charset="0"/>
                <a:sym typeface="+mn-ea"/>
              </a:rPr>
              <a:t>①</a:t>
            </a:r>
            <a:r>
              <a:rPr lang="zh-CN" sz="2400">
                <a:ea typeface="宋体" panose="02010600030101010101" pitchFamily="2" charset="-122"/>
                <a:sym typeface="+mn-ea"/>
              </a:rPr>
              <a:t>不需要控制木板做匀速直线运动便于操作；</a:t>
            </a:r>
            <a:r>
              <a:rPr lang="en-US" sz="2400">
                <a:latin typeface="宋体" panose="02010600030101010101" pitchFamily="2" charset="-122"/>
                <a:ea typeface="宋体" panose="02010600030101010101" pitchFamily="2" charset="-122"/>
                <a:cs typeface="Times New Roman" panose="02020603050405020304" pitchFamily="18" charset="0"/>
                <a:sym typeface="+mn-ea"/>
              </a:rPr>
              <a:t>②</a:t>
            </a:r>
            <a:r>
              <a:rPr lang="zh-CN" sz="2400">
                <a:ea typeface="宋体" panose="02010600030101010101" pitchFamily="2" charset="-122"/>
                <a:sym typeface="+mn-ea"/>
              </a:rPr>
              <a:t>弹簧测力计示数稳定便于读数．</a:t>
            </a:r>
            <a:endParaRPr lang="zh-CN" altLang="en-US" sz="2400"/>
          </a:p>
          <a:p>
            <a:pPr indent="0" fontAlgn="auto">
              <a:lnSpc>
                <a:spcPct val="150000"/>
              </a:lnSpc>
            </a:pPr>
            <a:r>
              <a:rPr lang="en-US" sz="2400">
                <a:latin typeface="Times New Roman" panose="02020603050405020304" pitchFamily="18" charset="0"/>
                <a:ea typeface="宋体" panose="02010600030101010101" pitchFamily="2" charset="-122"/>
              </a:rPr>
              <a:t>14. </a:t>
            </a:r>
            <a:r>
              <a:rPr lang="zh-CN" sz="2400">
                <a:ea typeface="宋体" panose="02010600030101010101" pitchFamily="2" charset="-122"/>
              </a:rPr>
              <a:t>探究及总结摩擦力与拉力的大小关系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静止或匀速直线运动时摩擦力等于拉力</a:t>
            </a:r>
            <a:r>
              <a:rPr lang="en-US" sz="2400">
                <a:latin typeface="Times New Roman" panose="02020603050405020304" pitchFamily="18" charset="0"/>
                <a:ea typeface="宋体" panose="02010600030101010101" pitchFamily="2" charset="-122"/>
              </a:rPr>
              <a:t>)15. </a:t>
            </a:r>
            <a:r>
              <a:rPr lang="zh-CN" sz="2400">
                <a:ea typeface="宋体" panose="02010600030101010101" pitchFamily="2" charset="-122"/>
              </a:rPr>
              <a:t>得出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物块运动的速度越大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滑动摩擦力越大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的错误结论的原因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物块做变速运动时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弹簧测力计的示数并不等于摩擦力的大小</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a:t>
            </a:r>
            <a:r>
              <a:rPr lang="zh-CN" sz="2400">
                <a:latin typeface="Times New Roman" panose="02020603050405020304" pitchFamily="18" charset="0"/>
                <a:ea typeface="黑体" panose="02010609060101010101" pitchFamily="49" charset="-122"/>
              </a:rPr>
              <a:t>结论：</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滑动摩擦力的大小与接触面所受的压力和接触面的粗糙程度有关；</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在压力一定的情况下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接触面越粗糙</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在接触面粗糙程度一定的情况下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压力越</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滑动摩擦力越大．</a:t>
            </a:r>
            <a:endParaRPr lang="zh-CN" altLang="en-US" sz="2400"/>
          </a:p>
        </p:txBody>
      </p:sp>
      <p:sp>
        <p:nvSpPr>
          <p:cNvPr id="3" name="文本框 2"/>
          <p:cNvSpPr txBox="1"/>
          <p:nvPr/>
        </p:nvSpPr>
        <p:spPr>
          <a:xfrm>
            <a:off x="8366760" y="4645660"/>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
        <p:nvSpPr>
          <p:cNvPr id="4" name="文本框 3"/>
          <p:cNvSpPr txBox="1"/>
          <p:nvPr/>
        </p:nvSpPr>
        <p:spPr>
          <a:xfrm>
            <a:off x="6791960" y="5219065"/>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26185" y="139763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213485" y="2284095"/>
            <a:ext cx="9738995" cy="341503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cs typeface="Times New Roman" panose="02020603050405020304" pitchFamily="18" charset="0"/>
              </a:rPr>
              <a:t>例　【实验名称】探究滑动摩擦力的大小与哪些因素有关．【设计实验与进行实验】</a:t>
            </a:r>
            <a:r>
              <a:rPr lang="en-US" sz="2400" b="0">
                <a:latin typeface="Times New Roman" panose="02020603050405020304" pitchFamily="18" charset="0"/>
                <a:cs typeface="Times New Roman" panose="02020603050405020304" pitchFamily="18" charset="0"/>
              </a:rPr>
              <a:t>(1)</a:t>
            </a:r>
            <a:r>
              <a:rPr lang="zh-CN" sz="2400" b="0">
                <a:latin typeface="Times New Roman" panose="02020603050405020304" pitchFamily="18" charset="0"/>
                <a:cs typeface="Times New Roman" panose="02020603050405020304" pitchFamily="18" charset="0"/>
              </a:rPr>
              <a:t>拉动物块前，应将弹簧测力计沿</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方向放置，然后进行调零．</a:t>
            </a:r>
            <a:r>
              <a:rPr lang="en-US" sz="2400" b="0">
                <a:latin typeface="Times New Roman" panose="02020603050405020304" pitchFamily="18" charset="0"/>
                <a:cs typeface="Times New Roman" panose="02020603050405020304" pitchFamily="18" charset="0"/>
              </a:rPr>
              <a:t>(2)</a:t>
            </a:r>
            <a:r>
              <a:rPr lang="zh-CN" sz="2400" b="0">
                <a:latin typeface="Times New Roman" panose="02020603050405020304" pitchFamily="18" charset="0"/>
                <a:cs typeface="Times New Roman" panose="02020603050405020304" pitchFamily="18" charset="0"/>
              </a:rPr>
              <a:t>实验时应沿水平方向拉动弹簧测力计，使物块做</a:t>
            </a:r>
            <a:r>
              <a:rPr lang="en-US" sz="2400" b="0">
                <a:latin typeface="Times New Roman" panose="02020603050405020304" pitchFamily="18" charset="0"/>
                <a:cs typeface="Times New Roman" panose="02020603050405020304" pitchFamily="18" charset="0"/>
              </a:rPr>
              <a:t>____</a:t>
            </a:r>
            <a:r>
              <a:rPr lang="en-US" sz="2400">
                <a:latin typeface="Times New Roman" panose="02020603050405020304" pitchFamily="18" charset="0"/>
                <a:cs typeface="Times New Roman" panose="02020603050405020304" pitchFamily="18" charset="0"/>
                <a:sym typeface="+mn-ea"/>
              </a:rPr>
              <a:t>___</a:t>
            </a:r>
            <a:r>
              <a:rPr lang="en-US" sz="2400" b="0">
                <a:latin typeface="Times New Roman" panose="02020603050405020304" pitchFamily="18" charset="0"/>
                <a:cs typeface="Times New Roman" panose="02020603050405020304" pitchFamily="18" charset="0"/>
              </a:rPr>
              <a:t>____</a:t>
            </a:r>
            <a:r>
              <a:rPr lang="zh-CN" sz="2400" b="0">
                <a:latin typeface="Times New Roman" panose="02020603050405020304" pitchFamily="18" charset="0"/>
                <a:cs typeface="Times New Roman" panose="02020603050405020304" pitchFamily="18" charset="0"/>
              </a:rPr>
              <a:t>运动，根据</a:t>
            </a:r>
            <a:r>
              <a:rPr lang="en-US" sz="2400" b="0">
                <a:latin typeface="Times New Roman" panose="02020603050405020304" pitchFamily="18" charset="0"/>
                <a:cs typeface="Times New Roman" panose="02020603050405020304" pitchFamily="18" charset="0"/>
              </a:rPr>
              <a:t>__________</a:t>
            </a:r>
            <a:r>
              <a:rPr lang="zh-CN" sz="2400" b="0">
                <a:latin typeface="Times New Roman" panose="02020603050405020304" pitchFamily="18" charset="0"/>
                <a:cs typeface="Times New Roman" panose="02020603050405020304" pitchFamily="18" charset="0"/>
              </a:rPr>
              <a:t>可知，此时物块所受的滑动摩擦力的大小</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弹簧测力计的示数．</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6149975" y="346900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水平</a:t>
            </a:r>
            <a:endParaRPr lang="zh-CN" altLang="en-US" sz="2400" b="0">
              <a:solidFill>
                <a:srgbClr val="FF0000"/>
              </a:solidFill>
              <a:ea typeface="宋体" panose="02010600030101010101" pitchFamily="2" charset="-122"/>
            </a:endParaRPr>
          </a:p>
        </p:txBody>
      </p:sp>
      <p:sp>
        <p:nvSpPr>
          <p:cNvPr id="3" name="文本框 2"/>
          <p:cNvSpPr txBox="1"/>
          <p:nvPr/>
        </p:nvSpPr>
        <p:spPr>
          <a:xfrm>
            <a:off x="1461135" y="4594860"/>
            <a:ext cx="15913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
        <p:nvSpPr>
          <p:cNvPr id="5" name="文本框 4"/>
          <p:cNvSpPr txBox="1"/>
          <p:nvPr/>
        </p:nvSpPr>
        <p:spPr>
          <a:xfrm>
            <a:off x="4516755" y="4594860"/>
            <a:ext cx="1473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二力平衡</a:t>
            </a:r>
            <a:endParaRPr lang="zh-CN" altLang="en-US" sz="2400" b="0">
              <a:solidFill>
                <a:srgbClr val="FF0000"/>
              </a:solidFill>
              <a:ea typeface="宋体" panose="02010600030101010101" pitchFamily="2" charset="-122"/>
            </a:endParaRPr>
          </a:p>
        </p:txBody>
      </p:sp>
      <p:sp>
        <p:nvSpPr>
          <p:cNvPr id="8" name="文本框 7"/>
          <p:cNvSpPr txBox="1"/>
          <p:nvPr/>
        </p:nvSpPr>
        <p:spPr>
          <a:xfrm>
            <a:off x="2437765" y="5122545"/>
            <a:ext cx="8007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02640" y="2421890"/>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grpSp>
        <p:nvGrpSpPr>
          <p:cNvPr id="3" name="组合 2"/>
          <p:cNvGrpSpPr/>
          <p:nvPr/>
        </p:nvGrpSpPr>
        <p:grpSpPr>
          <a:xfrm>
            <a:off x="844550" y="3502660"/>
            <a:ext cx="4998085" cy="523080"/>
            <a:chOff x="894" y="3246"/>
            <a:chExt cx="7871" cy="824"/>
          </a:xfrm>
        </p:grpSpPr>
        <p:sp>
          <p:nvSpPr>
            <p:cNvPr id="20481" name="文本框 4"/>
            <p:cNvSpPr txBox="1"/>
            <p:nvPr/>
          </p:nvSpPr>
          <p:spPr>
            <a:xfrm>
              <a:off x="3894" y="3246"/>
              <a:ext cx="487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二力平衡</a:t>
              </a:r>
              <a:r>
                <a:rPr sz="2400" dirty="0">
                  <a:latin typeface="Times New Roman" panose="02020603050405020304" pitchFamily="18" charset="0"/>
                  <a:ea typeface="宋体" panose="02010600030101010101" pitchFamily="2" charset="-122"/>
                  <a:cs typeface="Times New Roman" panose="02020603050405020304" pitchFamily="18" charset="0"/>
                </a:rPr>
                <a:t>(6年4考)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89940" y="4337050"/>
            <a:ext cx="1055687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平衡状态：</a:t>
            </a:r>
            <a:r>
              <a:rPr lang="zh-CN" sz="2400">
                <a:ea typeface="宋体" panose="02010600030101010101" pitchFamily="2" charset="-122"/>
              </a:rPr>
              <a:t>物体同时受到几个力作用时，如果保持</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状态，我们就说这几个力相互平衡，物体处于平衡状态．</a:t>
            </a:r>
            <a:endParaRPr lang="zh-CN" altLang="en-US" sz="2400"/>
          </a:p>
        </p:txBody>
      </p:sp>
      <p:grpSp>
        <p:nvGrpSpPr>
          <p:cNvPr id="18440" name="组合 4"/>
          <p:cNvGrpSpPr/>
          <p:nvPr/>
        </p:nvGrpSpPr>
        <p:grpSpPr>
          <a:xfrm>
            <a:off x="740854" y="1470025"/>
            <a:ext cx="10515147" cy="645159"/>
            <a:chOff x="1208" y="1190"/>
            <a:chExt cx="16640" cy="1018"/>
          </a:xfrm>
        </p:grpSpPr>
        <p:pic>
          <p:nvPicPr>
            <p:cNvPr id="18441" name="图片 1" descr="一级标"/>
            <p:cNvPicPr>
              <a:picLocks noChangeAspect="1"/>
            </p:cNvPicPr>
            <p:nvPr/>
          </p:nvPicPr>
          <p:blipFill>
            <a:blip r:embed="rId3"/>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2" name="文本框 1"/>
          <p:cNvSpPr txBox="1"/>
          <p:nvPr/>
        </p:nvSpPr>
        <p:spPr>
          <a:xfrm>
            <a:off x="7991475" y="4476750"/>
            <a:ext cx="9112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a:t>
            </a:r>
            <a:endParaRPr lang="zh-CN" altLang="en-US" sz="2400" b="0">
              <a:solidFill>
                <a:srgbClr val="FF0000"/>
              </a:solidFill>
              <a:ea typeface="宋体" panose="02010600030101010101" pitchFamily="2" charset="-122"/>
            </a:endParaRPr>
          </a:p>
        </p:txBody>
      </p:sp>
      <p:sp>
        <p:nvSpPr>
          <p:cNvPr id="5" name="文本框 4"/>
          <p:cNvSpPr txBox="1"/>
          <p:nvPr/>
        </p:nvSpPr>
        <p:spPr>
          <a:xfrm>
            <a:off x="9128760" y="4464050"/>
            <a:ext cx="21291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5810" y="2176780"/>
            <a:ext cx="10097770" cy="3969385"/>
          </a:xfrm>
          <a:prstGeom prst="rect">
            <a:avLst/>
          </a:prstGeom>
          <a:noFill/>
        </p:spPr>
        <p:txBody>
          <a:bodyPr wrap="square" rtlCol="0" anchor="t">
            <a:spAutoFit/>
          </a:bodyPr>
          <a:p>
            <a:pPr fontAlgn="auto">
              <a:lnSpc>
                <a:spcPct val="150000"/>
              </a:lnSpc>
            </a:pPr>
            <a:r>
              <a:rPr lang="zh-CN" sz="2400">
                <a:ea typeface="宋体" panose="02010600030101010101" pitchFamily="2" charset="-122"/>
                <a:sym typeface="+mn-ea"/>
              </a:rPr>
              <a:t>【分析与论证】</a:t>
            </a:r>
            <a:r>
              <a:rPr lang="en-US" sz="2400">
                <a:latin typeface="Times New Roman" panose="02020603050405020304" pitchFamily="18" charset="0"/>
                <a:ea typeface="宋体" panose="02010600030101010101" pitchFamily="2" charset="-122"/>
                <a:sym typeface="+mn-ea"/>
              </a:rPr>
              <a:t>(1)</a:t>
            </a:r>
            <a:r>
              <a:rPr lang="zh-CN" sz="2400">
                <a:ea typeface="宋体" panose="02010600030101010101" pitchFamily="2" charset="-122"/>
                <a:sym typeface="+mn-ea"/>
              </a:rPr>
              <a:t>比较</a:t>
            </a:r>
            <a:r>
              <a:rPr lang="en-US" sz="2400">
                <a:latin typeface="Times New Roman" panose="02020603050405020304" pitchFamily="18" charset="0"/>
                <a:ea typeface="宋体" panose="02010600030101010101" pitchFamily="2" charset="-122"/>
                <a:sym typeface="+mn-ea"/>
              </a:rPr>
              <a:t>_______</a:t>
            </a:r>
            <a:r>
              <a:rPr lang="zh-CN" sz="2400">
                <a:ea typeface="宋体" panose="02010600030101010101" pitchFamily="2" charset="-122"/>
                <a:sym typeface="+mn-ea"/>
              </a:rPr>
              <a:t>两图</a:t>
            </a:r>
            <a:endParaRPr lang="zh-CN" sz="2400">
              <a:ea typeface="宋体" panose="02010600030101010101" pitchFamily="2" charset="-122"/>
              <a:sym typeface="+mn-ea"/>
            </a:endParaRPr>
          </a:p>
          <a:p>
            <a:pPr fontAlgn="auto">
              <a:lnSpc>
                <a:spcPct val="150000"/>
              </a:lnSpc>
            </a:pPr>
            <a:r>
              <a:rPr lang="zh-CN" sz="2400">
                <a:ea typeface="宋体" panose="02010600030101010101" pitchFamily="2" charset="-122"/>
                <a:sym typeface="+mn-ea"/>
              </a:rPr>
              <a:t>可知</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在</a:t>
            </a:r>
            <a:r>
              <a:rPr lang="en-US" sz="2400">
                <a:latin typeface="Times New Roman" panose="02020603050405020304" pitchFamily="18" charset="0"/>
                <a:ea typeface="宋体" panose="02010600030101010101" pitchFamily="2" charset="-122"/>
                <a:sym typeface="+mn-ea"/>
              </a:rPr>
              <a:t>_______</a:t>
            </a:r>
            <a:r>
              <a:rPr lang="zh-CN" sz="2400">
                <a:ea typeface="宋体" panose="02010600030101010101" pitchFamily="2" charset="-122"/>
                <a:sym typeface="+mn-ea"/>
              </a:rPr>
              <a:t>一</a:t>
            </a:r>
            <a:endParaRPr lang="zh-CN" sz="2400">
              <a:ea typeface="宋体" panose="02010600030101010101" pitchFamily="2" charset="-122"/>
              <a:sym typeface="+mn-ea"/>
            </a:endParaRPr>
          </a:p>
          <a:p>
            <a:pPr fontAlgn="auto">
              <a:lnSpc>
                <a:spcPct val="150000"/>
              </a:lnSpc>
            </a:pPr>
            <a:r>
              <a:rPr lang="zh-CN" sz="2400">
                <a:ea typeface="宋体" panose="02010600030101010101" pitchFamily="2" charset="-122"/>
                <a:sym typeface="+mn-ea"/>
              </a:rPr>
              <a:t>定时</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接触面越粗糙</a:t>
            </a:r>
            <a:r>
              <a:rPr lang="zh-CN" sz="2400">
                <a:latin typeface="Times New Roman" panose="02020603050405020304" pitchFamily="18" charset="0"/>
                <a:ea typeface="宋体" panose="02010600030101010101" pitchFamily="2" charset="-122"/>
                <a:sym typeface="+mn-ea"/>
              </a:rPr>
              <a:t>，</a:t>
            </a:r>
            <a:endParaRPr lang="zh-CN" sz="2400">
              <a:latin typeface="Times New Roman" panose="02020603050405020304" pitchFamily="18" charset="0"/>
              <a:ea typeface="宋体" panose="02010600030101010101" pitchFamily="2" charset="-122"/>
              <a:sym typeface="+mn-ea"/>
            </a:endParaRPr>
          </a:p>
          <a:p>
            <a:pPr fontAlgn="auto">
              <a:lnSpc>
                <a:spcPct val="150000"/>
              </a:lnSpc>
            </a:pPr>
            <a:r>
              <a:rPr lang="zh-CN" sz="2400">
                <a:ea typeface="宋体" panose="02010600030101010101" pitchFamily="2" charset="-122"/>
                <a:sym typeface="+mn-ea"/>
              </a:rPr>
              <a:t>滑动摩擦力越大．</a:t>
            </a:r>
            <a:r>
              <a:rPr lang="en-US" sz="2400">
                <a:latin typeface="Times New Roman" panose="02020603050405020304" pitchFamily="18" charset="0"/>
                <a:ea typeface="宋体" panose="02010600030101010101" pitchFamily="2" charset="-122"/>
                <a:sym typeface="+mn-ea"/>
              </a:rPr>
              <a:t>(2)</a:t>
            </a:r>
            <a:r>
              <a:rPr lang="zh-CN" sz="2400">
                <a:ea typeface="宋体" panose="02010600030101010101" pitchFamily="2" charset="-122"/>
                <a:sym typeface="+mn-ea"/>
              </a:rPr>
              <a:t>比较乙、丙两图可以得出的结论是</a:t>
            </a:r>
            <a:r>
              <a:rPr lang="en-US" sz="2400">
                <a:latin typeface="Times New Roman" panose="02020603050405020304" pitchFamily="18" charset="0"/>
                <a:ea typeface="宋体" panose="02010600030101010101" pitchFamily="2" charset="-122"/>
                <a:sym typeface="+mn-ea"/>
              </a:rPr>
              <a:t>___________________________________________________</a:t>
            </a:r>
            <a:r>
              <a:rPr lang="en-US" sz="2400">
                <a:latin typeface="Times New Roman" panose="02020603050405020304" pitchFamily="18" charset="0"/>
                <a:cs typeface="Times New Roman" panose="02020603050405020304" pitchFamily="18" charset="0"/>
                <a:sym typeface="+mn-ea"/>
              </a:rPr>
              <a:t>______________.</a:t>
            </a:r>
            <a:endParaRPr lang="zh-CN" altLang="en-US" sz="2400">
              <a:ea typeface="宋体" panose="02010600030101010101" pitchFamily="2" charset="-122"/>
              <a:sym typeface="+mn-ea"/>
            </a:endParaRPr>
          </a:p>
        </p:txBody>
      </p:sp>
      <p:sp>
        <p:nvSpPr>
          <p:cNvPr id="100" name="文本框 99"/>
          <p:cNvSpPr txBox="1"/>
          <p:nvPr/>
        </p:nvSpPr>
        <p:spPr>
          <a:xfrm>
            <a:off x="765810" y="977900"/>
            <a:ext cx="1023239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小明按</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中操作进行了如图所示的实验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分别读出三种情况下弹簧测力计的示数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图甲中物块受到的摩擦力</a:t>
            </a:r>
            <a:r>
              <a:rPr lang="zh-CN" sz="2400" b="0">
                <a:latin typeface="Times New Roman" panose="02020603050405020304" pitchFamily="18" charset="0"/>
                <a:ea typeface="宋体" panose="02010600030101010101" pitchFamily="2" charset="-122"/>
              </a:rPr>
              <a:t>为</a:t>
            </a:r>
            <a:r>
              <a:rPr lang="en-US" sz="2400" b="0">
                <a:latin typeface="Times New Roman" panose="02020603050405020304" pitchFamily="18" charset="0"/>
                <a:ea typeface="宋体" panose="02010600030101010101" pitchFamily="2" charset="-122"/>
              </a:rPr>
              <a:t>________N.</a:t>
            </a:r>
            <a:endParaRPr lang="zh-CN" altLang="en-US" sz="2400"/>
          </a:p>
        </p:txBody>
      </p:sp>
      <p:pic>
        <p:nvPicPr>
          <p:cNvPr id="2" name="图片 -2147482113" descr="C:\Documents and Settings\Administrator\桌面\江西物理(JK)\N172.TIF"/>
          <p:cNvPicPr>
            <a:picLocks noChangeAspect="1"/>
          </p:cNvPicPr>
          <p:nvPr/>
        </p:nvPicPr>
        <p:blipFill>
          <a:blip r:embed="rId1" r:link="rId2"/>
          <a:stretch>
            <a:fillRect/>
          </a:stretch>
        </p:blipFill>
        <p:spPr>
          <a:xfrm>
            <a:off x="4097655" y="2294890"/>
            <a:ext cx="7484110" cy="2317115"/>
          </a:xfrm>
          <a:prstGeom prst="rect">
            <a:avLst/>
          </a:prstGeom>
          <a:noFill/>
          <a:ln w="9525">
            <a:noFill/>
          </a:ln>
        </p:spPr>
      </p:pic>
      <p:sp>
        <p:nvSpPr>
          <p:cNvPr id="3" name="文本框 2"/>
          <p:cNvSpPr txBox="1"/>
          <p:nvPr/>
        </p:nvSpPr>
        <p:spPr>
          <a:xfrm>
            <a:off x="7480300" y="4740275"/>
            <a:ext cx="1022985" cy="368300"/>
          </a:xfrm>
          <a:prstGeom prst="rect">
            <a:avLst/>
          </a:prstGeom>
          <a:noFill/>
          <a:ln w="9525">
            <a:noFill/>
          </a:ln>
        </p:spPr>
        <p:txBody>
          <a:bodyPr wrap="square">
            <a:spAutoFit/>
          </a:bodyPr>
          <a:p>
            <a:pPr indent="0"/>
            <a:r>
              <a:rPr lang="zh-CN" b="0">
                <a:cs typeface="楷体_GB2312" charset="0"/>
              </a:rPr>
              <a:t>例题图</a:t>
            </a:r>
            <a:endParaRPr lang="zh-CN" altLang="en-US"/>
          </a:p>
        </p:txBody>
      </p:sp>
      <p:sp>
        <p:nvSpPr>
          <p:cNvPr id="5" name="文本框 4"/>
          <p:cNvSpPr txBox="1"/>
          <p:nvPr/>
        </p:nvSpPr>
        <p:spPr>
          <a:xfrm>
            <a:off x="6316980" y="1631315"/>
            <a:ext cx="6267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3.4</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1780540" y="2863850"/>
            <a:ext cx="11753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a:t>
            </a:r>
            <a:r>
              <a:rPr lang="zh-CN" sz="2400" b="0">
                <a:solidFill>
                  <a:srgbClr val="FF0000"/>
                </a:solidFill>
                <a:latin typeface="Times New Roman" panose="02020603050405020304" pitchFamily="18" charset="0"/>
                <a:ea typeface="宋体" panose="02010600030101010101" pitchFamily="2" charset="-122"/>
              </a:rPr>
              <a:t>、乙</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2176145" y="3400425"/>
            <a:ext cx="897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压力</a:t>
            </a:r>
            <a:r>
              <a:rPr lang="zh-CN" sz="1050" b="0">
                <a:ea typeface="宋体" panose="02010600030101010101" pitchFamily="2" charset="-122"/>
              </a:rPr>
              <a:t>　</a:t>
            </a:r>
            <a:endParaRPr lang="zh-CN" altLang="en-US"/>
          </a:p>
        </p:txBody>
      </p:sp>
      <p:sp>
        <p:nvSpPr>
          <p:cNvPr id="8" name="文本框 7"/>
          <p:cNvSpPr txBox="1"/>
          <p:nvPr/>
        </p:nvSpPr>
        <p:spPr>
          <a:xfrm>
            <a:off x="859155" y="5542280"/>
            <a:ext cx="95929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当接触面的粗糙程度相同时</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压力越大</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滑动摩擦力越大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8805" y="1289050"/>
            <a:ext cx="10911840" cy="230695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【交流反思】在实验操作中小明发现</a:t>
            </a:r>
            <a:r>
              <a:rPr lang="zh-CN" sz="2400" b="0">
                <a:latin typeface="Times New Roman" panose="02020603050405020304" pitchFamily="18" charset="0"/>
                <a:ea typeface="宋体" panose="02010600030101010101" pitchFamily="2" charset="-122"/>
              </a:rPr>
              <a:t>，</a:t>
            </a:r>
            <a:r>
              <a:rPr lang="zh-CN" sz="2400">
                <a:ea typeface="宋体" panose="02010600030101010101" pitchFamily="2" charset="-122"/>
                <a:sym typeface="+mn-ea"/>
              </a:rPr>
              <a:t>如图丁所示</a:t>
            </a:r>
            <a:r>
              <a:rPr lang="zh-CN" sz="2400">
                <a:latin typeface="Times New Roman" panose="02020603050405020304" pitchFamily="18" charset="0"/>
                <a:ea typeface="宋体" panose="02010600030101010101" pitchFamily="2" charset="-122"/>
                <a:sym typeface="+mn-ea"/>
              </a:rPr>
              <a:t>，</a:t>
            </a:r>
            <a:r>
              <a:rPr lang="zh-CN" sz="2400" b="0">
                <a:ea typeface="宋体" panose="02010600030101010101" pitchFamily="2" charset="-122"/>
              </a:rPr>
              <a:t>弹簧测力计不沿水平方向拉动时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也可使物块在长木板上沿水平方向做匀速直线运动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此过程中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物块处于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平衡</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非平衡</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状态；弹簧测力计对物块的拉力和物块受到的滑动摩擦力</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是</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不是</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一对平衡力．</a:t>
            </a:r>
            <a:endParaRPr lang="zh-CN" altLang="en-US" sz="2400"/>
          </a:p>
        </p:txBody>
      </p:sp>
      <p:pic>
        <p:nvPicPr>
          <p:cNvPr id="2" name="图片 -2147482112" descr="C:\Documents and Settings\Administrator\桌面\江西物理(JK)\N173.TIF"/>
          <p:cNvPicPr>
            <a:picLocks noChangeAspect="1"/>
          </p:cNvPicPr>
          <p:nvPr/>
        </p:nvPicPr>
        <p:blipFill>
          <a:blip r:embed="rId1" r:link="rId2"/>
          <a:stretch>
            <a:fillRect/>
          </a:stretch>
        </p:blipFill>
        <p:spPr>
          <a:xfrm>
            <a:off x="4294505" y="4096385"/>
            <a:ext cx="3863340" cy="1034415"/>
          </a:xfrm>
          <a:prstGeom prst="rect">
            <a:avLst/>
          </a:prstGeom>
          <a:noFill/>
          <a:ln w="9525">
            <a:noFill/>
          </a:ln>
        </p:spPr>
      </p:pic>
      <p:sp>
        <p:nvSpPr>
          <p:cNvPr id="3" name="文本框 2"/>
          <p:cNvSpPr txBox="1"/>
          <p:nvPr/>
        </p:nvSpPr>
        <p:spPr>
          <a:xfrm>
            <a:off x="5648960" y="5555615"/>
            <a:ext cx="1155065" cy="368300"/>
          </a:xfrm>
          <a:prstGeom prst="rect">
            <a:avLst/>
          </a:prstGeom>
          <a:noFill/>
          <a:ln w="9525">
            <a:noFill/>
          </a:ln>
        </p:spPr>
        <p:txBody>
          <a:bodyPr wrap="square">
            <a:spAutoFit/>
          </a:bodyPr>
          <a:p>
            <a:pPr indent="0"/>
            <a:r>
              <a:rPr lang="zh-CN" b="0">
                <a:cs typeface="楷体_GB2312" charset="0"/>
              </a:rPr>
              <a:t>例题图丁</a:t>
            </a:r>
            <a:endParaRPr lang="zh-CN" altLang="en-US"/>
          </a:p>
        </p:txBody>
      </p:sp>
      <p:sp>
        <p:nvSpPr>
          <p:cNvPr id="4" name="文本框 3"/>
          <p:cNvSpPr txBox="1"/>
          <p:nvPr/>
        </p:nvSpPr>
        <p:spPr>
          <a:xfrm>
            <a:off x="913130" y="248348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a:t>
            </a:r>
            <a:endParaRPr lang="zh-CN" altLang="en-US" sz="2400" b="0">
              <a:solidFill>
                <a:srgbClr val="FF0000"/>
              </a:solidFill>
              <a:ea typeface="宋体" panose="02010600030101010101" pitchFamily="2" charset="-122"/>
            </a:endParaRPr>
          </a:p>
        </p:txBody>
      </p:sp>
      <p:sp>
        <p:nvSpPr>
          <p:cNvPr id="5" name="文本框 4"/>
          <p:cNvSpPr txBox="1"/>
          <p:nvPr/>
        </p:nvSpPr>
        <p:spPr>
          <a:xfrm>
            <a:off x="3023235" y="303085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不是</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75665" y="149860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62965" y="2252345"/>
            <a:ext cx="1046607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丙图中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开始拉动物块时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拉力逐渐增大</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但物块仍静止</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物块受到的摩擦力</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变大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变小</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不变</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小红猜想滑动摩擦力的大小可能跟接触面的面积有关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于是她在粗糙木板表面换了一个材料与形状相同但底面积较大的物块进行实验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测得的滑动摩擦力变大</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由此判断猜想正确．你认为她这种做法是</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正确</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错误</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理由</a:t>
            </a:r>
            <a:r>
              <a:rPr lang="en-US" sz="2400" b="0">
                <a:latin typeface="Times New Roman" panose="02020603050405020304" pitchFamily="18" charset="0"/>
                <a:ea typeface="宋体" panose="02010600030101010101" pitchFamily="2" charset="-122"/>
              </a:rPr>
              <a:t>____________________________________</a:t>
            </a:r>
            <a:r>
              <a:rPr lang="zh-CN" sz="2400" b="0">
                <a:ea typeface="宋体" panose="02010600030101010101" pitchFamily="2" charset="-122"/>
              </a:rPr>
              <a:t>．</a:t>
            </a:r>
            <a:endParaRPr lang="zh-CN" altLang="en-US" sz="2400"/>
          </a:p>
        </p:txBody>
      </p:sp>
      <p:sp>
        <p:nvSpPr>
          <p:cNvPr id="3" name="文本框 2"/>
          <p:cNvSpPr txBox="1"/>
          <p:nvPr/>
        </p:nvSpPr>
        <p:spPr>
          <a:xfrm>
            <a:off x="1715770" y="289496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变大</a:t>
            </a:r>
            <a:endParaRPr lang="zh-CN" altLang="en-US" sz="2400" b="0">
              <a:solidFill>
                <a:srgbClr val="FF0000"/>
              </a:solidFill>
              <a:ea typeface="宋体" panose="02010600030101010101" pitchFamily="2" charset="-122"/>
            </a:endParaRPr>
          </a:p>
        </p:txBody>
      </p:sp>
      <p:sp>
        <p:nvSpPr>
          <p:cNvPr id="6" name="文本框 5"/>
          <p:cNvSpPr txBox="1"/>
          <p:nvPr/>
        </p:nvSpPr>
        <p:spPr>
          <a:xfrm>
            <a:off x="8016240" y="456120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错误</a:t>
            </a:r>
            <a:endParaRPr lang="zh-CN" altLang="en-US" sz="2400" b="0">
              <a:solidFill>
                <a:srgbClr val="FF0000"/>
              </a:solidFill>
              <a:ea typeface="宋体" panose="02010600030101010101" pitchFamily="2" charset="-122"/>
            </a:endParaRPr>
          </a:p>
        </p:txBody>
      </p:sp>
      <p:sp>
        <p:nvSpPr>
          <p:cNvPr id="7" name="文本框 6"/>
          <p:cNvSpPr txBox="1"/>
          <p:nvPr/>
        </p:nvSpPr>
        <p:spPr>
          <a:xfrm>
            <a:off x="3987800" y="5104130"/>
            <a:ext cx="3356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没有控制压力大小不变</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9280" y="1049655"/>
            <a:ext cx="1101280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实验过程中很难保持物块做匀速直线运动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小君将实验装置进行了如图戊所示的改进</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用该装置进行实验时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缓慢拉动木板和快速拉动木板相比</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物块两次所受的摩擦力</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相等</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不相等</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由此得出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滑动摩擦力的大小与物体运动快慢</a:t>
            </a:r>
            <a:r>
              <a:rPr lang="en-US" sz="2400" b="0">
                <a:latin typeface="Times New Roman" panose="02020603050405020304" pitchFamily="18" charset="0"/>
                <a:ea typeface="宋体" panose="02010600030101010101" pitchFamily="2" charset="-122"/>
              </a:rPr>
              <a:t>____________(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有关</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无关</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sz="2400"/>
          </a:p>
        </p:txBody>
      </p:sp>
      <p:pic>
        <p:nvPicPr>
          <p:cNvPr id="2" name="图片 -2147482110" descr="C:\Documents and Settings\Administrator\桌面\江西物理(JK)\N174.TIF"/>
          <p:cNvPicPr>
            <a:picLocks noChangeAspect="1"/>
          </p:cNvPicPr>
          <p:nvPr/>
        </p:nvPicPr>
        <p:blipFill>
          <a:blip r:embed="rId1" r:link="rId2"/>
          <a:stretch>
            <a:fillRect/>
          </a:stretch>
        </p:blipFill>
        <p:spPr>
          <a:xfrm>
            <a:off x="3567430" y="3548380"/>
            <a:ext cx="5056505" cy="1833880"/>
          </a:xfrm>
          <a:prstGeom prst="rect">
            <a:avLst/>
          </a:prstGeom>
          <a:noFill/>
          <a:ln w="9525">
            <a:noFill/>
          </a:ln>
        </p:spPr>
      </p:pic>
      <p:sp>
        <p:nvSpPr>
          <p:cNvPr id="3" name="文本框 2"/>
          <p:cNvSpPr txBox="1"/>
          <p:nvPr/>
        </p:nvSpPr>
        <p:spPr>
          <a:xfrm>
            <a:off x="5818505" y="5657215"/>
            <a:ext cx="1175385" cy="368300"/>
          </a:xfrm>
          <a:prstGeom prst="rect">
            <a:avLst/>
          </a:prstGeom>
          <a:noFill/>
          <a:ln w="9525">
            <a:noFill/>
          </a:ln>
        </p:spPr>
        <p:txBody>
          <a:bodyPr wrap="square">
            <a:spAutoFit/>
          </a:bodyPr>
          <a:p>
            <a:pPr indent="0"/>
            <a:r>
              <a:rPr lang="zh-CN" b="0">
                <a:cs typeface="楷体_GB2312" charset="0"/>
              </a:rPr>
              <a:t>例题图戊</a:t>
            </a:r>
            <a:endParaRPr lang="zh-CN" altLang="en-US"/>
          </a:p>
        </p:txBody>
      </p:sp>
      <p:sp>
        <p:nvSpPr>
          <p:cNvPr id="4" name="文本框 3"/>
          <p:cNvSpPr txBox="1"/>
          <p:nvPr/>
        </p:nvSpPr>
        <p:spPr>
          <a:xfrm>
            <a:off x="2273935" y="2277110"/>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5" name="文本框 4"/>
          <p:cNvSpPr txBox="1"/>
          <p:nvPr/>
        </p:nvSpPr>
        <p:spPr>
          <a:xfrm>
            <a:off x="2922905" y="2818130"/>
            <a:ext cx="982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无关</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715963" y="1424305"/>
          <a:ext cx="10686415" cy="4937760"/>
        </p:xfrm>
        <a:graphic>
          <a:graphicData uri="http://schemas.openxmlformats.org/drawingml/2006/table">
            <a:tbl>
              <a:tblPr firstRow="1" bandRow="1">
                <a:tableStyleId>{5940675A-B579-460E-94D1-54222C63F5DA}</a:tableStyleId>
              </a:tblPr>
              <a:tblGrid>
                <a:gridCol w="1917700"/>
                <a:gridCol w="4742180"/>
                <a:gridCol w="402653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二力平衡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相互作用力</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示意图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rowSpan="3">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相同点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等大：两个力大小________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反向：两个力方向_______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共线：两个力作用在______________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不同点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作用在________物体上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作用在________物体上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2102" descr="C:\Documents and Settings\Administrator\桌面\江西物理(JK)\N161.TIF"/>
          <p:cNvPicPr>
            <a:picLocks noChangeAspect="1"/>
          </p:cNvPicPr>
          <p:nvPr/>
        </p:nvPicPr>
        <p:blipFill>
          <a:blip r:embed="rId2" r:link="rId3"/>
          <a:stretch>
            <a:fillRect/>
          </a:stretch>
        </p:blipFill>
        <p:spPr>
          <a:xfrm>
            <a:off x="3866515" y="2030730"/>
            <a:ext cx="2019300" cy="2028190"/>
          </a:xfrm>
          <a:prstGeom prst="rect">
            <a:avLst/>
          </a:prstGeom>
          <a:noFill/>
          <a:ln w="9525">
            <a:noFill/>
          </a:ln>
        </p:spPr>
      </p:pic>
      <p:pic>
        <p:nvPicPr>
          <p:cNvPr id="4" name="图片 -2147482101" descr="C:\Documents and Settings\Administrator\桌面\江西物理(JK)\N162.TIF"/>
          <p:cNvPicPr>
            <a:picLocks noChangeAspect="1"/>
          </p:cNvPicPr>
          <p:nvPr/>
        </p:nvPicPr>
        <p:blipFill>
          <a:blip r:embed="rId4" r:link="rId5"/>
          <a:stretch>
            <a:fillRect/>
          </a:stretch>
        </p:blipFill>
        <p:spPr>
          <a:xfrm>
            <a:off x="8421370" y="2040890"/>
            <a:ext cx="1979295" cy="1987550"/>
          </a:xfrm>
          <a:prstGeom prst="rect">
            <a:avLst/>
          </a:prstGeom>
          <a:noFill/>
          <a:ln w="9525">
            <a:noFill/>
          </a:ln>
        </p:spPr>
      </p:pic>
      <p:sp>
        <p:nvSpPr>
          <p:cNvPr id="5" name="文本框 4"/>
          <p:cNvSpPr txBox="1"/>
          <p:nvPr/>
        </p:nvSpPr>
        <p:spPr>
          <a:xfrm>
            <a:off x="7814310" y="4257675"/>
            <a:ext cx="8108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6" name="文本框 5"/>
          <p:cNvSpPr txBox="1"/>
          <p:nvPr/>
        </p:nvSpPr>
        <p:spPr>
          <a:xfrm>
            <a:off x="7875905" y="4806950"/>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a:t>
            </a:r>
            <a:endParaRPr lang="zh-CN" altLang="en-US" sz="2400" b="0">
              <a:solidFill>
                <a:srgbClr val="FF0000"/>
              </a:solidFill>
              <a:ea typeface="宋体" panose="02010600030101010101" pitchFamily="2" charset="-122"/>
            </a:endParaRPr>
          </a:p>
        </p:txBody>
      </p:sp>
      <p:sp>
        <p:nvSpPr>
          <p:cNvPr id="7" name="文本框 6"/>
          <p:cNvSpPr txBox="1"/>
          <p:nvPr/>
        </p:nvSpPr>
        <p:spPr>
          <a:xfrm>
            <a:off x="7404100" y="5361305"/>
            <a:ext cx="20681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同一直线上</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4579620" y="5879465"/>
            <a:ext cx="9220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同一</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914765" y="5892165"/>
            <a:ext cx="8401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不同</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654050" y="701040"/>
            <a:ext cx="4653280" cy="645160"/>
          </a:xfrm>
          <a:prstGeom prst="rect">
            <a:avLst/>
          </a:prstGeom>
          <a:noFill/>
        </p:spPr>
        <p:txBody>
          <a:bodyPr wrap="none" rtlCol="0" anchor="t">
            <a:spAutoFit/>
          </a:bodyPr>
          <a:p>
            <a:pPr indent="0" fontAlgn="auto">
              <a:lnSpc>
                <a:spcPct val="150000"/>
              </a:lnSpc>
            </a:pPr>
            <a:r>
              <a:rPr lang="en-US" sz="2400">
                <a:latin typeface="Times New Roman" panose="02020603050405020304" pitchFamily="18" charset="0"/>
                <a:ea typeface="黑体" panose="02010609060101010101" pitchFamily="49" charset="-122"/>
                <a:sym typeface="+mn-ea"/>
              </a:rPr>
              <a:t>2. </a:t>
            </a:r>
            <a:r>
              <a:rPr lang="zh-CN" sz="2400">
                <a:ea typeface="黑体" panose="02010609060101010101" pitchFamily="49" charset="-122"/>
                <a:sym typeface="+mn-ea"/>
              </a:rPr>
              <a:t>二力平衡与相互作用力</a:t>
            </a:r>
            <a:r>
              <a:rPr lang="en-US" sz="2400">
                <a:latin typeface="Times New Roman" panose="02020603050405020304" pitchFamily="18" charset="0"/>
                <a:cs typeface="仿宋_GB2312" charset="0"/>
                <a:sym typeface="+mn-ea"/>
              </a:rPr>
              <a:t>(6</a:t>
            </a:r>
            <a:r>
              <a:rPr lang="zh-CN" sz="2400">
                <a:cs typeface="仿宋_GB2312" charset="0"/>
                <a:sym typeface="+mn-ea"/>
              </a:rPr>
              <a:t>年</a:t>
            </a:r>
            <a:r>
              <a:rPr lang="en-US" sz="2400">
                <a:latin typeface="Times New Roman" panose="02020603050405020304" pitchFamily="18" charset="0"/>
                <a:cs typeface="仿宋_GB2312" charset="0"/>
                <a:sym typeface="+mn-ea"/>
              </a:rPr>
              <a:t>4</a:t>
            </a:r>
            <a:r>
              <a:rPr lang="zh-CN" sz="2400">
                <a:cs typeface="仿宋_GB2312" charset="0"/>
                <a:sym typeface="+mn-ea"/>
              </a:rPr>
              <a:t>考</a:t>
            </a:r>
            <a:r>
              <a:rPr lang="en-US" sz="2400">
                <a:latin typeface="Times New Roman" panose="02020603050405020304" pitchFamily="18" charset="0"/>
                <a:cs typeface="仿宋_GB2312" charset="0"/>
                <a:sym typeface="+mn-ea"/>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14730" y="93789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87730" y="1399540"/>
            <a:ext cx="8346440"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 </a:t>
            </a:r>
            <a:r>
              <a:rPr lang="zh-CN" sz="2400" b="0">
                <a:ea typeface="宋体" panose="02010600030101010101" pitchFamily="2" charset="-122"/>
              </a:rPr>
              <a:t>下列说法正确的是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solidFill>
                  <a:schemeClr val="tx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Times New Roman" panose="02020603050405020304" pitchFamily="18" charset="0"/>
              </a:rPr>
              <a:t>①</a:t>
            </a:r>
            <a:r>
              <a:rPr lang="zh-CN" sz="2400" b="0">
                <a:ea typeface="宋体" panose="02010600030101010101" pitchFamily="2" charset="-122"/>
              </a:rPr>
              <a:t>静止放在桌面上的物理课本对桌面的压力与桌面对课本的支持力是一对相互作用力；</a:t>
            </a: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ea typeface="宋体" panose="02010600030101010101" pitchFamily="2" charset="-122"/>
              </a:rPr>
              <a:t>传送带上水平匀速运动的工件所受的重力与传送带对工件的支持力是一对平衡力；</a:t>
            </a: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ea typeface="宋体" panose="02010600030101010101" pitchFamily="2" charset="-122"/>
              </a:rPr>
              <a:t>平直路面上匀速行驶的汽车所受的阻力与牵引力是一对相互作用力；</a:t>
            </a:r>
            <a:r>
              <a:rPr lang="en-US" sz="2400" b="0">
                <a:latin typeface="宋体" panose="02010600030101010101" pitchFamily="2" charset="-122"/>
                <a:ea typeface="宋体" panose="02010600030101010101" pitchFamily="2" charset="-122"/>
                <a:cs typeface="Times New Roman" panose="02020603050405020304" pitchFamily="18" charset="0"/>
              </a:rPr>
              <a:t>④</a:t>
            </a:r>
            <a:r>
              <a:rPr lang="zh-CN" sz="2400" b="0">
                <a:ea typeface="宋体" panose="02010600030101010101" pitchFamily="2" charset="-122"/>
              </a:rPr>
              <a:t>拔河比赛时，两队选手对绳的拉力是一对相互作用力；</a:t>
            </a:r>
            <a:r>
              <a:rPr lang="en-US" sz="2400" b="0">
                <a:latin typeface="宋体" panose="02010600030101010101" pitchFamily="2" charset="-122"/>
                <a:ea typeface="宋体" panose="02010600030101010101" pitchFamily="2" charset="-122"/>
                <a:cs typeface="Times New Roman" panose="02020603050405020304" pitchFamily="18" charset="0"/>
              </a:rPr>
              <a:t>⑤</a:t>
            </a:r>
            <a:r>
              <a:rPr lang="zh-CN" sz="2400" b="0">
                <a:ea typeface="宋体" panose="02010600030101010101" pitchFamily="2" charset="-122"/>
              </a:rPr>
              <a:t>运动员在滑雪训练时，滑雪板受到的重力与雪地对滑雪板的支持力是一对平衡力；</a:t>
            </a:r>
            <a:r>
              <a:rPr lang="en-US" sz="2400" b="0">
                <a:latin typeface="宋体" panose="02010600030101010101" pitchFamily="2" charset="-122"/>
                <a:ea typeface="宋体" panose="02010600030101010101" pitchFamily="2" charset="-122"/>
                <a:cs typeface="Times New Roman" panose="02020603050405020304" pitchFamily="18" charset="0"/>
              </a:rPr>
              <a:t>⑥</a:t>
            </a:r>
            <a:r>
              <a:rPr lang="zh-CN" sz="2400" b="0">
                <a:ea typeface="宋体" panose="02010600030101010101" pitchFamily="2" charset="-122"/>
              </a:rPr>
              <a:t>提水时，手对水桶的力与水桶对手向下的力是一对相互作用力</a:t>
            </a:r>
            <a:endParaRPr lang="zh-CN" altLang="en-US" sz="2400"/>
          </a:p>
        </p:txBody>
      </p:sp>
      <p:grpSp>
        <p:nvGrpSpPr>
          <p:cNvPr id="30" name="组合 29"/>
          <p:cNvGrpSpPr/>
          <p:nvPr/>
        </p:nvGrpSpPr>
        <p:grpSpPr>
          <a:xfrm>
            <a:off x="9493885" y="328041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3864610" y="1513840"/>
            <a:ext cx="1185545" cy="460375"/>
          </a:xfrm>
          <a:prstGeom prst="rect">
            <a:avLst/>
          </a:prstGeom>
          <a:noFill/>
          <a:ln w="9525">
            <a:noFill/>
          </a:ln>
        </p:spPr>
        <p:txBody>
          <a:bodyPr wrap="square">
            <a:spAutoFit/>
          </a:bodyPr>
          <a:p>
            <a:pPr indent="0"/>
            <a:r>
              <a:rPr lang="en-US" sz="2400" b="0">
                <a:solidFill>
                  <a:srgbClr val="FF0000"/>
                </a:solidFill>
                <a:latin typeface="Calibri" panose="020F0502020204030204" pitchFamily="34" charset="0"/>
                <a:ea typeface="宋体" panose="02010600030101010101" pitchFamily="2" charset="-122"/>
                <a:cs typeface="Times New Roman" panose="02020603050405020304" pitchFamily="18" charset="0"/>
              </a:rPr>
              <a:t>①②⑥</a:t>
            </a:r>
            <a:endParaRPr lang="en-US" altLang="en-US" sz="2400" b="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28675" y="1139825"/>
            <a:ext cx="4603750" cy="521890"/>
            <a:chOff x="894" y="3246"/>
            <a:chExt cx="7250" cy="822"/>
          </a:xfrm>
        </p:grpSpPr>
        <p:sp>
          <p:nvSpPr>
            <p:cNvPr id="20481" name="文本框 4"/>
            <p:cNvSpPr txBox="1"/>
            <p:nvPr/>
          </p:nvSpPr>
          <p:spPr>
            <a:xfrm>
              <a:off x="3894" y="3246"/>
              <a:ext cx="425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摩擦力</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65175" y="1622425"/>
            <a:ext cx="10608310"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滑动摩擦力</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一个物体在另一个物体表面上发生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滑动时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在两个物体接触面之间会产生</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物体相对运动的力．</a:t>
            </a:r>
            <a:r>
              <a:rPr lang="en-US" sz="2400">
                <a:latin typeface="Times New Roman" panose="02020603050405020304" pitchFamily="18" charset="0"/>
                <a:cs typeface="仿宋_GB2312" charset="0"/>
              </a:rPr>
              <a:t>(2019.7</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方向：</a:t>
            </a:r>
            <a:r>
              <a:rPr lang="zh-CN" sz="2400">
                <a:ea typeface="宋体" panose="02010600030101010101" pitchFamily="2" charset="-122"/>
              </a:rPr>
              <a:t>与物体相对运动的方向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大小：</a:t>
            </a:r>
            <a:r>
              <a:rPr lang="zh-CN" sz="2400">
                <a:ea typeface="宋体" panose="02010600030101010101" pitchFamily="2" charset="-122"/>
              </a:rPr>
              <a:t>物体在水平面上做匀速直线运动时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受到的摩擦力大小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拉力大小．</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sym typeface="+mn-ea"/>
              </a:rPr>
              <a:t>(4)</a:t>
            </a:r>
            <a:r>
              <a:rPr lang="zh-CN" sz="2400">
                <a:ea typeface="黑体" panose="02010609060101010101" pitchFamily="49" charset="-122"/>
                <a:sym typeface="+mn-ea"/>
              </a:rPr>
              <a:t>影响因素：</a:t>
            </a:r>
            <a:r>
              <a:rPr lang="zh-CN" sz="2400">
                <a:ea typeface="宋体" panose="02010600030101010101" pitchFamily="2" charset="-122"/>
                <a:sym typeface="+mn-ea"/>
              </a:rPr>
              <a:t>滑动摩擦力的大小与压力的大小和接触面的</a:t>
            </a:r>
            <a:r>
              <a:rPr lang="en-US" sz="2400">
                <a:latin typeface="Times New Roman" panose="02020603050405020304" pitchFamily="18" charset="0"/>
                <a:ea typeface="宋体" panose="02010600030101010101" pitchFamily="2" charset="-122"/>
                <a:sym typeface="+mn-ea"/>
              </a:rPr>
              <a:t>__________</a:t>
            </a:r>
            <a:r>
              <a:rPr lang="zh-CN" sz="2400">
                <a:ea typeface="宋体" panose="02010600030101010101" pitchFamily="2" charset="-122"/>
                <a:sym typeface="+mn-ea"/>
              </a:rPr>
              <a:t>有关</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接触面受到的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越大</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接触面越</a:t>
            </a:r>
            <a:r>
              <a:rPr lang="en-US" sz="2400">
                <a:latin typeface="Times New Roman" panose="02020603050405020304" pitchFamily="18" charset="0"/>
                <a:ea typeface="宋体" panose="02010600030101010101" pitchFamily="2" charset="-122"/>
                <a:sym typeface="+mn-ea"/>
              </a:rPr>
              <a:t>________</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滑动摩擦力越大．</a:t>
            </a:r>
            <a:endParaRPr lang="zh-CN" altLang="en-US" sz="2400"/>
          </a:p>
        </p:txBody>
      </p:sp>
      <p:sp>
        <p:nvSpPr>
          <p:cNvPr id="4" name="文本框 3"/>
          <p:cNvSpPr txBox="1"/>
          <p:nvPr/>
        </p:nvSpPr>
        <p:spPr>
          <a:xfrm>
            <a:off x="6913245" y="2263775"/>
            <a:ext cx="810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相对</a:t>
            </a:r>
            <a:endParaRPr lang="zh-CN" altLang="en-US" sz="2400" b="0">
              <a:solidFill>
                <a:srgbClr val="FF0000"/>
              </a:solidFill>
              <a:ea typeface="宋体" panose="02010600030101010101" pitchFamily="2" charset="-122"/>
            </a:endParaRPr>
          </a:p>
        </p:txBody>
      </p:sp>
      <p:sp>
        <p:nvSpPr>
          <p:cNvPr id="5" name="文本框 4"/>
          <p:cNvSpPr txBox="1"/>
          <p:nvPr/>
        </p:nvSpPr>
        <p:spPr>
          <a:xfrm>
            <a:off x="2682875" y="282130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阻碍</a:t>
            </a:r>
            <a:endParaRPr lang="zh-CN" altLang="en-US" sz="2400" b="0">
              <a:solidFill>
                <a:srgbClr val="FF0000"/>
              </a:solidFill>
              <a:ea typeface="宋体" panose="02010600030101010101" pitchFamily="2" charset="-122"/>
            </a:endParaRPr>
          </a:p>
        </p:txBody>
      </p:sp>
      <p:sp>
        <p:nvSpPr>
          <p:cNvPr id="6" name="文本框 5"/>
          <p:cNvSpPr txBox="1"/>
          <p:nvPr/>
        </p:nvSpPr>
        <p:spPr>
          <a:xfrm>
            <a:off x="5394325" y="3395980"/>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a:t>
            </a:r>
            <a:endParaRPr lang="zh-CN" altLang="en-US" sz="2400" b="0">
              <a:solidFill>
                <a:srgbClr val="FF0000"/>
              </a:solidFill>
              <a:ea typeface="宋体" panose="02010600030101010101" pitchFamily="2" charset="-122"/>
            </a:endParaRPr>
          </a:p>
        </p:txBody>
      </p:sp>
      <p:sp>
        <p:nvSpPr>
          <p:cNvPr id="7" name="文本框 6"/>
          <p:cNvSpPr txBox="1"/>
          <p:nvPr/>
        </p:nvSpPr>
        <p:spPr>
          <a:xfrm>
            <a:off x="9608185" y="3945255"/>
            <a:ext cx="8407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a:t>
            </a:r>
            <a:endParaRPr lang="zh-CN" altLang="en-US" sz="2400" b="0">
              <a:solidFill>
                <a:srgbClr val="FF0000"/>
              </a:solidFill>
              <a:ea typeface="宋体" panose="02010600030101010101" pitchFamily="2" charset="-122"/>
            </a:endParaRPr>
          </a:p>
        </p:txBody>
      </p:sp>
      <p:sp>
        <p:nvSpPr>
          <p:cNvPr id="9" name="文本框 8"/>
          <p:cNvSpPr txBox="1"/>
          <p:nvPr/>
        </p:nvSpPr>
        <p:spPr>
          <a:xfrm>
            <a:off x="8616950" y="5052695"/>
            <a:ext cx="14789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粗糙程度</a:t>
            </a:r>
            <a:endParaRPr lang="zh-CN" altLang="en-US" sz="2400" b="0">
              <a:solidFill>
                <a:srgbClr val="FF0000"/>
              </a:solidFill>
              <a:ea typeface="宋体" panose="02010600030101010101" pitchFamily="2" charset="-122"/>
            </a:endParaRPr>
          </a:p>
        </p:txBody>
      </p:sp>
      <p:sp>
        <p:nvSpPr>
          <p:cNvPr id="10" name="文本框 9"/>
          <p:cNvSpPr txBox="1"/>
          <p:nvPr/>
        </p:nvSpPr>
        <p:spPr>
          <a:xfrm>
            <a:off x="2397125" y="5573395"/>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压力</a:t>
            </a:r>
            <a:endParaRPr lang="zh-CN" altLang="en-US" sz="2400" b="0">
              <a:solidFill>
                <a:srgbClr val="FF0000"/>
              </a:solidFill>
              <a:ea typeface="宋体" panose="02010600030101010101" pitchFamily="2" charset="-122"/>
            </a:endParaRPr>
          </a:p>
        </p:txBody>
      </p:sp>
      <p:sp>
        <p:nvSpPr>
          <p:cNvPr id="11" name="文本框 10"/>
          <p:cNvSpPr txBox="1"/>
          <p:nvPr/>
        </p:nvSpPr>
        <p:spPr>
          <a:xfrm>
            <a:off x="5934075" y="5611495"/>
            <a:ext cx="8312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9" grpId="0"/>
      <p:bldP spid="9" grpId="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926465" y="1847850"/>
          <a:ext cx="10339705" cy="4218940"/>
        </p:xfrm>
        <a:graphic>
          <a:graphicData uri="http://schemas.openxmlformats.org/drawingml/2006/table">
            <a:tbl>
              <a:tblPr firstRow="1" bandRow="1">
                <a:tableStyleId>{5940675A-B579-460E-94D1-54222C63F5DA}</a:tableStyleId>
              </a:tblPr>
              <a:tblGrid>
                <a:gridCol w="1529715"/>
                <a:gridCol w="4134485"/>
                <a:gridCol w="4675505"/>
              </a:tblGrid>
              <a:tr h="641985">
                <a:tc>
                  <a:txBody>
                    <a:bodyPr/>
                    <a:p>
                      <a:pPr fontAlgn="auto">
                        <a:lnSpc>
                          <a:spcPct val="150000"/>
                        </a:lnSpc>
                        <a:buNone/>
                      </a:pP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nchorCtr="1">
                    <a:solidFill>
                      <a:schemeClr val="accent4"/>
                    </a:solidFill>
                  </a:tcPr>
                </a:tc>
                <a:tc>
                  <a:txBody>
                    <a:bodyPr/>
                    <a:p>
                      <a:pPr fontAlgn="auto">
                        <a:lnSpc>
                          <a:spcPct val="150000"/>
                        </a:lnSpc>
                        <a:buNone/>
                      </a:pPr>
                      <a:r>
                        <a:rPr lang="zh-CN" altLang="en-US" sz="2400">
                          <a:latin typeface="黑体" panose="02010609060101010101" pitchFamily="49" charset="-122"/>
                          <a:ea typeface="黑体" panose="02010609060101010101" pitchFamily="49" charset="-122"/>
                        </a:rPr>
                        <a:t>方法</a:t>
                      </a:r>
                      <a:endParaRPr lang="zh-CN" altLang="en-US" sz="2400">
                        <a:latin typeface="黑体" panose="02010609060101010101" pitchFamily="49" charset="-122"/>
                        <a:ea typeface="黑体" panose="02010609060101010101" pitchFamily="49" charset="-122"/>
                      </a:endParaRPr>
                    </a:p>
                  </a:txBody>
                  <a:tcPr anchor="ctr" anchorCtr="1">
                    <a:solidFill>
                      <a:schemeClr val="accent4"/>
                    </a:solidFill>
                  </a:tcPr>
                </a:tc>
                <a:tc>
                  <a:txBody>
                    <a:bodyPr/>
                    <a:p>
                      <a:pPr fontAlgn="auto">
                        <a:lnSpc>
                          <a:spcPct val="150000"/>
                        </a:lnSpc>
                        <a:buNone/>
                      </a:pPr>
                      <a:r>
                        <a:rPr lang="zh-CN" altLang="en-US" sz="2400">
                          <a:latin typeface="黑体" panose="02010609060101010101" pitchFamily="49" charset="-122"/>
                          <a:ea typeface="黑体" panose="02010609060101010101" pitchFamily="49" charset="-122"/>
                        </a:rPr>
                        <a:t>实例</a:t>
                      </a:r>
                      <a:endParaRPr lang="zh-CN" altLang="en-US" sz="2400">
                        <a:latin typeface="黑体" panose="02010609060101010101" pitchFamily="49" charset="-122"/>
                        <a:ea typeface="黑体" panose="02010609060101010101" pitchFamily="49" charset="-122"/>
                      </a:endParaRPr>
                    </a:p>
                  </a:txBody>
                  <a:tcPr anchor="ctr" anchorCtr="1">
                    <a:solidFill>
                      <a:schemeClr val="accent4"/>
                    </a:solidFill>
                  </a:tcPr>
                </a:tc>
              </a:tr>
              <a:tr h="1192530">
                <a:tc rowSpan="3">
                  <a:txBody>
                    <a:bodyPr/>
                    <a:p>
                      <a:pPr fontAlgn="auto">
                        <a:lnSpc>
                          <a:spcPct val="150000"/>
                        </a:lnSpc>
                        <a:buNone/>
                      </a:pPr>
                      <a:r>
                        <a:rPr lang="zh-CN" altLang="en-US" sz="2400">
                          <a:latin typeface="黑体" panose="02010609060101010101" pitchFamily="49" charset="-122"/>
                          <a:ea typeface="黑体" panose="02010609060101010101" pitchFamily="49" charset="-122"/>
                        </a:rPr>
                        <a:t>增大</a:t>
                      </a:r>
                      <a:endParaRPr lang="zh-CN" altLang="en-US" sz="2400">
                        <a:latin typeface="黑体" panose="02010609060101010101" pitchFamily="49" charset="-122"/>
                        <a:ea typeface="黑体" panose="02010609060101010101" pitchFamily="49" charset="-122"/>
                      </a:endParaRPr>
                    </a:p>
                    <a:p>
                      <a:pPr fontAlgn="auto">
                        <a:lnSpc>
                          <a:spcPct val="150000"/>
                        </a:lnSpc>
                        <a:buNone/>
                      </a:pPr>
                      <a:r>
                        <a:rPr lang="zh-CN" altLang="en-US" sz="2400">
                          <a:latin typeface="黑体" panose="02010609060101010101" pitchFamily="49" charset="-122"/>
                          <a:ea typeface="黑体" panose="02010609060101010101" pitchFamily="49" charset="-122"/>
                        </a:rPr>
                        <a:t>有益</a:t>
                      </a:r>
                      <a:endParaRPr lang="zh-CN" altLang="en-US" sz="2400">
                        <a:latin typeface="黑体" panose="02010609060101010101" pitchFamily="49" charset="-122"/>
                        <a:ea typeface="黑体" panose="02010609060101010101" pitchFamily="49" charset="-122"/>
                      </a:endParaRPr>
                    </a:p>
                    <a:p>
                      <a:pPr fontAlgn="auto">
                        <a:lnSpc>
                          <a:spcPct val="150000"/>
                        </a:lnSpc>
                        <a:buNone/>
                      </a:pPr>
                      <a:r>
                        <a:rPr lang="zh-CN" altLang="en-US" sz="2400">
                          <a:latin typeface="黑体" panose="02010609060101010101" pitchFamily="49" charset="-122"/>
                          <a:ea typeface="黑体" panose="02010609060101010101" pitchFamily="49" charset="-122"/>
                        </a:rPr>
                        <a:t>摩擦</a:t>
                      </a:r>
                      <a:endParaRPr lang="zh-CN" altLang="en-US" sz="2400">
                        <a:latin typeface="黑体" panose="02010609060101010101" pitchFamily="49" charset="-122"/>
                        <a:ea typeface="黑体" panose="02010609060101010101" pitchFamily="49" charset="-122"/>
                      </a:endParaRPr>
                    </a:p>
                  </a:txBody>
                  <a:tcPr anchor="ctr" anchorCtr="1"/>
                </a:tc>
                <a:tc>
                  <a:txBody>
                    <a:bodyPr/>
                    <a:p>
                      <a:pPr fontAlgn="auto">
                        <a:lnSpc>
                          <a:spcPct val="150000"/>
                        </a:lnSpc>
                        <a:buNone/>
                      </a:pPr>
                      <a:r>
                        <a:rPr lang="zh-CN" altLang="en-US" sz="2400">
                          <a:latin typeface="Times New Roman" panose="02020603050405020304" pitchFamily="18" charset="0"/>
                          <a:cs typeface="Times New Roman" panose="02020603050405020304" pitchFamily="18" charset="0"/>
                        </a:rPr>
                        <a:t>保持接触面粗糙程度不变________压力</a:t>
                      </a:r>
                      <a:endParaRPr lang="zh-CN" altLang="en-US" sz="2400">
                        <a:latin typeface="Times New Roman" panose="02020603050405020304" pitchFamily="18" charset="0"/>
                        <a:cs typeface="Times New Roman" panose="02020603050405020304" pitchFamily="18" charset="0"/>
                      </a:endParaRPr>
                    </a:p>
                  </a:txBody>
                  <a:tcPr anchor="ctr" anchorCtr="1"/>
                </a:tc>
                <a:tc>
                  <a:txBody>
                    <a:bodyPr/>
                    <a:p>
                      <a:pPr fontAlgn="auto">
                        <a:lnSpc>
                          <a:spcPct val="150000"/>
                        </a:lnSpc>
                        <a:buNone/>
                      </a:pPr>
                      <a:r>
                        <a:rPr lang="zh-CN" altLang="en-US" sz="2400">
                          <a:latin typeface="Times New Roman" panose="02020603050405020304" pitchFamily="18" charset="0"/>
                        </a:rPr>
                        <a:t>打羽毛球时握紧球拍；刹车时用力捏闸</a:t>
                      </a:r>
                      <a:endParaRPr lang="zh-CN" altLang="en-US" sz="2400">
                        <a:latin typeface="Times New Roman" panose="02020603050405020304" pitchFamily="18" charset="0"/>
                      </a:endParaRPr>
                    </a:p>
                  </a:txBody>
                  <a:tcPr anchor="ctr" anchorCtr="1"/>
                </a:tc>
              </a:tr>
              <a:tr h="1742440">
                <a:tc vMerge="1">
                  <a:tcPr/>
                </a:tc>
                <a:tc>
                  <a:txBody>
                    <a:bodyPr/>
                    <a:p>
                      <a:pPr fontAlgn="auto">
                        <a:lnSpc>
                          <a:spcPct val="150000"/>
                        </a:lnSpc>
                        <a:buNone/>
                      </a:pPr>
                      <a:r>
                        <a:rPr lang="zh-CN" altLang="en-US" sz="2400">
                          <a:latin typeface="Times New Roman" panose="02020603050405020304" pitchFamily="18" charset="0"/>
                          <a:cs typeface="Times New Roman" panose="02020603050405020304" pitchFamily="18" charset="0"/>
                        </a:rPr>
                        <a:t>保持压力不变________接触面的粗糙程度</a:t>
                      </a:r>
                      <a:endParaRPr lang="zh-CN" altLang="en-US" sz="2400">
                        <a:latin typeface="Times New Roman" panose="02020603050405020304" pitchFamily="18" charset="0"/>
                        <a:cs typeface="Times New Roman" panose="02020603050405020304" pitchFamily="18" charset="0"/>
                      </a:endParaRPr>
                    </a:p>
                  </a:txBody>
                  <a:tcPr anchor="ctr" anchorCtr="1"/>
                </a:tc>
                <a:tc>
                  <a:txBody>
                    <a:bodyPr/>
                    <a:p>
                      <a:pPr fontAlgn="auto">
                        <a:lnSpc>
                          <a:spcPct val="150000"/>
                        </a:lnSpc>
                        <a:buNone/>
                      </a:pPr>
                      <a:r>
                        <a:rPr lang="zh-CN" altLang="en-US" sz="2400">
                          <a:latin typeface="Times New Roman" panose="02020603050405020304" pitchFamily="18" charset="0"/>
                        </a:rPr>
                        <a:t>鞋底、轮胎上有凹凸不平的花纹；轮胎绕上防滑链；体操运动员上器械前往手上涂防滑粉</a:t>
                      </a:r>
                      <a:endParaRPr lang="zh-CN" altLang="en-US" sz="2400">
                        <a:latin typeface="Times New Roman" panose="02020603050405020304" pitchFamily="18" charset="0"/>
                      </a:endParaRPr>
                    </a:p>
                  </a:txBody>
                  <a:tcPr anchor="ctr" anchorCtr="1"/>
                </a:tc>
              </a:tr>
              <a:tr h="641985">
                <a:tc vMerge="1">
                  <a:tcPr/>
                </a:tc>
                <a:tc>
                  <a:txBody>
                    <a:bodyPr/>
                    <a:p>
                      <a:pPr fontAlgn="auto">
                        <a:lnSpc>
                          <a:spcPct val="150000"/>
                        </a:lnSpc>
                        <a:buNone/>
                      </a:pPr>
                      <a:r>
                        <a:rPr lang="zh-CN" altLang="en-US" sz="2400">
                          <a:latin typeface="Times New Roman" panose="02020603050405020304" pitchFamily="18" charset="0"/>
                        </a:rPr>
                        <a:t>变滚动摩擦为滑动摩擦</a:t>
                      </a:r>
                      <a:endParaRPr lang="zh-CN" altLang="en-US" sz="2400">
                        <a:latin typeface="Times New Roman" panose="02020603050405020304" pitchFamily="18" charset="0"/>
                      </a:endParaRPr>
                    </a:p>
                  </a:txBody>
                  <a:tcPr anchor="ctr" anchorCtr="1"/>
                </a:tc>
                <a:tc>
                  <a:txBody>
                    <a:bodyPr/>
                    <a:p>
                      <a:pPr fontAlgn="auto">
                        <a:lnSpc>
                          <a:spcPct val="150000"/>
                        </a:lnSpc>
                        <a:buNone/>
                      </a:pPr>
                      <a:r>
                        <a:rPr lang="zh-CN" altLang="en-US" sz="2400">
                          <a:latin typeface="Times New Roman" panose="02020603050405020304" pitchFamily="18" charset="0"/>
                        </a:rPr>
                        <a:t>汽车急刹车时车轮只滑不滚</a:t>
                      </a:r>
                      <a:endParaRPr lang="zh-CN" altLang="en-US" sz="2400">
                        <a:latin typeface="Times New Roman" panose="02020603050405020304" pitchFamily="18" charset="0"/>
                      </a:endParaRPr>
                    </a:p>
                  </a:txBody>
                  <a:tcPr anchor="ctr" anchorCtr="1"/>
                </a:tc>
              </a:tr>
            </a:tbl>
          </a:graphicData>
        </a:graphic>
      </p:graphicFrame>
      <p:sp>
        <p:nvSpPr>
          <p:cNvPr id="100" name="文本框 99"/>
          <p:cNvSpPr txBox="1"/>
          <p:nvPr/>
        </p:nvSpPr>
        <p:spPr>
          <a:xfrm>
            <a:off x="3008630" y="3183890"/>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
        <p:nvSpPr>
          <p:cNvPr id="3" name="文本框 2"/>
          <p:cNvSpPr txBox="1"/>
          <p:nvPr/>
        </p:nvSpPr>
        <p:spPr>
          <a:xfrm>
            <a:off x="4730750" y="4091940"/>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
        <p:nvSpPr>
          <p:cNvPr id="4" name="文本框 3"/>
          <p:cNvSpPr txBox="1"/>
          <p:nvPr/>
        </p:nvSpPr>
        <p:spPr>
          <a:xfrm>
            <a:off x="842645" y="1082040"/>
            <a:ext cx="5872480" cy="645160"/>
          </a:xfrm>
          <a:prstGeom prst="rect">
            <a:avLst/>
          </a:prstGeom>
          <a:noFill/>
        </p:spPr>
        <p:txBody>
          <a:bodyPr wrap="none" rtlCol="0" anchor="t">
            <a:spAutoFit/>
          </a:bodyPr>
          <a:p>
            <a:pPr indent="0" fontAlgn="auto">
              <a:lnSpc>
                <a:spcPct val="150000"/>
              </a:lnSpc>
            </a:pPr>
            <a:r>
              <a:rPr lang="en-US" sz="2400">
                <a:latin typeface="Times New Roman" panose="02020603050405020304" pitchFamily="18" charset="0"/>
                <a:ea typeface="黑体" panose="02010609060101010101" pitchFamily="49" charset="-122"/>
                <a:sym typeface="+mn-ea"/>
              </a:rPr>
              <a:t>4. </a:t>
            </a:r>
            <a:r>
              <a:rPr lang="zh-CN" sz="2400">
                <a:ea typeface="黑体" panose="02010609060101010101" pitchFamily="49" charset="-122"/>
                <a:sym typeface="+mn-ea"/>
              </a:rPr>
              <a:t>增大摩擦力和减小摩擦力的方法</a:t>
            </a:r>
            <a:r>
              <a:rPr lang="en-US" sz="2400">
                <a:latin typeface="Times New Roman" panose="02020603050405020304" pitchFamily="18" charset="0"/>
                <a:cs typeface="仿宋_GB2312" charset="0"/>
                <a:sym typeface="+mn-ea"/>
              </a:rPr>
              <a:t>(6</a:t>
            </a:r>
            <a:r>
              <a:rPr lang="zh-CN" sz="2400">
                <a:cs typeface="仿宋_GB2312" charset="0"/>
                <a:sym typeface="+mn-ea"/>
              </a:rPr>
              <a:t>年</a:t>
            </a:r>
            <a:r>
              <a:rPr lang="en-US" sz="2400">
                <a:latin typeface="Times New Roman" panose="02020603050405020304" pitchFamily="18" charset="0"/>
                <a:cs typeface="仿宋_GB2312" charset="0"/>
                <a:sym typeface="+mn-ea"/>
              </a:rPr>
              <a:t>3</a:t>
            </a:r>
            <a:r>
              <a:rPr lang="zh-CN" sz="2400">
                <a:cs typeface="仿宋_GB2312" charset="0"/>
                <a:sym typeface="+mn-ea"/>
              </a:rPr>
              <a:t>考</a:t>
            </a:r>
            <a:r>
              <a:rPr lang="en-US" sz="2400">
                <a:latin typeface="Times New Roman" panose="02020603050405020304" pitchFamily="18" charset="0"/>
                <a:cs typeface="仿宋_GB2312" charset="0"/>
                <a:sym typeface="+mn-ea"/>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913130" y="1108075"/>
          <a:ext cx="10365105" cy="5394960"/>
        </p:xfrm>
        <a:graphic>
          <a:graphicData uri="http://schemas.openxmlformats.org/drawingml/2006/table">
            <a:tbl>
              <a:tblPr firstRow="1" bandRow="1">
                <a:tableStyleId>{5940675A-B579-460E-94D1-54222C63F5DA}</a:tableStyleId>
              </a:tblPr>
              <a:tblGrid>
                <a:gridCol w="955040"/>
                <a:gridCol w="3271520"/>
                <a:gridCol w="6138545"/>
              </a:tblGrid>
              <a:tr h="668020">
                <a:tc>
                  <a:txBody>
                    <a:bodyPr/>
                    <a:p>
                      <a:pPr fontAlgn="auto">
                        <a:lnSpc>
                          <a:spcPct val="150000"/>
                        </a:lnSpc>
                        <a:buNone/>
                      </a:pP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a:txBody>
                  <a:tcPr anchor="ctr" anchorCtr="1">
                    <a:solidFill>
                      <a:schemeClr val="accent4"/>
                    </a:solidFill>
                  </a:tcPr>
                </a:tc>
                <a:tc>
                  <a:txBody>
                    <a:bodyPr/>
                    <a:p>
                      <a:pPr fontAlgn="auto">
                        <a:lnSpc>
                          <a:spcPct val="150000"/>
                        </a:lnSpc>
                        <a:buNone/>
                      </a:pPr>
                      <a:r>
                        <a:rPr lang="zh-CN" altLang="en-US" sz="2400">
                          <a:latin typeface="黑体" panose="02010609060101010101" pitchFamily="49" charset="-122"/>
                          <a:ea typeface="黑体" panose="02010609060101010101" pitchFamily="49" charset="-122"/>
                        </a:rPr>
                        <a:t>方法</a:t>
                      </a:r>
                      <a:endParaRPr lang="zh-CN" altLang="en-US" sz="2400">
                        <a:latin typeface="黑体" panose="02010609060101010101" pitchFamily="49" charset="-122"/>
                        <a:ea typeface="黑体" panose="02010609060101010101" pitchFamily="49" charset="-122"/>
                      </a:endParaRPr>
                    </a:p>
                  </a:txBody>
                  <a:tcPr anchor="ctr" anchorCtr="1">
                    <a:solidFill>
                      <a:schemeClr val="accent4"/>
                    </a:solidFill>
                  </a:tcPr>
                </a:tc>
                <a:tc>
                  <a:txBody>
                    <a:bodyPr/>
                    <a:p>
                      <a:pPr fontAlgn="auto">
                        <a:lnSpc>
                          <a:spcPct val="150000"/>
                        </a:lnSpc>
                        <a:buNone/>
                      </a:pPr>
                      <a:r>
                        <a:rPr lang="zh-CN" altLang="en-US" sz="2400">
                          <a:latin typeface="黑体" panose="02010609060101010101" pitchFamily="49" charset="-122"/>
                          <a:ea typeface="黑体" panose="02010609060101010101" pitchFamily="49" charset="-122"/>
                        </a:rPr>
                        <a:t>实例</a:t>
                      </a:r>
                      <a:endParaRPr lang="zh-CN" altLang="en-US" sz="2400">
                        <a:latin typeface="黑体" panose="02010609060101010101" pitchFamily="49" charset="-122"/>
                        <a:ea typeface="黑体" panose="02010609060101010101" pitchFamily="49" charset="-122"/>
                      </a:endParaRPr>
                    </a:p>
                  </a:txBody>
                  <a:tcPr anchor="ctr" anchorCtr="1">
                    <a:solidFill>
                      <a:schemeClr val="accent4"/>
                    </a:solidFill>
                  </a:tcPr>
                </a:tc>
              </a:tr>
              <a:tr h="1240790">
                <a:tc rowSpan="4">
                  <a:txBody>
                    <a:bodyPr/>
                    <a:p>
                      <a:pPr fontAlgn="auto">
                        <a:lnSpc>
                          <a:spcPct val="150000"/>
                        </a:lnSpc>
                        <a:buNone/>
                      </a:pPr>
                      <a:r>
                        <a:rPr lang="zh-CN" altLang="en-US" sz="2400">
                          <a:latin typeface="黑体" panose="02010609060101010101" pitchFamily="49" charset="-122"/>
                          <a:ea typeface="黑体" panose="02010609060101010101" pitchFamily="49" charset="-122"/>
                        </a:rPr>
                        <a:t>减小</a:t>
                      </a:r>
                      <a:endParaRPr lang="zh-CN" altLang="en-US" sz="2400">
                        <a:latin typeface="黑体" panose="02010609060101010101" pitchFamily="49" charset="-122"/>
                        <a:ea typeface="黑体" panose="02010609060101010101" pitchFamily="49" charset="-122"/>
                      </a:endParaRPr>
                    </a:p>
                    <a:p>
                      <a:pPr fontAlgn="auto">
                        <a:lnSpc>
                          <a:spcPct val="150000"/>
                        </a:lnSpc>
                        <a:buNone/>
                      </a:pPr>
                      <a:r>
                        <a:rPr lang="zh-CN" altLang="en-US" sz="2400">
                          <a:latin typeface="黑体" panose="02010609060101010101" pitchFamily="49" charset="-122"/>
                          <a:ea typeface="黑体" panose="02010609060101010101" pitchFamily="49" charset="-122"/>
                        </a:rPr>
                        <a:t>有害</a:t>
                      </a:r>
                      <a:endParaRPr lang="zh-CN" altLang="en-US" sz="2400">
                        <a:latin typeface="黑体" panose="02010609060101010101" pitchFamily="49" charset="-122"/>
                        <a:ea typeface="黑体" panose="02010609060101010101" pitchFamily="49" charset="-122"/>
                      </a:endParaRPr>
                    </a:p>
                    <a:p>
                      <a:pPr fontAlgn="auto">
                        <a:lnSpc>
                          <a:spcPct val="150000"/>
                        </a:lnSpc>
                        <a:buNone/>
                      </a:pPr>
                      <a:r>
                        <a:rPr lang="zh-CN" altLang="en-US" sz="2400">
                          <a:latin typeface="黑体" panose="02010609060101010101" pitchFamily="49" charset="-122"/>
                          <a:ea typeface="黑体" panose="02010609060101010101" pitchFamily="49" charset="-122"/>
                        </a:rPr>
                        <a:t>摩擦</a:t>
                      </a:r>
                      <a:endParaRPr lang="zh-CN" altLang="en-US" sz="2400">
                        <a:latin typeface="黑体" panose="02010609060101010101" pitchFamily="49" charset="-122"/>
                        <a:ea typeface="黑体" panose="02010609060101010101" pitchFamily="49" charset="-122"/>
                      </a:endParaRPr>
                    </a:p>
                  </a:txBody>
                  <a:tcPr anchor="ctr" anchorCtr="1"/>
                </a:tc>
                <a:tc>
                  <a:txBody>
                    <a:bodyPr/>
                    <a:p>
                      <a:pPr fontAlgn="auto">
                        <a:lnSpc>
                          <a:spcPct val="130000"/>
                        </a:lnSpc>
                        <a:buNone/>
                      </a:pPr>
                      <a:r>
                        <a:rPr lang="zh-CN" altLang="en-US" sz="2400">
                          <a:latin typeface="Times New Roman" panose="02020603050405020304" pitchFamily="18" charset="0"/>
                          <a:cs typeface="Times New Roman" panose="02020603050405020304" pitchFamily="18" charset="0"/>
                        </a:rPr>
                        <a:t>保持接触面粗糙程度不变________压力</a:t>
                      </a:r>
                      <a:endParaRPr lang="zh-CN" altLang="en-US" sz="2400">
                        <a:latin typeface="Times New Roman" panose="02020603050405020304" pitchFamily="18" charset="0"/>
                        <a:cs typeface="Times New Roman" panose="02020603050405020304" pitchFamily="18" charset="0"/>
                      </a:endParaRPr>
                    </a:p>
                  </a:txBody>
                  <a:tcPr anchor="ctr" anchorCtr="1"/>
                </a:tc>
                <a:tc>
                  <a:txBody>
                    <a:bodyPr/>
                    <a:p>
                      <a:pPr fontAlgn="auto">
                        <a:lnSpc>
                          <a:spcPct val="130000"/>
                        </a:lnSpc>
                        <a:buNone/>
                      </a:pPr>
                      <a:r>
                        <a:rPr lang="zh-CN" altLang="en-US" sz="2400">
                          <a:latin typeface="Times New Roman" panose="02020603050405020304" pitchFamily="18" charset="0"/>
                        </a:rPr>
                        <a:t>在单杠上做回环动作时，手握单杠不能太紧</a:t>
                      </a:r>
                      <a:endParaRPr lang="zh-CN" altLang="en-US" sz="2400">
                        <a:latin typeface="Times New Roman" panose="02020603050405020304" pitchFamily="18" charset="0"/>
                      </a:endParaRPr>
                    </a:p>
                  </a:txBody>
                  <a:tcPr anchor="ctr" anchorCtr="1"/>
                </a:tc>
              </a:tr>
              <a:tr h="1087120">
                <a:tc vMerge="1">
                  <a:tcPr/>
                </a:tc>
                <a:tc>
                  <a:txBody>
                    <a:bodyPr/>
                    <a:p>
                      <a:pPr fontAlgn="auto">
                        <a:lnSpc>
                          <a:spcPct val="130000"/>
                        </a:lnSpc>
                        <a:buNone/>
                      </a:pPr>
                      <a:r>
                        <a:rPr lang="zh-CN" altLang="en-US" sz="2400">
                          <a:latin typeface="Times New Roman" panose="02020603050405020304" pitchFamily="18" charset="0"/>
                          <a:cs typeface="Times New Roman" panose="02020603050405020304" pitchFamily="18" charset="0"/>
                        </a:rPr>
                        <a:t>保持压力不变________接触面的粗糙程度</a:t>
                      </a:r>
                      <a:endParaRPr lang="zh-CN" altLang="en-US" sz="2400">
                        <a:latin typeface="Times New Roman" panose="02020603050405020304" pitchFamily="18" charset="0"/>
                        <a:cs typeface="Times New Roman" panose="02020603050405020304" pitchFamily="18" charset="0"/>
                      </a:endParaRPr>
                    </a:p>
                  </a:txBody>
                  <a:tcPr anchor="ctr" anchorCtr="1"/>
                </a:tc>
                <a:tc>
                  <a:txBody>
                    <a:bodyPr/>
                    <a:p>
                      <a:pPr fontAlgn="auto">
                        <a:lnSpc>
                          <a:spcPct val="130000"/>
                        </a:lnSpc>
                        <a:buNone/>
                      </a:pPr>
                      <a:r>
                        <a:rPr lang="zh-CN" altLang="en-US" sz="2400">
                          <a:latin typeface="Times New Roman" panose="02020603050405020304" pitchFamily="18" charset="0"/>
                        </a:rPr>
                        <a:t>缝衣针的表面做得很光滑</a:t>
                      </a:r>
                      <a:endParaRPr lang="zh-CN" altLang="en-US" sz="2400">
                        <a:latin typeface="Times New Roman" panose="02020603050405020304" pitchFamily="18" charset="0"/>
                      </a:endParaRPr>
                    </a:p>
                  </a:txBody>
                  <a:tcPr anchor="ctr" anchorCtr="1"/>
                </a:tc>
              </a:tr>
              <a:tr h="1240790">
                <a:tc vMerge="1">
                  <a:tcPr/>
                </a:tc>
                <a:tc>
                  <a:txBody>
                    <a:bodyPr/>
                    <a:p>
                      <a:pPr fontAlgn="auto">
                        <a:lnSpc>
                          <a:spcPct val="130000"/>
                        </a:lnSpc>
                        <a:buNone/>
                      </a:pPr>
                      <a:r>
                        <a:rPr lang="zh-CN" altLang="en-US" sz="2400">
                          <a:latin typeface="Times New Roman" panose="02020603050405020304" pitchFamily="18" charset="0"/>
                        </a:rPr>
                        <a:t>变滑动摩擦为滚动摩擦</a:t>
                      </a:r>
                      <a:endParaRPr lang="zh-CN" altLang="en-US" sz="2400">
                        <a:latin typeface="Times New Roman" panose="02020603050405020304" pitchFamily="18" charset="0"/>
                      </a:endParaRPr>
                    </a:p>
                  </a:txBody>
                  <a:tcPr anchor="ctr" anchorCtr="1"/>
                </a:tc>
                <a:tc>
                  <a:txBody>
                    <a:bodyPr/>
                    <a:p>
                      <a:pPr fontAlgn="auto">
                        <a:lnSpc>
                          <a:spcPct val="130000"/>
                        </a:lnSpc>
                        <a:buNone/>
                      </a:pPr>
                      <a:r>
                        <a:rPr lang="zh-CN" altLang="en-US" sz="2400">
                          <a:latin typeface="Times New Roman" panose="02020603050405020304" pitchFamily="18" charset="0"/>
                        </a:rPr>
                        <a:t>行李箱装有轮子；在地上拉重物时，可在物体下面放圆木棍；书柜下装有滚轮</a:t>
                      </a:r>
                      <a:endParaRPr lang="zh-CN" altLang="en-US" sz="2400">
                        <a:latin typeface="Times New Roman" panose="02020603050405020304" pitchFamily="18" charset="0"/>
                      </a:endParaRPr>
                    </a:p>
                  </a:txBody>
                  <a:tcPr anchor="ctr" anchorCtr="1"/>
                </a:tc>
              </a:tr>
              <a:tr h="1158240">
                <a:tc vMerge="1">
                  <a:tcPr/>
                </a:tc>
                <a:tc>
                  <a:txBody>
                    <a:bodyPr/>
                    <a:p>
                      <a:pPr fontAlgn="auto">
                        <a:lnSpc>
                          <a:spcPct val="130000"/>
                        </a:lnSpc>
                        <a:buNone/>
                      </a:pPr>
                      <a:r>
                        <a:rPr lang="zh-CN" altLang="en-US" sz="2400">
                          <a:latin typeface="Times New Roman" panose="02020603050405020304" pitchFamily="18" charset="0"/>
                        </a:rPr>
                        <a:t>使相互接触的表面________</a:t>
                      </a:r>
                      <a:endParaRPr lang="zh-CN" altLang="en-US" sz="2400">
                        <a:latin typeface="Times New Roman" panose="02020603050405020304" pitchFamily="18" charset="0"/>
                      </a:endParaRPr>
                    </a:p>
                  </a:txBody>
                  <a:tcPr anchor="ctr" anchorCtr="1"/>
                </a:tc>
                <a:tc>
                  <a:txBody>
                    <a:bodyPr/>
                    <a:p>
                      <a:pPr fontAlgn="auto">
                        <a:lnSpc>
                          <a:spcPct val="130000"/>
                        </a:lnSpc>
                        <a:buNone/>
                      </a:pPr>
                      <a:r>
                        <a:rPr lang="zh-CN" altLang="en-US" sz="2400">
                          <a:latin typeface="Times New Roman" panose="02020603050405020304" pitchFamily="18" charset="0"/>
                        </a:rPr>
                        <a:t>给门轴合页加润滑油；磁悬浮列车；气垫船</a:t>
                      </a:r>
                      <a:endParaRPr lang="zh-CN" altLang="en-US" sz="2400">
                        <a:latin typeface="Times New Roman" panose="02020603050405020304" pitchFamily="18" charset="0"/>
                      </a:endParaRPr>
                    </a:p>
                  </a:txBody>
                  <a:tcPr anchor="ctr" anchorCtr="1"/>
                </a:tc>
              </a:tr>
            </a:tbl>
          </a:graphicData>
        </a:graphic>
      </p:graphicFrame>
      <p:sp>
        <p:nvSpPr>
          <p:cNvPr id="100" name="文本框 99"/>
          <p:cNvSpPr txBox="1"/>
          <p:nvPr/>
        </p:nvSpPr>
        <p:spPr>
          <a:xfrm>
            <a:off x="2479040" y="2369185"/>
            <a:ext cx="941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3" name="文本框 2"/>
          <p:cNvSpPr txBox="1"/>
          <p:nvPr/>
        </p:nvSpPr>
        <p:spPr>
          <a:xfrm>
            <a:off x="4033520" y="3008630"/>
            <a:ext cx="941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sz="2400" b="0">
              <a:solidFill>
                <a:srgbClr val="FF0000"/>
              </a:solidFill>
              <a:ea typeface="宋体" panose="02010600030101010101" pitchFamily="2" charset="-122"/>
            </a:endParaRPr>
          </a:p>
        </p:txBody>
      </p:sp>
      <p:sp>
        <p:nvSpPr>
          <p:cNvPr id="4" name="文本框 3"/>
          <p:cNvSpPr txBox="1"/>
          <p:nvPr/>
        </p:nvSpPr>
        <p:spPr>
          <a:xfrm>
            <a:off x="2210435" y="5735955"/>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彼此分离</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935" y="2473960"/>
            <a:ext cx="10273030"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静摩擦力</a:t>
            </a:r>
            <a:r>
              <a:rPr lang="zh-CN" sz="2400">
                <a:ea typeface="宋体" panose="02010600030101010101" pitchFamily="2" charset="-122"/>
              </a:rPr>
              <a:t>当相互接触的两个物体相对静止，且存在着相对运动趋势时，在接触面之间会产生一个阻碍相对运动的力．静摩擦力的大小与物体受到的压力和接触面的粗糙程度无关．</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UNIT_TABLE_BEAUTIFY" val="smartTable{efa052b3-06f2-4fe0-b206-161c01f4e432}"/>
</p:tagLst>
</file>

<file path=ppt/tags/tag7.xml><?xml version="1.0" encoding="utf-8"?>
<p:tagLst xmlns:p="http://schemas.openxmlformats.org/presentationml/2006/main">
  <p:tag name="KSO_WM_UNIT_TABLE_BEAUTIFY" val="smartTable{2d71a950-5dad-4943-b388-35abfc75e3c3}"/>
</p:tagLst>
</file>

<file path=ppt/tags/tag8.xml><?xml version="1.0" encoding="utf-8"?>
<p:tagLst xmlns:p="http://schemas.openxmlformats.org/presentationml/2006/main">
  <p:tag name="KSO_WM_UNIT_TABLE_BEAUTIFY" val="smartTable{2d71a950-5dad-4943-b388-35abfc75e3c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5654</Words>
  <Application>WPS 演示</Application>
  <PresentationFormat>宽屏</PresentationFormat>
  <Paragraphs>483</Paragraphs>
  <Slides>33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Arial</vt:lpstr>
      <vt:lpstr>宋体</vt:lpstr>
      <vt:lpstr>Wingdings</vt:lpstr>
      <vt:lpstr>Times New Roman</vt:lpstr>
      <vt:lpstr>黑体</vt:lpstr>
      <vt:lpstr>微软雅黑</vt:lpstr>
      <vt:lpstr>仿宋_GB2312</vt:lpstr>
      <vt:lpstr>仿宋</vt:lpstr>
      <vt:lpstr>Calibri</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