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xml"/><Relationship Id="rId2" Type="http://schemas.openxmlformats.org/officeDocument/2006/relationships/image" Target="../media/image4.tiff"/><Relationship Id="rId1" Type="http://schemas.openxmlformats.org/officeDocument/2006/relationships/image" Target="../media/image3.tif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35.TIF" TargetMode="Externa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136.TIF" TargetMode="External"/><Relationship Id="rId2" Type="http://schemas.openxmlformats.org/officeDocument/2006/relationships/image" Target="../media/image4.png"/><Relationship Id="rId1" Type="http://schemas.openxmlformats.org/officeDocument/2006/relationships/image" Target="../media/image5.tif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37.TIF" TargetMode="Externa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38.TIF" TargetMode="Externa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9" Type="http://schemas.openxmlformats.org/officeDocument/2006/relationships/slide" Target="slide13.xml"/><Relationship Id="rId8" Type="http://schemas.openxmlformats.org/officeDocument/2006/relationships/slide" Target="slide21.xml"/><Relationship Id="rId7" Type="http://schemas.openxmlformats.org/officeDocument/2006/relationships/tags" Target="../tags/tag4.xml"/><Relationship Id="rId6" Type="http://schemas.openxmlformats.org/officeDocument/2006/relationships/slide" Target="slide44.xml"/><Relationship Id="rId5" Type="http://schemas.openxmlformats.org/officeDocument/2006/relationships/tags" Target="../tags/tag3.xml"/><Relationship Id="rId4" Type="http://schemas.openxmlformats.org/officeDocument/2006/relationships/slide" Target="slide27.xml"/><Relationship Id="rId3" Type="http://schemas.openxmlformats.org/officeDocument/2006/relationships/image" Target="../media/image1.png"/><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5.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38A.TIF" TargetMode="Externa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N140.TIF" TargetMode="External"/><Relationship Id="rId2" Type="http://schemas.openxmlformats.org/officeDocument/2006/relationships/image" Target="../media/image8.png"/><Relationship Id="rId1" Type="http://schemas.openxmlformats.org/officeDocument/2006/relationships/image" Target="../media/image3.tif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41.TIF" TargetMode="Externa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42.TIF" TargetMode="Externa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file:///C:\Documents and Settings\Administrator\&#26700;&#38754;\&#27743;&#35199;&#29289;&#29702;(JK)\N147.TIF" TargetMode="External"/><Relationship Id="rId4" Type="http://schemas.openxmlformats.org/officeDocument/2006/relationships/image" Target="../media/image14.png"/><Relationship Id="rId3" Type="http://schemas.openxmlformats.org/officeDocument/2006/relationships/image" Target="../media/image5.tiff"/><Relationship Id="rId2" Type="http://schemas.openxmlformats.org/officeDocument/2006/relationships/image" Target="../media/image1.tiff"/><Relationship Id="rId1" Type="http://schemas.openxmlformats.org/officeDocument/2006/relationships/image" Target="../media/image2.tif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48.TIF" TargetMode="Externa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tiff"/></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8.xml"/><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 Target="slide10.xml"/></Relationships>
</file>

<file path=ppt/slides/_rels/slide30.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18.wmf"/><Relationship Id="rId3" Type="http://schemas.openxmlformats.org/officeDocument/2006/relationships/oleObject" Target="../embeddings/oleObject1.bin"/><Relationship Id="rId2" Type="http://schemas.openxmlformats.org/officeDocument/2006/relationships/image" Target="file:///C:\Documents and Settings\Administrator\&#26700;&#38754;\&#27743;&#35199;&#29289;&#29702;(JK)\N150.TIF" TargetMode="Externa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C:\Documents and Settings\Administrator\&#26700;&#38754;\&#27743;&#35199;&#29289;&#29702;(JK)\N151.TIF" TargetMode="External"/><Relationship Id="rId3" Type="http://schemas.openxmlformats.org/officeDocument/2006/relationships/image" Target="../media/image19.png"/><Relationship Id="rId2" Type="http://schemas.openxmlformats.org/officeDocument/2006/relationships/image" Target="../media/image5.tiff"/><Relationship Id="rId1" Type="http://schemas.openxmlformats.org/officeDocument/2006/relationships/image" Target="../media/image1.tif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52.TIF" TargetMode="External"/><Relationship Id="rId1"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53A.TIF" TargetMode="External"/><Relationship Id="rId1" Type="http://schemas.openxmlformats.org/officeDocument/2006/relationships/image" Target="../media/image21.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5.tiff"/><Relationship Id="rId1" Type="http://schemas.openxmlformats.org/officeDocument/2006/relationships/image" Target="../media/image1.tif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tiff"/><Relationship Id="rId1" Type="http://schemas.openxmlformats.org/officeDocument/2006/relationships/image" Target="../media/image2.tif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2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tiff"/></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59.TIF" TargetMode="External"/><Relationship Id="rId1" Type="http://schemas.openxmlformats.org/officeDocument/2006/relationships/image" Target="../media/image2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N160.TIF" TargetMode="External"/><Relationship Id="rId1" Type="http://schemas.openxmlformats.org/officeDocument/2006/relationships/image" Target="../media/image29.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file:///C:\Documents and Settings\Administrator\&#26700;&#38754;\&#27743;&#35199;&#29289;&#29702;(JK)\N134.TIF" TargetMode="Externa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1.tif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469515" y="1954530"/>
            <a:ext cx="708723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5</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力  运动和力</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2927985" y="3443605"/>
            <a:ext cx="62033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1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力  牛顿第一定律</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92505" y="1423670"/>
            <a:ext cx="5542280" cy="521890"/>
            <a:chOff x="894" y="3246"/>
            <a:chExt cx="8728" cy="822"/>
          </a:xfrm>
        </p:grpSpPr>
        <p:sp>
          <p:nvSpPr>
            <p:cNvPr id="20481" name="文本框 4"/>
            <p:cNvSpPr txBox="1"/>
            <p:nvPr/>
          </p:nvSpPr>
          <p:spPr>
            <a:xfrm>
              <a:off x="3894" y="3246"/>
              <a:ext cx="5728"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牛顿第一定律</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8" name="文本框 7"/>
          <p:cNvSpPr txBox="1"/>
          <p:nvPr/>
        </p:nvSpPr>
        <p:spPr>
          <a:xfrm>
            <a:off x="929005" y="2225040"/>
            <a:ext cx="1033399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阻力对物体运动的影响</a:t>
            </a:r>
            <a:r>
              <a:rPr lang="zh-CN" sz="2400">
                <a:ea typeface="宋体" panose="02010600030101010101" pitchFamily="2" charset="-122"/>
              </a:rPr>
              <a:t>物体的运动状态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需要</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不需要</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力来维持，运动的物体之所以会停下来， 是因为受到了</a:t>
            </a:r>
            <a:r>
              <a:rPr lang="en-US" sz="2400">
                <a:latin typeface="Times New Roman" panose="02020603050405020304" pitchFamily="18" charset="0"/>
                <a:ea typeface="宋体" panose="02010600030101010101" pitchFamily="2" charset="-122"/>
              </a:rPr>
              <a:t>________ </a:t>
            </a:r>
            <a:r>
              <a:rPr lang="zh-CN" sz="2400">
                <a:ea typeface="宋体" panose="02010600030101010101" pitchFamily="2" charset="-122"/>
              </a:rPr>
              <a:t>的作用．</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牛顿第一定律</a:t>
            </a:r>
            <a:r>
              <a:rPr lang="zh-CN" sz="2400">
                <a:ea typeface="宋体" panose="02010600030101010101" pitchFamily="2" charset="-122"/>
              </a:rPr>
              <a:t>一切物体在没有受到力的作用时，总保持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状态或</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运动状态．这是由英国科学家牛顿概括总结得出的．</a:t>
            </a:r>
            <a:endParaRPr lang="zh-CN" altLang="en-US" sz="2400"/>
          </a:p>
        </p:txBody>
      </p:sp>
      <p:sp>
        <p:nvSpPr>
          <p:cNvPr id="9" name="文本框 8"/>
          <p:cNvSpPr txBox="1"/>
          <p:nvPr/>
        </p:nvSpPr>
        <p:spPr>
          <a:xfrm>
            <a:off x="3145155" y="2904490"/>
            <a:ext cx="121602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不需要</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5894070" y="3462020"/>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阻力</a:t>
            </a:r>
            <a:endParaRPr lang="zh-CN" altLang="en-US" sz="2400" b="0">
              <a:solidFill>
                <a:srgbClr val="FF0000"/>
              </a:solidFill>
              <a:ea typeface="宋体" panose="02010600030101010101" pitchFamily="2" charset="-122"/>
            </a:endParaRPr>
          </a:p>
        </p:txBody>
      </p:sp>
      <p:sp>
        <p:nvSpPr>
          <p:cNvPr id="11" name="文本框 10"/>
          <p:cNvSpPr txBox="1"/>
          <p:nvPr/>
        </p:nvSpPr>
        <p:spPr>
          <a:xfrm>
            <a:off x="6764655" y="4551680"/>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静止</a:t>
            </a:r>
            <a:endParaRPr lang="zh-CN" altLang="en-US" sz="2400" b="0">
              <a:solidFill>
                <a:srgbClr val="FF0000"/>
              </a:solidFill>
              <a:ea typeface="宋体" panose="02010600030101010101" pitchFamily="2" charset="-122"/>
            </a:endParaRPr>
          </a:p>
        </p:txBody>
      </p:sp>
      <p:sp>
        <p:nvSpPr>
          <p:cNvPr id="12" name="文本框 11"/>
          <p:cNvSpPr txBox="1"/>
          <p:nvPr/>
        </p:nvSpPr>
        <p:spPr>
          <a:xfrm>
            <a:off x="8709025" y="4551680"/>
            <a:ext cx="15201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a:t>
            </a:r>
            <a:endParaRPr lang="zh-CN" altLang="en-US" sz="2400" b="0">
              <a:solidFill>
                <a:srgbClr val="FF0000"/>
              </a:solidFill>
              <a:ea typeface="宋体" panose="02010600030101010101" pitchFamily="2" charset="-122"/>
            </a:endParaRPr>
          </a:p>
        </p:txBody>
      </p:sp>
      <p:sp>
        <p:nvSpPr>
          <p:cNvPr id="43" name="流程图: 终止 42">
            <a:hlinkClick r:id="rId2" action="ppaction://hlinksldjump"/>
          </p:cNvPr>
          <p:cNvSpPr/>
          <p:nvPr/>
        </p:nvSpPr>
        <p:spPr>
          <a:xfrm>
            <a:off x="8993505" y="53105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3265" y="986155"/>
            <a:ext cx="1080008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zh-CN" sz="2400">
                <a:ea typeface="黑体" panose="02010609060101010101" pitchFamily="49" charset="-122"/>
              </a:rPr>
              <a:t>惯性</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ea typeface="宋体" panose="02010600030101010101" pitchFamily="2" charset="-122"/>
              </a:rPr>
              <a:t>一切物体都有保持原来</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不变的性质，我们把这种性质叫做惯性．</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影响因素：</a:t>
            </a:r>
            <a:r>
              <a:rPr lang="zh-CN" sz="2400">
                <a:ea typeface="宋体" panose="02010600030101010101" pitchFamily="2" charset="-122"/>
              </a:rPr>
              <a:t>惯性是物体自身的属性，大小只与物体的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有关，而与物体的运动状态和速度大小无关．</a:t>
            </a:r>
            <a:r>
              <a:rPr lang="en-US" sz="2400">
                <a:latin typeface="Times New Roman" panose="02020603050405020304" pitchFamily="18" charset="0"/>
                <a:cs typeface="仿宋_GB2312" charset="0"/>
              </a:rPr>
              <a:t>[2019.19(1)]</a:t>
            </a:r>
            <a:endParaRPr lang="zh-CN" altLang="en-US" sz="2400"/>
          </a:p>
        </p:txBody>
      </p:sp>
      <p:grpSp>
        <p:nvGrpSpPr>
          <p:cNvPr id="2" name="组合 1"/>
          <p:cNvGrpSpPr/>
          <p:nvPr/>
        </p:nvGrpSpPr>
        <p:grpSpPr>
          <a:xfrm>
            <a:off x="5507990" y="4077970"/>
            <a:ext cx="1841500" cy="1815723"/>
            <a:chOff x="3914" y="4432"/>
            <a:chExt cx="3298" cy="3196"/>
          </a:xfrm>
        </p:grpSpPr>
        <p:grpSp>
          <p:nvGrpSpPr>
            <p:cNvPr id="8" name="组合 7"/>
            <p:cNvGrpSpPr/>
            <p:nvPr/>
          </p:nvGrpSpPr>
          <p:grpSpPr>
            <a:xfrm>
              <a:off x="3914" y="4432"/>
              <a:ext cx="3298" cy="2934"/>
              <a:chOff x="3914" y="4432"/>
              <a:chExt cx="3298" cy="2934"/>
            </a:xfrm>
          </p:grpSpPr>
          <p:sp>
            <p:nvSpPr>
              <p:cNvPr id="10" name="矩形 9"/>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1" name="组合 10"/>
              <p:cNvGrpSpPr/>
              <p:nvPr/>
            </p:nvGrpSpPr>
            <p:grpSpPr>
              <a:xfrm>
                <a:off x="3914" y="4432"/>
                <a:ext cx="3298" cy="2935"/>
                <a:chOff x="3288" y="4279"/>
                <a:chExt cx="4119" cy="3575"/>
              </a:xfrm>
            </p:grpSpPr>
            <p:sp>
              <p:nvSpPr>
                <p:cNvPr id="17" name="圆角矩形 16"/>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8" name="流程图: 终止 17"/>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9" name="组合 7"/>
                <p:cNvGrpSpPr/>
                <p:nvPr/>
              </p:nvGrpSpPr>
              <p:grpSpPr>
                <a:xfrm rot="0">
                  <a:off x="4951" y="6931"/>
                  <a:ext cx="578" cy="566"/>
                  <a:chOff x="13340" y="9527"/>
                  <a:chExt cx="680" cy="680"/>
                </a:xfrm>
              </p:grpSpPr>
              <p:sp>
                <p:nvSpPr>
                  <p:cNvPr id="20" name="椭圆 19"/>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1" name="流程图: 摘录 20"/>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2" name="文本框 21"/>
            <p:cNvSpPr txBox="1"/>
            <p:nvPr/>
          </p:nvSpPr>
          <p:spPr>
            <a:xfrm>
              <a:off x="3997" y="4542"/>
              <a:ext cx="3164" cy="3086"/>
            </a:xfrm>
            <a:prstGeom prst="rect">
              <a:avLst/>
            </a:prstGeom>
            <a:noFill/>
            <a:ln>
              <a:noFill/>
            </a:ln>
          </p:spPr>
          <p:txBody>
            <a:bodyPr wrap="square" rtlCol="0">
              <a:spAutoFit/>
            </a:bodyPr>
            <a:p>
              <a:pPr algn="ctr">
                <a:lnSpc>
                  <a:spcPct val="150000"/>
                </a:lnSpc>
              </a:pPr>
              <a:r>
                <a:rPr lang="en-US" altLang="zh-CN" sz="2400" b="1">
                  <a:latin typeface="Times New Roman" panose="02020603050405020304" pitchFamily="18" charset="0"/>
                  <a:ea typeface="黑体" panose="02010609060101010101" pitchFamily="49" charset="-122"/>
                  <a:cs typeface="Times New Roman" panose="02020603050405020304" pitchFamily="18" charset="0"/>
                  <a:sym typeface="+mn-ea"/>
                </a:rPr>
                <a:t>Flash</a:t>
              </a:r>
              <a:r>
                <a:rPr lang="zh-CN" altLang="en-US" sz="2400" b="1">
                  <a:latin typeface="黑体" panose="02010609060101010101" pitchFamily="49" charset="-122"/>
                  <a:ea typeface="黑体" panose="02010609060101010101" pitchFamily="49" charset="-122"/>
                  <a:sym typeface="+mn-ea"/>
                </a:rPr>
                <a:t>动画见超值配赠</a:t>
              </a:r>
              <a:endParaRPr lang="zh-CN" altLang="en-US" sz="2400" b="1">
                <a:latin typeface="黑体" panose="02010609060101010101" pitchFamily="49" charset="-122"/>
                <a:ea typeface="黑体" panose="02010609060101010101" pitchFamily="49" charset="-122"/>
              </a:endParaRPr>
            </a:p>
            <a:p>
              <a:pPr algn="ctr">
                <a:lnSpc>
                  <a:spcPct val="150000"/>
                </a:lnSpc>
              </a:pP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5251450" y="1674495"/>
            <a:ext cx="14420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sz="2400" b="0">
              <a:solidFill>
                <a:srgbClr val="FF0000"/>
              </a:solidFill>
              <a:ea typeface="宋体" panose="02010600030101010101" pitchFamily="2" charset="-122"/>
            </a:endParaRPr>
          </a:p>
        </p:txBody>
      </p:sp>
      <p:sp>
        <p:nvSpPr>
          <p:cNvPr id="4" name="文本框 3"/>
          <p:cNvSpPr txBox="1"/>
          <p:nvPr/>
        </p:nvSpPr>
        <p:spPr>
          <a:xfrm>
            <a:off x="8403590" y="2759710"/>
            <a:ext cx="8566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质量</a:t>
            </a:r>
            <a:endParaRPr lang="zh-CN" altLang="en-US" sz="2400" b="0">
              <a:solidFill>
                <a:srgbClr val="FF0000"/>
              </a:solidFill>
              <a:ea typeface="宋体" panose="02010600030101010101" pitchFamily="2" charset="-122"/>
            </a:endParaRPr>
          </a:p>
        </p:txBody>
      </p:sp>
      <p:sp>
        <p:nvSpPr>
          <p:cNvPr id="43" name="流程图: 终止 42">
            <a:hlinkClick r:id="rId1" action="ppaction://hlinksldjump"/>
          </p:cNvPr>
          <p:cNvSpPr/>
          <p:nvPr/>
        </p:nvSpPr>
        <p:spPr>
          <a:xfrm>
            <a:off x="9164320" y="51015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5195" y="1332865"/>
            <a:ext cx="10485120"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(3)</a:t>
            </a:r>
            <a:r>
              <a:rPr lang="zh-CN" sz="2400" b="0">
                <a:ea typeface="黑体" panose="02010609060101010101" pitchFamily="49" charset="-122"/>
              </a:rPr>
              <a:t>理解：</a:t>
            </a:r>
            <a:r>
              <a:rPr lang="en-US" sz="2400" b="0">
                <a:latin typeface="Times New Roman" panose="02020603050405020304" pitchFamily="18" charset="0"/>
                <a:ea typeface="宋体" panose="02010600030101010101" pitchFamily="2" charset="-122"/>
              </a:rPr>
              <a:t>a.</a:t>
            </a:r>
            <a:r>
              <a:rPr lang="zh-CN" sz="2400" b="0">
                <a:ea typeface="宋体" panose="02010600030101010101" pitchFamily="2" charset="-122"/>
              </a:rPr>
              <a:t>一切物体在任何情况下都具有惯性；</a:t>
            </a:r>
            <a:r>
              <a:rPr lang="en-US" sz="2400" b="0">
                <a:latin typeface="Times New Roman" panose="02020603050405020304" pitchFamily="18" charset="0"/>
                <a:ea typeface="宋体" panose="02010600030101010101" pitchFamily="2" charset="-122"/>
              </a:rPr>
              <a:t>b</a:t>
            </a:r>
            <a:r>
              <a:rPr lang="zh-CN" sz="2400" b="0">
                <a:ea typeface="宋体" panose="02010600030101010101" pitchFamily="2" charset="-122"/>
              </a:rPr>
              <a:t>．惯性和力是两个不同的概念，力是物体间的相互作用，惯性是物体的属性，与外界因素无关．只能说</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由于惯性</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具有惯性</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，而不能说</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惯性力</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受到惯性的作用</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产生了惯性</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克服惯性</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等．</a:t>
            </a:r>
            <a:r>
              <a:rPr lang="en-US" sz="2400" b="0">
                <a:latin typeface="Times New Roman" panose="02020603050405020304" pitchFamily="18" charset="0"/>
                <a:ea typeface="宋体" panose="02010600030101010101" pitchFamily="2" charset="-122"/>
              </a:rPr>
              <a:t>(4)</a:t>
            </a:r>
            <a:r>
              <a:rPr lang="zh-CN" sz="2400" b="0">
                <a:ea typeface="黑体" panose="02010609060101010101" pitchFamily="49" charset="-122"/>
              </a:rPr>
              <a:t>利用和防范</a:t>
            </a:r>
            <a:r>
              <a:rPr lang="en-US" sz="2400" b="0">
                <a:latin typeface="Times New Roman" panose="02020603050405020304" pitchFamily="18" charset="0"/>
                <a:ea typeface="宋体" panose="02010600030101010101" pitchFamily="2" charset="-122"/>
              </a:rPr>
              <a:t>a</a:t>
            </a:r>
            <a:r>
              <a:rPr lang="zh-CN" sz="2400" b="0">
                <a:ea typeface="宋体" panose="02010600030101010101" pitchFamily="2" charset="-122"/>
              </a:rPr>
              <a:t>．利用：跳远助跑；洗衣机脱水；拍打衣服上的灰尘等；</a:t>
            </a:r>
            <a:r>
              <a:rPr lang="en-US" sz="2400" b="0">
                <a:latin typeface="Times New Roman" panose="02020603050405020304" pitchFamily="18" charset="0"/>
                <a:cs typeface="仿宋_GB2312" charset="0"/>
              </a:rPr>
              <a:t>[2014.22(1)]</a:t>
            </a:r>
            <a:r>
              <a:rPr lang="en-US" sz="2400" b="0">
                <a:latin typeface="Times New Roman" panose="02020603050405020304" pitchFamily="18" charset="0"/>
                <a:ea typeface="宋体" panose="02010600030101010101" pitchFamily="2" charset="-122"/>
              </a:rPr>
              <a:t>b</a:t>
            </a:r>
            <a:r>
              <a:rPr lang="zh-CN" sz="2400" b="0">
                <a:ea typeface="宋体" panose="02010600030101010101" pitchFamily="2" charset="-122"/>
              </a:rPr>
              <a:t>．防范：系好安全带；汽车装有安全气囊；开车时保持</a:t>
            </a:r>
            <a:r>
              <a:rPr lang="zh-CN" sz="2400" b="0">
                <a:latin typeface="Times New Roman" panose="02020603050405020304" pitchFamily="18" charset="0"/>
                <a:ea typeface="宋体" panose="02010600030101010101" pitchFamily="2" charset="-122"/>
              </a:rPr>
              <a:t>车距等．</a:t>
            </a:r>
            <a:endParaRPr lang="zh-CN" altLang="en-US" sz="2400"/>
          </a:p>
        </p:txBody>
      </p:sp>
      <p:sp>
        <p:nvSpPr>
          <p:cNvPr id="43" name="流程图: 终止 42">
            <a:hlinkClick r:id="rId1" action="ppaction://hlinksldjump"/>
          </p:cNvPr>
          <p:cNvSpPr/>
          <p:nvPr/>
        </p:nvSpPr>
        <p:spPr>
          <a:xfrm>
            <a:off x="8974455" y="54419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204595" y="1370965"/>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仪器的使用和读数</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grpSp>
        <p:nvGrpSpPr>
          <p:cNvPr id="11" name="组合 10"/>
          <p:cNvGrpSpPr/>
          <p:nvPr/>
        </p:nvGrpSpPr>
        <p:grpSpPr>
          <a:xfrm>
            <a:off x="1229995" y="2485390"/>
            <a:ext cx="7021830" cy="532765"/>
            <a:chOff x="813" y="6035"/>
            <a:chExt cx="11058" cy="839"/>
          </a:xfrm>
        </p:grpSpPr>
        <p:grpSp>
          <p:nvGrpSpPr>
            <p:cNvPr id="9" name="组合 8"/>
            <p:cNvGrpSpPr/>
            <p:nvPr/>
          </p:nvGrpSpPr>
          <p:grpSpPr>
            <a:xfrm>
              <a:off x="813" y="6035"/>
              <a:ext cx="2223" cy="822"/>
              <a:chOff x="12452" y="6600"/>
              <a:chExt cx="2223" cy="822"/>
            </a:xfrm>
          </p:grpSpPr>
          <p:pic>
            <p:nvPicPr>
              <p:cNvPr id="5" name="图片 4" descr="考点·2字"/>
              <p:cNvPicPr>
                <a:picLocks noChangeAspect="1"/>
              </p:cNvPicPr>
              <p:nvPr/>
            </p:nvPicPr>
            <p:blipFill>
              <a:blip r:embed="rId2"/>
              <a:stretch>
                <a:fillRect/>
              </a:stretch>
            </p:blipFill>
            <p:spPr>
              <a:xfrm>
                <a:off x="12452" y="6617"/>
                <a:ext cx="2223" cy="802"/>
              </a:xfrm>
              <a:prstGeom prst="rect">
                <a:avLst/>
              </a:prstGeom>
            </p:spPr>
          </p:pic>
          <p:sp>
            <p:nvSpPr>
              <p:cNvPr id="8" name="文本框 10"/>
              <p:cNvSpPr txBox="1"/>
              <p:nvPr/>
            </p:nvSpPr>
            <p:spPr>
              <a:xfrm>
                <a:off x="12589" y="6600"/>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仪器</a:t>
                </a:r>
                <a:endParaRPr lang="zh-CN" altLang="en-US" sz="2800" b="1" dirty="0">
                  <a:latin typeface="Times New Roman" panose="02020603050405020304" pitchFamily="18" charset="0"/>
                  <a:ea typeface="黑体" panose="02010609060101010101" pitchFamily="49" charset="-122"/>
                </a:endParaRPr>
              </a:p>
            </p:txBody>
          </p:sp>
        </p:grpSp>
        <p:sp>
          <p:nvSpPr>
            <p:cNvPr id="10" name="文本框 4"/>
            <p:cNvSpPr txBox="1"/>
            <p:nvPr/>
          </p:nvSpPr>
          <p:spPr>
            <a:xfrm>
              <a:off x="3262" y="6052"/>
              <a:ext cx="8609"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弹簧测力计</a:t>
              </a:r>
              <a:r>
                <a:rPr sz="2400" dirty="0">
                  <a:latin typeface="Times New Roman" panose="02020603050405020304" pitchFamily="18" charset="0"/>
                  <a:ea typeface="宋体" panose="02010600030101010101" pitchFamily="2" charset="-122"/>
                  <a:cs typeface="Times New Roman" panose="02020603050405020304" pitchFamily="18" charset="0"/>
                </a:rPr>
                <a:t>[2018.23(1)，2016.21(1)]</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graphicFrame>
        <p:nvGraphicFramePr>
          <p:cNvPr id="2" name="表格 1"/>
          <p:cNvGraphicFramePr/>
          <p:nvPr>
            <p:custDataLst>
              <p:tags r:id="rId3"/>
            </p:custDataLst>
          </p:nvPr>
        </p:nvGraphicFramePr>
        <p:xfrm>
          <a:off x="1255713" y="3646805"/>
          <a:ext cx="9679940" cy="1777365"/>
        </p:xfrm>
        <a:graphic>
          <a:graphicData uri="http://schemas.openxmlformats.org/drawingml/2006/table">
            <a:tbl>
              <a:tblPr firstRow="1" bandRow="1">
                <a:tableStyleId>{5940675A-B579-460E-94D1-54222C63F5DA}</a:tableStyleId>
              </a:tblPr>
              <a:tblGrid>
                <a:gridCol w="1269365"/>
                <a:gridCol w="8410575"/>
              </a:tblGrid>
              <a:tr h="68008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用途</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测量力大小的工具[2016.21(1)第1空]</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原理</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rPr>
                        <a:t>在弹性限度内，弹簧受到的拉力越大，弹簧的伸长量越长(或者说：在弹性限度内，弹簧的伸长量与所受的拉力成正比)</a:t>
                      </a:r>
                      <a:endParaRPr lang="en-US" sz="2400" b="0">
                        <a:latin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591185" y="933450"/>
          <a:ext cx="10942955" cy="5327015"/>
        </p:xfrm>
        <a:graphic>
          <a:graphicData uri="http://schemas.openxmlformats.org/drawingml/2006/table">
            <a:tbl>
              <a:tblPr firstRow="1" bandRow="1">
                <a:tableStyleId>{5940675A-B579-460E-94D1-54222C63F5DA}</a:tableStyleId>
              </a:tblPr>
              <a:tblGrid>
                <a:gridCol w="1569720"/>
                <a:gridCol w="9373235"/>
              </a:tblGrid>
              <a:tr h="532701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测量前</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l" fontAlgn="auto">
                        <a:lnSpc>
                          <a:spcPct val="140000"/>
                        </a:lnSpc>
                        <a:buNone/>
                      </a:pPr>
                      <a:r>
                        <a:rPr lang="en-US" sz="2400" b="0">
                          <a:latin typeface="Times New Roman" panose="02020603050405020304" pitchFamily="18" charset="0"/>
                          <a:cs typeface="Times New Roman" panose="02020603050405020304" pitchFamily="18" charset="0"/>
                        </a:rPr>
                        <a:t>(1)首先看清它的量程和分度值</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如图所示的弹簧测力计的量程为__________N</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分度值为__________N；[2018.23(1)第1空，2016.21(1)第3空]</a:t>
                      </a:r>
                      <a:endParaRPr lang="en-US" sz="2400" b="0">
                        <a:latin typeface="Times New Roman" panose="02020603050405020304" pitchFamily="18" charset="0"/>
                        <a:cs typeface="Times New Roman" panose="02020603050405020304" pitchFamily="18" charset="0"/>
                      </a:endParaRPr>
                    </a:p>
                    <a:p>
                      <a:pPr indent="0" algn="l" fontAlgn="auto">
                        <a:lnSpc>
                          <a:spcPct val="14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l" fontAlgn="auto">
                        <a:lnSpc>
                          <a:spcPct val="14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l" fontAlgn="auto">
                        <a:lnSpc>
                          <a:spcPct val="14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l" fontAlgn="auto">
                        <a:lnSpc>
                          <a:spcPct val="14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l" fontAlgn="auto">
                        <a:lnSpc>
                          <a:spcPct val="14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(2)检查弹簧测力计的指针是否指在零刻度线上，如果不在，要先将指针调到_____</a:t>
                      </a:r>
                      <a:r>
                        <a:rPr lang="en-US" altLang="en-US" sz="2400">
                          <a:latin typeface="Times New Roman" panose="02020603050405020304" pitchFamily="18" charset="0"/>
                          <a:ea typeface="Times New Roman" panose="02020603050405020304" pitchFamily="18" charset="0"/>
                          <a:cs typeface="Times New Roman" panose="02020603050405020304" pitchFamily="18" charset="0"/>
                          <a:sym typeface="+mn-ea"/>
                        </a:rPr>
                        <a:t>__________</a:t>
                      </a: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___；[2016.21(1)第2空]</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l" fontAlgn="auto">
                        <a:lnSpc>
                          <a:spcPct val="14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(3)轻轻拉动挂钩几次，防止弹簧被外壳卡住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147482158" descr="C:\Documents and Settings\Administrator\桌面\江西物理(JK)\N135.TIF"/>
          <p:cNvPicPr>
            <a:picLocks noChangeAspect="1"/>
          </p:cNvPicPr>
          <p:nvPr/>
        </p:nvPicPr>
        <p:blipFill>
          <a:blip r:embed="rId1" r:link="rId2"/>
          <a:stretch>
            <a:fillRect/>
          </a:stretch>
        </p:blipFill>
        <p:spPr>
          <a:xfrm>
            <a:off x="5357495" y="2075815"/>
            <a:ext cx="1144905" cy="2583815"/>
          </a:xfrm>
          <a:prstGeom prst="rect">
            <a:avLst/>
          </a:prstGeom>
          <a:noFill/>
          <a:ln w="9525">
            <a:noFill/>
          </a:ln>
        </p:spPr>
      </p:pic>
      <p:grpSp>
        <p:nvGrpSpPr>
          <p:cNvPr id="30" name="组合 29"/>
          <p:cNvGrpSpPr/>
          <p:nvPr/>
        </p:nvGrpSpPr>
        <p:grpSpPr>
          <a:xfrm>
            <a:off x="8091170" y="261366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2631440" y="1616710"/>
            <a:ext cx="8509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6003925" y="1604010"/>
            <a:ext cx="6578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3695065" y="5196840"/>
            <a:ext cx="18078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零刻度线处</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819468" y="1012190"/>
          <a:ext cx="10423525" cy="5240655"/>
        </p:xfrm>
        <a:graphic>
          <a:graphicData uri="http://schemas.openxmlformats.org/drawingml/2006/table">
            <a:tbl>
              <a:tblPr firstRow="1" bandRow="1">
                <a:tableStyleId>{5940675A-B579-460E-94D1-54222C63F5DA}</a:tableStyleId>
              </a:tblPr>
              <a:tblGrid>
                <a:gridCol w="859790"/>
                <a:gridCol w="9563735"/>
              </a:tblGrid>
              <a:tr h="164592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测</a:t>
                      </a:r>
                      <a:endParaRPr lang="en-US" sz="2400" b="0">
                        <a:latin typeface="黑体" panose="02010609060101010101" pitchFamily="49" charset="-122"/>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量</a:t>
                      </a:r>
                      <a:endParaRPr lang="en-US" sz="2400" b="0">
                        <a:latin typeface="黑体" panose="02010609060101010101" pitchFamily="49" charset="-122"/>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时</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(1)测量时</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要使弹簧测力计内的弹簧轴线方向跟所测力的方向在一条直线上</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且弹簧不能靠在刻度盘上</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避免弹簧与外壳发生摩擦；</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(2)所测力的大小不能超过弹簧测力计的量程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9473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读</a:t>
                      </a:r>
                      <a:endParaRPr lang="en-US" sz="2400" b="0">
                        <a:latin typeface="黑体" panose="02010609060101010101" pitchFamily="49" charset="-122"/>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数</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等示数稳定后再读数</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读数时</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视线正对刻度盘</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如图视线</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en-US" sz="2400" b="0">
                          <a:latin typeface="Times New Roman" panose="02020603050405020304" pitchFamily="18" charset="0"/>
                          <a:cs typeface="Times New Roman" panose="02020603050405020304" pitchFamily="18" charset="0"/>
                        </a:rPr>
                        <a:t>(若按视线</a:t>
                      </a:r>
                      <a:r>
                        <a:rPr lang="en-US" sz="2400" b="0" i="1">
                          <a:latin typeface="Times New Roman" panose="02020603050405020304" pitchFamily="18" charset="0"/>
                          <a:cs typeface="Times New Roman" panose="02020603050405020304" pitchFamily="18" charset="0"/>
                        </a:rPr>
                        <a:t>A</a:t>
                      </a:r>
                      <a:r>
                        <a:rPr lang="en-US" sz="2400" b="0">
                          <a:latin typeface="Times New Roman" panose="02020603050405020304" pitchFamily="18" charset="0"/>
                          <a:cs typeface="Times New Roman" panose="02020603050405020304" pitchFamily="18" charset="0"/>
                        </a:rPr>
                        <a:t>读数</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则所测值偏大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若按视线</a:t>
                      </a:r>
                      <a:r>
                        <a:rPr lang="en-US" sz="2400" b="0" i="1">
                          <a:latin typeface="Times New Roman" panose="02020603050405020304" pitchFamily="18" charset="0"/>
                          <a:cs typeface="Times New Roman" panose="02020603050405020304" pitchFamily="18" charset="0"/>
                        </a:rPr>
                        <a:t>C</a:t>
                      </a:r>
                      <a:r>
                        <a:rPr lang="en-US" sz="2400" b="0">
                          <a:latin typeface="Times New Roman" panose="02020603050405020304" pitchFamily="18" charset="0"/>
                          <a:cs typeface="Times New Roman" panose="02020603050405020304" pitchFamily="18" charset="0"/>
                        </a:rPr>
                        <a:t>读数</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则偏小)</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示数＝整刻度值＋后面的小格数×分度值.</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l" fontAlgn="auto">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读数步骤(以上图为例)：a.确定分度值：0.2 N</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l" fontAlgn="auto">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b.确定指针与紧邻较小整刻度间的小格数：2格</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p>
                      <a:pPr indent="0" algn="l" fontAlgn="auto">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c.记录读数：1 N＋2×0.2 N＝1.4 N</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621030" y="1758950"/>
          <a:ext cx="10949940" cy="3621405"/>
        </p:xfrm>
        <a:graphic>
          <a:graphicData uri="http://schemas.openxmlformats.org/drawingml/2006/table">
            <a:tbl>
              <a:tblPr firstRow="1" bandRow="1">
                <a:tableStyleId>{5940675A-B579-460E-94D1-54222C63F5DA}</a:tableStyleId>
              </a:tblPr>
              <a:tblGrid>
                <a:gridCol w="2583815"/>
                <a:gridCol w="8366125"/>
              </a:tblGrid>
              <a:tr h="3621405">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调零</a:t>
                      </a:r>
                      <a:r>
                        <a:rPr lang="en-US" sz="2400" b="0">
                          <a:latin typeface="黑体" panose="02010609060101010101" pitchFamily="49" charset="-122"/>
                          <a:ea typeface="黑体" panose="02010609060101010101" pitchFamily="49" charset="-122"/>
                          <a:cs typeface="Times New Roman" panose="02020603050405020304" pitchFamily="18" charset="0"/>
                        </a:rPr>
                        <a:t>方法</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将弹簧测力计静止挂好</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顶部的秤圈挂在铁架台的固定支架或其他固定物体上．秤钩部分</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不挂任何物体</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让弹簧测力计自由垂落</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此时弹簧测力计的</a:t>
                      </a:r>
                      <a:r>
                        <a:rPr lang="en-US" sz="2400" b="0">
                          <a:latin typeface="宋体" panose="02010600030101010101" pitchFamily="2" charset="-122"/>
                          <a:ea typeface="宋体" panose="02010600030101010101" pitchFamily="2" charset="-122"/>
                          <a:cs typeface="宋体" panose="02010600030101010101" pitchFamily="2" charset="-122"/>
                        </a:rPr>
                        <a:t>指针如果没有指向零刻度线，那么就需要调整指针的位置，使其对准弹簧测力计刻度板上的零刻度线</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09320" y="104203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33120" y="1495425"/>
            <a:ext cx="1091184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(1) </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如图所示的弹簧测力计，量程为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________N</a:t>
            </a:r>
            <a:r>
              <a:rPr lang="zh-CN" sz="2400" b="0">
                <a:latin typeface="Times New Roman" panose="02020603050405020304" pitchFamily="18" charset="0"/>
                <a:ea typeface="宋体" panose="02010600030101010101" pitchFamily="2" charset="-122"/>
                <a:cs typeface="Times New Roman" panose="02020603050405020304" pitchFamily="18" charset="0"/>
              </a:rPr>
              <a:t>，分度值为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，弹簧测力计下鲤鱼受到的重力为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en-US" sz="2400" b="0">
                <a:latin typeface="Times New Roman" panose="02020603050405020304" pitchFamily="18" charset="0"/>
                <a:cs typeface="Times New Roman" panose="02020603050405020304" pitchFamily="18" charset="0"/>
              </a:rPr>
              <a:t>N.</a:t>
            </a:r>
            <a:endParaRPr lang="zh-CN" altLang="en-US" sz="2400">
              <a:latin typeface="Times New Roman" panose="02020603050405020304" pitchFamily="18" charset="0"/>
              <a:cs typeface="Times New Roman" panose="02020603050405020304" pitchFamily="18" charset="0"/>
            </a:endParaRPr>
          </a:p>
        </p:txBody>
      </p:sp>
      <p:pic>
        <p:nvPicPr>
          <p:cNvPr id="2" name="图片 -2147482154" descr="C:\Documents and Settings\Administrator\桌面\江西物理(JK)\N136.TIF"/>
          <p:cNvPicPr>
            <a:picLocks noChangeAspect="1"/>
          </p:cNvPicPr>
          <p:nvPr/>
        </p:nvPicPr>
        <p:blipFill>
          <a:blip r:embed="rId2" r:link="rId3"/>
          <a:stretch>
            <a:fillRect/>
          </a:stretch>
        </p:blipFill>
        <p:spPr>
          <a:xfrm>
            <a:off x="5874385" y="2459355"/>
            <a:ext cx="659130" cy="3164840"/>
          </a:xfrm>
          <a:prstGeom prst="rect">
            <a:avLst/>
          </a:prstGeom>
          <a:noFill/>
          <a:ln w="9525">
            <a:noFill/>
          </a:ln>
        </p:spPr>
      </p:pic>
      <p:sp>
        <p:nvSpPr>
          <p:cNvPr id="3" name="文本框 2"/>
          <p:cNvSpPr txBox="1"/>
          <p:nvPr/>
        </p:nvSpPr>
        <p:spPr>
          <a:xfrm>
            <a:off x="5837555" y="5836285"/>
            <a:ext cx="100266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7" name="文本框 6"/>
          <p:cNvSpPr txBox="1"/>
          <p:nvPr/>
        </p:nvSpPr>
        <p:spPr>
          <a:xfrm>
            <a:off x="5807710" y="1614805"/>
            <a:ext cx="9626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8806815" y="1589405"/>
            <a:ext cx="9620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0.2 N</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3977640" y="2141855"/>
            <a:ext cx="6781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1.8</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6125" y="1054100"/>
            <a:ext cx="1060704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 </a:t>
            </a:r>
            <a:r>
              <a:rPr lang="zh-CN" sz="2400" b="0">
                <a:ea typeface="宋体" panose="02010600030101010101" pitchFamily="2" charset="-122"/>
              </a:rPr>
              <a:t>如图所示的弹簧测力计</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直接用来测力的大小</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需先</a:t>
            </a:r>
            <a:r>
              <a:rPr lang="en-US" sz="2400" b="0">
                <a:latin typeface="Times New Roman" panose="02020603050405020304" pitchFamily="18" charset="0"/>
                <a:ea typeface="宋体" panose="02010600030101010101" pitchFamily="2" charset="-122"/>
              </a:rPr>
              <a:t>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否则会使测得的值比真实值偏</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大</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sz="2400"/>
          </a:p>
        </p:txBody>
      </p:sp>
      <p:pic>
        <p:nvPicPr>
          <p:cNvPr id="2" name="图片 -2147482153" descr="C:\Documents and Settings\Administrator\桌面\江西物理(JK)\N137.TIF"/>
          <p:cNvPicPr>
            <a:picLocks noChangeAspect="1"/>
          </p:cNvPicPr>
          <p:nvPr/>
        </p:nvPicPr>
        <p:blipFill>
          <a:blip r:embed="rId1" r:link="rId2"/>
          <a:stretch>
            <a:fillRect/>
          </a:stretch>
        </p:blipFill>
        <p:spPr>
          <a:xfrm>
            <a:off x="5705475" y="2491105"/>
            <a:ext cx="781685" cy="2924810"/>
          </a:xfrm>
          <a:prstGeom prst="rect">
            <a:avLst/>
          </a:prstGeom>
          <a:noFill/>
          <a:ln w="9525">
            <a:noFill/>
          </a:ln>
        </p:spPr>
      </p:pic>
      <p:sp>
        <p:nvSpPr>
          <p:cNvPr id="3" name="文本框 2"/>
          <p:cNvSpPr txBox="1"/>
          <p:nvPr/>
        </p:nvSpPr>
        <p:spPr>
          <a:xfrm>
            <a:off x="5525770" y="5763895"/>
            <a:ext cx="116586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4" name="文本框 3"/>
          <p:cNvSpPr txBox="1"/>
          <p:nvPr/>
        </p:nvSpPr>
        <p:spPr>
          <a:xfrm>
            <a:off x="4468495" y="1183005"/>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sz="2400" b="0">
              <a:solidFill>
                <a:srgbClr val="FF0000"/>
              </a:solidFill>
              <a:ea typeface="宋体" panose="02010600030101010101" pitchFamily="2" charset="-122"/>
            </a:endParaRPr>
          </a:p>
        </p:txBody>
      </p:sp>
      <p:sp>
        <p:nvSpPr>
          <p:cNvPr id="5" name="文本框 4"/>
          <p:cNvSpPr txBox="1"/>
          <p:nvPr/>
        </p:nvSpPr>
        <p:spPr>
          <a:xfrm>
            <a:off x="1619250" y="1722755"/>
            <a:ext cx="9124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调零</a:t>
            </a:r>
            <a:endParaRPr lang="zh-CN" altLang="en-US" sz="2400" b="0">
              <a:solidFill>
                <a:srgbClr val="FF0000"/>
              </a:solidFill>
              <a:ea typeface="宋体" panose="02010600030101010101" pitchFamily="2" charset="-122"/>
            </a:endParaRPr>
          </a:p>
        </p:txBody>
      </p:sp>
      <p:sp>
        <p:nvSpPr>
          <p:cNvPr id="6" name="文本框 5"/>
          <p:cNvSpPr txBox="1"/>
          <p:nvPr/>
        </p:nvSpPr>
        <p:spPr>
          <a:xfrm>
            <a:off x="7316470" y="1748155"/>
            <a:ext cx="576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77900" y="986155"/>
            <a:ext cx="10232390"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(3) </a:t>
            </a:r>
            <a:r>
              <a:rPr lang="zh-CN" sz="2400" b="0">
                <a:ea typeface="宋体" panose="02010600030101010101" pitchFamily="2" charset="-122"/>
              </a:rPr>
              <a:t>如图甲所示的圆筒测力计每一小格为</a:t>
            </a:r>
            <a:r>
              <a:rPr lang="en-US" sz="2400" b="0">
                <a:latin typeface="Times New Roman" panose="02020603050405020304" pitchFamily="18" charset="0"/>
                <a:ea typeface="宋体" panose="02010600030101010101" pitchFamily="2" charset="-122"/>
              </a:rPr>
              <a:t>0.5 N</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物体的重力为</a:t>
            </a:r>
            <a:r>
              <a:rPr lang="en-US" sz="2400" b="0">
                <a:latin typeface="Times New Roman" panose="02020603050405020304" pitchFamily="18" charset="0"/>
                <a:ea typeface="宋体" panose="02010600030101010101" pitchFamily="2" charset="-122"/>
              </a:rPr>
              <a:t>________N</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如图乙将物体浸没在水中时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圆筒测力计的示数为</a:t>
            </a:r>
            <a:r>
              <a:rPr lang="en-US" sz="2400" b="0">
                <a:latin typeface="Times New Roman" panose="02020603050405020304" pitchFamily="18" charset="0"/>
                <a:ea typeface="宋体" panose="02010600030101010101" pitchFamily="2" charset="-122"/>
              </a:rPr>
              <a:t>________N</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物体受到水对它向上的力为</a:t>
            </a:r>
            <a:r>
              <a:rPr lang="en-US" sz="2400" b="0">
                <a:latin typeface="Times New Roman" panose="02020603050405020304" pitchFamily="18" charset="0"/>
                <a:ea typeface="宋体" panose="02010600030101010101" pitchFamily="2" charset="-122"/>
              </a:rPr>
              <a:t>________N.</a:t>
            </a:r>
            <a:endParaRPr lang="zh-CN" altLang="en-US" sz="2400"/>
          </a:p>
        </p:txBody>
      </p:sp>
      <p:pic>
        <p:nvPicPr>
          <p:cNvPr id="2" name="图片 -2147482150" descr="C:\Documents and Settings\Administrator\桌面\江西物理(JK)\N138.TIF"/>
          <p:cNvPicPr>
            <a:picLocks noChangeAspect="1"/>
          </p:cNvPicPr>
          <p:nvPr/>
        </p:nvPicPr>
        <p:blipFill>
          <a:blip r:embed="rId1" r:link="rId2"/>
          <a:stretch>
            <a:fillRect/>
          </a:stretch>
        </p:blipFill>
        <p:spPr>
          <a:xfrm>
            <a:off x="4760595" y="2625090"/>
            <a:ext cx="2794635" cy="3225800"/>
          </a:xfrm>
          <a:prstGeom prst="rect">
            <a:avLst/>
          </a:prstGeom>
          <a:noFill/>
          <a:ln w="9525">
            <a:noFill/>
          </a:ln>
        </p:spPr>
      </p:pic>
      <p:sp>
        <p:nvSpPr>
          <p:cNvPr id="3" name="文本框 2"/>
          <p:cNvSpPr txBox="1"/>
          <p:nvPr/>
        </p:nvSpPr>
        <p:spPr>
          <a:xfrm>
            <a:off x="5454015" y="5850890"/>
            <a:ext cx="10737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4" name="文本框 3"/>
          <p:cNvSpPr txBox="1"/>
          <p:nvPr/>
        </p:nvSpPr>
        <p:spPr>
          <a:xfrm>
            <a:off x="9711690" y="1089660"/>
            <a:ext cx="3848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8070215" y="1657985"/>
            <a:ext cx="6578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3498850" y="2208530"/>
            <a:ext cx="6578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0.5</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3054985" y="199517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054985" y="374332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054985" y="463105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 action="ppaction://hlinksldjump"/>
          </p:cNvPr>
          <p:cNvSpPr/>
          <p:nvPr/>
        </p:nvSpPr>
        <p:spPr>
          <a:xfrm>
            <a:off x="1973580" y="2957195"/>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8" action="ppaction://hlinksldjump"/>
          </p:cNvPr>
          <p:cNvSpPr/>
          <p:nvPr/>
        </p:nvSpPr>
        <p:spPr>
          <a:xfrm>
            <a:off x="8078470" y="2957195"/>
            <a:ext cx="19812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a:hlinkClick r:id="rId9" action="ppaction://hlinksldjump"/>
          </p:cNvPr>
          <p:cNvSpPr/>
          <p:nvPr/>
        </p:nvSpPr>
        <p:spPr>
          <a:xfrm>
            <a:off x="4412615" y="2957195"/>
            <a:ext cx="338328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仪器的使用和读数</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7905" y="942340"/>
            <a:ext cx="10333990"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(4) </a:t>
            </a:r>
            <a:r>
              <a:rPr lang="zh-CN" sz="2400" b="0">
                <a:ea typeface="宋体" panose="02010600030101010101" pitchFamily="2" charset="-122"/>
              </a:rPr>
              <a:t>在练习使用圆盘测力计前</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发现指针偏向零刻度线的右边</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接下来要</a:t>
            </a:r>
            <a:r>
              <a:rPr lang="en-US" sz="2400" b="0">
                <a:latin typeface="Times New Roman" panose="02020603050405020304" pitchFamily="18" charset="0"/>
                <a:ea typeface="宋体" panose="02010600030101010101" pitchFamily="2" charset="-122"/>
              </a:rPr>
              <a:t>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如图所示此测力计的分度值是</a:t>
            </a:r>
            <a:r>
              <a:rPr lang="en-US" sz="2400" b="0">
                <a:latin typeface="Times New Roman" panose="02020603050405020304" pitchFamily="18" charset="0"/>
                <a:ea typeface="宋体" panose="02010600030101010101" pitchFamily="2" charset="-122"/>
              </a:rPr>
              <a:t>________N</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物体的重力为</a:t>
            </a:r>
            <a:r>
              <a:rPr lang="en-US" sz="2400" b="0">
                <a:latin typeface="Times New Roman" panose="02020603050405020304" pitchFamily="18" charset="0"/>
                <a:ea typeface="宋体" panose="02010600030101010101" pitchFamily="2" charset="-122"/>
              </a:rPr>
              <a:t>________N.</a:t>
            </a:r>
            <a:endParaRPr lang="zh-CN" altLang="en-US" sz="2400"/>
          </a:p>
        </p:txBody>
      </p:sp>
      <p:pic>
        <p:nvPicPr>
          <p:cNvPr id="2" name="图片 -2147482149" descr="C:\Documents and Settings\Administrator\桌面\江西物理(JK)\N138A.TIF"/>
          <p:cNvPicPr>
            <a:picLocks noChangeAspect="1"/>
          </p:cNvPicPr>
          <p:nvPr/>
        </p:nvPicPr>
        <p:blipFill>
          <a:blip r:embed="rId1" r:link="rId2"/>
          <a:stretch>
            <a:fillRect/>
          </a:stretch>
        </p:blipFill>
        <p:spPr>
          <a:xfrm>
            <a:off x="4972685" y="2454275"/>
            <a:ext cx="2383155" cy="3273425"/>
          </a:xfrm>
          <a:prstGeom prst="rect">
            <a:avLst/>
          </a:prstGeom>
          <a:noFill/>
          <a:ln w="9525">
            <a:noFill/>
          </a:ln>
        </p:spPr>
      </p:pic>
      <p:sp>
        <p:nvSpPr>
          <p:cNvPr id="3" name="文本框 2"/>
          <p:cNvSpPr txBox="1"/>
          <p:nvPr/>
        </p:nvSpPr>
        <p:spPr>
          <a:xfrm>
            <a:off x="5080000" y="5762625"/>
            <a:ext cx="197612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4" name="文本框 3"/>
          <p:cNvSpPr txBox="1"/>
          <p:nvPr/>
        </p:nvSpPr>
        <p:spPr>
          <a:xfrm>
            <a:off x="1286510" y="1614170"/>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调零</a:t>
            </a:r>
            <a:endParaRPr lang="zh-CN" altLang="en-US" sz="2400" b="0">
              <a:solidFill>
                <a:srgbClr val="FF0000"/>
              </a:solidFill>
              <a:ea typeface="宋体" panose="02010600030101010101" pitchFamily="2" charset="-122"/>
            </a:endParaRPr>
          </a:p>
        </p:txBody>
      </p:sp>
      <p:sp>
        <p:nvSpPr>
          <p:cNvPr id="5" name="文本框 4"/>
          <p:cNvSpPr txBox="1"/>
          <p:nvPr/>
        </p:nvSpPr>
        <p:spPr>
          <a:xfrm>
            <a:off x="6849745" y="1601470"/>
            <a:ext cx="7188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0.05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1550670" y="2169160"/>
            <a:ext cx="3937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325880" y="1627505"/>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sp>
        <p:nvSpPr>
          <p:cNvPr id="2" name="文本框 1"/>
          <p:cNvSpPr txBox="1"/>
          <p:nvPr/>
        </p:nvSpPr>
        <p:spPr>
          <a:xfrm>
            <a:off x="1325880" y="2526665"/>
            <a:ext cx="5853430" cy="286131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命题点：力的相互作用、力的作用效果</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坐在船上的人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用力推另一只船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两船就相互远离而去</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这个现象表明力的作用是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的；力可以改变物体的</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r>
              <a:rPr lang="en-US" sz="2400">
                <a:latin typeface="Times New Roman" panose="02020603050405020304" pitchFamily="18" charset="0"/>
                <a:cs typeface="楷体_GB2312" charset="0"/>
              </a:rPr>
              <a:t>(2019</a:t>
            </a:r>
            <a:r>
              <a:rPr lang="zh-CN" sz="2400">
                <a:cs typeface="楷体_GB2312" charset="0"/>
              </a:rPr>
              <a:t>内江</a:t>
            </a:r>
            <a:r>
              <a:rPr lang="en-US" sz="2400">
                <a:latin typeface="Times New Roman" panose="02020603050405020304" pitchFamily="18" charset="0"/>
                <a:cs typeface="楷体_GB2312" charset="0"/>
              </a:rPr>
              <a:t>13</a:t>
            </a:r>
            <a:r>
              <a:rPr lang="zh-CN" sz="2400">
                <a:cs typeface="楷体_GB2312" charset="0"/>
              </a:rPr>
              <a:t>题</a:t>
            </a:r>
            <a:r>
              <a:rPr lang="en-US" sz="2400">
                <a:latin typeface="Times New Roman" panose="02020603050405020304" pitchFamily="18" charset="0"/>
                <a:cs typeface="楷体_GB2312" charset="0"/>
              </a:rPr>
              <a:t>)</a:t>
            </a:r>
            <a:endParaRPr lang="zh-CN" altLang="en-US" sz="2400"/>
          </a:p>
        </p:txBody>
      </p:sp>
      <p:pic>
        <p:nvPicPr>
          <p:cNvPr id="3" name="图片 -2147482146" descr="C:\Documents and Settings\Administrator\桌面\江西物理(JK)\N140.TIF"/>
          <p:cNvPicPr>
            <a:picLocks noChangeAspect="1"/>
          </p:cNvPicPr>
          <p:nvPr/>
        </p:nvPicPr>
        <p:blipFill>
          <a:blip r:embed="rId2" r:link="rId3"/>
          <a:stretch>
            <a:fillRect/>
          </a:stretch>
        </p:blipFill>
        <p:spPr>
          <a:xfrm>
            <a:off x="7384415" y="2823845"/>
            <a:ext cx="3489960" cy="1929765"/>
          </a:xfrm>
          <a:prstGeom prst="rect">
            <a:avLst/>
          </a:prstGeom>
          <a:noFill/>
          <a:ln w="9525">
            <a:noFill/>
          </a:ln>
        </p:spPr>
      </p:pic>
      <p:sp>
        <p:nvSpPr>
          <p:cNvPr id="4" name="文本框 3"/>
          <p:cNvSpPr txBox="1"/>
          <p:nvPr/>
        </p:nvSpPr>
        <p:spPr>
          <a:xfrm>
            <a:off x="7994015" y="5106670"/>
            <a:ext cx="227012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(RJ</a:t>
            </a:r>
            <a:r>
              <a:rPr lang="zh-CN" b="0">
                <a:cs typeface="仿宋_GB2312" charset="0"/>
              </a:rPr>
              <a:t>八下</a:t>
            </a:r>
            <a:r>
              <a:rPr lang="en-US" b="0">
                <a:latin typeface="Times New Roman" panose="02020603050405020304" pitchFamily="18" charset="0"/>
                <a:cs typeface="仿宋_GB2312" charset="0"/>
              </a:rPr>
              <a:t>P5</a:t>
            </a:r>
            <a:r>
              <a:rPr lang="zh-CN" b="0">
                <a:cs typeface="仿宋_GB2312" charset="0"/>
              </a:rPr>
              <a:t>图</a:t>
            </a:r>
            <a:r>
              <a:rPr lang="en-US" b="0">
                <a:latin typeface="Times New Roman" panose="02020603050405020304" pitchFamily="18" charset="0"/>
                <a:cs typeface="仿宋_GB2312" charset="0"/>
              </a:rPr>
              <a:t>7.1</a:t>
            </a:r>
            <a:r>
              <a:rPr lang="zh-CN" b="0">
                <a:cs typeface="仿宋_GB2312" charset="0"/>
              </a:rPr>
              <a:t>－</a:t>
            </a:r>
            <a:r>
              <a:rPr lang="en-US" b="0">
                <a:latin typeface="Times New Roman" panose="02020603050405020304" pitchFamily="18" charset="0"/>
                <a:cs typeface="仿宋_GB2312" charset="0"/>
              </a:rPr>
              <a:t>8)</a:t>
            </a:r>
            <a:endParaRPr lang="zh-CN" altLang="en-US"/>
          </a:p>
        </p:txBody>
      </p:sp>
      <p:sp>
        <p:nvSpPr>
          <p:cNvPr id="5" name="文本框 4"/>
          <p:cNvSpPr txBox="1"/>
          <p:nvPr/>
        </p:nvSpPr>
        <p:spPr>
          <a:xfrm>
            <a:off x="3397885" y="4284345"/>
            <a:ext cx="932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相互</a:t>
            </a:r>
            <a:endParaRPr lang="zh-CN" altLang="en-US" sz="2400" b="0">
              <a:solidFill>
                <a:srgbClr val="FF0000"/>
              </a:solidFill>
              <a:ea typeface="宋体" panose="02010600030101010101" pitchFamily="2" charset="-122"/>
            </a:endParaRPr>
          </a:p>
        </p:txBody>
      </p:sp>
      <p:sp>
        <p:nvSpPr>
          <p:cNvPr id="8" name="文本框 7"/>
          <p:cNvSpPr txBox="1"/>
          <p:nvPr/>
        </p:nvSpPr>
        <p:spPr>
          <a:xfrm>
            <a:off x="2144395" y="4836795"/>
            <a:ext cx="14490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9155" y="1958975"/>
            <a:ext cx="6753860" cy="286131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黑体" panose="02010609060101010101" pitchFamily="49" charset="-122"/>
              </a:rPr>
              <a:t>命题点：</a:t>
            </a:r>
            <a:r>
              <a:rPr sz="2400">
                <a:latin typeface="黑体" panose="02010609060101010101" pitchFamily="49" charset="-122"/>
                <a:ea typeface="黑体" panose="02010609060101010101" pitchFamily="49" charset="-122"/>
                <a:cs typeface="黑体" panose="02010609060101010101" pitchFamily="49" charset="-122"/>
              </a:rPr>
              <a:t>力的作用效果、平衡力与相互作用力</a:t>
            </a:r>
            <a:endParaRPr sz="2400">
              <a:latin typeface="黑体" panose="02010609060101010101" pitchFamily="49" charset="-122"/>
              <a:ea typeface="黑体" panose="02010609060101010101" pitchFamily="49" charset="-122"/>
              <a:cs typeface="黑体" panose="02010609060101010101" pitchFamily="49" charset="-122"/>
            </a:endParaRPr>
          </a:p>
          <a:p>
            <a:pPr indent="0" fontAlgn="auto">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如图所示，小明用弹簧拉力器锻炼身体，用力可以将弹簧拉力器拉开，说明力可以使物体发生</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，手拉弹簧拉力器的力与弹簧拉力器对手的拉力是一对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力．</a:t>
            </a:r>
            <a:endParaRPr lang="zh-CN" altLang="en-US" sz="2400"/>
          </a:p>
        </p:txBody>
      </p:sp>
      <p:pic>
        <p:nvPicPr>
          <p:cNvPr id="2" name="图片 -2147482145" descr="C:\Documents and Settings\Administrator\桌面\江西物理(JK)\N141.TIF"/>
          <p:cNvPicPr>
            <a:picLocks noChangeAspect="1"/>
          </p:cNvPicPr>
          <p:nvPr/>
        </p:nvPicPr>
        <p:blipFill>
          <a:blip r:embed="rId1" r:link="rId2"/>
          <a:stretch>
            <a:fillRect/>
          </a:stretch>
        </p:blipFill>
        <p:spPr>
          <a:xfrm>
            <a:off x="8306435" y="1971675"/>
            <a:ext cx="2569210" cy="2915285"/>
          </a:xfrm>
          <a:prstGeom prst="rect">
            <a:avLst/>
          </a:prstGeom>
          <a:noFill/>
          <a:ln w="9525">
            <a:noFill/>
          </a:ln>
        </p:spPr>
      </p:pic>
      <p:sp>
        <p:nvSpPr>
          <p:cNvPr id="3" name="文本框 2"/>
          <p:cNvSpPr txBox="1"/>
          <p:nvPr/>
        </p:nvSpPr>
        <p:spPr>
          <a:xfrm>
            <a:off x="8691880" y="5238115"/>
            <a:ext cx="187515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(2002</a:t>
            </a:r>
            <a:r>
              <a:rPr lang="zh-CN" b="0">
                <a:cs typeface="仿宋_GB2312" charset="0"/>
              </a:rPr>
              <a:t>江西</a:t>
            </a:r>
            <a:r>
              <a:rPr lang="en-US" b="0">
                <a:latin typeface="Times New Roman" panose="02020603050405020304" pitchFamily="18" charset="0"/>
                <a:cs typeface="仿宋_GB2312" charset="0"/>
              </a:rPr>
              <a:t>6</a:t>
            </a:r>
            <a:r>
              <a:rPr lang="zh-CN" b="0">
                <a:cs typeface="仿宋_GB2312" charset="0"/>
              </a:rPr>
              <a:t>题图</a:t>
            </a:r>
            <a:r>
              <a:rPr lang="en-US" b="0">
                <a:latin typeface="Times New Roman" panose="02020603050405020304" pitchFamily="18" charset="0"/>
                <a:cs typeface="仿宋_GB2312" charset="0"/>
              </a:rPr>
              <a:t>)</a:t>
            </a:r>
            <a:endParaRPr lang="zh-CN" altLang="en-US"/>
          </a:p>
        </p:txBody>
      </p:sp>
      <p:sp>
        <p:nvSpPr>
          <p:cNvPr id="4" name="文本框 3"/>
          <p:cNvSpPr txBox="1"/>
          <p:nvPr/>
        </p:nvSpPr>
        <p:spPr>
          <a:xfrm>
            <a:off x="1047750" y="3703955"/>
            <a:ext cx="861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形变</a:t>
            </a:r>
            <a:endParaRPr lang="zh-CN" altLang="en-US" sz="2400" b="0">
              <a:solidFill>
                <a:srgbClr val="FF0000"/>
              </a:solidFill>
              <a:ea typeface="宋体" panose="02010600030101010101" pitchFamily="2" charset="-122"/>
            </a:endParaRPr>
          </a:p>
        </p:txBody>
      </p:sp>
      <p:sp>
        <p:nvSpPr>
          <p:cNvPr id="5" name="文本框 4"/>
          <p:cNvSpPr txBox="1"/>
          <p:nvPr/>
        </p:nvSpPr>
        <p:spPr>
          <a:xfrm>
            <a:off x="2702560" y="4283710"/>
            <a:ext cx="1449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相互作用</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7885" y="1513840"/>
            <a:ext cx="6124575" cy="396938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命题点：重力</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在一根细线的一端系上一个小的重物，做成一个铅垂线，如图所示．在建造房屋时，建筑工人利用此铅垂线可以检测墙体是否竖直，这是利用了重力的方向是</a:t>
            </a:r>
            <a:r>
              <a:rPr lang="en-US" sz="2400">
                <a:latin typeface="Times New Roman" panose="02020603050405020304" pitchFamily="18" charset="0"/>
                <a:ea typeface="宋体" panose="02010600030101010101" pitchFamily="2" charset="-122"/>
              </a:rPr>
              <a:t>_</a:t>
            </a:r>
            <a:r>
              <a:rPr lang="en-US" sz="2400">
                <a:latin typeface="Times New Roman" panose="02020603050405020304" pitchFamily="18" charset="0"/>
                <a:ea typeface="宋体" panose="02010600030101010101" pitchFamily="2" charset="-122"/>
                <a:sym typeface="+mn-ea"/>
              </a:rPr>
              <a:t>______</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的，用剪刀剪断细线，重物最终落向地面，这是由于受到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作用的缘故．</a:t>
            </a:r>
            <a:endParaRPr lang="zh-CN" altLang="en-US" sz="2400"/>
          </a:p>
        </p:txBody>
      </p:sp>
      <p:pic>
        <p:nvPicPr>
          <p:cNvPr id="2" name="图片 -2147482144" descr="C:\Documents and Settings\Administrator\桌面\江西物理(JK)\N142.TIF"/>
          <p:cNvPicPr>
            <a:picLocks noChangeAspect="1"/>
          </p:cNvPicPr>
          <p:nvPr/>
        </p:nvPicPr>
        <p:blipFill>
          <a:blip r:embed="rId1" r:link="rId2"/>
          <a:stretch>
            <a:fillRect/>
          </a:stretch>
        </p:blipFill>
        <p:spPr>
          <a:xfrm>
            <a:off x="7099935" y="2430780"/>
            <a:ext cx="4085590" cy="2270125"/>
          </a:xfrm>
          <a:prstGeom prst="rect">
            <a:avLst/>
          </a:prstGeom>
          <a:noFill/>
          <a:ln w="9525">
            <a:noFill/>
          </a:ln>
        </p:spPr>
      </p:pic>
      <p:sp>
        <p:nvSpPr>
          <p:cNvPr id="3" name="文本框 2"/>
          <p:cNvSpPr txBox="1"/>
          <p:nvPr/>
        </p:nvSpPr>
        <p:spPr>
          <a:xfrm>
            <a:off x="8347075" y="5226050"/>
            <a:ext cx="217614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a:t>
            </a:r>
            <a:r>
              <a:rPr lang="zh-CN" b="0">
                <a:cs typeface="仿宋_GB2312" charset="0"/>
              </a:rPr>
              <a:t>英国物体教材</a:t>
            </a:r>
            <a:r>
              <a:rPr lang="en-US" b="0">
                <a:latin typeface="Times New Roman" panose="02020603050405020304" pitchFamily="18" charset="0"/>
                <a:cs typeface="仿宋_GB2312" charset="0"/>
              </a:rPr>
              <a:t>P88)</a:t>
            </a:r>
            <a:endParaRPr lang="zh-CN" altLang="en-US"/>
          </a:p>
        </p:txBody>
      </p:sp>
      <p:sp>
        <p:nvSpPr>
          <p:cNvPr id="4" name="文本框 3"/>
          <p:cNvSpPr txBox="1"/>
          <p:nvPr/>
        </p:nvSpPr>
        <p:spPr>
          <a:xfrm>
            <a:off x="5026660" y="3837940"/>
            <a:ext cx="16109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竖直向下</a:t>
            </a:r>
            <a:endParaRPr lang="zh-CN" altLang="en-US" sz="2400" b="0">
              <a:solidFill>
                <a:srgbClr val="FF0000"/>
              </a:solidFill>
              <a:ea typeface="宋体" panose="02010600030101010101" pitchFamily="2" charset="-122"/>
            </a:endParaRPr>
          </a:p>
        </p:txBody>
      </p:sp>
      <p:sp>
        <p:nvSpPr>
          <p:cNvPr id="5" name="文本框 4"/>
          <p:cNvSpPr txBox="1"/>
          <p:nvPr/>
        </p:nvSpPr>
        <p:spPr>
          <a:xfrm>
            <a:off x="2997835" y="4920615"/>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4110" y="2176145"/>
            <a:ext cx="5575935" cy="286131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命题点：力的作用效果、惯性</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如图所示，快速拉桌布时，桌布被抽出，说明力可以改变物体的</a:t>
            </a:r>
            <a:r>
              <a:rPr lang="en-US" sz="2400">
                <a:latin typeface="Times New Roman" panose="02020603050405020304" pitchFamily="18" charset="0"/>
                <a:ea typeface="宋体" panose="02010600030101010101" pitchFamily="2" charset="-122"/>
              </a:rPr>
              <a:t>_________</a:t>
            </a:r>
            <a:r>
              <a:rPr lang="zh-CN" sz="2400">
                <a:ea typeface="宋体" panose="02010600030101010101" pitchFamily="2" charset="-122"/>
              </a:rPr>
              <a:t>；而上面的餐具仍然停留在原处是因为其具有</a:t>
            </a:r>
            <a:r>
              <a:rPr lang="en-US" sz="2400">
                <a:latin typeface="Times New Roman" panose="02020603050405020304" pitchFamily="18" charset="0"/>
                <a:ea typeface="宋体" panose="02010600030101010101" pitchFamily="2" charset="-122"/>
              </a:rPr>
              <a:t>________.</a:t>
            </a:r>
            <a:endParaRPr lang="zh-CN" altLang="en-US" sz="2400"/>
          </a:p>
        </p:txBody>
      </p:sp>
      <p:pic>
        <p:nvPicPr>
          <p:cNvPr id="2" name="图片 -2147482330"/>
          <p:cNvPicPr>
            <a:picLocks noChangeAspect="1"/>
          </p:cNvPicPr>
          <p:nvPr/>
        </p:nvPicPr>
        <p:blipFill>
          <a:blip r:embed="rId1"/>
          <a:stretch>
            <a:fillRect/>
          </a:stretch>
        </p:blipFill>
        <p:spPr>
          <a:xfrm>
            <a:off x="7617460" y="2657475"/>
            <a:ext cx="2869565" cy="1779270"/>
          </a:xfrm>
          <a:prstGeom prst="rect">
            <a:avLst/>
          </a:prstGeom>
          <a:noFill/>
          <a:ln w="9525">
            <a:noFill/>
          </a:ln>
        </p:spPr>
      </p:pic>
      <p:sp>
        <p:nvSpPr>
          <p:cNvPr id="3" name="文本框 2"/>
          <p:cNvSpPr txBox="1"/>
          <p:nvPr/>
        </p:nvSpPr>
        <p:spPr>
          <a:xfrm>
            <a:off x="7982585" y="4950460"/>
            <a:ext cx="2139315" cy="368300"/>
          </a:xfrm>
          <a:prstGeom prst="rect">
            <a:avLst/>
          </a:prstGeom>
          <a:noFill/>
          <a:ln w="9525">
            <a:noFill/>
          </a:ln>
        </p:spPr>
        <p:txBody>
          <a:bodyPr wrap="square">
            <a:spAutoFit/>
          </a:bodyPr>
          <a:p>
            <a:pPr indent="0"/>
            <a:r>
              <a:rPr lang="en-US" b="0">
                <a:latin typeface="Times New Roman" panose="02020603050405020304" pitchFamily="18" charset="0"/>
                <a:cs typeface="仿宋_GB2312" charset="0"/>
              </a:rPr>
              <a:t>(</a:t>
            </a:r>
            <a:r>
              <a:rPr lang="zh-CN" b="0">
                <a:cs typeface="仿宋_GB2312" charset="0"/>
              </a:rPr>
              <a:t>英国物理教材</a:t>
            </a:r>
            <a:r>
              <a:rPr lang="en-US" b="0">
                <a:latin typeface="Times New Roman" panose="02020603050405020304" pitchFamily="18" charset="0"/>
                <a:cs typeface="仿宋_GB2312" charset="0"/>
              </a:rPr>
              <a:t>P68)</a:t>
            </a:r>
            <a:endParaRPr lang="zh-CN" altLang="en-US"/>
          </a:p>
        </p:txBody>
      </p:sp>
      <p:sp>
        <p:nvSpPr>
          <p:cNvPr id="4" name="文本框 3"/>
          <p:cNvSpPr txBox="1"/>
          <p:nvPr/>
        </p:nvSpPr>
        <p:spPr>
          <a:xfrm>
            <a:off x="4882515" y="3388995"/>
            <a:ext cx="15030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sz="2400" b="0">
              <a:solidFill>
                <a:srgbClr val="FF0000"/>
              </a:solidFill>
              <a:ea typeface="宋体" panose="02010600030101010101" pitchFamily="2" charset="-122"/>
            </a:endParaRPr>
          </a:p>
        </p:txBody>
      </p:sp>
      <p:sp>
        <p:nvSpPr>
          <p:cNvPr id="5" name="文本框 4"/>
          <p:cNvSpPr txBox="1"/>
          <p:nvPr/>
        </p:nvSpPr>
        <p:spPr>
          <a:xfrm>
            <a:off x="1986280" y="4474845"/>
            <a:ext cx="932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72185" y="1609725"/>
            <a:ext cx="5455285" cy="396938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命题点：力的作用效果、牛顿第一定律</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如图所示，把一软木塞用细线拴在绳子的一端，并使它绕着头顶旋转，这说明力可以改变物体的</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a:t>
            </a:r>
            <a:r>
              <a:rPr lang="zh-CN" sz="2400">
                <a:ea typeface="宋体" panose="02010600030101010101" pitchFamily="2" charset="-122"/>
              </a:rPr>
              <a:t>，如果此时软木塞所受的所有外力全部消失，软木塞将做</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a:t>
            </a:r>
            <a:r>
              <a:rPr lang="zh-CN" sz="2400">
                <a:ea typeface="宋体" panose="02010600030101010101" pitchFamily="2" charset="-122"/>
              </a:rPr>
              <a:t>运动．</a:t>
            </a:r>
            <a:r>
              <a:rPr lang="en-US" sz="2400">
                <a:latin typeface="Times New Roman" panose="02020603050405020304" pitchFamily="18" charset="0"/>
                <a:cs typeface="楷体_GB2312" charset="0"/>
              </a:rPr>
              <a:t>(2019</a:t>
            </a:r>
            <a:r>
              <a:rPr lang="zh-CN" sz="2400">
                <a:cs typeface="楷体_GB2312" charset="0"/>
              </a:rPr>
              <a:t>长沙</a:t>
            </a:r>
            <a:r>
              <a:rPr lang="en-US" sz="2400">
                <a:latin typeface="Times New Roman" panose="02020603050405020304" pitchFamily="18" charset="0"/>
                <a:cs typeface="楷体_GB2312" charset="0"/>
              </a:rPr>
              <a:t>28</a:t>
            </a:r>
            <a:r>
              <a:rPr lang="zh-CN" sz="2400">
                <a:cs typeface="楷体_GB2312" charset="0"/>
              </a:rPr>
              <a:t>题改编</a:t>
            </a:r>
            <a:r>
              <a:rPr lang="en-US" sz="2400">
                <a:latin typeface="Times New Roman" panose="02020603050405020304" pitchFamily="18" charset="0"/>
                <a:cs typeface="楷体_GB2312" charset="0"/>
              </a:rPr>
              <a:t>)</a:t>
            </a:r>
            <a:endParaRPr lang="zh-CN" altLang="en-US" sz="2400"/>
          </a:p>
        </p:txBody>
      </p:sp>
      <p:pic>
        <p:nvPicPr>
          <p:cNvPr id="2" name="图片 -2147482329"/>
          <p:cNvPicPr>
            <a:picLocks noChangeAspect="1"/>
          </p:cNvPicPr>
          <p:nvPr/>
        </p:nvPicPr>
        <p:blipFill>
          <a:blip r:embed="rId1"/>
          <a:stretch>
            <a:fillRect/>
          </a:stretch>
        </p:blipFill>
        <p:spPr>
          <a:xfrm>
            <a:off x="7452360" y="2225040"/>
            <a:ext cx="3435350" cy="2001520"/>
          </a:xfrm>
          <a:prstGeom prst="rect">
            <a:avLst/>
          </a:prstGeom>
          <a:noFill/>
          <a:ln w="9525">
            <a:noFill/>
          </a:ln>
        </p:spPr>
      </p:pic>
      <p:sp>
        <p:nvSpPr>
          <p:cNvPr id="3" name="文本框 2"/>
          <p:cNvSpPr txBox="1"/>
          <p:nvPr/>
        </p:nvSpPr>
        <p:spPr>
          <a:xfrm>
            <a:off x="7999095" y="4763770"/>
            <a:ext cx="2544445" cy="368300"/>
          </a:xfrm>
          <a:prstGeom prst="rect">
            <a:avLst/>
          </a:prstGeom>
          <a:noFill/>
          <a:ln w="9525">
            <a:noFill/>
          </a:ln>
        </p:spPr>
        <p:txBody>
          <a:bodyPr wrap="square">
            <a:spAutoFit/>
          </a:bodyPr>
          <a:p>
            <a:pPr indent="0" algn="ctr"/>
            <a:r>
              <a:rPr lang="en-US" b="0">
                <a:latin typeface="Times New Roman" panose="02020603050405020304" pitchFamily="18" charset="0"/>
                <a:cs typeface="仿宋_GB2312" charset="0"/>
              </a:rPr>
              <a:t>(RJ</a:t>
            </a:r>
            <a:r>
              <a:rPr lang="zh-CN" b="0">
                <a:cs typeface="仿宋_GB2312" charset="0"/>
              </a:rPr>
              <a:t>八下</a:t>
            </a:r>
            <a:r>
              <a:rPr lang="en-US" b="0">
                <a:latin typeface="Times New Roman" panose="02020603050405020304" pitchFamily="18" charset="0"/>
                <a:cs typeface="仿宋_GB2312" charset="0"/>
              </a:rPr>
              <a:t>P12</a:t>
            </a:r>
            <a:r>
              <a:rPr lang="zh-CN" b="0">
                <a:cs typeface="仿宋_GB2312" charset="0"/>
              </a:rPr>
              <a:t>图</a:t>
            </a:r>
            <a:r>
              <a:rPr lang="en-US" b="0">
                <a:latin typeface="Times New Roman" panose="02020603050405020304" pitchFamily="18" charset="0"/>
                <a:cs typeface="仿宋_GB2312" charset="0"/>
              </a:rPr>
              <a:t>7.3</a:t>
            </a:r>
            <a:r>
              <a:rPr lang="zh-CN" b="0">
                <a:cs typeface="仿宋_GB2312" charset="0"/>
              </a:rPr>
              <a:t>－</a:t>
            </a:r>
            <a:r>
              <a:rPr lang="en-US" b="0">
                <a:latin typeface="Times New Roman" panose="02020603050405020304" pitchFamily="18" charset="0"/>
                <a:cs typeface="仿宋_GB2312" charset="0"/>
              </a:rPr>
              <a:t>8)</a:t>
            </a:r>
            <a:endParaRPr lang="zh-CN" altLang="en-US"/>
          </a:p>
        </p:txBody>
      </p:sp>
      <p:sp>
        <p:nvSpPr>
          <p:cNvPr id="4" name="文本框 3"/>
          <p:cNvSpPr txBox="1"/>
          <p:nvPr/>
        </p:nvSpPr>
        <p:spPr>
          <a:xfrm>
            <a:off x="3890010" y="3376295"/>
            <a:ext cx="14789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sz="2400" b="0">
              <a:solidFill>
                <a:srgbClr val="FF0000"/>
              </a:solidFill>
              <a:ea typeface="宋体" panose="02010600030101010101" pitchFamily="2" charset="-122"/>
            </a:endParaRPr>
          </a:p>
        </p:txBody>
      </p:sp>
      <p:sp>
        <p:nvSpPr>
          <p:cNvPr id="5" name="文本框 4"/>
          <p:cNvSpPr txBox="1"/>
          <p:nvPr/>
        </p:nvSpPr>
        <p:spPr>
          <a:xfrm>
            <a:off x="2706370" y="4483735"/>
            <a:ext cx="14592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9640" y="1263015"/>
            <a:ext cx="5899785" cy="452310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命题点：惯性现象解释</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《道路交通安全法》规定，驾驶员和前排乘客必须使用安全带．如图所示的漫画中造成严重后果的原因是在紧急刹车时，驾驶员下半身随座椅</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静止</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运动</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，上半身由于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仍要保持原来的运动状态，由于他没有使用安全带，发生了图中的情况</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328"/>
          <p:cNvPicPr>
            <a:picLocks noChangeAspect="1"/>
          </p:cNvPicPr>
          <p:nvPr/>
        </p:nvPicPr>
        <p:blipFill>
          <a:blip r:embed="rId1"/>
          <a:stretch>
            <a:fillRect/>
          </a:stretch>
        </p:blipFill>
        <p:spPr>
          <a:xfrm>
            <a:off x="7230745" y="2656205"/>
            <a:ext cx="3886200" cy="2103755"/>
          </a:xfrm>
          <a:prstGeom prst="rect">
            <a:avLst/>
          </a:prstGeom>
          <a:noFill/>
          <a:ln w="9525">
            <a:noFill/>
          </a:ln>
        </p:spPr>
      </p:pic>
      <p:sp>
        <p:nvSpPr>
          <p:cNvPr id="3" name="文本框 2"/>
          <p:cNvSpPr txBox="1"/>
          <p:nvPr/>
        </p:nvSpPr>
        <p:spPr>
          <a:xfrm>
            <a:off x="4002405" y="3578860"/>
            <a:ext cx="840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静止</a:t>
            </a:r>
            <a:endParaRPr lang="zh-CN" altLang="en-US" sz="2400" b="0">
              <a:solidFill>
                <a:srgbClr val="FF0000"/>
              </a:solidFill>
              <a:ea typeface="宋体" panose="02010600030101010101" pitchFamily="2" charset="-122"/>
            </a:endParaRPr>
          </a:p>
        </p:txBody>
      </p:sp>
      <p:sp>
        <p:nvSpPr>
          <p:cNvPr id="4" name="文本框 3"/>
          <p:cNvSpPr txBox="1"/>
          <p:nvPr/>
        </p:nvSpPr>
        <p:spPr>
          <a:xfrm>
            <a:off x="4330700" y="4162425"/>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28181" y="955675"/>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2" name="组合 11"/>
          <p:cNvGrpSpPr/>
          <p:nvPr/>
        </p:nvGrpSpPr>
        <p:grpSpPr>
          <a:xfrm>
            <a:off x="1020445" y="1811020"/>
            <a:ext cx="6297930" cy="521970"/>
            <a:chOff x="894" y="3246"/>
            <a:chExt cx="9918" cy="822"/>
          </a:xfrm>
        </p:grpSpPr>
        <p:sp>
          <p:nvSpPr>
            <p:cNvPr id="13" name="文本框 4"/>
            <p:cNvSpPr txBox="1"/>
            <p:nvPr/>
          </p:nvSpPr>
          <p:spPr>
            <a:xfrm>
              <a:off x="3894" y="3246"/>
              <a:ext cx="6918"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力的作用效果</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2017.9第1空</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5" name="组合 4"/>
          <p:cNvGrpSpPr/>
          <p:nvPr/>
        </p:nvGrpSpPr>
        <p:grpSpPr>
          <a:xfrm>
            <a:off x="1020445" y="2702560"/>
            <a:ext cx="1838960" cy="474345"/>
            <a:chOff x="1318" y="2359"/>
            <a:chExt cx="2896" cy="747"/>
          </a:xfrm>
        </p:grpSpPr>
        <p:pic>
          <p:nvPicPr>
            <p:cNvPr id="2" name="图片 1" descr="三级标"/>
            <p:cNvPicPr>
              <a:picLocks noChangeAspect="1"/>
            </p:cNvPicPr>
            <p:nvPr/>
          </p:nvPicPr>
          <p:blipFill>
            <a:blip r:embed="rId3"/>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1007745" y="3249930"/>
            <a:ext cx="5080000" cy="2861310"/>
          </a:xfrm>
          <a:prstGeom prst="rect">
            <a:avLst/>
          </a:prstGeom>
          <a:noFill/>
          <a:ln w="9525">
            <a:noFill/>
          </a:ln>
        </p:spPr>
        <p:txBody>
          <a:bodyPr>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小亮参加立定跳远比赛</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起跳时他用力向后蹬地</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就能向前运动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一是利用了物体间力的作用是</a:t>
            </a:r>
            <a:r>
              <a:rPr lang="en-US" sz="2400">
                <a:latin typeface="Times New Roman" panose="02020603050405020304" pitchFamily="18" charset="0"/>
                <a:ea typeface="宋体" panose="02010600030101010101" pitchFamily="2" charset="-122"/>
              </a:rPr>
              <a:t>__________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二是利用了力可以改变物体的</a:t>
            </a:r>
            <a:r>
              <a:rPr lang="en-US" sz="240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a:t>
            </a:r>
            <a:r>
              <a:rPr lang="zh-CN" sz="2400">
                <a:ea typeface="宋体" panose="02010600030101010101" pitchFamily="2" charset="-122"/>
              </a:rPr>
              <a:t>．</a:t>
            </a:r>
            <a:endParaRPr lang="zh-CN" altLang="en-US" sz="2400"/>
          </a:p>
        </p:txBody>
      </p:sp>
      <p:pic>
        <p:nvPicPr>
          <p:cNvPr id="3" name="图片 -2147482135" descr="C:\Documents and Settings\Administrator\桌面\江西物理(JK)\N147.TIF"/>
          <p:cNvPicPr>
            <a:picLocks noChangeAspect="1"/>
          </p:cNvPicPr>
          <p:nvPr/>
        </p:nvPicPr>
        <p:blipFill>
          <a:blip r:embed="rId4" r:link="rId5"/>
          <a:stretch>
            <a:fillRect/>
          </a:stretch>
        </p:blipFill>
        <p:spPr>
          <a:xfrm>
            <a:off x="7542530" y="2519680"/>
            <a:ext cx="2931160" cy="2931160"/>
          </a:xfrm>
          <a:prstGeom prst="rect">
            <a:avLst/>
          </a:prstGeom>
          <a:noFill/>
          <a:ln w="9525">
            <a:noFill/>
          </a:ln>
        </p:spPr>
      </p:pic>
      <p:sp>
        <p:nvSpPr>
          <p:cNvPr id="6" name="文本框 5"/>
          <p:cNvSpPr txBox="1"/>
          <p:nvPr/>
        </p:nvSpPr>
        <p:spPr>
          <a:xfrm>
            <a:off x="8486140" y="5857240"/>
            <a:ext cx="104394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7" name="文本框 6"/>
          <p:cNvSpPr txBox="1"/>
          <p:nvPr/>
        </p:nvSpPr>
        <p:spPr>
          <a:xfrm>
            <a:off x="4547870" y="4475480"/>
            <a:ext cx="12268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相互的</a:t>
            </a:r>
            <a:endParaRPr lang="zh-CN" altLang="en-US" sz="2400" b="0">
              <a:solidFill>
                <a:srgbClr val="FF0000"/>
              </a:solidFill>
              <a:ea typeface="宋体" panose="02010600030101010101" pitchFamily="2" charset="-122"/>
            </a:endParaRPr>
          </a:p>
        </p:txBody>
      </p:sp>
      <p:sp>
        <p:nvSpPr>
          <p:cNvPr id="8" name="文本框 7"/>
          <p:cNvSpPr txBox="1"/>
          <p:nvPr/>
        </p:nvSpPr>
        <p:spPr>
          <a:xfrm>
            <a:off x="1179830" y="5544185"/>
            <a:ext cx="15201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7565" y="1057910"/>
            <a:ext cx="1062799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运动员用头顶足球时</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如图</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足球向内凹陷了</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这说明力可以改变物体的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；同时足球的运动方向改变了</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这又说明力可以改变物体的</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a:t>
            </a:r>
            <a:endParaRPr lang="zh-CN" altLang="en-US" sz="2400"/>
          </a:p>
        </p:txBody>
      </p:sp>
      <p:pic>
        <p:nvPicPr>
          <p:cNvPr id="2" name="图片 -2147482134" descr="C:\Documents and Settings\Administrator\桌面\江西物理(JK)\N148.TIF"/>
          <p:cNvPicPr>
            <a:picLocks noChangeAspect="1"/>
          </p:cNvPicPr>
          <p:nvPr/>
        </p:nvPicPr>
        <p:blipFill>
          <a:blip r:embed="rId1" r:link="rId2"/>
          <a:stretch>
            <a:fillRect/>
          </a:stretch>
        </p:blipFill>
        <p:spPr>
          <a:xfrm>
            <a:off x="4645025" y="2740025"/>
            <a:ext cx="2719070" cy="2779395"/>
          </a:xfrm>
          <a:prstGeom prst="rect">
            <a:avLst/>
          </a:prstGeom>
          <a:noFill/>
          <a:ln w="9525">
            <a:noFill/>
          </a:ln>
        </p:spPr>
      </p:pic>
      <p:sp>
        <p:nvSpPr>
          <p:cNvPr id="3" name="文本框 2"/>
          <p:cNvSpPr txBox="1"/>
          <p:nvPr/>
        </p:nvSpPr>
        <p:spPr>
          <a:xfrm>
            <a:off x="5601970" y="5709920"/>
            <a:ext cx="108394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4" name="文本框 3"/>
          <p:cNvSpPr txBox="1"/>
          <p:nvPr/>
        </p:nvSpPr>
        <p:spPr>
          <a:xfrm>
            <a:off x="1049655" y="1729740"/>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形状</a:t>
            </a:r>
            <a:endParaRPr lang="zh-CN" altLang="en-US" sz="2400" b="0">
              <a:solidFill>
                <a:srgbClr val="FF0000"/>
              </a:solidFill>
              <a:ea typeface="宋体" panose="02010600030101010101" pitchFamily="2" charset="-122"/>
            </a:endParaRPr>
          </a:p>
        </p:txBody>
      </p:sp>
      <p:sp>
        <p:nvSpPr>
          <p:cNvPr id="5" name="文本框 4"/>
          <p:cNvSpPr txBox="1"/>
          <p:nvPr/>
        </p:nvSpPr>
        <p:spPr>
          <a:xfrm>
            <a:off x="954405" y="2266950"/>
            <a:ext cx="1449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464945" y="1247775"/>
            <a:ext cx="8858885" cy="521970"/>
            <a:chOff x="894" y="3246"/>
            <a:chExt cx="13951" cy="822"/>
          </a:xfrm>
        </p:grpSpPr>
        <p:sp>
          <p:nvSpPr>
            <p:cNvPr id="13" name="文本框 4"/>
            <p:cNvSpPr txBox="1"/>
            <p:nvPr/>
          </p:nvSpPr>
          <p:spPr>
            <a:xfrm>
              <a:off x="3894" y="3246"/>
              <a:ext cx="10951"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测力计的使用和读数</a:t>
              </a:r>
              <a:r>
                <a:rPr sz="2400" dirty="0">
                  <a:latin typeface="Times New Roman" panose="02020603050405020304" pitchFamily="18" charset="0"/>
                  <a:ea typeface="宋体" panose="02010600030101010101" pitchFamily="2" charset="-122"/>
                  <a:cs typeface="Times New Roman" panose="02020603050405020304" pitchFamily="18" charset="0"/>
                </a:rPr>
                <a:t>[2018.23(1)，2016.21(1)]</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1553845" y="2466975"/>
            <a:ext cx="5295265"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楷体_GB2312" charset="0"/>
              </a:rPr>
              <a:t>2016</a:t>
            </a:r>
            <a:r>
              <a:rPr lang="zh-CN" sz="2400">
                <a:cs typeface="楷体_GB2312" charset="0"/>
              </a:rPr>
              <a:t>江西</a:t>
            </a:r>
            <a:r>
              <a:rPr lang="en-US" sz="2400">
                <a:latin typeface="Times New Roman" panose="02020603050405020304" pitchFamily="18" charset="0"/>
                <a:cs typeface="楷体_GB2312" charset="0"/>
              </a:rPr>
              <a:t>21(1)</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亲爱的同学</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请你应用所学物理知识解答下列问题：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是用来测量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的大小的工具</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使用前应</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明确该仪器的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和分度值．</a:t>
            </a:r>
            <a:endParaRPr lang="zh-CN" altLang="en-US" sz="2400"/>
          </a:p>
        </p:txBody>
      </p:sp>
      <p:pic>
        <p:nvPicPr>
          <p:cNvPr id="2" name="图片 -2147481237"/>
          <p:cNvPicPr>
            <a:picLocks noChangeAspect="1"/>
          </p:cNvPicPr>
          <p:nvPr/>
        </p:nvPicPr>
        <p:blipFill>
          <a:blip r:embed="rId2"/>
          <a:stretch>
            <a:fillRect/>
          </a:stretch>
        </p:blipFill>
        <p:spPr>
          <a:xfrm>
            <a:off x="9182735" y="2204720"/>
            <a:ext cx="1136015" cy="3138170"/>
          </a:xfrm>
          <a:prstGeom prst="rect">
            <a:avLst/>
          </a:prstGeom>
          <a:noFill/>
          <a:ln w="9525">
            <a:noFill/>
          </a:ln>
        </p:spPr>
      </p:pic>
      <p:sp>
        <p:nvSpPr>
          <p:cNvPr id="3" name="文本框 2"/>
          <p:cNvSpPr txBox="1"/>
          <p:nvPr/>
        </p:nvSpPr>
        <p:spPr>
          <a:xfrm>
            <a:off x="9018270" y="5580380"/>
            <a:ext cx="10737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4" name="文本框 3"/>
          <p:cNvSpPr txBox="1"/>
          <p:nvPr/>
        </p:nvSpPr>
        <p:spPr>
          <a:xfrm>
            <a:off x="5012690" y="3682365"/>
            <a:ext cx="6578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力</a:t>
            </a:r>
            <a:endParaRPr lang="zh-CN" altLang="en-US" sz="2400" b="0">
              <a:solidFill>
                <a:srgbClr val="FF0000"/>
              </a:solidFill>
              <a:ea typeface="宋体" panose="02010600030101010101" pitchFamily="2" charset="-122"/>
            </a:endParaRPr>
          </a:p>
        </p:txBody>
      </p:sp>
      <p:sp>
        <p:nvSpPr>
          <p:cNvPr id="5" name="文本框 4"/>
          <p:cNvSpPr txBox="1"/>
          <p:nvPr/>
        </p:nvSpPr>
        <p:spPr>
          <a:xfrm>
            <a:off x="4601210" y="4249420"/>
            <a:ext cx="8204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校零</a:t>
            </a:r>
            <a:endParaRPr lang="zh-CN" altLang="en-US" sz="2400" b="0">
              <a:solidFill>
                <a:srgbClr val="FF0000"/>
              </a:solidFill>
              <a:ea typeface="宋体" panose="02010600030101010101" pitchFamily="2" charset="-122"/>
            </a:endParaRPr>
          </a:p>
        </p:txBody>
      </p:sp>
      <p:sp>
        <p:nvSpPr>
          <p:cNvPr id="6" name="文本框 5"/>
          <p:cNvSpPr txBox="1"/>
          <p:nvPr/>
        </p:nvSpPr>
        <p:spPr>
          <a:xfrm>
            <a:off x="3096895" y="4804410"/>
            <a:ext cx="8102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量程</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217035" y="2943225"/>
            <a:ext cx="2647950" cy="1082040"/>
          </a:xfrm>
          <a:custGeom>
            <a:avLst/>
            <a:gdLst>
              <a:gd name="rtl" fmla="*/ 224960 w 1767760"/>
              <a:gd name="rtt" fmla="*/ 132240 h 547200"/>
              <a:gd name="rtr" fmla="*/ 1539760 w 1767760"/>
              <a:gd name="rtb" fmla="*/ 428640 h 547200"/>
            </a:gdLst>
            <a:ahLst/>
            <a:cxnLst/>
            <a:rect l="rtl" t="rtt" r="rtr" b="rtb"/>
            <a:pathLst>
              <a:path w="1767760" h="547200">
                <a:moveTo>
                  <a:pt x="273600" y="0"/>
                </a:moveTo>
                <a:lnTo>
                  <a:pt x="1494160" y="0"/>
                </a:lnTo>
                <a:cubicBezTo>
                  <a:pt x="1645269" y="0"/>
                  <a:pt x="1767760" y="122491"/>
                  <a:pt x="1767760" y="273600"/>
                </a:cubicBezTo>
                <a:cubicBezTo>
                  <a:pt x="1767760" y="424709"/>
                  <a:pt x="1645269" y="547200"/>
                  <a:pt x="14941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r>
              <a:rPr sz="2400" b="1">
                <a:solidFill>
                  <a:srgbClr val="454545"/>
                </a:solidFill>
                <a:latin typeface="方正粗黑宋简体" panose="02000000000000000000" charset="-122"/>
              </a:rPr>
              <a:t>力 运动和力</a:t>
            </a:r>
            <a:endParaRPr sz="2400" b="1">
              <a:solidFill>
                <a:srgbClr val="454545"/>
              </a:solidFill>
              <a:latin typeface="方正粗黑宋简体" panose="02000000000000000000" charset="-122"/>
            </a:endParaRPr>
          </a:p>
        </p:txBody>
      </p:sp>
      <p:grpSp>
        <p:nvGrpSpPr>
          <p:cNvPr id="17" name="组合 16"/>
          <p:cNvGrpSpPr/>
          <p:nvPr/>
        </p:nvGrpSpPr>
        <p:grpSpPr>
          <a:xfrm>
            <a:off x="6656705" y="1397635"/>
            <a:ext cx="1717040" cy="2449830"/>
            <a:chOff x="10144" y="2427"/>
            <a:chExt cx="2704" cy="3858"/>
          </a:xfrm>
        </p:grpSpPr>
        <p:sp>
          <p:nvSpPr>
            <p:cNvPr id="103" name="MMConnector"/>
            <p:cNvSpPr/>
            <p:nvPr/>
          </p:nvSpPr>
          <p:spPr>
            <a:xfrm>
              <a:off x="10144" y="4301"/>
              <a:ext cx="1184" cy="1985"/>
            </a:xfrm>
            <a:custGeom>
              <a:avLst/>
              <a:gdLst/>
              <a:ahLst/>
              <a:cxnLst/>
              <a:pathLst>
                <a:path w="1025584" h="637503">
                  <a:moveTo>
                    <a:pt x="-202015" y="163734"/>
                  </a:moveTo>
                  <a:cubicBezTo>
                    <a:pt x="-216654" y="176084"/>
                    <a:pt x="-218371" y="193645"/>
                    <a:pt x="-208816" y="204724"/>
                  </a:cubicBezTo>
                  <a:cubicBezTo>
                    <a:pt x="-199262" y="215803"/>
                    <a:pt x="-181447" y="216900"/>
                    <a:pt x="-167272" y="204022"/>
                  </a:cubicBezTo>
                  <a:cubicBezTo>
                    <a:pt x="-153980" y="191946"/>
                    <a:pt x="-140688" y="179871"/>
                    <a:pt x="-127596" y="167630"/>
                  </a:cubicBezTo>
                  <a:cubicBezTo>
                    <a:pt x="-114504" y="155389"/>
                    <a:pt x="-101612" y="142982"/>
                    <a:pt x="-88826" y="130500"/>
                  </a:cubicBezTo>
                  <a:cubicBezTo>
                    <a:pt x="-76039" y="118018"/>
                    <a:pt x="-63358" y="105459"/>
                    <a:pt x="-50767" y="92844"/>
                  </a:cubicBezTo>
                  <a:cubicBezTo>
                    <a:pt x="-38176" y="80228"/>
                    <a:pt x="-25674" y="67555"/>
                    <a:pt x="-13224" y="54859"/>
                  </a:cubicBezTo>
                  <a:cubicBezTo>
                    <a:pt x="-773" y="42163"/>
                    <a:pt x="11625" y="29445"/>
                    <a:pt x="24005" y="16733"/>
                  </a:cubicBezTo>
                  <a:cubicBezTo>
                    <a:pt x="36384" y="4021"/>
                    <a:pt x="48743" y="-8684"/>
                    <a:pt x="61117" y="-21351"/>
                  </a:cubicBezTo>
                  <a:cubicBezTo>
                    <a:pt x="73490" y="-34019"/>
                    <a:pt x="85878" y="-46650"/>
                    <a:pt x="98312" y="-59212"/>
                  </a:cubicBezTo>
                  <a:cubicBezTo>
                    <a:pt x="110746" y="-71774"/>
                    <a:pt x="123227" y="-84269"/>
                    <a:pt x="135788" y="-96662"/>
                  </a:cubicBezTo>
                  <a:cubicBezTo>
                    <a:pt x="148348" y="-109056"/>
                    <a:pt x="160988" y="-121349"/>
                    <a:pt x="173739" y="-133507"/>
                  </a:cubicBezTo>
                  <a:cubicBezTo>
                    <a:pt x="186490" y="-145664"/>
                    <a:pt x="199353" y="-157687"/>
                    <a:pt x="212357" y="-169536"/>
                  </a:cubicBezTo>
                  <a:cubicBezTo>
                    <a:pt x="225362" y="-181386"/>
                    <a:pt x="238508" y="-193063"/>
                    <a:pt x="251826" y="-204526"/>
                  </a:cubicBezTo>
                  <a:cubicBezTo>
                    <a:pt x="265143" y="-215989"/>
                    <a:pt x="278632" y="-227238"/>
                    <a:pt x="292317" y="-238230"/>
                  </a:cubicBezTo>
                  <a:cubicBezTo>
                    <a:pt x="306002" y="-249221"/>
                    <a:pt x="319884" y="-259955"/>
                    <a:pt x="333985" y="-270383"/>
                  </a:cubicBezTo>
                  <a:cubicBezTo>
                    <a:pt x="348085" y="-280811"/>
                    <a:pt x="362404" y="-290934"/>
                    <a:pt x="376957" y="-300701"/>
                  </a:cubicBezTo>
                  <a:cubicBezTo>
                    <a:pt x="391510" y="-310469"/>
                    <a:pt x="406297" y="-319882"/>
                    <a:pt x="421326" y="-328890"/>
                  </a:cubicBezTo>
                  <a:cubicBezTo>
                    <a:pt x="436355" y="-337897"/>
                    <a:pt x="451625" y="-346500"/>
                    <a:pt x="467137" y="-354649"/>
                  </a:cubicBezTo>
                  <a:cubicBezTo>
                    <a:pt x="482649" y="-362799"/>
                    <a:pt x="498403" y="-370495"/>
                    <a:pt x="514382" y="-377696"/>
                  </a:cubicBezTo>
                  <a:cubicBezTo>
                    <a:pt x="530362" y="-384897"/>
                    <a:pt x="546567" y="-391602"/>
                    <a:pt x="562992" y="-397778"/>
                  </a:cubicBezTo>
                  <a:cubicBezTo>
                    <a:pt x="579417" y="-403953"/>
                    <a:pt x="596062" y="-409600"/>
                    <a:pt x="612840" y="-414693"/>
                  </a:cubicBezTo>
                  <a:cubicBezTo>
                    <a:pt x="629618" y="-419787"/>
                    <a:pt x="646528" y="-424329"/>
                    <a:pt x="663750" y="-428312"/>
                  </a:cubicBezTo>
                  <a:cubicBezTo>
                    <a:pt x="680971" y="-432295"/>
                    <a:pt x="698504" y="-435720"/>
                    <a:pt x="715511" y="-438579"/>
                  </a:cubicBezTo>
                  <a:cubicBezTo>
                    <a:pt x="732518" y="-441438"/>
                    <a:pt x="749000" y="-443730"/>
                    <a:pt x="767899" y="-445520"/>
                  </a:cubicBezTo>
                  <a:cubicBezTo>
                    <a:pt x="786797" y="-447310"/>
                    <a:pt x="808113" y="-448596"/>
                    <a:pt x="820690" y="-449230"/>
                  </a:cubicBezTo>
                  <a:cubicBezTo>
                    <a:pt x="833266" y="-449864"/>
                    <a:pt x="837103" y="-449844"/>
                    <a:pt x="840940" y="-449825"/>
                  </a:cubicBezTo>
                  <a:cubicBezTo>
                    <a:pt x="843676" y="-449811"/>
                    <a:pt x="845500" y="-451535"/>
                    <a:pt x="845500" y="-453625"/>
                  </a:cubicBezTo>
                  <a:cubicBezTo>
                    <a:pt x="845500" y="-455715"/>
                    <a:pt x="843674" y="-457311"/>
                    <a:pt x="840940" y="-457425"/>
                  </a:cubicBezTo>
                  <a:cubicBezTo>
                    <a:pt x="837079" y="-457586"/>
                    <a:pt x="833218" y="-457748"/>
                    <a:pt x="820506" y="-457574"/>
                  </a:cubicBezTo>
                  <a:cubicBezTo>
                    <a:pt x="807793" y="-457400"/>
                    <a:pt x="786228" y="-456890"/>
                    <a:pt x="767055" y="-455781"/>
                  </a:cubicBezTo>
                  <a:cubicBezTo>
                    <a:pt x="747882" y="-454672"/>
                    <a:pt x="731099" y="-452963"/>
                    <a:pt x="713742" y="-450697"/>
                  </a:cubicBezTo>
                  <a:cubicBezTo>
                    <a:pt x="696385" y="-448430"/>
                    <a:pt x="678452" y="-445605"/>
                    <a:pt x="660791" y="-442196"/>
                  </a:cubicBezTo>
                  <a:cubicBezTo>
                    <a:pt x="643129" y="-438788"/>
                    <a:pt x="625738" y="-434795"/>
                    <a:pt x="608442" y="-430230"/>
                  </a:cubicBezTo>
                  <a:cubicBezTo>
                    <a:pt x="591147" y="-425664"/>
                    <a:pt x="573946" y="-420524"/>
                    <a:pt x="556936" y="-414831"/>
                  </a:cubicBezTo>
                  <a:cubicBezTo>
                    <a:pt x="539925" y="-409137"/>
                    <a:pt x="523105" y="-402890"/>
                    <a:pt x="506487" y="-396123"/>
                  </a:cubicBezTo>
                  <a:cubicBezTo>
                    <a:pt x="489870" y="-389356"/>
                    <a:pt x="473456" y="-382070"/>
                    <a:pt x="457270" y="-374309"/>
                  </a:cubicBezTo>
                  <a:cubicBezTo>
                    <a:pt x="441083" y="-366548"/>
                    <a:pt x="425123" y="-358313"/>
                    <a:pt x="409398" y="-349655"/>
                  </a:cubicBezTo>
                  <a:cubicBezTo>
                    <a:pt x="393673" y="-340997"/>
                    <a:pt x="378183" y="-331917"/>
                    <a:pt x="362926" y="-322468"/>
                  </a:cubicBezTo>
                  <a:cubicBezTo>
                    <a:pt x="347669" y="-313020"/>
                    <a:pt x="332645" y="-303204"/>
                    <a:pt x="317844" y="-293076"/>
                  </a:cubicBezTo>
                  <a:cubicBezTo>
                    <a:pt x="303043" y="-282947"/>
                    <a:pt x="288465" y="-272505"/>
                    <a:pt x="274091" y="-261804"/>
                  </a:cubicBezTo>
                  <a:cubicBezTo>
                    <a:pt x="259718" y="-251102"/>
                    <a:pt x="245549" y="-240140"/>
                    <a:pt x="231563" y="-228967"/>
                  </a:cubicBezTo>
                  <a:cubicBezTo>
                    <a:pt x="217577" y="-217794"/>
                    <a:pt x="203773" y="-206410"/>
                    <a:pt x="190125" y="-194860"/>
                  </a:cubicBezTo>
                  <a:cubicBezTo>
                    <a:pt x="176477" y="-183310"/>
                    <a:pt x="162984" y="-171595"/>
                    <a:pt x="149620" y="-159756"/>
                  </a:cubicBezTo>
                  <a:cubicBezTo>
                    <a:pt x="136255" y="-147918"/>
                    <a:pt x="123017" y="-135955"/>
                    <a:pt x="109877" y="-123907"/>
                  </a:cubicBezTo>
                  <a:cubicBezTo>
                    <a:pt x="96737" y="-111860"/>
                    <a:pt x="83695" y="-99727"/>
                    <a:pt x="70720" y="-87546"/>
                  </a:cubicBezTo>
                  <a:cubicBezTo>
                    <a:pt x="57745" y="-75364"/>
                    <a:pt x="44838" y="-63134"/>
                    <a:pt x="31967" y="-50889"/>
                  </a:cubicBezTo>
                  <a:cubicBezTo>
                    <a:pt x="19097" y="-38644"/>
                    <a:pt x="6263" y="-26385"/>
                    <a:pt x="-6563" y="-14145"/>
                  </a:cubicBezTo>
                  <a:cubicBezTo>
                    <a:pt x="-19389" y="-1905"/>
                    <a:pt x="-32209" y="10315"/>
                    <a:pt x="-45050" y="22483"/>
                  </a:cubicBezTo>
                  <a:cubicBezTo>
                    <a:pt x="-57891" y="34652"/>
                    <a:pt x="-70754" y="46768"/>
                    <a:pt x="-83670" y="58794"/>
                  </a:cubicBezTo>
                  <a:cubicBezTo>
                    <a:pt x="-96587" y="70821"/>
                    <a:pt x="-109557" y="82756"/>
                    <a:pt x="-122596" y="94583"/>
                  </a:cubicBezTo>
                  <a:cubicBezTo>
                    <a:pt x="-135636" y="106411"/>
                    <a:pt x="-148745" y="118131"/>
                    <a:pt x="-161993" y="129638"/>
                  </a:cubicBezTo>
                  <a:cubicBezTo>
                    <a:pt x="-175241" y="141145"/>
                    <a:pt x="-188628" y="152439"/>
                    <a:pt x="-202015" y="163734"/>
                  </a:cubicBezTo>
                  <a:close/>
                </a:path>
              </a:pathLst>
            </a:custGeom>
            <a:solidFill>
              <a:schemeClr val="accent4"/>
            </a:solidFill>
            <a:ln w="7600" cap="rnd">
              <a:solidFill>
                <a:schemeClr val="accent4"/>
              </a:solidFill>
              <a:round/>
            </a:ln>
          </p:spPr>
        </p:sp>
        <p:sp>
          <p:nvSpPr>
            <p:cNvPr id="102" name="MainTopic"/>
            <p:cNvSpPr/>
            <p:nvPr/>
          </p:nvSpPr>
          <p:spPr>
            <a:xfrm>
              <a:off x="11110" y="2427"/>
              <a:ext cx="1739" cy="923"/>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摩擦力</a:t>
              </a:r>
              <a:endParaRPr sz="2400">
                <a:solidFill>
                  <a:srgbClr val="303030"/>
                </a:solidFill>
                <a:latin typeface="宋体" panose="02010600030101010101" pitchFamily="2" charset="-122"/>
              </a:endParaRPr>
            </a:p>
          </p:txBody>
        </p:sp>
      </p:grpSp>
      <p:grpSp>
        <p:nvGrpSpPr>
          <p:cNvPr id="25" name="组合 24"/>
          <p:cNvGrpSpPr/>
          <p:nvPr/>
        </p:nvGrpSpPr>
        <p:grpSpPr>
          <a:xfrm>
            <a:off x="6800215" y="2999740"/>
            <a:ext cx="2005330" cy="915670"/>
            <a:chOff x="10370" y="4950"/>
            <a:chExt cx="3158" cy="1442"/>
          </a:xfrm>
        </p:grpSpPr>
        <p:sp>
          <p:nvSpPr>
            <p:cNvPr id="105" name="MMConnector"/>
            <p:cNvSpPr/>
            <p:nvPr/>
          </p:nvSpPr>
          <p:spPr>
            <a:xfrm>
              <a:off x="10370" y="5692"/>
              <a:ext cx="748" cy="24"/>
            </a:xfrm>
            <a:custGeom>
              <a:avLst/>
              <a:gdLst/>
              <a:ahLst/>
              <a:cxnLst/>
              <a:pathLst>
                <a:path w="798073" h="7600">
                  <a:moveTo>
                    <a:pt x="42544" y="-26353"/>
                  </a:moveTo>
                  <a:cubicBezTo>
                    <a:pt x="23395" y="-26667"/>
                    <a:pt x="10772" y="-13997"/>
                    <a:pt x="10949" y="632"/>
                  </a:cubicBezTo>
                  <a:cubicBezTo>
                    <a:pt x="11126" y="15261"/>
                    <a:pt x="24053" y="27623"/>
                    <a:pt x="43189" y="26843"/>
                  </a:cubicBezTo>
                  <a:cubicBezTo>
                    <a:pt x="60916" y="26121"/>
                    <a:pt x="78643" y="25399"/>
                    <a:pt x="96369" y="24676"/>
                  </a:cubicBezTo>
                  <a:cubicBezTo>
                    <a:pt x="114095" y="23953"/>
                    <a:pt x="131821" y="23229"/>
                    <a:pt x="149546" y="22506"/>
                  </a:cubicBezTo>
                  <a:cubicBezTo>
                    <a:pt x="167272" y="21782"/>
                    <a:pt x="184997" y="21060"/>
                    <a:pt x="202721" y="20339"/>
                  </a:cubicBezTo>
                  <a:cubicBezTo>
                    <a:pt x="220446" y="19618"/>
                    <a:pt x="238170" y="18898"/>
                    <a:pt x="255894" y="18182"/>
                  </a:cubicBezTo>
                  <a:cubicBezTo>
                    <a:pt x="273618" y="17465"/>
                    <a:pt x="291342" y="16751"/>
                    <a:pt x="309065" y="16041"/>
                  </a:cubicBezTo>
                  <a:cubicBezTo>
                    <a:pt x="326789" y="15330"/>
                    <a:pt x="344512" y="14624"/>
                    <a:pt x="362236" y="13923"/>
                  </a:cubicBezTo>
                  <a:cubicBezTo>
                    <a:pt x="379959" y="13222"/>
                    <a:pt x="397682" y="12526"/>
                    <a:pt x="415406" y="11836"/>
                  </a:cubicBezTo>
                  <a:cubicBezTo>
                    <a:pt x="433129" y="11146"/>
                    <a:pt x="450852" y="10463"/>
                    <a:pt x="468576" y="9787"/>
                  </a:cubicBezTo>
                  <a:cubicBezTo>
                    <a:pt x="486300" y="9111"/>
                    <a:pt x="504023" y="8443"/>
                    <a:pt x="521747" y="7784"/>
                  </a:cubicBezTo>
                  <a:cubicBezTo>
                    <a:pt x="539471" y="7124"/>
                    <a:pt x="557195" y="6474"/>
                    <a:pt x="574920" y="5833"/>
                  </a:cubicBezTo>
                  <a:cubicBezTo>
                    <a:pt x="592645" y="5193"/>
                    <a:pt x="610370" y="4563"/>
                    <a:pt x="628095" y="3944"/>
                  </a:cubicBezTo>
                  <a:cubicBezTo>
                    <a:pt x="645821" y="3326"/>
                    <a:pt x="663546" y="2719"/>
                    <a:pt x="681274" y="2124"/>
                  </a:cubicBezTo>
                  <a:cubicBezTo>
                    <a:pt x="699001" y="1530"/>
                    <a:pt x="716732" y="949"/>
                    <a:pt x="734455" y="381"/>
                  </a:cubicBezTo>
                  <a:cubicBezTo>
                    <a:pt x="752179" y="-188"/>
                    <a:pt x="769895" y="-743"/>
                    <a:pt x="787641" y="-1279"/>
                  </a:cubicBezTo>
                  <a:cubicBezTo>
                    <a:pt x="805387" y="-1815"/>
                    <a:pt x="823164" y="-2331"/>
                    <a:pt x="840940" y="-2847"/>
                  </a:cubicBezTo>
                  <a:cubicBezTo>
                    <a:pt x="843675" y="-2926"/>
                    <a:pt x="845500" y="-4560"/>
                    <a:pt x="845500" y="-6650"/>
                  </a:cubicBezTo>
                  <a:cubicBezTo>
                    <a:pt x="845500" y="-8740"/>
                    <a:pt x="843675" y="-10377"/>
                    <a:pt x="840940" y="-10453"/>
                  </a:cubicBezTo>
                  <a:cubicBezTo>
                    <a:pt x="823158" y="-10950"/>
                    <a:pt x="805376" y="-11447"/>
                    <a:pt x="787622" y="-11925"/>
                  </a:cubicBezTo>
                  <a:cubicBezTo>
                    <a:pt x="769868" y="-12402"/>
                    <a:pt x="752142" y="-12860"/>
                    <a:pt x="734408" y="-13305"/>
                  </a:cubicBezTo>
                  <a:cubicBezTo>
                    <a:pt x="716674" y="-13749"/>
                    <a:pt x="698932" y="-14181"/>
                    <a:pt x="681191" y="-14600"/>
                  </a:cubicBezTo>
                  <a:cubicBezTo>
                    <a:pt x="663450" y="-15019"/>
                    <a:pt x="645711" y="-15425"/>
                    <a:pt x="627971" y="-15820"/>
                  </a:cubicBezTo>
                  <a:cubicBezTo>
                    <a:pt x="610230" y="-16214"/>
                    <a:pt x="592489" y="-16597"/>
                    <a:pt x="574748" y="-16970"/>
                  </a:cubicBezTo>
                  <a:cubicBezTo>
                    <a:pt x="557007" y="-17343"/>
                    <a:pt x="539266" y="-17706"/>
                    <a:pt x="521525" y="-18059"/>
                  </a:cubicBezTo>
                  <a:cubicBezTo>
                    <a:pt x="503783" y="-18413"/>
                    <a:pt x="486042" y="-18758"/>
                    <a:pt x="468300" y="-19095"/>
                  </a:cubicBezTo>
                  <a:cubicBezTo>
                    <a:pt x="450559" y="-19432"/>
                    <a:pt x="432817" y="-19762"/>
                    <a:pt x="415076" y="-20085"/>
                  </a:cubicBezTo>
                  <a:cubicBezTo>
                    <a:pt x="397334" y="-20409"/>
                    <a:pt x="379593" y="-20726"/>
                    <a:pt x="361852" y="-21037"/>
                  </a:cubicBezTo>
                  <a:cubicBezTo>
                    <a:pt x="344111" y="-21349"/>
                    <a:pt x="326370" y="-21656"/>
                    <a:pt x="308629" y="-21959"/>
                  </a:cubicBezTo>
                  <a:cubicBezTo>
                    <a:pt x="290888" y="-22262"/>
                    <a:pt x="273148" y="-22561"/>
                    <a:pt x="255408" y="-22857"/>
                  </a:cubicBezTo>
                  <a:cubicBezTo>
                    <a:pt x="237667" y="-23154"/>
                    <a:pt x="219928" y="-23447"/>
                    <a:pt x="202188" y="-23739"/>
                  </a:cubicBezTo>
                  <a:cubicBezTo>
                    <a:pt x="184449" y="-24031"/>
                    <a:pt x="166709" y="-24322"/>
                    <a:pt x="148971" y="-24612"/>
                  </a:cubicBezTo>
                  <a:cubicBezTo>
                    <a:pt x="131232" y="-24901"/>
                    <a:pt x="113494" y="-25191"/>
                    <a:pt x="95756" y="-25481"/>
                  </a:cubicBezTo>
                  <a:cubicBezTo>
                    <a:pt x="78018" y="-25771"/>
                    <a:pt x="60281" y="-26062"/>
                    <a:pt x="42544" y="-26353"/>
                  </a:cubicBezTo>
                  <a:close/>
                </a:path>
              </a:pathLst>
            </a:custGeom>
            <a:solidFill>
              <a:schemeClr val="accent4"/>
            </a:solidFill>
            <a:ln w="7600" cap="rnd">
              <a:solidFill>
                <a:schemeClr val="accent4"/>
              </a:solidFill>
              <a:round/>
            </a:ln>
          </p:spPr>
        </p:sp>
        <p:sp>
          <p:nvSpPr>
            <p:cNvPr id="104" name="MainTopic"/>
            <p:cNvSpPr/>
            <p:nvPr/>
          </p:nvSpPr>
          <p:spPr>
            <a:xfrm>
              <a:off x="11164" y="4950"/>
              <a:ext cx="2364" cy="1443"/>
            </a:xfrm>
            <a:custGeom>
              <a:avLst/>
              <a:gdLst>
                <a:gd name="rtl" fmla="*/ 135280 w 737200"/>
                <a:gd name="rtt" fmla="*/ 71440 h 463600"/>
                <a:gd name="rtr" fmla="*/ 598880 w 737200"/>
                <a:gd name="rtb" fmla="*/ 405840 h 463600"/>
              </a:gdLst>
              <a:ahLst/>
              <a:cxnLst/>
              <a:rect l="rtl" t="rtt" r="rtr" b="rtb"/>
              <a:pathLst>
                <a:path w="737200" h="463600">
                  <a:moveTo>
                    <a:pt x="30400" y="0"/>
                  </a:moveTo>
                  <a:lnTo>
                    <a:pt x="706800" y="0"/>
                  </a:lnTo>
                  <a:cubicBezTo>
                    <a:pt x="723581" y="0"/>
                    <a:pt x="737200" y="13619"/>
                    <a:pt x="737200" y="30400"/>
                  </a:cubicBezTo>
                  <a:lnTo>
                    <a:pt x="737200" y="433200"/>
                  </a:lnTo>
                  <a:cubicBezTo>
                    <a:pt x="737200" y="449981"/>
                    <a:pt x="723581" y="463600"/>
                    <a:pt x="7068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hlinkClick r:id="rId1" action="ppaction://hlinksldjump"/>
                </a:rPr>
                <a:t>牛顿第</a:t>
              </a:r>
              <a:endParaRPr sz="2400">
                <a:solidFill>
                  <a:srgbClr val="303030"/>
                </a:solidFill>
                <a:latin typeface="宋体" panose="02010600030101010101" pitchFamily="2" charset="-122"/>
                <a:hlinkClick r:id="rId1" action="ppaction://hlinksldjump"/>
              </a:endParaRPr>
            </a:p>
            <a:p>
              <a:pPr algn="l"/>
              <a:r>
                <a:rPr sz="2400">
                  <a:solidFill>
                    <a:srgbClr val="303030"/>
                  </a:solidFill>
                  <a:latin typeface="宋体" panose="02010600030101010101" pitchFamily="2" charset="-122"/>
                  <a:hlinkClick r:id="rId1" action="ppaction://hlinksldjump"/>
                </a:rPr>
                <a:t>一定律</a:t>
              </a:r>
              <a:endParaRPr sz="2400">
                <a:solidFill>
                  <a:srgbClr val="303030"/>
                </a:solidFill>
                <a:latin typeface="宋体" panose="02010600030101010101" pitchFamily="2" charset="-122"/>
              </a:endParaRPr>
            </a:p>
          </p:txBody>
        </p:sp>
      </p:grpSp>
      <p:grpSp>
        <p:nvGrpSpPr>
          <p:cNvPr id="9" name="组合 8"/>
          <p:cNvGrpSpPr/>
          <p:nvPr/>
        </p:nvGrpSpPr>
        <p:grpSpPr>
          <a:xfrm>
            <a:off x="2133600" y="3623310"/>
            <a:ext cx="3373120" cy="585470"/>
            <a:chOff x="3021" y="5932"/>
            <a:chExt cx="5312" cy="922"/>
          </a:xfrm>
        </p:grpSpPr>
        <p:sp>
          <p:nvSpPr>
            <p:cNvPr id="115" name="MMConnector"/>
            <p:cNvSpPr/>
            <p:nvPr/>
          </p:nvSpPr>
          <p:spPr>
            <a:xfrm>
              <a:off x="6403" y="6053"/>
              <a:ext cx="1930" cy="358"/>
            </a:xfrm>
            <a:custGeom>
              <a:avLst/>
              <a:gdLst/>
              <a:ahLst/>
              <a:cxnLst/>
              <a:pathLst>
                <a:path w="818268" h="114962">
                  <a:moveTo>
                    <a:pt x="-17285" y="20337"/>
                  </a:moveTo>
                  <a:cubicBezTo>
                    <a:pt x="1567" y="16961"/>
                    <a:pt x="11550" y="2150"/>
                    <a:pt x="8587" y="-12177"/>
                  </a:cubicBezTo>
                  <a:cubicBezTo>
                    <a:pt x="5624" y="-26504"/>
                    <a:pt x="-9421" y="-36169"/>
                    <a:pt x="-28059" y="-31761"/>
                  </a:cubicBezTo>
                  <a:cubicBezTo>
                    <a:pt x="-45341" y="-27674"/>
                    <a:pt x="-62623" y="-23587"/>
                    <a:pt x="-79891" y="-19489"/>
                  </a:cubicBezTo>
                  <a:cubicBezTo>
                    <a:pt x="-97159" y="-15392"/>
                    <a:pt x="-114413" y="-11285"/>
                    <a:pt x="-131662" y="-7193"/>
                  </a:cubicBezTo>
                  <a:cubicBezTo>
                    <a:pt x="-148912" y="-3101"/>
                    <a:pt x="-166157" y="975"/>
                    <a:pt x="-183403" y="5018"/>
                  </a:cubicBezTo>
                  <a:cubicBezTo>
                    <a:pt x="-200648" y="9061"/>
                    <a:pt x="-217893" y="13072"/>
                    <a:pt x="-235144" y="17030"/>
                  </a:cubicBezTo>
                  <a:cubicBezTo>
                    <a:pt x="-252395" y="20988"/>
                    <a:pt x="-269651" y="24893"/>
                    <a:pt x="-286918" y="28726"/>
                  </a:cubicBezTo>
                  <a:cubicBezTo>
                    <a:pt x="-304185" y="32560"/>
                    <a:pt x="-321462" y="36321"/>
                    <a:pt x="-338755" y="39991"/>
                  </a:cubicBezTo>
                  <a:cubicBezTo>
                    <a:pt x="-356048" y="43661"/>
                    <a:pt x="-373356" y="47239"/>
                    <a:pt x="-390683" y="50707"/>
                  </a:cubicBezTo>
                  <a:cubicBezTo>
                    <a:pt x="-408010" y="54176"/>
                    <a:pt x="-425357" y="57533"/>
                    <a:pt x="-442726" y="60763"/>
                  </a:cubicBezTo>
                  <a:cubicBezTo>
                    <a:pt x="-460096" y="63992"/>
                    <a:pt x="-477488" y="67092"/>
                    <a:pt x="-494903" y="70047"/>
                  </a:cubicBezTo>
                  <a:cubicBezTo>
                    <a:pt x="-512318" y="73001"/>
                    <a:pt x="-529756" y="75810"/>
                    <a:pt x="-547228" y="78456"/>
                  </a:cubicBezTo>
                  <a:cubicBezTo>
                    <a:pt x="-564699" y="81103"/>
                    <a:pt x="-582206" y="83588"/>
                    <a:pt x="-599705" y="85896"/>
                  </a:cubicBezTo>
                  <a:cubicBezTo>
                    <a:pt x="-617205" y="88204"/>
                    <a:pt x="-634699" y="90335"/>
                    <a:pt x="-652336" y="92281"/>
                  </a:cubicBezTo>
                  <a:cubicBezTo>
                    <a:pt x="-669973" y="94227"/>
                    <a:pt x="-687754" y="95988"/>
                    <a:pt x="-705111" y="97536"/>
                  </a:cubicBezTo>
                  <a:cubicBezTo>
                    <a:pt x="-722468" y="99084"/>
                    <a:pt x="-739401" y="100418"/>
                    <a:pt x="-758017" y="101599"/>
                  </a:cubicBezTo>
                  <a:cubicBezTo>
                    <a:pt x="-776634" y="102779"/>
                    <a:pt x="-796933" y="103804"/>
                    <a:pt x="-811034" y="104421"/>
                  </a:cubicBezTo>
                  <a:cubicBezTo>
                    <a:pt x="-825135" y="105037"/>
                    <a:pt x="-833037" y="105243"/>
                    <a:pt x="-840940" y="105450"/>
                  </a:cubicBezTo>
                  <a:cubicBezTo>
                    <a:pt x="-843675" y="105522"/>
                    <a:pt x="-845500" y="107160"/>
                    <a:pt x="-845500" y="109250"/>
                  </a:cubicBezTo>
                  <a:cubicBezTo>
                    <a:pt x="-845500" y="111340"/>
                    <a:pt x="-843675" y="112971"/>
                    <a:pt x="-840940" y="113050"/>
                  </a:cubicBezTo>
                  <a:cubicBezTo>
                    <a:pt x="-833011" y="113279"/>
                    <a:pt x="-825082" y="113509"/>
                    <a:pt x="-810908" y="113670"/>
                  </a:cubicBezTo>
                  <a:cubicBezTo>
                    <a:pt x="-796733" y="113832"/>
                    <a:pt x="-776313" y="113925"/>
                    <a:pt x="-757562" y="113771"/>
                  </a:cubicBezTo>
                  <a:cubicBezTo>
                    <a:pt x="-738810" y="113616"/>
                    <a:pt x="-721727" y="113213"/>
                    <a:pt x="-704198" y="112619"/>
                  </a:cubicBezTo>
                  <a:cubicBezTo>
                    <a:pt x="-686669" y="112025"/>
                    <a:pt x="-668695" y="111240"/>
                    <a:pt x="-650848" y="110260"/>
                  </a:cubicBezTo>
                  <a:cubicBezTo>
                    <a:pt x="-633001" y="109281"/>
                    <a:pt x="-615282" y="108107"/>
                    <a:pt x="-597541" y="106755"/>
                  </a:cubicBezTo>
                  <a:cubicBezTo>
                    <a:pt x="-579801" y="105403"/>
                    <a:pt x="-562040" y="103872"/>
                    <a:pt x="-544302" y="102177"/>
                  </a:cubicBezTo>
                  <a:cubicBezTo>
                    <a:pt x="-526564" y="100482"/>
                    <a:pt x="-508849" y="98621"/>
                    <a:pt x="-491149" y="96613"/>
                  </a:cubicBezTo>
                  <a:cubicBezTo>
                    <a:pt x="-473449" y="94605"/>
                    <a:pt x="-455764" y="92448"/>
                    <a:pt x="-438097" y="90161"/>
                  </a:cubicBezTo>
                  <a:cubicBezTo>
                    <a:pt x="-420431" y="87874"/>
                    <a:pt x="-402784" y="85456"/>
                    <a:pt x="-385155" y="82927"/>
                  </a:cubicBezTo>
                  <a:cubicBezTo>
                    <a:pt x="-367527" y="80398"/>
                    <a:pt x="-349917" y="77758"/>
                    <a:pt x="-332325" y="75026"/>
                  </a:cubicBezTo>
                  <a:cubicBezTo>
                    <a:pt x="-314734" y="72294"/>
                    <a:pt x="-297161" y="69471"/>
                    <a:pt x="-279605" y="66577"/>
                  </a:cubicBezTo>
                  <a:cubicBezTo>
                    <a:pt x="-262049" y="63682"/>
                    <a:pt x="-244511" y="60716"/>
                    <a:pt x="-226987" y="57700"/>
                  </a:cubicBezTo>
                  <a:cubicBezTo>
                    <a:pt x="-209464" y="54683"/>
                    <a:pt x="-191956" y="51616"/>
                    <a:pt x="-174461" y="48519"/>
                  </a:cubicBezTo>
                  <a:cubicBezTo>
                    <a:pt x="-156966" y="45421"/>
                    <a:pt x="-139484" y="42293"/>
                    <a:pt x="-122012" y="39153"/>
                  </a:cubicBezTo>
                  <a:cubicBezTo>
                    <a:pt x="-104540" y="36013"/>
                    <a:pt x="-87078" y="32859"/>
                    <a:pt x="-69625" y="29721"/>
                  </a:cubicBezTo>
                  <a:cubicBezTo>
                    <a:pt x="-52172" y="26583"/>
                    <a:pt x="-34729" y="23460"/>
                    <a:pt x="-17285" y="20337"/>
                  </a:cubicBezTo>
                  <a:close/>
                </a:path>
              </a:pathLst>
            </a:custGeom>
            <a:solidFill>
              <a:schemeClr val="accent4"/>
            </a:solidFill>
            <a:ln w="7600" cap="rnd">
              <a:solidFill>
                <a:schemeClr val="accent4"/>
              </a:solidFill>
              <a:round/>
            </a:ln>
          </p:spPr>
        </p:sp>
        <p:sp>
          <p:nvSpPr>
            <p:cNvPr id="114" name="MainTopic"/>
            <p:cNvSpPr/>
            <p:nvPr/>
          </p:nvSpPr>
          <p:spPr>
            <a:xfrm>
              <a:off x="3021" y="5932"/>
              <a:ext cx="1398" cy="923"/>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hlinkClick r:id="rId2" action="ppaction://hlinksldjump"/>
                </a:rPr>
                <a:t>弹</a:t>
              </a:r>
              <a:r>
                <a:rPr sz="2400">
                  <a:solidFill>
                    <a:srgbClr val="303030"/>
                  </a:solidFill>
                  <a:latin typeface="宋体" panose="02010600030101010101" pitchFamily="2" charset="-122"/>
                  <a:hlinkClick r:id="rId2" action="ppaction://hlinksldjump"/>
                </a:rPr>
                <a:t>力</a:t>
              </a:r>
              <a:endParaRPr sz="2400">
                <a:solidFill>
                  <a:srgbClr val="303030"/>
                </a:solidFill>
                <a:latin typeface="宋体" panose="02010600030101010101" pitchFamily="2" charset="-122"/>
              </a:endParaRPr>
            </a:p>
          </p:txBody>
        </p:sp>
      </p:grpSp>
      <p:grpSp>
        <p:nvGrpSpPr>
          <p:cNvPr id="4" name="组合 3"/>
          <p:cNvGrpSpPr/>
          <p:nvPr/>
        </p:nvGrpSpPr>
        <p:grpSpPr>
          <a:xfrm>
            <a:off x="2350135" y="1927225"/>
            <a:ext cx="2941955" cy="1916430"/>
            <a:chOff x="3362" y="2809"/>
            <a:chExt cx="4633" cy="3018"/>
          </a:xfrm>
        </p:grpSpPr>
        <p:sp>
          <p:nvSpPr>
            <p:cNvPr id="117" name="MMConnector"/>
            <p:cNvSpPr/>
            <p:nvPr/>
          </p:nvSpPr>
          <p:spPr>
            <a:xfrm>
              <a:off x="6064" y="4379"/>
              <a:ext cx="1931" cy="1448"/>
            </a:xfrm>
            <a:custGeom>
              <a:avLst/>
              <a:gdLst/>
              <a:ahLst/>
              <a:cxnLst/>
              <a:pathLst>
                <a:path w="987257" h="524346">
                  <a:moveTo>
                    <a:pt x="130222" y="153175"/>
                  </a:moveTo>
                  <a:cubicBezTo>
                    <a:pt x="145164" y="165155"/>
                    <a:pt x="162878" y="162958"/>
                    <a:pt x="171731" y="151310"/>
                  </a:cubicBezTo>
                  <a:cubicBezTo>
                    <a:pt x="180583" y="139662"/>
                    <a:pt x="177819" y="122194"/>
                    <a:pt x="162412" y="110818"/>
                  </a:cubicBezTo>
                  <a:cubicBezTo>
                    <a:pt x="148285" y="100388"/>
                    <a:pt x="134159" y="89957"/>
                    <a:pt x="120126" y="79350"/>
                  </a:cubicBezTo>
                  <a:cubicBezTo>
                    <a:pt x="106093" y="68742"/>
                    <a:pt x="92154" y="57957"/>
                    <a:pt x="78253" y="47091"/>
                  </a:cubicBezTo>
                  <a:cubicBezTo>
                    <a:pt x="64351" y="36224"/>
                    <a:pt x="50488" y="25275"/>
                    <a:pt x="36645" y="14266"/>
                  </a:cubicBezTo>
                  <a:cubicBezTo>
                    <a:pt x="22802" y="3256"/>
                    <a:pt x="8978" y="-7813"/>
                    <a:pt x="-4854" y="-18903"/>
                  </a:cubicBezTo>
                  <a:cubicBezTo>
                    <a:pt x="-18686" y="-29992"/>
                    <a:pt x="-32528" y="-41100"/>
                    <a:pt x="-46406" y="-52192"/>
                  </a:cubicBezTo>
                  <a:cubicBezTo>
                    <a:pt x="-60284" y="-63284"/>
                    <a:pt x="-74199" y="-74359"/>
                    <a:pt x="-88178" y="-85379"/>
                  </a:cubicBezTo>
                  <a:cubicBezTo>
                    <a:pt x="-102158" y="-96399"/>
                    <a:pt x="-116202" y="-107363"/>
                    <a:pt x="-130338" y="-118232"/>
                  </a:cubicBezTo>
                  <a:cubicBezTo>
                    <a:pt x="-144474" y="-129101"/>
                    <a:pt x="-158703" y="-139874"/>
                    <a:pt x="-173051" y="-150510"/>
                  </a:cubicBezTo>
                  <a:cubicBezTo>
                    <a:pt x="-187398" y="-161146"/>
                    <a:pt x="-201864" y="-171644"/>
                    <a:pt x="-216474" y="-181960"/>
                  </a:cubicBezTo>
                  <a:cubicBezTo>
                    <a:pt x="-231084" y="-192275"/>
                    <a:pt x="-245837" y="-202408"/>
                    <a:pt x="-260754" y="-212311"/>
                  </a:cubicBezTo>
                  <a:cubicBezTo>
                    <a:pt x="-275672" y="-222214"/>
                    <a:pt x="-290754" y="-231887"/>
                    <a:pt x="-306017" y="-241280"/>
                  </a:cubicBezTo>
                  <a:cubicBezTo>
                    <a:pt x="-321281" y="-250674"/>
                    <a:pt x="-336726" y="-259787"/>
                    <a:pt x="-352362" y="-268569"/>
                  </a:cubicBezTo>
                  <a:cubicBezTo>
                    <a:pt x="-367999" y="-277351"/>
                    <a:pt x="-383828" y="-285802"/>
                    <a:pt x="-399852" y="-293872"/>
                  </a:cubicBezTo>
                  <a:cubicBezTo>
                    <a:pt x="-415875" y="-301941"/>
                    <a:pt x="-432094" y="-309629"/>
                    <a:pt x="-448503" y="-316887"/>
                  </a:cubicBezTo>
                  <a:cubicBezTo>
                    <a:pt x="-464911" y="-324145"/>
                    <a:pt x="-481510" y="-330973"/>
                    <a:pt x="-498281" y="-337330"/>
                  </a:cubicBezTo>
                  <a:cubicBezTo>
                    <a:pt x="-515052" y="-343686"/>
                    <a:pt x="-531995" y="-349571"/>
                    <a:pt x="-549100" y="-354951"/>
                  </a:cubicBezTo>
                  <a:cubicBezTo>
                    <a:pt x="-566204" y="-360331"/>
                    <a:pt x="-583470" y="-365206"/>
                    <a:pt x="-600823" y="-369555"/>
                  </a:cubicBezTo>
                  <a:cubicBezTo>
                    <a:pt x="-618176" y="-373904"/>
                    <a:pt x="-635616" y="-377726"/>
                    <a:pt x="-653277" y="-381011"/>
                  </a:cubicBezTo>
                  <a:cubicBezTo>
                    <a:pt x="-670937" y="-384296"/>
                    <a:pt x="-688818" y="-387042"/>
                    <a:pt x="-706262" y="-389264"/>
                  </a:cubicBezTo>
                  <a:cubicBezTo>
                    <a:pt x="-723706" y="-391486"/>
                    <a:pt x="-740714" y="-393182"/>
                    <a:pt x="-759575" y="-394334"/>
                  </a:cubicBezTo>
                  <a:cubicBezTo>
                    <a:pt x="-778435" y="-395487"/>
                    <a:pt x="-799149" y="-396095"/>
                    <a:pt x="-813019" y="-396307"/>
                  </a:cubicBezTo>
                  <a:cubicBezTo>
                    <a:pt x="-826889" y="-396519"/>
                    <a:pt x="-833914" y="-396334"/>
                    <a:pt x="-840940" y="-396150"/>
                  </a:cubicBezTo>
                  <a:cubicBezTo>
                    <a:pt x="-843675" y="-396078"/>
                    <a:pt x="-845500" y="-394440"/>
                    <a:pt x="-845500" y="-392350"/>
                  </a:cubicBezTo>
                  <a:cubicBezTo>
                    <a:pt x="-845500" y="-390260"/>
                    <a:pt x="-843676" y="-388587"/>
                    <a:pt x="-840940" y="-388550"/>
                  </a:cubicBezTo>
                  <a:cubicBezTo>
                    <a:pt x="-833964" y="-388455"/>
                    <a:pt x="-826988" y="-388360"/>
                    <a:pt x="-813267" y="-387603"/>
                  </a:cubicBezTo>
                  <a:cubicBezTo>
                    <a:pt x="-799546" y="-386847"/>
                    <a:pt x="-779080" y="-385428"/>
                    <a:pt x="-760497" y="-383548"/>
                  </a:cubicBezTo>
                  <a:cubicBezTo>
                    <a:pt x="-741913" y="-381668"/>
                    <a:pt x="-725212" y="-379326"/>
                    <a:pt x="-708123" y="-376454"/>
                  </a:cubicBezTo>
                  <a:cubicBezTo>
                    <a:pt x="-691033" y="-373582"/>
                    <a:pt x="-673554" y="-370179"/>
                    <a:pt x="-656335" y="-366261"/>
                  </a:cubicBezTo>
                  <a:cubicBezTo>
                    <a:pt x="-639117" y="-362344"/>
                    <a:pt x="-622158" y="-357912"/>
                    <a:pt x="-605323" y="-352973"/>
                  </a:cubicBezTo>
                  <a:cubicBezTo>
                    <a:pt x="-588488" y="-348033"/>
                    <a:pt x="-571776" y="-342587"/>
                    <a:pt x="-555254" y="-336658"/>
                  </a:cubicBezTo>
                  <a:cubicBezTo>
                    <a:pt x="-538733" y="-330729"/>
                    <a:pt x="-522402" y="-324317"/>
                    <a:pt x="-506265" y="-317454"/>
                  </a:cubicBezTo>
                  <a:cubicBezTo>
                    <a:pt x="-490128" y="-310591"/>
                    <a:pt x="-474185" y="-303277"/>
                    <a:pt x="-458446" y="-295552"/>
                  </a:cubicBezTo>
                  <a:cubicBezTo>
                    <a:pt x="-442708" y="-287827"/>
                    <a:pt x="-427173" y="-279691"/>
                    <a:pt x="-411840" y="-271188"/>
                  </a:cubicBezTo>
                  <a:cubicBezTo>
                    <a:pt x="-396508" y="-262685"/>
                    <a:pt x="-381377" y="-253815"/>
                    <a:pt x="-366438" y="-244624"/>
                  </a:cubicBezTo>
                  <a:cubicBezTo>
                    <a:pt x="-351500" y="-235433"/>
                    <a:pt x="-336753" y="-225921"/>
                    <a:pt x="-322184" y="-216135"/>
                  </a:cubicBezTo>
                  <a:cubicBezTo>
                    <a:pt x="-307614" y="-206348"/>
                    <a:pt x="-293221" y="-196286"/>
                    <a:pt x="-278982" y="-185995"/>
                  </a:cubicBezTo>
                  <a:cubicBezTo>
                    <a:pt x="-264744" y="-175703"/>
                    <a:pt x="-250661" y="-165181"/>
                    <a:pt x="-236708" y="-154472"/>
                  </a:cubicBezTo>
                  <a:cubicBezTo>
                    <a:pt x="-222754" y="-143763"/>
                    <a:pt x="-208931" y="-132866"/>
                    <a:pt x="-195210" y="-121821"/>
                  </a:cubicBezTo>
                  <a:cubicBezTo>
                    <a:pt x="-181489" y="-110777"/>
                    <a:pt x="-167870" y="-99585"/>
                    <a:pt x="-154323" y="-88283"/>
                  </a:cubicBezTo>
                  <a:cubicBezTo>
                    <a:pt x="-140776" y="-76982"/>
                    <a:pt x="-127302" y="-65571"/>
                    <a:pt x="-113869" y="-54086"/>
                  </a:cubicBezTo>
                  <a:cubicBezTo>
                    <a:pt x="-100436" y="-42601"/>
                    <a:pt x="-87044" y="-31043"/>
                    <a:pt x="-73663" y="-19445"/>
                  </a:cubicBezTo>
                  <a:cubicBezTo>
                    <a:pt x="-60282" y="-7848"/>
                    <a:pt x="-46910" y="3788"/>
                    <a:pt x="-33518" y="15430"/>
                  </a:cubicBezTo>
                  <a:cubicBezTo>
                    <a:pt x="-20125" y="27072"/>
                    <a:pt x="-6712" y="38720"/>
                    <a:pt x="6757" y="50336"/>
                  </a:cubicBezTo>
                  <a:cubicBezTo>
                    <a:pt x="20226" y="61952"/>
                    <a:pt x="33751" y="73537"/>
                    <a:pt x="47349" y="85068"/>
                  </a:cubicBezTo>
                  <a:cubicBezTo>
                    <a:pt x="60948" y="96600"/>
                    <a:pt x="74620" y="108077"/>
                    <a:pt x="88445" y="119419"/>
                  </a:cubicBezTo>
                  <a:cubicBezTo>
                    <a:pt x="102269" y="130762"/>
                    <a:pt x="116245" y="141968"/>
                    <a:pt x="130222" y="153175"/>
                  </a:cubicBezTo>
                  <a:close/>
                </a:path>
              </a:pathLst>
            </a:custGeom>
            <a:solidFill>
              <a:schemeClr val="accent4"/>
            </a:solidFill>
            <a:ln w="7600" cap="rnd">
              <a:solidFill>
                <a:schemeClr val="accent4"/>
              </a:solidFill>
              <a:round/>
            </a:ln>
          </p:spPr>
        </p:sp>
        <p:sp>
          <p:nvSpPr>
            <p:cNvPr id="116" name="MainTopic"/>
            <p:cNvSpPr/>
            <p:nvPr/>
          </p:nvSpPr>
          <p:spPr>
            <a:xfrm>
              <a:off x="3362" y="2809"/>
              <a:ext cx="1058" cy="923"/>
            </a:xfrm>
            <a:custGeom>
              <a:avLst/>
              <a:gdLst>
                <a:gd name="rtl" fmla="*/ 135280 w 448400"/>
                <a:gd name="rtt" fmla="*/ 71440 h 296400"/>
                <a:gd name="rtr" fmla="*/ 310080 w 448400"/>
                <a:gd name="rtb" fmla="*/ 238640 h 296400"/>
              </a:gdLst>
              <a:ahLst/>
              <a:cxnLst/>
              <a:rect l="rtl" t="rtt" r="rtr" b="rtb"/>
              <a:pathLst>
                <a:path w="448400" h="296400">
                  <a:moveTo>
                    <a:pt x="30400" y="0"/>
                  </a:moveTo>
                  <a:lnTo>
                    <a:pt x="418000" y="0"/>
                  </a:lnTo>
                  <a:cubicBezTo>
                    <a:pt x="434781" y="0"/>
                    <a:pt x="448400" y="13619"/>
                    <a:pt x="448400" y="30400"/>
                  </a:cubicBezTo>
                  <a:lnTo>
                    <a:pt x="448400" y="266000"/>
                  </a:lnTo>
                  <a:cubicBezTo>
                    <a:pt x="448400" y="282781"/>
                    <a:pt x="434781" y="296400"/>
                    <a:pt x="418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3" action="ppaction://hlinksldjump"/>
                </a:rPr>
                <a:t>力</a:t>
              </a:r>
              <a:endParaRPr sz="2400">
                <a:solidFill>
                  <a:srgbClr val="303030"/>
                </a:solidFill>
                <a:latin typeface="宋体" panose="02010600030101010101" pitchFamily="2" charset="-122"/>
              </a:endParaRPr>
            </a:p>
          </p:txBody>
        </p:sp>
      </p:grpSp>
      <p:grpSp>
        <p:nvGrpSpPr>
          <p:cNvPr id="26" name="组合 25"/>
          <p:cNvGrpSpPr/>
          <p:nvPr/>
        </p:nvGrpSpPr>
        <p:grpSpPr>
          <a:xfrm>
            <a:off x="8992870" y="2847340"/>
            <a:ext cx="756920" cy="736600"/>
            <a:chOff x="13823" y="4710"/>
            <a:chExt cx="1192" cy="1160"/>
          </a:xfrm>
        </p:grpSpPr>
        <p:sp>
          <p:nvSpPr>
            <p:cNvPr id="177" name="MMConnector"/>
            <p:cNvSpPr/>
            <p:nvPr/>
          </p:nvSpPr>
          <p:spPr>
            <a:xfrm>
              <a:off x="13823" y="5472"/>
              <a:ext cx="592" cy="399"/>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56" name="SubTopic"/>
            <p:cNvSpPr/>
            <p:nvPr/>
          </p:nvSpPr>
          <p:spPr>
            <a:xfrm>
              <a:off x="14119" y="4710"/>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27" name="组合 26"/>
          <p:cNvGrpSpPr/>
          <p:nvPr/>
        </p:nvGrpSpPr>
        <p:grpSpPr>
          <a:xfrm>
            <a:off x="8992870" y="3495675"/>
            <a:ext cx="756920" cy="553085"/>
            <a:chOff x="13823" y="5731"/>
            <a:chExt cx="1192" cy="871"/>
          </a:xfrm>
        </p:grpSpPr>
        <p:sp>
          <p:nvSpPr>
            <p:cNvPr id="178" name="MMConnector"/>
            <p:cNvSpPr/>
            <p:nvPr/>
          </p:nvSpPr>
          <p:spPr>
            <a:xfrm>
              <a:off x="13823" y="5982"/>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64" name="SubTopic"/>
            <p:cNvSpPr/>
            <p:nvPr/>
          </p:nvSpPr>
          <p:spPr>
            <a:xfrm>
              <a:off x="14119" y="5731"/>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惯性</a:t>
              </a:r>
              <a:endParaRPr sz="2400">
                <a:solidFill>
                  <a:srgbClr val="303030"/>
                </a:solidFill>
                <a:latin typeface="宋体" panose="02010600030101010101" pitchFamily="2" charset="-122"/>
              </a:endParaRPr>
            </a:p>
          </p:txBody>
        </p:sp>
      </p:grpSp>
      <p:grpSp>
        <p:nvGrpSpPr>
          <p:cNvPr id="10" name="组合 9"/>
          <p:cNvGrpSpPr/>
          <p:nvPr/>
        </p:nvGrpSpPr>
        <p:grpSpPr>
          <a:xfrm>
            <a:off x="1547495" y="4596765"/>
            <a:ext cx="1132840" cy="1060450"/>
            <a:chOff x="1533" y="5092"/>
            <a:chExt cx="1784" cy="1670"/>
          </a:xfrm>
        </p:grpSpPr>
        <p:sp>
          <p:nvSpPr>
            <p:cNvPr id="297" name="MMConnector"/>
            <p:cNvSpPr/>
            <p:nvPr/>
          </p:nvSpPr>
          <p:spPr>
            <a:xfrm>
              <a:off x="2725" y="6024"/>
              <a:ext cx="592" cy="739"/>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276" name="SubTopic"/>
            <p:cNvSpPr/>
            <p:nvPr/>
          </p:nvSpPr>
          <p:spPr>
            <a:xfrm>
              <a:off x="1533" y="5092"/>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5" name="组合 4"/>
          <p:cNvGrpSpPr/>
          <p:nvPr/>
        </p:nvGrpSpPr>
        <p:grpSpPr>
          <a:xfrm>
            <a:off x="643255" y="1393825"/>
            <a:ext cx="1894840" cy="1060450"/>
            <a:chOff x="674" y="1969"/>
            <a:chExt cx="2984" cy="1670"/>
          </a:xfrm>
        </p:grpSpPr>
        <p:sp>
          <p:nvSpPr>
            <p:cNvPr id="321" name="MMConnector"/>
            <p:cNvSpPr/>
            <p:nvPr/>
          </p:nvSpPr>
          <p:spPr>
            <a:xfrm>
              <a:off x="3066" y="2900"/>
              <a:ext cx="592" cy="739"/>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300" name="SubTopic"/>
            <p:cNvSpPr/>
            <p:nvPr/>
          </p:nvSpPr>
          <p:spPr>
            <a:xfrm>
              <a:off x="674" y="1969"/>
              <a:ext cx="20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符号、单位</a:t>
              </a:r>
              <a:endParaRPr lang="zh-CN" sz="2400">
                <a:solidFill>
                  <a:srgbClr val="303030"/>
                </a:solidFill>
                <a:latin typeface="宋体" panose="02010600030101010101" pitchFamily="2" charset="-122"/>
              </a:endParaRPr>
            </a:p>
          </p:txBody>
        </p:sp>
      </p:grpSp>
      <p:grpSp>
        <p:nvGrpSpPr>
          <p:cNvPr id="6" name="组合 5"/>
          <p:cNvGrpSpPr/>
          <p:nvPr/>
        </p:nvGrpSpPr>
        <p:grpSpPr>
          <a:xfrm>
            <a:off x="1040765" y="1825625"/>
            <a:ext cx="1497330" cy="412750"/>
            <a:chOff x="1300" y="2649"/>
            <a:chExt cx="2358" cy="650"/>
          </a:xfrm>
        </p:grpSpPr>
        <p:sp>
          <p:nvSpPr>
            <p:cNvPr id="322" name="MMConnector"/>
            <p:cNvSpPr/>
            <p:nvPr/>
          </p:nvSpPr>
          <p:spPr>
            <a:xfrm>
              <a:off x="3066" y="3241"/>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08" name="SubTopic"/>
            <p:cNvSpPr/>
            <p:nvPr/>
          </p:nvSpPr>
          <p:spPr>
            <a:xfrm>
              <a:off x="1300" y="2649"/>
              <a:ext cx="147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作用效果</a:t>
              </a:r>
              <a:endParaRPr sz="2400">
                <a:solidFill>
                  <a:srgbClr val="303030"/>
                </a:solidFill>
                <a:latin typeface="宋体" panose="02010600030101010101" pitchFamily="2" charset="-122"/>
              </a:endParaRPr>
            </a:p>
          </p:txBody>
        </p:sp>
      </p:grpSp>
      <p:grpSp>
        <p:nvGrpSpPr>
          <p:cNvPr id="7" name="组合 6"/>
          <p:cNvGrpSpPr/>
          <p:nvPr/>
        </p:nvGrpSpPr>
        <p:grpSpPr>
          <a:xfrm>
            <a:off x="1223010" y="2257425"/>
            <a:ext cx="1315085" cy="553720"/>
            <a:chOff x="1587" y="3329"/>
            <a:chExt cx="2071" cy="872"/>
          </a:xfrm>
        </p:grpSpPr>
        <p:sp>
          <p:nvSpPr>
            <p:cNvPr id="390" name="MMConnector"/>
            <p:cNvSpPr/>
            <p:nvPr/>
          </p:nvSpPr>
          <p:spPr>
            <a:xfrm>
              <a:off x="3066" y="3581"/>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389" name="SubTopic"/>
            <p:cNvSpPr/>
            <p:nvPr/>
          </p:nvSpPr>
          <p:spPr>
            <a:xfrm>
              <a:off x="1587" y="3329"/>
              <a:ext cx="1183" cy="56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三要素</a:t>
              </a:r>
              <a:endParaRPr sz="2400">
                <a:solidFill>
                  <a:srgbClr val="303030"/>
                </a:solidFill>
                <a:latin typeface="宋体" panose="02010600030101010101" pitchFamily="2" charset="-122"/>
              </a:endParaRPr>
            </a:p>
          </p:txBody>
        </p:sp>
      </p:grpSp>
      <p:grpSp>
        <p:nvGrpSpPr>
          <p:cNvPr id="11" name="组合 10"/>
          <p:cNvGrpSpPr/>
          <p:nvPr/>
        </p:nvGrpSpPr>
        <p:grpSpPr>
          <a:xfrm>
            <a:off x="1000760" y="5028565"/>
            <a:ext cx="1679575" cy="413385"/>
            <a:chOff x="672" y="5772"/>
            <a:chExt cx="2645" cy="651"/>
          </a:xfrm>
        </p:grpSpPr>
        <p:sp>
          <p:nvSpPr>
            <p:cNvPr id="392" name="MMConnector"/>
            <p:cNvSpPr/>
            <p:nvPr/>
          </p:nvSpPr>
          <p:spPr>
            <a:xfrm>
              <a:off x="2725" y="6364"/>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91" name="SubTopic"/>
            <p:cNvSpPr/>
            <p:nvPr/>
          </p:nvSpPr>
          <p:spPr>
            <a:xfrm>
              <a:off x="672" y="5772"/>
              <a:ext cx="1757"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大小</a:t>
              </a:r>
              <a:r>
                <a:rPr lang="zh-CN" sz="2400">
                  <a:solidFill>
                    <a:srgbClr val="303030"/>
                  </a:solidFill>
                  <a:latin typeface="宋体" panose="02010600030101010101" pitchFamily="2" charset="-122"/>
                </a:rPr>
                <a:t>、公式</a:t>
              </a:r>
              <a:endParaRPr lang="zh-CN" sz="2400">
                <a:solidFill>
                  <a:srgbClr val="303030"/>
                </a:solidFill>
                <a:latin typeface="宋体" panose="02010600030101010101" pitchFamily="2" charset="-122"/>
              </a:endParaRPr>
            </a:p>
          </p:txBody>
        </p:sp>
      </p:grpSp>
      <p:grpSp>
        <p:nvGrpSpPr>
          <p:cNvPr id="8" name="组合 7"/>
          <p:cNvGrpSpPr/>
          <p:nvPr/>
        </p:nvGrpSpPr>
        <p:grpSpPr>
          <a:xfrm>
            <a:off x="1223010" y="2633345"/>
            <a:ext cx="1315085" cy="825500"/>
            <a:chOff x="1587" y="3921"/>
            <a:chExt cx="2071" cy="1300"/>
          </a:xfrm>
        </p:grpSpPr>
        <p:sp>
          <p:nvSpPr>
            <p:cNvPr id="147" name="MMConnector"/>
            <p:cNvSpPr/>
            <p:nvPr/>
          </p:nvSpPr>
          <p:spPr>
            <a:xfrm>
              <a:off x="3066" y="3921"/>
              <a:ext cx="592" cy="1301"/>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46" name="SubTopic"/>
            <p:cNvSpPr/>
            <p:nvPr/>
          </p:nvSpPr>
          <p:spPr>
            <a:xfrm>
              <a:off x="1587" y="4009"/>
              <a:ext cx="1183" cy="56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示意图</a:t>
              </a:r>
              <a:endParaRPr sz="2400">
                <a:solidFill>
                  <a:srgbClr val="303030"/>
                </a:solidFill>
                <a:latin typeface="宋体" panose="02010600030101010101" pitchFamily="2" charset="-122"/>
              </a:endParaRPr>
            </a:p>
          </p:txBody>
        </p:sp>
      </p:grpSp>
      <p:grpSp>
        <p:nvGrpSpPr>
          <p:cNvPr id="12" name="组合 11"/>
          <p:cNvGrpSpPr/>
          <p:nvPr/>
        </p:nvGrpSpPr>
        <p:grpSpPr>
          <a:xfrm>
            <a:off x="1547495" y="5460365"/>
            <a:ext cx="1132840" cy="553720"/>
            <a:chOff x="1533" y="6452"/>
            <a:chExt cx="1784" cy="872"/>
          </a:xfrm>
        </p:grpSpPr>
        <p:sp>
          <p:nvSpPr>
            <p:cNvPr id="151" name="MMConnector"/>
            <p:cNvSpPr/>
            <p:nvPr/>
          </p:nvSpPr>
          <p:spPr>
            <a:xfrm>
              <a:off x="2725" y="6704"/>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50" name="SubTopic"/>
            <p:cNvSpPr/>
            <p:nvPr/>
          </p:nvSpPr>
          <p:spPr>
            <a:xfrm>
              <a:off x="1533" y="6452"/>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13" name="组合 12"/>
          <p:cNvGrpSpPr/>
          <p:nvPr/>
        </p:nvGrpSpPr>
        <p:grpSpPr>
          <a:xfrm>
            <a:off x="1547495" y="5836285"/>
            <a:ext cx="1132840" cy="825500"/>
            <a:chOff x="1533" y="7044"/>
            <a:chExt cx="1784" cy="1300"/>
          </a:xfrm>
        </p:grpSpPr>
        <p:sp>
          <p:nvSpPr>
            <p:cNvPr id="153" name="MMConnector"/>
            <p:cNvSpPr/>
            <p:nvPr/>
          </p:nvSpPr>
          <p:spPr>
            <a:xfrm>
              <a:off x="2725" y="7044"/>
              <a:ext cx="592" cy="1301"/>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52" name="SubTopic"/>
            <p:cNvSpPr/>
            <p:nvPr/>
          </p:nvSpPr>
          <p:spPr>
            <a:xfrm>
              <a:off x="1533" y="7133"/>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重心</a:t>
              </a:r>
              <a:endParaRPr sz="2400">
                <a:solidFill>
                  <a:srgbClr val="303030"/>
                </a:solidFill>
                <a:latin typeface="宋体" panose="02010600030101010101" pitchFamily="2" charset="-122"/>
              </a:endParaRPr>
            </a:p>
          </p:txBody>
        </p:sp>
      </p:grpSp>
      <p:grpSp>
        <p:nvGrpSpPr>
          <p:cNvPr id="14" name="组合 13"/>
          <p:cNvGrpSpPr/>
          <p:nvPr/>
        </p:nvGrpSpPr>
        <p:grpSpPr>
          <a:xfrm>
            <a:off x="2492375" y="4476115"/>
            <a:ext cx="3366770" cy="1442720"/>
            <a:chOff x="3586" y="7275"/>
            <a:chExt cx="5302" cy="2272"/>
          </a:xfrm>
        </p:grpSpPr>
        <p:sp>
          <p:nvSpPr>
            <p:cNvPr id="155" name="MMConnector"/>
            <p:cNvSpPr/>
            <p:nvPr/>
          </p:nvSpPr>
          <p:spPr>
            <a:xfrm>
              <a:off x="6702" y="7275"/>
              <a:ext cx="2186" cy="2273"/>
            </a:xfrm>
            <a:custGeom>
              <a:avLst/>
              <a:gdLst/>
              <a:ahLst/>
              <a:cxnLst/>
              <a:pathLst>
                <a:path w="1053638" h="730180">
                  <a:moveTo>
                    <a:pt x="230857" y="-209142"/>
                  </a:moveTo>
                  <a:cubicBezTo>
                    <a:pt x="244964" y="-222095"/>
                    <a:pt x="246011" y="-239680"/>
                    <a:pt x="236023" y="-250370"/>
                  </a:cubicBezTo>
                  <a:cubicBezTo>
                    <a:pt x="226036" y="-261061"/>
                    <a:pt x="208193" y="-261448"/>
                    <a:pt x="194540" y="-248018"/>
                  </a:cubicBezTo>
                  <a:cubicBezTo>
                    <a:pt x="181714" y="-235402"/>
                    <a:pt x="168889" y="-222786"/>
                    <a:pt x="156300" y="-209984"/>
                  </a:cubicBezTo>
                  <a:cubicBezTo>
                    <a:pt x="143712" y="-197183"/>
                    <a:pt x="131361" y="-184195"/>
                    <a:pt x="119140" y="-171117"/>
                  </a:cubicBezTo>
                  <a:cubicBezTo>
                    <a:pt x="106920" y="-158040"/>
                    <a:pt x="94831" y="-144872"/>
                    <a:pt x="82858" y="-131629"/>
                  </a:cubicBezTo>
                  <a:cubicBezTo>
                    <a:pt x="70886" y="-118386"/>
                    <a:pt x="59029" y="-105068"/>
                    <a:pt x="47250" y="-91710"/>
                  </a:cubicBezTo>
                  <a:cubicBezTo>
                    <a:pt x="35471" y="-78351"/>
                    <a:pt x="23770" y="-64951"/>
                    <a:pt x="12113" y="-51537"/>
                  </a:cubicBezTo>
                  <a:cubicBezTo>
                    <a:pt x="456" y="-38122"/>
                    <a:pt x="-11155" y="-24693"/>
                    <a:pt x="-22756" y="-11277"/>
                  </a:cubicBezTo>
                  <a:cubicBezTo>
                    <a:pt x="-34356" y="2139"/>
                    <a:pt x="-45945" y="15543"/>
                    <a:pt x="-57556" y="28907"/>
                  </a:cubicBezTo>
                  <a:cubicBezTo>
                    <a:pt x="-69167" y="42271"/>
                    <a:pt x="-80800" y="55596"/>
                    <a:pt x="-92487" y="68853"/>
                  </a:cubicBezTo>
                  <a:cubicBezTo>
                    <a:pt x="-104174" y="82111"/>
                    <a:pt x="-115916" y="95301"/>
                    <a:pt x="-127746" y="108394"/>
                  </a:cubicBezTo>
                  <a:cubicBezTo>
                    <a:pt x="-139576" y="121487"/>
                    <a:pt x="-151493" y="134483"/>
                    <a:pt x="-163529" y="147351"/>
                  </a:cubicBezTo>
                  <a:cubicBezTo>
                    <a:pt x="-175566" y="160219"/>
                    <a:pt x="-187723" y="172957"/>
                    <a:pt x="-200031" y="185532"/>
                  </a:cubicBezTo>
                  <a:cubicBezTo>
                    <a:pt x="-212339" y="198107"/>
                    <a:pt x="-224799" y="210519"/>
                    <a:pt x="-237441" y="222727"/>
                  </a:cubicBezTo>
                  <a:cubicBezTo>
                    <a:pt x="-250083" y="234936"/>
                    <a:pt x="-262906" y="246942"/>
                    <a:pt x="-275940" y="258702"/>
                  </a:cubicBezTo>
                  <a:cubicBezTo>
                    <a:pt x="-288974" y="270463"/>
                    <a:pt x="-302218" y="281977"/>
                    <a:pt x="-315698" y="293199"/>
                  </a:cubicBezTo>
                  <a:cubicBezTo>
                    <a:pt x="-329177" y="304422"/>
                    <a:pt x="-342891" y="315351"/>
                    <a:pt x="-356860" y="325937"/>
                  </a:cubicBezTo>
                  <a:cubicBezTo>
                    <a:pt x="-370828" y="336523"/>
                    <a:pt x="-385051" y="346765"/>
                    <a:pt x="-399541" y="356612"/>
                  </a:cubicBezTo>
                  <a:cubicBezTo>
                    <a:pt x="-414031" y="366458"/>
                    <a:pt x="-428787" y="375908"/>
                    <a:pt x="-443814" y="384909"/>
                  </a:cubicBezTo>
                  <a:cubicBezTo>
                    <a:pt x="-458840" y="393911"/>
                    <a:pt x="-474136" y="402463"/>
                    <a:pt x="-489694" y="410517"/>
                  </a:cubicBezTo>
                  <a:cubicBezTo>
                    <a:pt x="-505252" y="418572"/>
                    <a:pt x="-521072" y="426128"/>
                    <a:pt x="-537135" y="433146"/>
                  </a:cubicBezTo>
                  <a:cubicBezTo>
                    <a:pt x="-553199" y="440163"/>
                    <a:pt x="-569508" y="446641"/>
                    <a:pt x="-586024" y="452549"/>
                  </a:cubicBezTo>
                  <a:cubicBezTo>
                    <a:pt x="-602541" y="458456"/>
                    <a:pt x="-619266" y="463794"/>
                    <a:pt x="-636187" y="468548"/>
                  </a:cubicBezTo>
                  <a:cubicBezTo>
                    <a:pt x="-653108" y="473302"/>
                    <a:pt x="-670226" y="477473"/>
                    <a:pt x="-687403" y="481047"/>
                  </a:cubicBezTo>
                  <a:cubicBezTo>
                    <a:pt x="-704579" y="484620"/>
                    <a:pt x="-721815" y="487595"/>
                    <a:pt x="-739425" y="490037"/>
                  </a:cubicBezTo>
                  <a:cubicBezTo>
                    <a:pt x="-757036" y="492479"/>
                    <a:pt x="-775021" y="494388"/>
                    <a:pt x="-792003" y="495593"/>
                  </a:cubicBezTo>
                  <a:cubicBezTo>
                    <a:pt x="-808985" y="496798"/>
                    <a:pt x="-824962" y="497299"/>
                    <a:pt x="-840940" y="497800"/>
                  </a:cubicBezTo>
                  <a:cubicBezTo>
                    <a:pt x="-843675" y="497886"/>
                    <a:pt x="-845500" y="499510"/>
                    <a:pt x="-845500" y="501600"/>
                  </a:cubicBezTo>
                  <a:cubicBezTo>
                    <a:pt x="-845500" y="503690"/>
                    <a:pt x="-843676" y="505392"/>
                    <a:pt x="-840940" y="505400"/>
                  </a:cubicBezTo>
                  <a:cubicBezTo>
                    <a:pt x="-824810" y="505450"/>
                    <a:pt x="-808679" y="505499"/>
                    <a:pt x="-791481" y="504871"/>
                  </a:cubicBezTo>
                  <a:cubicBezTo>
                    <a:pt x="-774284" y="504244"/>
                    <a:pt x="-756018" y="502939"/>
                    <a:pt x="-738089" y="501078"/>
                  </a:cubicBezTo>
                  <a:cubicBezTo>
                    <a:pt x="-720160" y="499218"/>
                    <a:pt x="-702567" y="496801"/>
                    <a:pt x="-684987" y="493771"/>
                  </a:cubicBezTo>
                  <a:cubicBezTo>
                    <a:pt x="-667408" y="490740"/>
                    <a:pt x="-649843" y="487096"/>
                    <a:pt x="-632435" y="482845"/>
                  </a:cubicBezTo>
                  <a:cubicBezTo>
                    <a:pt x="-615028" y="478594"/>
                    <a:pt x="-597778" y="473737"/>
                    <a:pt x="-580703" y="468284"/>
                  </a:cubicBezTo>
                  <a:cubicBezTo>
                    <a:pt x="-563629" y="462831"/>
                    <a:pt x="-546729" y="456783"/>
                    <a:pt x="-530049" y="450170"/>
                  </a:cubicBezTo>
                  <a:cubicBezTo>
                    <a:pt x="-513368" y="443556"/>
                    <a:pt x="-496907" y="436378"/>
                    <a:pt x="-480690" y="428677"/>
                  </a:cubicBezTo>
                  <a:cubicBezTo>
                    <a:pt x="-464473" y="420977"/>
                    <a:pt x="-448501" y="412754"/>
                    <a:pt x="-432789" y="404062"/>
                  </a:cubicBezTo>
                  <a:cubicBezTo>
                    <a:pt x="-417077" y="395370"/>
                    <a:pt x="-401626" y="386208"/>
                    <a:pt x="-386439" y="376634"/>
                  </a:cubicBezTo>
                  <a:cubicBezTo>
                    <a:pt x="-371251" y="367060"/>
                    <a:pt x="-356328" y="357074"/>
                    <a:pt x="-341661" y="346733"/>
                  </a:cubicBezTo>
                  <a:cubicBezTo>
                    <a:pt x="-326995" y="336393"/>
                    <a:pt x="-312586" y="325698"/>
                    <a:pt x="-298418" y="314704"/>
                  </a:cubicBezTo>
                  <a:cubicBezTo>
                    <a:pt x="-284250" y="303711"/>
                    <a:pt x="-270323" y="292420"/>
                    <a:pt x="-256616" y="280882"/>
                  </a:cubicBezTo>
                  <a:cubicBezTo>
                    <a:pt x="-242909" y="269344"/>
                    <a:pt x="-229422" y="257560"/>
                    <a:pt x="-216128" y="245577"/>
                  </a:cubicBezTo>
                  <a:cubicBezTo>
                    <a:pt x="-202834" y="233594"/>
                    <a:pt x="-189734" y="221412"/>
                    <a:pt x="-176798" y="209075"/>
                  </a:cubicBezTo>
                  <a:cubicBezTo>
                    <a:pt x="-163862" y="196737"/>
                    <a:pt x="-151091" y="184244"/>
                    <a:pt x="-138455" y="171634"/>
                  </a:cubicBezTo>
                  <a:cubicBezTo>
                    <a:pt x="-125818" y="159024"/>
                    <a:pt x="-113317" y="146297"/>
                    <a:pt x="-100918" y="133488"/>
                  </a:cubicBezTo>
                  <a:cubicBezTo>
                    <a:pt x="-88520" y="120680"/>
                    <a:pt x="-76225" y="107790"/>
                    <a:pt x="-64003" y="94851"/>
                  </a:cubicBezTo>
                  <a:cubicBezTo>
                    <a:pt x="-51781" y="81912"/>
                    <a:pt x="-39632" y="68925"/>
                    <a:pt x="-27524" y="55921"/>
                  </a:cubicBezTo>
                  <a:cubicBezTo>
                    <a:pt x="-15416" y="42916"/>
                    <a:pt x="-3350" y="29894"/>
                    <a:pt x="8704" y="16884"/>
                  </a:cubicBezTo>
                  <a:cubicBezTo>
                    <a:pt x="20759" y="3875"/>
                    <a:pt x="32802" y="-9122"/>
                    <a:pt x="44865" y="-22076"/>
                  </a:cubicBezTo>
                  <a:cubicBezTo>
                    <a:pt x="56927" y="-35030"/>
                    <a:pt x="69009" y="-47940"/>
                    <a:pt x="81139" y="-60778"/>
                  </a:cubicBezTo>
                  <a:cubicBezTo>
                    <a:pt x="93268" y="-73617"/>
                    <a:pt x="105446" y="-86382"/>
                    <a:pt x="117704" y="-99038"/>
                  </a:cubicBezTo>
                  <a:cubicBezTo>
                    <a:pt x="129962" y="-111693"/>
                    <a:pt x="142301" y="-124238"/>
                    <a:pt x="154734" y="-136659"/>
                  </a:cubicBezTo>
                  <a:cubicBezTo>
                    <a:pt x="167168" y="-149080"/>
                    <a:pt x="179696" y="-161375"/>
                    <a:pt x="192398" y="-173435"/>
                  </a:cubicBezTo>
                  <a:cubicBezTo>
                    <a:pt x="205101" y="-185495"/>
                    <a:pt x="217979" y="-197319"/>
                    <a:pt x="230857" y="-209142"/>
                  </a:cubicBezTo>
                  <a:close/>
                </a:path>
              </a:pathLst>
            </a:custGeom>
            <a:solidFill>
              <a:schemeClr val="accent4"/>
            </a:solidFill>
            <a:ln w="7600" cap="rnd">
              <a:solidFill>
                <a:schemeClr val="accent4"/>
              </a:solidFill>
              <a:round/>
            </a:ln>
          </p:spPr>
        </p:sp>
        <p:sp>
          <p:nvSpPr>
            <p:cNvPr id="154" name="MainTopic"/>
            <p:cNvSpPr/>
            <p:nvPr/>
          </p:nvSpPr>
          <p:spPr>
            <a:xfrm>
              <a:off x="3586" y="8375"/>
              <a:ext cx="1398" cy="923"/>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hlinkClick r:id="rId4" action="ppaction://hlinksldjump"/>
                </a:rPr>
                <a:t>重</a:t>
              </a:r>
              <a:r>
                <a:rPr sz="2400">
                  <a:solidFill>
                    <a:srgbClr val="303030"/>
                  </a:solidFill>
                  <a:latin typeface="宋体" panose="02010600030101010101" pitchFamily="2" charset="-122"/>
                  <a:hlinkClick r:id="rId4" action="ppaction://hlinksldjump"/>
                </a:rPr>
                <a:t>力</a:t>
              </a:r>
              <a:endParaRPr sz="2400">
                <a:solidFill>
                  <a:srgbClr val="303030"/>
                </a:solidFill>
                <a:latin typeface="宋体" panose="02010600030101010101" pitchFamily="2" charset="-122"/>
              </a:endParaRPr>
            </a:p>
          </p:txBody>
        </p:sp>
      </p:grpSp>
      <p:grpSp>
        <p:nvGrpSpPr>
          <p:cNvPr id="15" name="组合 14"/>
          <p:cNvGrpSpPr/>
          <p:nvPr/>
        </p:nvGrpSpPr>
        <p:grpSpPr>
          <a:xfrm>
            <a:off x="466090" y="3494405"/>
            <a:ext cx="1855470" cy="412750"/>
            <a:chOff x="960" y="8215"/>
            <a:chExt cx="2922" cy="650"/>
          </a:xfrm>
        </p:grpSpPr>
        <p:sp>
          <p:nvSpPr>
            <p:cNvPr id="158" name="MMConnector"/>
            <p:cNvSpPr/>
            <p:nvPr/>
          </p:nvSpPr>
          <p:spPr>
            <a:xfrm>
              <a:off x="3290" y="8807"/>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57" name="SubTopic"/>
            <p:cNvSpPr/>
            <p:nvPr/>
          </p:nvSpPr>
          <p:spPr>
            <a:xfrm>
              <a:off x="960" y="8215"/>
              <a:ext cx="206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弹性形变</a:t>
              </a:r>
              <a:endParaRPr sz="2400">
                <a:solidFill>
                  <a:srgbClr val="303030"/>
                </a:solidFill>
                <a:latin typeface="宋体" panose="02010600030101010101" pitchFamily="2" charset="-122"/>
              </a:endParaRPr>
            </a:p>
          </p:txBody>
        </p:sp>
      </p:grpSp>
      <p:grpSp>
        <p:nvGrpSpPr>
          <p:cNvPr id="16" name="组合 15"/>
          <p:cNvGrpSpPr/>
          <p:nvPr/>
        </p:nvGrpSpPr>
        <p:grpSpPr>
          <a:xfrm>
            <a:off x="283845" y="3926205"/>
            <a:ext cx="2037715" cy="553720"/>
            <a:chOff x="673" y="8895"/>
            <a:chExt cx="3209" cy="872"/>
          </a:xfrm>
        </p:grpSpPr>
        <p:sp>
          <p:nvSpPr>
            <p:cNvPr id="160" name="MMConnector"/>
            <p:cNvSpPr/>
            <p:nvPr/>
          </p:nvSpPr>
          <p:spPr>
            <a:xfrm>
              <a:off x="3290" y="9147"/>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59" name="SubTopic"/>
            <p:cNvSpPr/>
            <p:nvPr/>
          </p:nvSpPr>
          <p:spPr>
            <a:xfrm>
              <a:off x="673" y="8895"/>
              <a:ext cx="2394" cy="56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弹簧测力计</a:t>
              </a:r>
              <a:endParaRPr sz="2400">
                <a:solidFill>
                  <a:srgbClr val="303030"/>
                </a:solidFill>
                <a:latin typeface="宋体" panose="02010600030101010101" pitchFamily="2" charset="-122"/>
              </a:endParaRPr>
            </a:p>
          </p:txBody>
        </p:sp>
      </p:grpSp>
      <p:grpSp>
        <p:nvGrpSpPr>
          <p:cNvPr id="18" name="组合 17"/>
          <p:cNvGrpSpPr/>
          <p:nvPr/>
        </p:nvGrpSpPr>
        <p:grpSpPr>
          <a:xfrm>
            <a:off x="8562340" y="1296670"/>
            <a:ext cx="1662430" cy="412115"/>
            <a:chOff x="13145" y="2268"/>
            <a:chExt cx="2618" cy="649"/>
          </a:xfrm>
        </p:grpSpPr>
        <p:sp>
          <p:nvSpPr>
            <p:cNvPr id="165" name="MMConnector"/>
            <p:cNvSpPr/>
            <p:nvPr/>
          </p:nvSpPr>
          <p:spPr>
            <a:xfrm>
              <a:off x="13145" y="2859"/>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63" name="SubTopic"/>
            <p:cNvSpPr/>
            <p:nvPr/>
          </p:nvSpPr>
          <p:spPr>
            <a:xfrm>
              <a:off x="13441" y="2268"/>
              <a:ext cx="2322" cy="56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滑动摩擦力</a:t>
              </a:r>
              <a:endParaRPr sz="2400">
                <a:solidFill>
                  <a:srgbClr val="303030"/>
                </a:solidFill>
                <a:latin typeface="宋体" panose="02010600030101010101" pitchFamily="2" charset="-122"/>
              </a:endParaRPr>
            </a:p>
          </p:txBody>
        </p:sp>
      </p:grpSp>
      <p:grpSp>
        <p:nvGrpSpPr>
          <p:cNvPr id="19" name="组合 18"/>
          <p:cNvGrpSpPr/>
          <p:nvPr/>
        </p:nvGrpSpPr>
        <p:grpSpPr>
          <a:xfrm>
            <a:off x="8562340" y="2103755"/>
            <a:ext cx="3185795" cy="825500"/>
            <a:chOff x="13145" y="3539"/>
            <a:chExt cx="5017" cy="1300"/>
          </a:xfrm>
        </p:grpSpPr>
        <p:sp>
          <p:nvSpPr>
            <p:cNvPr id="167" name="MMConnector"/>
            <p:cNvSpPr/>
            <p:nvPr/>
          </p:nvSpPr>
          <p:spPr>
            <a:xfrm>
              <a:off x="13145" y="3539"/>
              <a:ext cx="592" cy="1301"/>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66" name="SubTopic"/>
            <p:cNvSpPr/>
            <p:nvPr/>
          </p:nvSpPr>
          <p:spPr>
            <a:xfrm>
              <a:off x="13334" y="3628"/>
              <a:ext cx="4828" cy="562"/>
            </a:xfrm>
            <a:custGeom>
              <a:avLst/>
              <a:gdLst>
                <a:gd name="rtl" fmla="*/ 54150 w 1474400"/>
                <a:gd name="rtt" fmla="*/ 26030 h 180500"/>
                <a:gd name="rtr" fmla="*/ 1422150 w 1474400"/>
                <a:gd name="rtb" fmla="*/ 162830 h 180500"/>
              </a:gdLst>
              <a:ahLst/>
              <a:cxnLst/>
              <a:rect l="rtl" t="rtt" r="rtr" b="rtb"/>
              <a:pathLst>
                <a:path w="1474400" h="180500" stroke="0">
                  <a:moveTo>
                    <a:pt x="0" y="0"/>
                  </a:moveTo>
                  <a:lnTo>
                    <a:pt x="1474400" y="0"/>
                  </a:lnTo>
                  <a:lnTo>
                    <a:pt x="1474400" y="180500"/>
                  </a:lnTo>
                  <a:lnTo>
                    <a:pt x="0" y="180500"/>
                  </a:lnTo>
                  <a:lnTo>
                    <a:pt x="0" y="0"/>
                  </a:lnTo>
                  <a:close/>
                </a:path>
                <a:path w="1474400" h="180500" fill="none">
                  <a:moveTo>
                    <a:pt x="0" y="180500"/>
                  </a:moveTo>
                  <a:lnTo>
                    <a:pt x="14744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增大、减小摩擦力的方法</a:t>
              </a:r>
              <a:endParaRPr sz="2400">
                <a:solidFill>
                  <a:srgbClr val="303030"/>
                </a:solidFill>
                <a:latin typeface="宋体" panose="02010600030101010101" pitchFamily="2" charset="-122"/>
              </a:endParaRPr>
            </a:p>
          </p:txBody>
        </p:sp>
      </p:grpSp>
      <p:grpSp>
        <p:nvGrpSpPr>
          <p:cNvPr id="20" name="组合 19"/>
          <p:cNvGrpSpPr/>
          <p:nvPr/>
        </p:nvGrpSpPr>
        <p:grpSpPr>
          <a:xfrm>
            <a:off x="10412095" y="864235"/>
            <a:ext cx="756920" cy="1004570"/>
            <a:chOff x="16058" y="1587"/>
            <a:chExt cx="1192" cy="1582"/>
          </a:xfrm>
        </p:grpSpPr>
        <p:sp>
          <p:nvSpPr>
            <p:cNvPr id="171" name="MMConnector"/>
            <p:cNvSpPr/>
            <p:nvPr/>
          </p:nvSpPr>
          <p:spPr>
            <a:xfrm>
              <a:off x="16058" y="2489"/>
              <a:ext cx="592" cy="680"/>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70" name="SubTopic"/>
            <p:cNvSpPr/>
            <p:nvPr/>
          </p:nvSpPr>
          <p:spPr>
            <a:xfrm>
              <a:off x="16354" y="1587"/>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34" name="组合 33"/>
          <p:cNvGrpSpPr/>
          <p:nvPr/>
        </p:nvGrpSpPr>
        <p:grpSpPr>
          <a:xfrm>
            <a:off x="10412095" y="1296670"/>
            <a:ext cx="756920" cy="371475"/>
            <a:chOff x="16058" y="2268"/>
            <a:chExt cx="1192" cy="585"/>
          </a:xfrm>
        </p:grpSpPr>
        <p:sp>
          <p:nvSpPr>
            <p:cNvPr id="173" name="MMConnector"/>
            <p:cNvSpPr/>
            <p:nvPr/>
          </p:nvSpPr>
          <p:spPr>
            <a:xfrm>
              <a:off x="16058" y="2829"/>
              <a:ext cx="592" cy="24"/>
            </a:xfrm>
            <a:custGeom>
              <a:avLst/>
              <a:gdLst/>
              <a:ahLst/>
              <a:cxnLst/>
              <a:pathLst>
                <a:path w="250800" h="7600" fill="none">
                  <a:moveTo>
                    <a:pt x="-125400" y="0"/>
                  </a:moveTo>
                  <a:cubicBezTo>
                    <a:pt x="-25080" y="0"/>
                    <a:pt x="50160" y="0"/>
                    <a:pt x="125400" y="0"/>
                  </a:cubicBezTo>
                </a:path>
              </a:pathLst>
            </a:custGeom>
            <a:noFill/>
            <a:ln w="15200" cap="rnd">
              <a:solidFill>
                <a:schemeClr val="accent4"/>
              </a:solidFill>
              <a:round/>
            </a:ln>
          </p:spPr>
        </p:sp>
        <p:sp>
          <p:nvSpPr>
            <p:cNvPr id="172" name="SubTopic"/>
            <p:cNvSpPr/>
            <p:nvPr/>
          </p:nvSpPr>
          <p:spPr>
            <a:xfrm>
              <a:off x="16354" y="2268"/>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24" name="组合 23"/>
          <p:cNvGrpSpPr/>
          <p:nvPr/>
        </p:nvGrpSpPr>
        <p:grpSpPr>
          <a:xfrm>
            <a:off x="10340340" y="1728470"/>
            <a:ext cx="1121410" cy="572770"/>
            <a:chOff x="15945" y="2948"/>
            <a:chExt cx="1766" cy="902"/>
          </a:xfrm>
        </p:grpSpPr>
        <p:sp>
          <p:nvSpPr>
            <p:cNvPr id="175" name="MMConnector"/>
            <p:cNvSpPr/>
            <p:nvPr/>
          </p:nvSpPr>
          <p:spPr>
            <a:xfrm>
              <a:off x="15945" y="3170"/>
              <a:ext cx="592" cy="680"/>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74" name="SubTopic"/>
            <p:cNvSpPr/>
            <p:nvPr/>
          </p:nvSpPr>
          <p:spPr>
            <a:xfrm>
              <a:off x="16241" y="2948"/>
              <a:ext cx="147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30" name="组合 29"/>
          <p:cNvGrpSpPr/>
          <p:nvPr/>
        </p:nvGrpSpPr>
        <p:grpSpPr>
          <a:xfrm>
            <a:off x="6800215" y="4138930"/>
            <a:ext cx="2004695" cy="946785"/>
            <a:chOff x="10370" y="6744"/>
            <a:chExt cx="3157" cy="1491"/>
          </a:xfrm>
        </p:grpSpPr>
        <p:sp>
          <p:nvSpPr>
            <p:cNvPr id="179" name="MMConnector"/>
            <p:cNvSpPr/>
            <p:nvPr/>
          </p:nvSpPr>
          <p:spPr>
            <a:xfrm>
              <a:off x="10370" y="6744"/>
              <a:ext cx="1185" cy="1303"/>
            </a:xfrm>
            <a:custGeom>
              <a:avLst/>
              <a:gdLst/>
              <a:ahLst/>
              <a:cxnLst/>
              <a:pathLst>
                <a:path w="946862" h="418573">
                  <a:moveTo>
                    <a:pt x="-91465" y="-109826"/>
                  </a:moveTo>
                  <a:cubicBezTo>
                    <a:pt x="-107263" y="-120653"/>
                    <a:pt x="-124765" y="-117127"/>
                    <a:pt x="-132716" y="-104846"/>
                  </a:cubicBezTo>
                  <a:cubicBezTo>
                    <a:pt x="-140668" y="-92566"/>
                    <a:pt x="-136631" y="-75304"/>
                    <a:pt x="-120380" y="-65170"/>
                  </a:cubicBezTo>
                  <a:cubicBezTo>
                    <a:pt x="-105441" y="-55854"/>
                    <a:pt x="-90503" y="-46538"/>
                    <a:pt x="-75615" y="-37086"/>
                  </a:cubicBezTo>
                  <a:cubicBezTo>
                    <a:pt x="-60728" y="-27634"/>
                    <a:pt x="-45892" y="-18045"/>
                    <a:pt x="-31067" y="-8404"/>
                  </a:cubicBezTo>
                  <a:cubicBezTo>
                    <a:pt x="-16241" y="1236"/>
                    <a:pt x="-1426" y="10929"/>
                    <a:pt x="13396" y="20648"/>
                  </a:cubicBezTo>
                  <a:cubicBezTo>
                    <a:pt x="28219" y="30366"/>
                    <a:pt x="43049" y="40111"/>
                    <a:pt x="57911" y="49840"/>
                  </a:cubicBezTo>
                  <a:cubicBezTo>
                    <a:pt x="72774" y="59569"/>
                    <a:pt x="87669" y="69281"/>
                    <a:pt x="102620" y="78937"/>
                  </a:cubicBezTo>
                  <a:cubicBezTo>
                    <a:pt x="117571" y="88594"/>
                    <a:pt x="132578" y="98194"/>
                    <a:pt x="147664" y="107697"/>
                  </a:cubicBezTo>
                  <a:cubicBezTo>
                    <a:pt x="162750" y="117200"/>
                    <a:pt x="177916" y="126605"/>
                    <a:pt x="193182" y="135869"/>
                  </a:cubicBezTo>
                  <a:cubicBezTo>
                    <a:pt x="208449" y="145133"/>
                    <a:pt x="223817" y="154256"/>
                    <a:pt x="239304" y="163192"/>
                  </a:cubicBezTo>
                  <a:cubicBezTo>
                    <a:pt x="254792" y="172129"/>
                    <a:pt x="270400" y="180879"/>
                    <a:pt x="286144" y="189397"/>
                  </a:cubicBezTo>
                  <a:cubicBezTo>
                    <a:pt x="301888" y="197915"/>
                    <a:pt x="317768" y="206200"/>
                    <a:pt x="333794" y="214206"/>
                  </a:cubicBezTo>
                  <a:cubicBezTo>
                    <a:pt x="349821" y="222211"/>
                    <a:pt x="365994" y="229937"/>
                    <a:pt x="382319" y="237337"/>
                  </a:cubicBezTo>
                  <a:cubicBezTo>
                    <a:pt x="398644" y="244736"/>
                    <a:pt x="415121" y="251810"/>
                    <a:pt x="431747" y="258514"/>
                  </a:cubicBezTo>
                  <a:cubicBezTo>
                    <a:pt x="448374" y="265217"/>
                    <a:pt x="465151" y="271550"/>
                    <a:pt x="482068" y="277474"/>
                  </a:cubicBezTo>
                  <a:cubicBezTo>
                    <a:pt x="498985" y="283398"/>
                    <a:pt x="516042" y="288911"/>
                    <a:pt x="533228" y="293983"/>
                  </a:cubicBezTo>
                  <a:cubicBezTo>
                    <a:pt x="550414" y="299055"/>
                    <a:pt x="567729" y="303684"/>
                    <a:pt x="585133" y="307847"/>
                  </a:cubicBezTo>
                  <a:cubicBezTo>
                    <a:pt x="602538" y="312010"/>
                    <a:pt x="620032" y="315706"/>
                    <a:pt x="637655" y="318924"/>
                  </a:cubicBezTo>
                  <a:cubicBezTo>
                    <a:pt x="655279" y="322141"/>
                    <a:pt x="673030" y="324879"/>
                    <a:pt x="690643" y="327131"/>
                  </a:cubicBezTo>
                  <a:cubicBezTo>
                    <a:pt x="708255" y="329382"/>
                    <a:pt x="725728" y="331147"/>
                    <a:pt x="743933" y="332449"/>
                  </a:cubicBezTo>
                  <a:cubicBezTo>
                    <a:pt x="762137" y="333750"/>
                    <a:pt x="781072" y="334588"/>
                    <a:pt x="797362" y="334915"/>
                  </a:cubicBezTo>
                  <a:cubicBezTo>
                    <a:pt x="813651" y="335242"/>
                    <a:pt x="827296" y="335059"/>
                    <a:pt x="840940" y="334875"/>
                  </a:cubicBezTo>
                  <a:cubicBezTo>
                    <a:pt x="843676" y="334838"/>
                    <a:pt x="845500" y="333165"/>
                    <a:pt x="845500" y="331075"/>
                  </a:cubicBezTo>
                  <a:cubicBezTo>
                    <a:pt x="845500" y="328985"/>
                    <a:pt x="843675" y="327357"/>
                    <a:pt x="840940" y="327275"/>
                  </a:cubicBezTo>
                  <a:cubicBezTo>
                    <a:pt x="827403" y="326871"/>
                    <a:pt x="813866" y="326468"/>
                    <a:pt x="797754" y="325446"/>
                  </a:cubicBezTo>
                  <a:cubicBezTo>
                    <a:pt x="781643" y="324425"/>
                    <a:pt x="762958" y="322785"/>
                    <a:pt x="745039" y="320722"/>
                  </a:cubicBezTo>
                  <a:cubicBezTo>
                    <a:pt x="727120" y="318660"/>
                    <a:pt x="709967" y="316173"/>
                    <a:pt x="692718" y="313205"/>
                  </a:cubicBezTo>
                  <a:cubicBezTo>
                    <a:pt x="675470" y="310237"/>
                    <a:pt x="658125" y="306787"/>
                    <a:pt x="640946" y="302877"/>
                  </a:cubicBezTo>
                  <a:cubicBezTo>
                    <a:pt x="623768" y="298966"/>
                    <a:pt x="606755" y="294595"/>
                    <a:pt x="589865" y="289774"/>
                  </a:cubicBezTo>
                  <a:cubicBezTo>
                    <a:pt x="572976" y="284954"/>
                    <a:pt x="556209" y="279684"/>
                    <a:pt x="539597" y="273990"/>
                  </a:cubicBezTo>
                  <a:cubicBezTo>
                    <a:pt x="522986" y="268296"/>
                    <a:pt x="506529" y="262178"/>
                    <a:pt x="490232" y="255668"/>
                  </a:cubicBezTo>
                  <a:cubicBezTo>
                    <a:pt x="473934" y="249157"/>
                    <a:pt x="457796" y="242253"/>
                    <a:pt x="441820" y="234994"/>
                  </a:cubicBezTo>
                  <a:cubicBezTo>
                    <a:pt x="425844" y="227735"/>
                    <a:pt x="410030" y="220120"/>
                    <a:pt x="394373" y="212190"/>
                  </a:cubicBezTo>
                  <a:cubicBezTo>
                    <a:pt x="378715" y="204259"/>
                    <a:pt x="363215" y="196014"/>
                    <a:pt x="347859" y="187495"/>
                  </a:cubicBezTo>
                  <a:cubicBezTo>
                    <a:pt x="332504" y="178976"/>
                    <a:pt x="317294" y="170183"/>
                    <a:pt x="302213" y="161160"/>
                  </a:cubicBezTo>
                  <a:cubicBezTo>
                    <a:pt x="287131" y="152136"/>
                    <a:pt x="272179" y="142882"/>
                    <a:pt x="257334" y="133438"/>
                  </a:cubicBezTo>
                  <a:cubicBezTo>
                    <a:pt x="242490" y="123995"/>
                    <a:pt x="227753" y="114362"/>
                    <a:pt x="213101" y="104579"/>
                  </a:cubicBezTo>
                  <a:cubicBezTo>
                    <a:pt x="198449" y="94797"/>
                    <a:pt x="183881" y="84866"/>
                    <a:pt x="169371" y="74825"/>
                  </a:cubicBezTo>
                  <a:cubicBezTo>
                    <a:pt x="154862" y="64784"/>
                    <a:pt x="140411" y="54632"/>
                    <a:pt x="125990" y="44409"/>
                  </a:cubicBezTo>
                  <a:cubicBezTo>
                    <a:pt x="111570" y="34185"/>
                    <a:pt x="97180" y="23890"/>
                    <a:pt x="82795" y="13558"/>
                  </a:cubicBezTo>
                  <a:cubicBezTo>
                    <a:pt x="68409" y="3226"/>
                    <a:pt x="54026" y="-7142"/>
                    <a:pt x="39617" y="-17508"/>
                  </a:cubicBezTo>
                  <a:cubicBezTo>
                    <a:pt x="25208" y="-27873"/>
                    <a:pt x="10771" y="-38236"/>
                    <a:pt x="-3710" y="-48571"/>
                  </a:cubicBezTo>
                  <a:cubicBezTo>
                    <a:pt x="-18191" y="-58905"/>
                    <a:pt x="-32718" y="-69211"/>
                    <a:pt x="-47351" y="-79416"/>
                  </a:cubicBezTo>
                  <a:cubicBezTo>
                    <a:pt x="-61985" y="-89620"/>
                    <a:pt x="-76725" y="-99723"/>
                    <a:pt x="-91465" y="-109826"/>
                  </a:cubicBezTo>
                  <a:close/>
                </a:path>
              </a:pathLst>
            </a:custGeom>
            <a:solidFill>
              <a:schemeClr val="accent4"/>
            </a:solidFill>
            <a:ln w="7600" cap="rnd">
              <a:solidFill>
                <a:schemeClr val="accent4"/>
              </a:solidFill>
              <a:round/>
            </a:ln>
          </p:spPr>
        </p:sp>
        <p:sp>
          <p:nvSpPr>
            <p:cNvPr id="176" name="MainTopic"/>
            <p:cNvSpPr/>
            <p:nvPr/>
          </p:nvSpPr>
          <p:spPr>
            <a:xfrm>
              <a:off x="11449" y="7313"/>
              <a:ext cx="2079" cy="923"/>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二力平衡</a:t>
              </a:r>
              <a:endParaRPr sz="2400">
                <a:solidFill>
                  <a:srgbClr val="303030"/>
                </a:solidFill>
                <a:latin typeface="宋体" panose="02010600030101010101" pitchFamily="2" charset="-122"/>
              </a:endParaRPr>
            </a:p>
          </p:txBody>
        </p:sp>
      </p:grpSp>
      <p:grpSp>
        <p:nvGrpSpPr>
          <p:cNvPr id="31" name="组合 30"/>
          <p:cNvGrpSpPr/>
          <p:nvPr/>
        </p:nvGrpSpPr>
        <p:grpSpPr>
          <a:xfrm>
            <a:off x="6800215" y="4647565"/>
            <a:ext cx="3227705" cy="1785620"/>
            <a:chOff x="10370" y="7545"/>
            <a:chExt cx="5083" cy="2812"/>
          </a:xfrm>
        </p:grpSpPr>
        <p:sp>
          <p:nvSpPr>
            <p:cNvPr id="181" name="MMConnector"/>
            <p:cNvSpPr/>
            <p:nvPr/>
          </p:nvSpPr>
          <p:spPr>
            <a:xfrm>
              <a:off x="10370" y="7545"/>
              <a:ext cx="1592" cy="2813"/>
            </a:xfrm>
            <a:custGeom>
              <a:avLst/>
              <a:gdLst/>
              <a:ahLst/>
              <a:cxnLst/>
              <a:pathLst>
                <a:path w="1098417" h="903450">
                  <a:moveTo>
                    <a:pt x="-238246" y="-333302"/>
                  </a:moveTo>
                  <a:cubicBezTo>
                    <a:pt x="-251117" y="-347484"/>
                    <a:pt x="-268953" y="-348110"/>
                    <a:pt x="-279530" y="-338003"/>
                  </a:cubicBezTo>
                  <a:cubicBezTo>
                    <a:pt x="-290107" y="-327895"/>
                    <a:pt x="-290010" y="-310327"/>
                    <a:pt x="-276709" y="-296548"/>
                  </a:cubicBezTo>
                  <a:cubicBezTo>
                    <a:pt x="-264603" y="-284008"/>
                    <a:pt x="-252498" y="-271469"/>
                    <a:pt x="-240628" y="-258660"/>
                  </a:cubicBezTo>
                  <a:cubicBezTo>
                    <a:pt x="-228757" y="-245851"/>
                    <a:pt x="-217121" y="-232772"/>
                    <a:pt x="-205621" y="-219546"/>
                  </a:cubicBezTo>
                  <a:cubicBezTo>
                    <a:pt x="-194122" y="-206319"/>
                    <a:pt x="-182759" y="-192946"/>
                    <a:pt x="-171522" y="-179436"/>
                  </a:cubicBezTo>
                  <a:cubicBezTo>
                    <a:pt x="-160286" y="-165926"/>
                    <a:pt x="-149176" y="-152281"/>
                    <a:pt x="-138158" y="-138535"/>
                  </a:cubicBezTo>
                  <a:cubicBezTo>
                    <a:pt x="-127141" y="-124790"/>
                    <a:pt x="-116216" y="-110946"/>
                    <a:pt x="-105355" y="-97027"/>
                  </a:cubicBezTo>
                  <a:cubicBezTo>
                    <a:pt x="-94495" y="-83109"/>
                    <a:pt x="-83699" y="-69117"/>
                    <a:pt x="-72938" y="-55078"/>
                  </a:cubicBezTo>
                  <a:cubicBezTo>
                    <a:pt x="-62177" y="-41038"/>
                    <a:pt x="-51451" y="-26951"/>
                    <a:pt x="-40731" y="-12841"/>
                  </a:cubicBezTo>
                  <a:cubicBezTo>
                    <a:pt x="-30011" y="1270"/>
                    <a:pt x="-19298" y="15404"/>
                    <a:pt x="-8560" y="29538"/>
                  </a:cubicBezTo>
                  <a:cubicBezTo>
                    <a:pt x="2177" y="43672"/>
                    <a:pt x="12937" y="57806"/>
                    <a:pt x="23751" y="71915"/>
                  </a:cubicBezTo>
                  <a:cubicBezTo>
                    <a:pt x="34564" y="86024"/>
                    <a:pt x="45430" y="100110"/>
                    <a:pt x="56380" y="114146"/>
                  </a:cubicBezTo>
                  <a:cubicBezTo>
                    <a:pt x="67329" y="128182"/>
                    <a:pt x="78361" y="142169"/>
                    <a:pt x="89506" y="156079"/>
                  </a:cubicBezTo>
                  <a:cubicBezTo>
                    <a:pt x="100652" y="169990"/>
                    <a:pt x="111911" y="183825"/>
                    <a:pt x="123314" y="197555"/>
                  </a:cubicBezTo>
                  <a:cubicBezTo>
                    <a:pt x="134718" y="211284"/>
                    <a:pt x="146265" y="224908"/>
                    <a:pt x="157988" y="238393"/>
                  </a:cubicBezTo>
                  <a:cubicBezTo>
                    <a:pt x="169711" y="251879"/>
                    <a:pt x="181610" y="265225"/>
                    <a:pt x="193715" y="278396"/>
                  </a:cubicBezTo>
                  <a:cubicBezTo>
                    <a:pt x="205820" y="291567"/>
                    <a:pt x="218131" y="304562"/>
                    <a:pt x="230678" y="317338"/>
                  </a:cubicBezTo>
                  <a:cubicBezTo>
                    <a:pt x="243226" y="330114"/>
                    <a:pt x="256009" y="342671"/>
                    <a:pt x="269056" y="354961"/>
                  </a:cubicBezTo>
                  <a:cubicBezTo>
                    <a:pt x="282103" y="367251"/>
                    <a:pt x="295413" y="379274"/>
                    <a:pt x="309010" y="390975"/>
                  </a:cubicBezTo>
                  <a:cubicBezTo>
                    <a:pt x="322607" y="402676"/>
                    <a:pt x="336490" y="414055"/>
                    <a:pt x="350675" y="425053"/>
                  </a:cubicBezTo>
                  <a:cubicBezTo>
                    <a:pt x="364861" y="436051"/>
                    <a:pt x="379349" y="446668"/>
                    <a:pt x="394147" y="456841"/>
                  </a:cubicBezTo>
                  <a:cubicBezTo>
                    <a:pt x="408944" y="467014"/>
                    <a:pt x="424050" y="476743"/>
                    <a:pt x="439460" y="485966"/>
                  </a:cubicBezTo>
                  <a:cubicBezTo>
                    <a:pt x="454870" y="495189"/>
                    <a:pt x="470583" y="503905"/>
                    <a:pt x="486580" y="512059"/>
                  </a:cubicBezTo>
                  <a:cubicBezTo>
                    <a:pt x="502577" y="520212"/>
                    <a:pt x="518856" y="527802"/>
                    <a:pt x="535390" y="534783"/>
                  </a:cubicBezTo>
                  <a:cubicBezTo>
                    <a:pt x="551923" y="541763"/>
                    <a:pt x="568710" y="548134"/>
                    <a:pt x="585692" y="553865"/>
                  </a:cubicBezTo>
                  <a:cubicBezTo>
                    <a:pt x="602673" y="559596"/>
                    <a:pt x="619848" y="564686"/>
                    <a:pt x="637223" y="569126"/>
                  </a:cubicBezTo>
                  <a:cubicBezTo>
                    <a:pt x="654598" y="573566"/>
                    <a:pt x="672173" y="577357"/>
                    <a:pt x="689682" y="580497"/>
                  </a:cubicBezTo>
                  <a:cubicBezTo>
                    <a:pt x="707190" y="583636"/>
                    <a:pt x="724634" y="586124"/>
                    <a:pt x="742753" y="588019"/>
                  </a:cubicBezTo>
                  <a:cubicBezTo>
                    <a:pt x="760873" y="589913"/>
                    <a:pt x="779667" y="591214"/>
                    <a:pt x="796144" y="591832"/>
                  </a:cubicBezTo>
                  <a:cubicBezTo>
                    <a:pt x="812621" y="592451"/>
                    <a:pt x="826781" y="592388"/>
                    <a:pt x="840940" y="592325"/>
                  </a:cubicBezTo>
                  <a:cubicBezTo>
                    <a:pt x="843676" y="592313"/>
                    <a:pt x="845500" y="590615"/>
                    <a:pt x="845500" y="588525"/>
                  </a:cubicBezTo>
                  <a:cubicBezTo>
                    <a:pt x="845500" y="586435"/>
                    <a:pt x="843675" y="584797"/>
                    <a:pt x="840940" y="584725"/>
                  </a:cubicBezTo>
                  <a:cubicBezTo>
                    <a:pt x="826916" y="584355"/>
                    <a:pt x="812891" y="583985"/>
                    <a:pt x="796621" y="582872"/>
                  </a:cubicBezTo>
                  <a:cubicBezTo>
                    <a:pt x="780351" y="581759"/>
                    <a:pt x="761836" y="579903"/>
                    <a:pt x="744031" y="577485"/>
                  </a:cubicBezTo>
                  <a:cubicBezTo>
                    <a:pt x="726226" y="575068"/>
                    <a:pt x="709133" y="572089"/>
                    <a:pt x="692018" y="568473"/>
                  </a:cubicBezTo>
                  <a:cubicBezTo>
                    <a:pt x="674904" y="564857"/>
                    <a:pt x="657768" y="560604"/>
                    <a:pt x="640870" y="555727"/>
                  </a:cubicBezTo>
                  <a:cubicBezTo>
                    <a:pt x="623972" y="550850"/>
                    <a:pt x="607312" y="545348"/>
                    <a:pt x="590877" y="539232"/>
                  </a:cubicBezTo>
                  <a:cubicBezTo>
                    <a:pt x="574443" y="533116"/>
                    <a:pt x="558235" y="526387"/>
                    <a:pt x="542306" y="519075"/>
                  </a:cubicBezTo>
                  <a:cubicBezTo>
                    <a:pt x="526376" y="511764"/>
                    <a:pt x="510724" y="503870"/>
                    <a:pt x="495371" y="495440"/>
                  </a:cubicBezTo>
                  <a:cubicBezTo>
                    <a:pt x="480018" y="487009"/>
                    <a:pt x="464964" y="478041"/>
                    <a:pt x="450222" y="468590"/>
                  </a:cubicBezTo>
                  <a:cubicBezTo>
                    <a:pt x="435480" y="459138"/>
                    <a:pt x="421049" y="449203"/>
                    <a:pt x="406929" y="438841"/>
                  </a:cubicBezTo>
                  <a:cubicBezTo>
                    <a:pt x="392809" y="428479"/>
                    <a:pt x="378999" y="417691"/>
                    <a:pt x="365489" y="406534"/>
                  </a:cubicBezTo>
                  <a:cubicBezTo>
                    <a:pt x="351980" y="395378"/>
                    <a:pt x="338769" y="383852"/>
                    <a:pt x="325838" y="372012"/>
                  </a:cubicBezTo>
                  <a:cubicBezTo>
                    <a:pt x="312907" y="360172"/>
                    <a:pt x="300256" y="348017"/>
                    <a:pt x="287860" y="335598"/>
                  </a:cubicBezTo>
                  <a:cubicBezTo>
                    <a:pt x="275464" y="323179"/>
                    <a:pt x="263323" y="310495"/>
                    <a:pt x="251408" y="297591"/>
                  </a:cubicBezTo>
                  <a:cubicBezTo>
                    <a:pt x="239492" y="284687"/>
                    <a:pt x="227803" y="271563"/>
                    <a:pt x="216310" y="258257"/>
                  </a:cubicBezTo>
                  <a:cubicBezTo>
                    <a:pt x="204816" y="244952"/>
                    <a:pt x="193518" y="231465"/>
                    <a:pt x="182384" y="217831"/>
                  </a:cubicBezTo>
                  <a:cubicBezTo>
                    <a:pt x="171250" y="204198"/>
                    <a:pt x="160280" y="190417"/>
                    <a:pt x="149443" y="176520"/>
                  </a:cubicBezTo>
                  <a:cubicBezTo>
                    <a:pt x="138605" y="162623"/>
                    <a:pt x="127900" y="148609"/>
                    <a:pt x="117296" y="134505"/>
                  </a:cubicBezTo>
                  <a:cubicBezTo>
                    <a:pt x="106692" y="120401"/>
                    <a:pt x="96188" y="106207"/>
                    <a:pt x="85755" y="91947"/>
                  </a:cubicBezTo>
                  <a:cubicBezTo>
                    <a:pt x="75321" y="77687"/>
                    <a:pt x="64956" y="63362"/>
                    <a:pt x="54630" y="48993"/>
                  </a:cubicBezTo>
                  <a:cubicBezTo>
                    <a:pt x="44304" y="34624"/>
                    <a:pt x="34017" y="20212"/>
                    <a:pt x="23736" y="5777"/>
                  </a:cubicBezTo>
                  <a:cubicBezTo>
                    <a:pt x="13456" y="-8657"/>
                    <a:pt x="3183" y="-23114"/>
                    <a:pt x="-7115" y="-37572"/>
                  </a:cubicBezTo>
                  <a:cubicBezTo>
                    <a:pt x="-17412" y="-52029"/>
                    <a:pt x="-27734" y="-66489"/>
                    <a:pt x="-38111" y="-80928"/>
                  </a:cubicBezTo>
                  <a:cubicBezTo>
                    <a:pt x="-48489" y="-95367"/>
                    <a:pt x="-58923" y="-109787"/>
                    <a:pt x="-69446" y="-124164"/>
                  </a:cubicBezTo>
                  <a:cubicBezTo>
                    <a:pt x="-79969" y="-138541"/>
                    <a:pt x="-90581" y="-152876"/>
                    <a:pt x="-101314" y="-167145"/>
                  </a:cubicBezTo>
                  <a:cubicBezTo>
                    <a:pt x="-112047" y="-181414"/>
                    <a:pt x="-122901" y="-195618"/>
                    <a:pt x="-133918" y="-209725"/>
                  </a:cubicBezTo>
                  <a:cubicBezTo>
                    <a:pt x="-144934" y="-223831"/>
                    <a:pt x="-156112" y="-237841"/>
                    <a:pt x="-167465" y="-251740"/>
                  </a:cubicBezTo>
                  <a:cubicBezTo>
                    <a:pt x="-178817" y="-265639"/>
                    <a:pt x="-190343" y="-279429"/>
                    <a:pt x="-202168" y="-293004"/>
                  </a:cubicBezTo>
                  <a:cubicBezTo>
                    <a:pt x="-213994" y="-306580"/>
                    <a:pt x="-226120" y="-319941"/>
                    <a:pt x="-238246" y="-333302"/>
                  </a:cubicBezTo>
                  <a:close/>
                </a:path>
              </a:pathLst>
            </a:custGeom>
            <a:solidFill>
              <a:schemeClr val="accent4"/>
            </a:solidFill>
            <a:ln w="7600" cap="rnd">
              <a:solidFill>
                <a:schemeClr val="accent4"/>
              </a:solidFill>
              <a:round/>
            </a:ln>
          </p:spPr>
        </p:sp>
        <p:sp>
          <p:nvSpPr>
            <p:cNvPr id="180" name="MainTopic"/>
            <p:cNvSpPr/>
            <p:nvPr/>
          </p:nvSpPr>
          <p:spPr>
            <a:xfrm>
              <a:off x="11555" y="8916"/>
              <a:ext cx="3899" cy="923"/>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力与运动的关系</a:t>
              </a:r>
              <a:endParaRPr sz="2400">
                <a:solidFill>
                  <a:srgbClr val="303030"/>
                </a:solidFill>
                <a:latin typeface="宋体" panose="02010600030101010101" pitchFamily="2" charset="-122"/>
              </a:endParaRPr>
            </a:p>
          </p:txBody>
        </p:sp>
      </p:grpSp>
      <p:grpSp>
        <p:nvGrpSpPr>
          <p:cNvPr id="28" name="组合 27"/>
          <p:cNvGrpSpPr/>
          <p:nvPr/>
        </p:nvGrpSpPr>
        <p:grpSpPr>
          <a:xfrm>
            <a:off x="9937750" y="3279775"/>
            <a:ext cx="1264285" cy="680720"/>
            <a:chOff x="15311" y="5391"/>
            <a:chExt cx="1991" cy="1072"/>
          </a:xfrm>
        </p:grpSpPr>
        <p:sp>
          <p:nvSpPr>
            <p:cNvPr id="185" name="MMConnector"/>
            <p:cNvSpPr/>
            <p:nvPr/>
          </p:nvSpPr>
          <p:spPr>
            <a:xfrm>
              <a:off x="15311" y="6123"/>
              <a:ext cx="592" cy="340"/>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4" name="SubTopic"/>
            <p:cNvSpPr/>
            <p:nvPr/>
          </p:nvSpPr>
          <p:spPr>
            <a:xfrm>
              <a:off x="15590" y="5391"/>
              <a:ext cx="1713"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29" name="组合 28"/>
          <p:cNvGrpSpPr/>
          <p:nvPr/>
        </p:nvGrpSpPr>
        <p:grpSpPr>
          <a:xfrm>
            <a:off x="9937750" y="3711575"/>
            <a:ext cx="1662430" cy="464820"/>
            <a:chOff x="15311" y="6071"/>
            <a:chExt cx="2618" cy="732"/>
          </a:xfrm>
        </p:grpSpPr>
        <p:sp>
          <p:nvSpPr>
            <p:cNvPr id="187" name="MMConnector"/>
            <p:cNvSpPr/>
            <p:nvPr/>
          </p:nvSpPr>
          <p:spPr>
            <a:xfrm>
              <a:off x="15311" y="6463"/>
              <a:ext cx="592" cy="340"/>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6" name="SubTopic"/>
            <p:cNvSpPr/>
            <p:nvPr/>
          </p:nvSpPr>
          <p:spPr>
            <a:xfrm>
              <a:off x="15589" y="6071"/>
              <a:ext cx="2340" cy="56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利用和防范</a:t>
              </a:r>
              <a:endParaRPr sz="2400">
                <a:solidFill>
                  <a:srgbClr val="303030"/>
                </a:solidFill>
                <a:latin typeface="宋体" panose="02010600030101010101" pitchFamily="2" charset="-122"/>
              </a:endParaRPr>
            </a:p>
          </p:txBody>
        </p:sp>
      </p:grpSp>
      <p:grpSp>
        <p:nvGrpSpPr>
          <p:cNvPr id="32" name="组合 31"/>
          <p:cNvGrpSpPr/>
          <p:nvPr/>
        </p:nvGrpSpPr>
        <p:grpSpPr>
          <a:xfrm>
            <a:off x="8994140" y="4398645"/>
            <a:ext cx="1336040" cy="412750"/>
            <a:chOff x="13825" y="7153"/>
            <a:chExt cx="2104" cy="650"/>
          </a:xfrm>
        </p:grpSpPr>
        <p:sp>
          <p:nvSpPr>
            <p:cNvPr id="189" name="MMConnector"/>
            <p:cNvSpPr/>
            <p:nvPr/>
          </p:nvSpPr>
          <p:spPr>
            <a:xfrm>
              <a:off x="13825" y="7745"/>
              <a:ext cx="592" cy="59"/>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88" name="SubTopic"/>
            <p:cNvSpPr/>
            <p:nvPr/>
          </p:nvSpPr>
          <p:spPr>
            <a:xfrm>
              <a:off x="14119" y="7153"/>
              <a:ext cx="181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平衡状态</a:t>
              </a:r>
              <a:endParaRPr sz="2400">
                <a:solidFill>
                  <a:srgbClr val="303030"/>
                </a:solidFill>
                <a:latin typeface="宋体" panose="02010600030101010101" pitchFamily="2" charset="-122"/>
              </a:endParaRPr>
            </a:p>
          </p:txBody>
        </p:sp>
      </p:grpSp>
      <p:grpSp>
        <p:nvGrpSpPr>
          <p:cNvPr id="33" name="组合 32"/>
          <p:cNvGrpSpPr/>
          <p:nvPr/>
        </p:nvGrpSpPr>
        <p:grpSpPr>
          <a:xfrm>
            <a:off x="8994140" y="4831080"/>
            <a:ext cx="2753360" cy="553085"/>
            <a:chOff x="13825" y="7834"/>
            <a:chExt cx="4336" cy="871"/>
          </a:xfrm>
        </p:grpSpPr>
        <p:sp>
          <p:nvSpPr>
            <p:cNvPr id="191" name="MMConnector"/>
            <p:cNvSpPr/>
            <p:nvPr/>
          </p:nvSpPr>
          <p:spPr>
            <a:xfrm>
              <a:off x="13825" y="8085"/>
              <a:ext cx="592" cy="621"/>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90" name="SubTopic"/>
            <p:cNvSpPr/>
            <p:nvPr/>
          </p:nvSpPr>
          <p:spPr>
            <a:xfrm>
              <a:off x="14119" y="7834"/>
              <a:ext cx="4042" cy="562"/>
            </a:xfrm>
            <a:custGeom>
              <a:avLst/>
              <a:gdLst>
                <a:gd name="rtl" fmla="*/ 54150 w 1231200"/>
                <a:gd name="rtt" fmla="*/ 26030 h 180500"/>
                <a:gd name="rtr" fmla="*/ 1178950 w 1231200"/>
                <a:gd name="rtb" fmla="*/ 162830 h 180500"/>
              </a:gdLst>
              <a:ahLst/>
              <a:cxnLst/>
              <a:rect l="rtl" t="rtt" r="rtr" b="rtb"/>
              <a:pathLst>
                <a:path w="1231200" h="180500" stroke="0">
                  <a:moveTo>
                    <a:pt x="0" y="0"/>
                  </a:moveTo>
                  <a:lnTo>
                    <a:pt x="1231200" y="0"/>
                  </a:lnTo>
                  <a:lnTo>
                    <a:pt x="1231200" y="180500"/>
                  </a:lnTo>
                  <a:lnTo>
                    <a:pt x="0" y="180500"/>
                  </a:lnTo>
                  <a:lnTo>
                    <a:pt x="0" y="0"/>
                  </a:lnTo>
                  <a:close/>
                </a:path>
                <a:path w="1231200" h="180500" fill="none">
                  <a:moveTo>
                    <a:pt x="0" y="180500"/>
                  </a:moveTo>
                  <a:lnTo>
                    <a:pt x="1231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平衡力与相互作用力</a:t>
              </a:r>
              <a:endParaRPr sz="2400">
                <a:solidFill>
                  <a:srgbClr val="303030"/>
                </a:solidFill>
                <a:latin typeface="宋体" panose="02010600030101010101" pitchFamily="2" charset="-122"/>
              </a:endParaRPr>
            </a:p>
          </p:txBody>
        </p:sp>
      </p:grpSp>
      <p:grpSp>
        <p:nvGrpSpPr>
          <p:cNvPr id="2" name="组合 1"/>
          <p:cNvGrpSpPr/>
          <p:nvPr/>
        </p:nvGrpSpPr>
        <p:grpSpPr>
          <a:xfrm>
            <a:off x="1388745" y="946785"/>
            <a:ext cx="1132840" cy="1713230"/>
            <a:chOff x="1874" y="1969"/>
            <a:chExt cx="1784" cy="2698"/>
          </a:xfrm>
        </p:grpSpPr>
        <p:sp>
          <p:nvSpPr>
            <p:cNvPr id="3" name="MMConnector"/>
            <p:cNvSpPr/>
            <p:nvPr/>
          </p:nvSpPr>
          <p:spPr>
            <a:xfrm>
              <a:off x="3066" y="3239"/>
              <a:ext cx="592" cy="1428"/>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21" name="SubTopic"/>
            <p:cNvSpPr/>
            <p:nvPr/>
          </p:nvSpPr>
          <p:spPr>
            <a:xfrm>
              <a:off x="1874" y="1969"/>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blinds(horizontal)">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blinds(horizontal)">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blinds(horizontal)">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linds(horizontal)">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blinds(horizontal)">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linds(horizontal)">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blinds(horizontal)">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blinds(horizontal)">
                                      <p:cBhvr>
                                        <p:cTn id="97" dur="500"/>
                                        <p:tgtEl>
                                          <p:spTgt spid="34"/>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blinds(horizontal)">
                                      <p:cBhvr>
                                        <p:cTn id="102" dur="500"/>
                                        <p:tgtEl>
                                          <p:spTgt spid="24"/>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blinds(horizontal)">
                                      <p:cBhvr>
                                        <p:cTn id="107" dur="500"/>
                                        <p:tgtEl>
                                          <p:spTgt spid="19"/>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blinds(horizontal)">
                                      <p:cBhvr>
                                        <p:cTn id="112" dur="500"/>
                                        <p:tgtEl>
                                          <p:spTgt spid="2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blinds(horizontal)">
                                      <p:cBhvr>
                                        <p:cTn id="117" dur="500"/>
                                        <p:tgtEl>
                                          <p:spTgt spid="26"/>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blinds(horizontal)">
                                      <p:cBhvr>
                                        <p:cTn id="122" dur="500"/>
                                        <p:tgtEl>
                                          <p:spTgt spid="2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8"/>
                                        </p:tgtEl>
                                        <p:attrNameLst>
                                          <p:attrName>style.visibility</p:attrName>
                                        </p:attrNameLst>
                                      </p:cBhvr>
                                      <p:to>
                                        <p:strVal val="visible"/>
                                      </p:to>
                                    </p:set>
                                    <p:animEffect transition="in" filter="blinds(horizontal)">
                                      <p:cBhvr>
                                        <p:cTn id="127" dur="500"/>
                                        <p:tgtEl>
                                          <p:spTgt spid="28"/>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29"/>
                                        </p:tgtEl>
                                        <p:attrNameLst>
                                          <p:attrName>style.visibility</p:attrName>
                                        </p:attrNameLst>
                                      </p:cBhvr>
                                      <p:to>
                                        <p:strVal val="visible"/>
                                      </p:to>
                                    </p:set>
                                    <p:animEffect transition="in" filter="blinds(horizontal)">
                                      <p:cBhvr>
                                        <p:cTn id="132" dur="500"/>
                                        <p:tgtEl>
                                          <p:spTgt spid="29"/>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blinds(horizontal)">
                                      <p:cBhvr>
                                        <p:cTn id="137" dur="500"/>
                                        <p:tgtEl>
                                          <p:spTgt spid="30"/>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32"/>
                                        </p:tgtEl>
                                        <p:attrNameLst>
                                          <p:attrName>style.visibility</p:attrName>
                                        </p:attrNameLst>
                                      </p:cBhvr>
                                      <p:to>
                                        <p:strVal val="visible"/>
                                      </p:to>
                                    </p:set>
                                    <p:animEffect transition="in" filter="blinds(horizontal)">
                                      <p:cBhvr>
                                        <p:cTn id="142" dur="500"/>
                                        <p:tgtEl>
                                          <p:spTgt spid="32"/>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nodeType="click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blinds(horizontal)">
                                      <p:cBhvr>
                                        <p:cTn id="147" dur="500"/>
                                        <p:tgtEl>
                                          <p:spTgt spid="33"/>
                                        </p:tgtEl>
                                      </p:cBhvr>
                                    </p:animEffect>
                                  </p:childTnLst>
                                </p:cTn>
                              </p:par>
                            </p:childTnLst>
                          </p:cTn>
                        </p:par>
                      </p:childTnLst>
                    </p:cTn>
                  </p:par>
                  <p:par>
                    <p:cTn id="148" fill="hold">
                      <p:stCondLst>
                        <p:cond delay="indefinite"/>
                      </p:stCondLst>
                      <p:childTnLst>
                        <p:par>
                          <p:cTn id="149" fill="hold">
                            <p:stCondLst>
                              <p:cond delay="0"/>
                            </p:stCondLst>
                            <p:childTnLst>
                              <p:par>
                                <p:cTn id="150" presetID="3" presetClass="entr" presetSubtype="10" fill="hold" nodeType="click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blinds(horizontal)">
                                      <p:cBhvr>
                                        <p:cTn id="15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69645" y="963930"/>
            <a:ext cx="1075944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[2018</a:t>
            </a:r>
            <a:r>
              <a:rPr lang="zh-CN" sz="2400">
                <a:cs typeface="楷体_GB2312" charset="0"/>
              </a:rPr>
              <a:t>江西</a:t>
            </a:r>
            <a:r>
              <a:rPr lang="en-US" sz="2400">
                <a:latin typeface="Times New Roman" panose="02020603050405020304" pitchFamily="18" charset="0"/>
                <a:cs typeface="楷体_GB2312" charset="0"/>
              </a:rPr>
              <a:t>23(1)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圆筒测力计使用前要校零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看清量程和</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．使用中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测得桶重为</a:t>
            </a:r>
            <a:r>
              <a:rPr lang="en-US" sz="2400" i="1">
                <a:latin typeface="Times New Roman" panose="02020603050405020304" pitchFamily="18" charset="0"/>
                <a:ea typeface="宋体" panose="02010600030101010101" pitchFamily="2" charset="-122"/>
              </a:rPr>
              <a:t>G</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则该桶中水重为</a:t>
            </a:r>
            <a:r>
              <a:rPr lang="en-US" sz="2400">
                <a:latin typeface="Times New Roman" panose="02020603050405020304" pitchFamily="18" charset="0"/>
                <a:ea typeface="宋体" panose="02010600030101010101" pitchFamily="2" charset="-122"/>
              </a:rPr>
              <a:t>________</a:t>
            </a:r>
            <a:r>
              <a:rPr lang="en-US" sz="2400" i="1">
                <a:latin typeface="Times New Roman" panose="02020603050405020304" pitchFamily="18" charset="0"/>
                <a:ea typeface="宋体" panose="02010600030101010101" pitchFamily="2" charset="-122"/>
              </a:rPr>
              <a:t>G</a:t>
            </a:r>
            <a:r>
              <a:rPr lang="en-US" sz="2400">
                <a:latin typeface="Times New Roman" panose="02020603050405020304" pitchFamily="18" charset="0"/>
                <a:cs typeface="Times New Roman" panose="02020603050405020304" pitchFamily="18" charset="0"/>
              </a:rPr>
              <a:t>.</a:t>
            </a:r>
            <a:endParaRPr lang="zh-CN" altLang="en-US" sz="2400"/>
          </a:p>
        </p:txBody>
      </p:sp>
      <p:pic>
        <p:nvPicPr>
          <p:cNvPr id="2" name="图片 -2147482131" descr="C:\Documents and Settings\Administrator\桌面\江西物理(JK)\N150.TIF"/>
          <p:cNvPicPr>
            <a:picLocks noChangeAspect="1"/>
          </p:cNvPicPr>
          <p:nvPr/>
        </p:nvPicPr>
        <p:blipFill>
          <a:blip r:embed="rId1" r:link="rId2"/>
          <a:stretch>
            <a:fillRect/>
          </a:stretch>
        </p:blipFill>
        <p:spPr>
          <a:xfrm>
            <a:off x="5273040" y="2226310"/>
            <a:ext cx="1939925" cy="3401060"/>
          </a:xfrm>
          <a:prstGeom prst="rect">
            <a:avLst/>
          </a:prstGeom>
          <a:noFill/>
          <a:ln w="9525">
            <a:noFill/>
          </a:ln>
        </p:spPr>
      </p:pic>
      <p:sp>
        <p:nvSpPr>
          <p:cNvPr id="3" name="文本框 2"/>
          <p:cNvSpPr txBox="1"/>
          <p:nvPr/>
        </p:nvSpPr>
        <p:spPr>
          <a:xfrm>
            <a:off x="5850255" y="5875655"/>
            <a:ext cx="107378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4" name="文本框 3"/>
          <p:cNvSpPr txBox="1"/>
          <p:nvPr/>
        </p:nvSpPr>
        <p:spPr>
          <a:xfrm>
            <a:off x="1463675" y="1607185"/>
            <a:ext cx="11747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分度值</a:t>
            </a:r>
            <a:endParaRPr lang="zh-CN" altLang="en-US" sz="2400" b="0">
              <a:solidFill>
                <a:srgbClr val="FF0000"/>
              </a:solidFill>
              <a:ea typeface="宋体" panose="02010600030101010101" pitchFamily="2" charset="-122"/>
            </a:endParaRPr>
          </a:p>
        </p:txBody>
      </p:sp>
      <p:graphicFrame>
        <p:nvGraphicFramePr>
          <p:cNvPr id="5" name="对象 4">
            <a:hlinkClick r:id="" action="ppaction://ole?verb="/>
          </p:cNvPr>
          <p:cNvGraphicFramePr>
            <a:graphicFrameLocks noChangeAspect="1"/>
          </p:cNvGraphicFramePr>
          <p:nvPr/>
        </p:nvGraphicFramePr>
        <p:xfrm>
          <a:off x="9322435" y="1423035"/>
          <a:ext cx="219710" cy="619125"/>
        </p:xfrm>
        <a:graphic>
          <a:graphicData uri="http://schemas.openxmlformats.org/presentationml/2006/ole">
            <mc:AlternateContent xmlns:mc="http://schemas.openxmlformats.org/markup-compatibility/2006">
              <mc:Choice xmlns:v="urn:schemas-microsoft-com:vml" Requires="v">
                <p:oleObj spid="_x0000_s1025" name="" r:id="rId3" imgW="139700" imgH="393700" progId="Equation.DSMT4">
                  <p:embed/>
                </p:oleObj>
              </mc:Choice>
              <mc:Fallback>
                <p:oleObj name="" r:id="rId3" imgW="139700" imgH="393700" progId="Equation.DSMT4">
                  <p:embed/>
                  <p:pic>
                    <p:nvPicPr>
                      <p:cNvPr id="0" name="图片 1024"/>
                      <p:cNvPicPr/>
                      <p:nvPr/>
                    </p:nvPicPr>
                    <p:blipFill>
                      <a:blip r:embed="rId4"/>
                      <a:stretch>
                        <a:fillRect/>
                      </a:stretch>
                    </p:blipFill>
                    <p:spPr>
                      <a:xfrm>
                        <a:off x="9322435" y="1423035"/>
                        <a:ext cx="219710" cy="61912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918210" y="1022350"/>
            <a:ext cx="5501640" cy="521970"/>
            <a:chOff x="894" y="3246"/>
            <a:chExt cx="8664" cy="822"/>
          </a:xfrm>
        </p:grpSpPr>
        <p:sp>
          <p:nvSpPr>
            <p:cNvPr id="13" name="文本框 4"/>
            <p:cNvSpPr txBox="1"/>
            <p:nvPr/>
          </p:nvSpPr>
          <p:spPr>
            <a:xfrm>
              <a:off x="3894" y="3246"/>
              <a:ext cx="5664"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力的示意图</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2016.16B</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lum bright="-6000"/>
              </a:blip>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5" name="组合 4"/>
          <p:cNvGrpSpPr/>
          <p:nvPr/>
        </p:nvGrpSpPr>
        <p:grpSpPr>
          <a:xfrm>
            <a:off x="918210" y="1911350"/>
            <a:ext cx="1838960" cy="474345"/>
            <a:chOff x="1318" y="2359"/>
            <a:chExt cx="2896" cy="747"/>
          </a:xfrm>
        </p:grpSpPr>
        <p:pic>
          <p:nvPicPr>
            <p:cNvPr id="2" name="图片 1" descr="三级标"/>
            <p:cNvPicPr>
              <a:picLocks noChangeAspect="1"/>
            </p:cNvPicPr>
            <p:nvPr/>
          </p:nvPicPr>
          <p:blipFill>
            <a:blip r:embed="rId2">
              <a:lum bright="-6000"/>
            </a:blip>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918210" y="2514600"/>
            <a:ext cx="1072959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下列图中所画的是物体重力</a:t>
            </a:r>
            <a:r>
              <a:rPr lang="en-US" sz="2400" i="1">
                <a:latin typeface="Times New Roman" panose="02020603050405020304" pitchFamily="18" charset="0"/>
                <a:cs typeface="Times New Roman" panose="02020603050405020304" pitchFamily="18" charset="0"/>
              </a:rPr>
              <a:t>G</a:t>
            </a:r>
            <a:r>
              <a:rPr lang="zh-CN" sz="2400">
                <a:ea typeface="宋体" panose="02010600030101010101" pitchFamily="2" charset="-122"/>
              </a:rPr>
              <a:t>与物体对支持面压力</a:t>
            </a:r>
            <a:r>
              <a:rPr lang="en-US" sz="2400" i="1">
                <a:latin typeface="Times New Roman" panose="02020603050405020304" pitchFamily="18" charset="0"/>
                <a:ea typeface="宋体" panose="02010600030101010101" pitchFamily="2" charset="-122"/>
              </a:rPr>
              <a:t>F</a:t>
            </a:r>
            <a:r>
              <a:rPr lang="zh-CN" sz="2400">
                <a:ea typeface="宋体" panose="02010600030101010101" pitchFamily="2" charset="-122"/>
              </a:rPr>
              <a:t>的示意图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3" name="图片 -2147482128" descr="C:\Documents and Settings\Administrator\桌面\江西物理(JK)\N151.TIF"/>
          <p:cNvPicPr>
            <a:picLocks noChangeAspect="1"/>
          </p:cNvPicPr>
          <p:nvPr/>
        </p:nvPicPr>
        <p:blipFill>
          <a:blip r:embed="rId3" r:link="rId4">
            <a:lum bright="-6000"/>
          </a:blip>
          <a:stretch>
            <a:fillRect/>
          </a:stretch>
        </p:blipFill>
        <p:spPr>
          <a:xfrm>
            <a:off x="2350770" y="3444240"/>
            <a:ext cx="7490460" cy="2484755"/>
          </a:xfrm>
          <a:prstGeom prst="rect">
            <a:avLst/>
          </a:prstGeom>
          <a:noFill/>
          <a:ln w="9525">
            <a:noFill/>
          </a:ln>
        </p:spPr>
      </p:pic>
      <p:sp>
        <p:nvSpPr>
          <p:cNvPr id="6" name="文本框 5"/>
          <p:cNvSpPr txBox="1"/>
          <p:nvPr/>
        </p:nvSpPr>
        <p:spPr>
          <a:xfrm>
            <a:off x="1199515" y="3227705"/>
            <a:ext cx="4552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2945" y="1173480"/>
            <a:ext cx="1082992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足球场上</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小明一脚把足球踢向空中．若不计空气阻力</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则下列表示足球离开脚后在空中飞行时的受力示意图中</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表示重力</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F</a:t>
            </a:r>
            <a:r>
              <a:rPr lang="zh-CN" sz="2400">
                <a:ea typeface="宋体" panose="02010600030101010101" pitchFamily="2" charset="-122"/>
              </a:rPr>
              <a:t>表示脚对球的作用力</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127" descr="C:\Documents and Settings\Administrator\桌面\江西物理(JK)\N152.TIF"/>
          <p:cNvPicPr>
            <a:picLocks noChangeAspect="1"/>
          </p:cNvPicPr>
          <p:nvPr/>
        </p:nvPicPr>
        <p:blipFill>
          <a:blip r:embed="rId1" r:link="rId2"/>
          <a:stretch>
            <a:fillRect/>
          </a:stretch>
        </p:blipFill>
        <p:spPr>
          <a:xfrm>
            <a:off x="2652395" y="3273425"/>
            <a:ext cx="6760210" cy="2294255"/>
          </a:xfrm>
          <a:prstGeom prst="rect">
            <a:avLst/>
          </a:prstGeom>
          <a:noFill/>
          <a:ln w="9525">
            <a:noFill/>
          </a:ln>
        </p:spPr>
      </p:pic>
      <p:sp>
        <p:nvSpPr>
          <p:cNvPr id="3" name="文本框 2"/>
          <p:cNvSpPr txBox="1"/>
          <p:nvPr/>
        </p:nvSpPr>
        <p:spPr>
          <a:xfrm>
            <a:off x="1897380" y="2428240"/>
            <a:ext cx="4349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4390" y="1372870"/>
            <a:ext cx="8341995" cy="645160"/>
          </a:xfrm>
          <a:prstGeom prst="rect">
            <a:avLst/>
          </a:prstGeom>
          <a:noFill/>
          <a:ln w="9525">
            <a:noFill/>
          </a:ln>
        </p:spPr>
        <p:txBody>
          <a:bodyPr wrap="square">
            <a:spAutoFit/>
          </a:bodyPr>
          <a:p>
            <a:pPr indent="0" fontAlgn="auto">
              <a:lnSpc>
                <a:spcPct val="150000"/>
              </a:lnSpc>
            </a:pPr>
            <a:r>
              <a:rPr sz="2400">
                <a:latin typeface="Times New Roman" panose="02020603050405020304" pitchFamily="18" charset="0"/>
                <a:cs typeface="Times New Roman" panose="02020603050405020304" pitchFamily="18" charset="0"/>
              </a:rPr>
              <a:t>7. 下列图中物体的受力示意图正确的是(不计空气阻力)(　　)</a:t>
            </a:r>
            <a:endParaRPr lang="zh-CN" altLang="en-US" sz="2400">
              <a:latin typeface="Times New Roman" panose="02020603050405020304" pitchFamily="18" charset="0"/>
              <a:cs typeface="Times New Roman" panose="02020603050405020304" pitchFamily="18" charset="0"/>
            </a:endParaRPr>
          </a:p>
        </p:txBody>
      </p:sp>
      <p:pic>
        <p:nvPicPr>
          <p:cNvPr id="2" name="图片 -2147482126" descr="C:\Documents and Settings\Administrator\桌面\江西物理(JK)\N153A.TIF"/>
          <p:cNvPicPr>
            <a:picLocks noChangeAspect="1"/>
          </p:cNvPicPr>
          <p:nvPr/>
        </p:nvPicPr>
        <p:blipFill>
          <a:blip r:embed="rId1" r:link="rId2"/>
          <a:stretch>
            <a:fillRect/>
          </a:stretch>
        </p:blipFill>
        <p:spPr>
          <a:xfrm>
            <a:off x="6777990" y="2262505"/>
            <a:ext cx="4385945" cy="3369945"/>
          </a:xfrm>
          <a:prstGeom prst="rect">
            <a:avLst/>
          </a:prstGeom>
          <a:noFill/>
          <a:ln w="9525">
            <a:noFill/>
          </a:ln>
        </p:spPr>
      </p:pic>
      <p:sp>
        <p:nvSpPr>
          <p:cNvPr id="3" name="文本框 2"/>
          <p:cNvSpPr txBox="1"/>
          <p:nvPr/>
        </p:nvSpPr>
        <p:spPr>
          <a:xfrm>
            <a:off x="8459470" y="5632450"/>
            <a:ext cx="102362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7</a:t>
            </a:r>
            <a:r>
              <a:rPr lang="zh-CN" b="0">
                <a:cs typeface="楷体_GB2312" charset="0"/>
              </a:rPr>
              <a:t>题图</a:t>
            </a:r>
            <a:endParaRPr lang="zh-CN" altLang="en-US"/>
          </a:p>
        </p:txBody>
      </p:sp>
      <p:sp>
        <p:nvSpPr>
          <p:cNvPr id="4" name="文本框 3"/>
          <p:cNvSpPr txBox="1"/>
          <p:nvPr/>
        </p:nvSpPr>
        <p:spPr>
          <a:xfrm>
            <a:off x="883920" y="2514600"/>
            <a:ext cx="590486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A. </a:t>
            </a:r>
            <a:r>
              <a:rPr lang="zh-CN" sz="2400" b="0">
                <a:ea typeface="宋体" panose="02010600030101010101" pitchFamily="2" charset="-122"/>
              </a:rPr>
              <a:t>图甲中足球在水平草坪上滚动</a:t>
            </a:r>
            <a:r>
              <a:rPr lang="en-US" sz="2400" b="0">
                <a:latin typeface="Times New Roman" panose="02020603050405020304" pitchFamily="18" charset="0"/>
                <a:cs typeface="Times New Roman" panose="02020603050405020304" pitchFamily="18" charset="0"/>
              </a:rPr>
              <a:t>B. </a:t>
            </a:r>
            <a:r>
              <a:rPr lang="zh-CN" sz="2400" b="0">
                <a:ea typeface="宋体" panose="02010600030101010101" pitchFamily="2" charset="-122"/>
              </a:rPr>
              <a:t>图乙中物块随传送带一起匀速运动</a:t>
            </a:r>
            <a:r>
              <a:rPr lang="en-US" sz="2400" b="0">
                <a:latin typeface="Times New Roman" panose="02020603050405020304" pitchFamily="18" charset="0"/>
                <a:cs typeface="Times New Roman" panose="02020603050405020304" pitchFamily="18" charset="0"/>
              </a:rPr>
              <a:t>C. </a:t>
            </a:r>
            <a:r>
              <a:rPr lang="zh-CN" sz="2400" b="0">
                <a:ea typeface="宋体" panose="02010600030101010101" pitchFamily="2" charset="-122"/>
              </a:rPr>
              <a:t>图丙中物块沿光滑斜面下滑</a:t>
            </a:r>
            <a:r>
              <a:rPr lang="en-US" sz="2400" b="0">
                <a:latin typeface="Times New Roman" panose="02020603050405020304" pitchFamily="18" charset="0"/>
                <a:ea typeface="宋体" panose="02010600030101010101" pitchFamily="2" charset="-122"/>
                <a:cs typeface="Times New Roman" panose="02020603050405020304" pitchFamily="18" charset="0"/>
              </a:rPr>
              <a:t>D. </a:t>
            </a:r>
            <a:r>
              <a:rPr lang="zh-CN" sz="2400" b="0">
                <a:ea typeface="宋体" panose="02010600030101010101" pitchFamily="2" charset="-122"/>
              </a:rPr>
              <a:t>图丁中物块在拉力</a:t>
            </a:r>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zh-CN" sz="2400" b="0">
                <a:ea typeface="宋体" panose="02010600030101010101" pitchFamily="2" charset="-122"/>
              </a:rPr>
              <a:t>的作用下沿粗糙斜面匀速下滑</a:t>
            </a:r>
            <a:endParaRPr lang="zh-CN" altLang="en-US" sz="2400"/>
          </a:p>
        </p:txBody>
      </p:sp>
      <p:sp>
        <p:nvSpPr>
          <p:cNvPr id="5" name="文本框 4"/>
          <p:cNvSpPr txBox="1"/>
          <p:nvPr/>
        </p:nvSpPr>
        <p:spPr>
          <a:xfrm>
            <a:off x="8279765" y="1532255"/>
            <a:ext cx="6629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273810" y="1235075"/>
            <a:ext cx="6536690" cy="521970"/>
            <a:chOff x="894" y="3246"/>
            <a:chExt cx="10294" cy="822"/>
          </a:xfrm>
        </p:grpSpPr>
        <p:sp>
          <p:nvSpPr>
            <p:cNvPr id="13" name="文本框 4"/>
            <p:cNvSpPr txBox="1"/>
            <p:nvPr/>
          </p:nvSpPr>
          <p:spPr>
            <a:xfrm>
              <a:off x="3894" y="3246"/>
              <a:ext cx="7294"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牛顿第一定律和惯性</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5" name="组合 4"/>
          <p:cNvGrpSpPr/>
          <p:nvPr/>
        </p:nvGrpSpPr>
        <p:grpSpPr>
          <a:xfrm>
            <a:off x="1273810" y="2158365"/>
            <a:ext cx="1838960" cy="474345"/>
            <a:chOff x="1318" y="2359"/>
            <a:chExt cx="2896" cy="747"/>
          </a:xfrm>
        </p:grpSpPr>
        <p:pic>
          <p:nvPicPr>
            <p:cNvPr id="2" name="图片 1" descr="三级标"/>
            <p:cNvPicPr>
              <a:picLocks noChangeAspect="1"/>
            </p:cNvPicPr>
            <p:nvPr/>
          </p:nvPicPr>
          <p:blipFill>
            <a:blip r:embed="rId2"/>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提分小练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1146810" y="2788602"/>
            <a:ext cx="5080000" cy="2861310"/>
          </a:xfrm>
          <a:prstGeom prst="rect">
            <a:avLst/>
          </a:prstGeom>
          <a:noFill/>
          <a:ln w="9525">
            <a:noFill/>
          </a:ln>
        </p:spPr>
        <p:txBody>
          <a:bodyPr>
            <a:spAutoFit/>
          </a:bodyPr>
          <a:p>
            <a:pPr indent="0" fontAlgn="auto">
              <a:lnSpc>
                <a:spcPct val="15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如图所示，用力击打一摞棋子中间的一个，该棋子会飞出去，说明力可以改变物体的</a:t>
            </a:r>
            <a:r>
              <a:rPr lang="en-US" sz="240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a:t>
            </a:r>
            <a:r>
              <a:rPr lang="zh-CN" sz="2400">
                <a:ea typeface="宋体" panose="02010600030101010101" pitchFamily="2" charset="-122"/>
              </a:rPr>
              <a:t>；而上面的棋子会落</a:t>
            </a:r>
            <a:r>
              <a:rPr lang="zh-CN" sz="2400">
                <a:latin typeface="Times New Roman" panose="02020603050405020304" pitchFamily="18" charset="0"/>
                <a:ea typeface="宋体" panose="02010600030101010101" pitchFamily="2" charset="-122"/>
              </a:rPr>
              <a:t>到原来位置的下方，是因为棋子具有</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pic>
        <p:nvPicPr>
          <p:cNvPr id="3" name="图片 -2147482312"/>
          <p:cNvPicPr>
            <a:picLocks noChangeAspect="1"/>
          </p:cNvPicPr>
          <p:nvPr/>
        </p:nvPicPr>
        <p:blipFill>
          <a:blip r:embed="rId3"/>
          <a:stretch>
            <a:fillRect/>
          </a:stretch>
        </p:blipFill>
        <p:spPr>
          <a:xfrm>
            <a:off x="7134225" y="2991485"/>
            <a:ext cx="3788410" cy="2609215"/>
          </a:xfrm>
          <a:prstGeom prst="rect">
            <a:avLst/>
          </a:prstGeom>
          <a:noFill/>
          <a:ln w="9525">
            <a:noFill/>
          </a:ln>
        </p:spPr>
      </p:pic>
      <p:sp>
        <p:nvSpPr>
          <p:cNvPr id="6" name="文本框 5"/>
          <p:cNvSpPr txBox="1"/>
          <p:nvPr/>
        </p:nvSpPr>
        <p:spPr>
          <a:xfrm>
            <a:off x="8589010" y="5837555"/>
            <a:ext cx="108267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8</a:t>
            </a:r>
            <a:r>
              <a:rPr lang="zh-CN" b="0">
                <a:cs typeface="楷体_GB2312" charset="0"/>
              </a:rPr>
              <a:t>题图</a:t>
            </a:r>
            <a:endParaRPr lang="zh-CN" altLang="en-US"/>
          </a:p>
        </p:txBody>
      </p:sp>
      <p:sp>
        <p:nvSpPr>
          <p:cNvPr id="7" name="文本框 6"/>
          <p:cNvSpPr txBox="1"/>
          <p:nvPr/>
        </p:nvSpPr>
        <p:spPr>
          <a:xfrm>
            <a:off x="3267075" y="3988435"/>
            <a:ext cx="1490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sz="2400" b="0">
              <a:solidFill>
                <a:srgbClr val="FF0000"/>
              </a:solidFill>
              <a:ea typeface="宋体" panose="02010600030101010101" pitchFamily="2" charset="-122"/>
            </a:endParaRPr>
          </a:p>
        </p:txBody>
      </p:sp>
      <p:sp>
        <p:nvSpPr>
          <p:cNvPr id="8" name="文本框 7"/>
          <p:cNvSpPr txBox="1"/>
          <p:nvPr/>
        </p:nvSpPr>
        <p:spPr>
          <a:xfrm>
            <a:off x="2985770" y="5083810"/>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6460" y="1201420"/>
            <a:ext cx="1024255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当锤子的锤头变松时，人们常用图中的方法使锤头紧套在锤柄上，这是因为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突然停止时，锤头由于惯性仍然</a:t>
            </a: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ea typeface="宋体" panose="02010600030101010101" pitchFamily="2" charset="-122"/>
                <a:sym typeface="+mn-ea"/>
              </a:rPr>
              <a:t>__</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，所以紧套在柄上．</a:t>
            </a:r>
            <a:endParaRPr lang="zh-CN" altLang="en-US" sz="2400"/>
          </a:p>
        </p:txBody>
      </p:sp>
      <p:pic>
        <p:nvPicPr>
          <p:cNvPr id="2" name="图片 -2147482311"/>
          <p:cNvPicPr>
            <a:picLocks noChangeAspect="1"/>
          </p:cNvPicPr>
          <p:nvPr/>
        </p:nvPicPr>
        <p:blipFill>
          <a:blip r:embed="rId1"/>
          <a:stretch>
            <a:fillRect/>
          </a:stretch>
        </p:blipFill>
        <p:spPr>
          <a:xfrm>
            <a:off x="4715510" y="2463165"/>
            <a:ext cx="3140710" cy="3231515"/>
          </a:xfrm>
          <a:prstGeom prst="rect">
            <a:avLst/>
          </a:prstGeom>
          <a:noFill/>
          <a:ln w="9525">
            <a:noFill/>
          </a:ln>
        </p:spPr>
      </p:pic>
      <p:sp>
        <p:nvSpPr>
          <p:cNvPr id="3" name="文本框 2"/>
          <p:cNvSpPr txBox="1"/>
          <p:nvPr/>
        </p:nvSpPr>
        <p:spPr>
          <a:xfrm>
            <a:off x="5957570" y="5767070"/>
            <a:ext cx="1012825"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9</a:t>
            </a:r>
            <a:r>
              <a:rPr lang="zh-CN" b="0">
                <a:cs typeface="楷体_GB2312" charset="0"/>
              </a:rPr>
              <a:t>题图</a:t>
            </a:r>
            <a:endParaRPr lang="zh-CN" altLang="en-US"/>
          </a:p>
        </p:txBody>
      </p:sp>
      <p:sp>
        <p:nvSpPr>
          <p:cNvPr id="4" name="文本框 3"/>
          <p:cNvSpPr txBox="1"/>
          <p:nvPr/>
        </p:nvSpPr>
        <p:spPr>
          <a:xfrm>
            <a:off x="1511935" y="1890395"/>
            <a:ext cx="901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锤柄</a:t>
            </a:r>
            <a:endParaRPr lang="zh-CN" altLang="en-US" sz="2400" b="0">
              <a:solidFill>
                <a:srgbClr val="FF0000"/>
              </a:solidFill>
              <a:ea typeface="宋体" panose="02010600030101010101" pitchFamily="2" charset="-122"/>
            </a:endParaRPr>
          </a:p>
        </p:txBody>
      </p:sp>
      <p:sp>
        <p:nvSpPr>
          <p:cNvPr id="5" name="文本框 4"/>
          <p:cNvSpPr txBox="1"/>
          <p:nvPr/>
        </p:nvSpPr>
        <p:spPr>
          <a:xfrm>
            <a:off x="6809740" y="1890395"/>
            <a:ext cx="15709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向下运动</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3095" y="946785"/>
            <a:ext cx="10860405"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10. </a:t>
            </a:r>
            <a:r>
              <a:rPr lang="zh-CN" sz="2400">
                <a:ea typeface="宋体" panose="02010600030101010101" pitchFamily="2" charset="-122"/>
              </a:rPr>
              <a:t>如图所示，溜冰时，只需要脚在冰面上向后轻轻蹬一下，就会向前滑动．蹬一下人由静止变为运动，是因为人受到了</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的作用，不蹬地时人还能在冰面上继续滑动，是因为人本身具有</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，由此假设：如果在水平冰面上没有摩擦和空气阻力的话，人将</a:t>
            </a:r>
            <a:r>
              <a:rPr lang="en-US" sz="2400">
                <a:latin typeface="Times New Roman" panose="02020603050405020304" pitchFamily="18" charset="0"/>
                <a:ea typeface="宋体" panose="02010600030101010101" pitchFamily="2" charset="-122"/>
              </a:rPr>
              <a:t>__________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答案合理即可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2" name="图片 -2147482310"/>
          <p:cNvPicPr>
            <a:picLocks noChangeAspect="1"/>
          </p:cNvPicPr>
          <p:nvPr/>
        </p:nvPicPr>
        <p:blipFill>
          <a:blip r:embed="rId1"/>
          <a:stretch>
            <a:fillRect/>
          </a:stretch>
        </p:blipFill>
        <p:spPr>
          <a:xfrm>
            <a:off x="5053330" y="3299460"/>
            <a:ext cx="1689735" cy="2487930"/>
          </a:xfrm>
          <a:prstGeom prst="rect">
            <a:avLst/>
          </a:prstGeom>
          <a:noFill/>
          <a:ln w="9525">
            <a:noFill/>
          </a:ln>
        </p:spPr>
      </p:pic>
      <p:sp>
        <p:nvSpPr>
          <p:cNvPr id="3" name="文本框 2"/>
          <p:cNvSpPr txBox="1"/>
          <p:nvPr/>
        </p:nvSpPr>
        <p:spPr>
          <a:xfrm>
            <a:off x="5509260" y="5787390"/>
            <a:ext cx="113538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10</a:t>
            </a:r>
            <a:r>
              <a:rPr lang="zh-CN" b="0">
                <a:cs typeface="楷体_GB2312" charset="0"/>
              </a:rPr>
              <a:t>题图</a:t>
            </a:r>
            <a:endParaRPr lang="zh-CN" altLang="en-US"/>
          </a:p>
        </p:txBody>
      </p:sp>
      <p:sp>
        <p:nvSpPr>
          <p:cNvPr id="4" name="文本框 3"/>
          <p:cNvSpPr txBox="1"/>
          <p:nvPr/>
        </p:nvSpPr>
        <p:spPr>
          <a:xfrm>
            <a:off x="6445250" y="1622425"/>
            <a:ext cx="11550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摩擦力</a:t>
            </a:r>
            <a:endParaRPr lang="zh-CN" altLang="en-US" sz="2400" b="0">
              <a:solidFill>
                <a:srgbClr val="FF0000"/>
              </a:solidFill>
              <a:ea typeface="宋体" panose="02010600030101010101" pitchFamily="2" charset="-122"/>
            </a:endParaRPr>
          </a:p>
        </p:txBody>
      </p:sp>
      <p:sp>
        <p:nvSpPr>
          <p:cNvPr id="5" name="文本框 4"/>
          <p:cNvSpPr txBox="1"/>
          <p:nvPr/>
        </p:nvSpPr>
        <p:spPr>
          <a:xfrm>
            <a:off x="6037580" y="2149475"/>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sz="2400" b="0">
              <a:solidFill>
                <a:srgbClr val="FF0000"/>
              </a:solidFill>
              <a:ea typeface="宋体" panose="02010600030101010101" pitchFamily="2" charset="-122"/>
            </a:endParaRPr>
          </a:p>
        </p:txBody>
      </p:sp>
      <p:sp>
        <p:nvSpPr>
          <p:cNvPr id="6" name="文本框 5"/>
          <p:cNvSpPr txBox="1"/>
          <p:nvPr/>
        </p:nvSpPr>
        <p:spPr>
          <a:xfrm>
            <a:off x="5329555" y="2738120"/>
            <a:ext cx="21183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匀速直线运动</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27505" y="2292985"/>
            <a:ext cx="9491345"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11. </a:t>
            </a:r>
            <a:r>
              <a:rPr lang="zh-CN" sz="2400">
                <a:ea typeface="宋体" panose="02010600030101010101" pitchFamily="2" charset="-122"/>
              </a:rPr>
              <a:t>下列交通规则，主要用于防止因惯性而造成事故的是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严禁超速、超载 </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桥梁设有限重标志牌</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红灯停，绿灯行</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车辆靠右行驶</a:t>
            </a:r>
            <a:endParaRPr lang="zh-CN" altLang="en-US" sz="2400"/>
          </a:p>
        </p:txBody>
      </p:sp>
      <p:sp>
        <p:nvSpPr>
          <p:cNvPr id="2" name="文本框 1"/>
          <p:cNvSpPr txBox="1"/>
          <p:nvPr/>
        </p:nvSpPr>
        <p:spPr>
          <a:xfrm>
            <a:off x="9349740" y="2441575"/>
            <a:ext cx="5264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5015" y="1758950"/>
            <a:ext cx="10840720"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(2016</a:t>
            </a:r>
            <a:r>
              <a:rPr lang="zh-CN" sz="2400">
                <a:cs typeface="楷体_GB2312" charset="0"/>
              </a:rPr>
              <a:t>江西</a:t>
            </a:r>
            <a:r>
              <a:rPr lang="en-US" sz="2400">
                <a:latin typeface="Times New Roman" panose="02020603050405020304" pitchFamily="18" charset="0"/>
                <a:cs typeface="楷体_GB2312" charset="0"/>
              </a:rPr>
              <a:t>17</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正在玩秋千的小明，突发奇想，在树下用绳子吊一铁球，让铁球左右摆动，假如铁球摆动到最高位置的一瞬间，绳子突然断了，铁球将如何运动？为什么？</a:t>
            </a:r>
            <a:endParaRPr lang="zh-CN" altLang="en-US" sz="2400"/>
          </a:p>
        </p:txBody>
      </p:sp>
      <p:sp>
        <p:nvSpPr>
          <p:cNvPr id="2" name="文本框 1"/>
          <p:cNvSpPr txBox="1"/>
          <p:nvPr/>
        </p:nvSpPr>
        <p:spPr>
          <a:xfrm>
            <a:off x="755015" y="3950335"/>
            <a:ext cx="10840085" cy="1198880"/>
          </a:xfrm>
          <a:prstGeom prst="rect">
            <a:avLst/>
          </a:prstGeom>
          <a:noFill/>
          <a:ln w="9525">
            <a:noFill/>
          </a:ln>
        </p:spPr>
        <p:txBody>
          <a:bodyPr wrap="square">
            <a:spAutoFit/>
          </a:bodyPr>
          <a:p>
            <a:pPr indent="0" fontAlgn="auto">
              <a:lnSpc>
                <a:spcPct val="150000"/>
              </a:lnSpc>
            </a:pPr>
            <a:r>
              <a:rPr lang="zh-CN" sz="2400" b="0">
                <a:solidFill>
                  <a:srgbClr val="FF0000"/>
                </a:solidFill>
                <a:ea typeface="黑体" panose="02010609060101010101" pitchFamily="49" charset="-122"/>
              </a:rPr>
              <a:t>答：</a:t>
            </a:r>
            <a:r>
              <a:rPr lang="zh-CN" sz="2400" b="0">
                <a:solidFill>
                  <a:srgbClr val="FF0000"/>
                </a:solidFill>
                <a:ea typeface="宋体" panose="02010600030101010101" pitchFamily="2" charset="-122"/>
              </a:rPr>
              <a:t>铁球将竖直向下运动．因为此时铁球只受到重力的作用，重力的方向总是竖直向下的．</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8360" y="1998345"/>
            <a:ext cx="10495915"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13. </a:t>
            </a:r>
            <a:r>
              <a:rPr lang="en-US" sz="2400">
                <a:latin typeface="Times New Roman" panose="02020603050405020304" pitchFamily="18" charset="0"/>
                <a:cs typeface="楷体_GB2312" charset="0"/>
              </a:rPr>
              <a:t>[2014</a:t>
            </a:r>
            <a:r>
              <a:rPr lang="zh-CN" sz="2400">
                <a:cs typeface="楷体_GB2312" charset="0"/>
              </a:rPr>
              <a:t>江西</a:t>
            </a:r>
            <a:r>
              <a:rPr lang="en-US" sz="2400">
                <a:latin typeface="Times New Roman" panose="02020603050405020304" pitchFamily="18" charset="0"/>
                <a:cs typeface="楷体_GB2312" charset="0"/>
              </a:rPr>
              <a:t>22(1)</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请按照要求设计实验利用以下器材：硬纸片、玻璃杯、水、鸡蛋，设计一个最简单的探究物体具有惯性的实验．选用的器材：</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探究的方法：</a:t>
            </a:r>
            <a:r>
              <a:rPr lang="en-US" sz="2400">
                <a:latin typeface="Times New Roman" panose="02020603050405020304" pitchFamily="18" charset="0"/>
                <a:ea typeface="宋体" panose="02010600030101010101" pitchFamily="2" charset="-122"/>
              </a:rPr>
              <a:t>_____________________________________________________.</a:t>
            </a:r>
            <a:endParaRPr lang="zh-CN" altLang="en-US" sz="2400"/>
          </a:p>
        </p:txBody>
      </p:sp>
      <p:sp>
        <p:nvSpPr>
          <p:cNvPr id="2" name="文本框 1"/>
          <p:cNvSpPr txBox="1"/>
          <p:nvPr/>
        </p:nvSpPr>
        <p:spPr>
          <a:xfrm>
            <a:off x="2795270" y="3752850"/>
            <a:ext cx="11239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硬纸片</a:t>
            </a:r>
            <a:endParaRPr lang="zh-CN" altLang="en-US" sz="2400" b="0">
              <a:solidFill>
                <a:srgbClr val="FF0000"/>
              </a:solidFill>
              <a:ea typeface="宋体" panose="02010600030101010101" pitchFamily="2" charset="-122"/>
            </a:endParaRPr>
          </a:p>
        </p:txBody>
      </p:sp>
      <p:sp>
        <p:nvSpPr>
          <p:cNvPr id="3" name="文本框 2"/>
          <p:cNvSpPr txBox="1"/>
          <p:nvPr/>
        </p:nvSpPr>
        <p:spPr>
          <a:xfrm>
            <a:off x="2719070" y="4284980"/>
            <a:ext cx="64985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将硬纸片抛出，硬纸片离开手后仍能向前运动</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99135" y="2700020"/>
            <a:ext cx="3778250" cy="534507"/>
            <a:chOff x="894" y="3246"/>
            <a:chExt cx="5950" cy="842"/>
          </a:xfrm>
        </p:grpSpPr>
        <p:sp>
          <p:nvSpPr>
            <p:cNvPr id="20481" name="文本框 4"/>
            <p:cNvSpPr txBox="1"/>
            <p:nvPr/>
          </p:nvSpPr>
          <p:spPr>
            <a:xfrm>
              <a:off x="3894" y="3266"/>
              <a:ext cx="295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力</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751649" y="1041400"/>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768985" y="1798955"/>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3"/>
            <a:stretch>
              <a:fillRect/>
            </a:stretch>
          </p:blipFill>
          <p:spPr>
            <a:xfrm>
              <a:off x="1456" y="3050"/>
              <a:ext cx="1243" cy="1021"/>
            </a:xfrm>
            <a:prstGeom prst="rect">
              <a:avLst/>
            </a:prstGeom>
          </p:spPr>
        </p:pic>
      </p:grpSp>
      <p:sp>
        <p:nvSpPr>
          <p:cNvPr id="12" name="文本框 11"/>
          <p:cNvSpPr txBox="1"/>
          <p:nvPr/>
        </p:nvSpPr>
        <p:spPr>
          <a:xfrm>
            <a:off x="699135" y="3235960"/>
            <a:ext cx="1056767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力</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力是</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zh-CN" sz="2400">
                <a:latin typeface="Times New Roman" panose="02020603050405020304" pitchFamily="18" charset="0"/>
                <a:ea typeface="宋体" panose="02010600030101010101" pitchFamily="2" charset="-122"/>
                <a:cs typeface="Times New Roman" panose="02020603050405020304" pitchFamily="18" charset="0"/>
              </a:rPr>
              <a:t>的作用．</a:t>
            </a:r>
            <a:r>
              <a:rPr sz="2400">
                <a:latin typeface="Times New Roman" panose="02020603050405020304" pitchFamily="18" charset="0"/>
                <a:ea typeface="宋体" panose="02010600030101010101" pitchFamily="2" charset="-122"/>
                <a:cs typeface="Times New Roman" panose="02020603050405020304" pitchFamily="18" charset="0"/>
              </a:rPr>
              <a:t>发生作用的两个物体分别是施力物体和受力物体．</a:t>
            </a:r>
            <a:endParaRPr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黑体" panose="02010609060101010101" pitchFamily="49" charset="-122"/>
                <a:cs typeface="Times New Roman" panose="02020603050405020304" pitchFamily="18" charset="0"/>
              </a:rPr>
              <a:t>符号</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F</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黑体" panose="02010609060101010101" pitchFamily="49" charset="-122"/>
                <a:cs typeface="Times New Roman" panose="02020603050405020304" pitchFamily="18" charset="0"/>
              </a:rPr>
              <a:t>单位：</a:t>
            </a:r>
            <a:r>
              <a:rPr lang="zh-CN" sz="2400">
                <a:latin typeface="Times New Roman" panose="02020603050405020304" pitchFamily="18" charset="0"/>
                <a:ea typeface="宋体" panose="02010600030101010101" pitchFamily="2" charset="-122"/>
                <a:cs typeface="Times New Roman" panose="02020603050405020304" pitchFamily="18" charset="0"/>
              </a:rPr>
              <a:t>牛顿，简称牛，符号是</a:t>
            </a:r>
            <a:r>
              <a:rPr lang="en-US" sz="2400">
                <a:latin typeface="Times New Roman" panose="02020603050405020304" pitchFamily="18" charset="0"/>
                <a:ea typeface="宋体" panose="02010600030101010101" pitchFamily="2" charset="-122"/>
                <a:cs typeface="Times New Roman" panose="02020603050405020304" pitchFamily="18" charset="0"/>
              </a:rPr>
              <a:t>N.</a:t>
            </a:r>
            <a:r>
              <a:rPr lang="en-US" sz="2400">
                <a:latin typeface="Times New Roman" panose="02020603050405020304" pitchFamily="18" charset="0"/>
                <a:cs typeface="Times New Roman" panose="02020603050405020304" pitchFamily="18" charset="0"/>
              </a:rPr>
              <a:t>(2017.1</a:t>
            </a:r>
            <a:r>
              <a:rPr lang="zh-CN" sz="2400">
                <a:latin typeface="Times New Roman" panose="02020603050405020304" pitchFamily="18" charset="0"/>
                <a:cs typeface="Times New Roman" panose="02020603050405020304" pitchFamily="18" charset="0"/>
              </a:rPr>
              <a:t>第</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空</a:t>
            </a:r>
            <a:r>
              <a:rPr 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13" name="文本框 12"/>
          <p:cNvSpPr txBox="1"/>
          <p:nvPr/>
        </p:nvSpPr>
        <p:spPr>
          <a:xfrm>
            <a:off x="2736850" y="3909060"/>
            <a:ext cx="1844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物体对物体</a:t>
            </a:r>
            <a:endParaRPr lang="zh-CN" altLang="en-US" sz="2400" b="0">
              <a:solidFill>
                <a:srgbClr val="FF0000"/>
              </a:solidFill>
              <a:ea typeface="宋体" panose="02010600030101010101" pitchFamily="2" charset="-122"/>
            </a:endParaRPr>
          </a:p>
        </p:txBody>
      </p:sp>
      <p:sp>
        <p:nvSpPr>
          <p:cNvPr id="43" name="流程图: 终止 42">
            <a:hlinkClick r:id="rId4" action="ppaction://hlinksldjump"/>
          </p:cNvPr>
          <p:cNvSpPr/>
          <p:nvPr/>
        </p:nvSpPr>
        <p:spPr>
          <a:xfrm>
            <a:off x="8964295" y="54984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6745" y="758190"/>
            <a:ext cx="1092263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14. </a:t>
            </a:r>
            <a:r>
              <a:rPr lang="en-US" sz="2400">
                <a:latin typeface="Times New Roman" panose="02020603050405020304" pitchFamily="18" charset="0"/>
                <a:cs typeface="楷体_GB2312" charset="0"/>
              </a:rPr>
              <a:t>(2017</a:t>
            </a:r>
            <a:r>
              <a:rPr lang="zh-CN" sz="2400">
                <a:cs typeface="楷体_GB2312" charset="0"/>
              </a:rPr>
              <a:t>江西</a:t>
            </a:r>
            <a:r>
              <a:rPr lang="en-US" sz="2400">
                <a:latin typeface="Times New Roman" panose="02020603050405020304" pitchFamily="18" charset="0"/>
                <a:cs typeface="楷体_GB2312" charset="0"/>
              </a:rPr>
              <a:t>26</a:t>
            </a:r>
            <a:r>
              <a:rPr lang="zh-CN" sz="2400">
                <a:cs typeface="楷体_GB2312" charset="0"/>
              </a:rPr>
              <a:t>题</a:t>
            </a:r>
            <a:r>
              <a:rPr lang="en-US" sz="2400">
                <a:latin typeface="Times New Roman" panose="02020603050405020304" pitchFamily="18" charset="0"/>
                <a:cs typeface="楷体_GB2312" charset="0"/>
              </a:rPr>
              <a:t>7</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端午假日，小华随父母体验了一次快乐的乡村游．见到如图</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所示的一个老式风扇车，颇感兴趣，摇手摇杆产生的风，为什么能将从漏斗中漏下的谷粒与空壳分开呢？小华到家便进行了以下探究：</a:t>
            </a:r>
            <a:endParaRPr lang="zh-CN" sz="2400">
              <a:ea typeface="宋体" panose="02010600030101010101" pitchFamily="2" charset="-122"/>
            </a:endParaRPr>
          </a:p>
          <a:p>
            <a:pPr indent="0" fontAlgn="auto">
              <a:lnSpc>
                <a:spcPct val="150000"/>
              </a:lnSpc>
            </a:pPr>
            <a:r>
              <a:rPr lang="zh-CN" sz="2400">
                <a:cs typeface="楷体_GB2312" charset="0"/>
                <a:sym typeface="+mn-ea"/>
              </a:rPr>
              <a:t>【自制器材】</a:t>
            </a:r>
            <a:r>
              <a:rPr lang="en-US" sz="2400">
                <a:latin typeface="Times New Roman" panose="02020603050405020304" pitchFamily="18" charset="0"/>
                <a:ea typeface="宋体" panose="02010600030101010101" pitchFamily="2" charset="-122"/>
                <a:sym typeface="+mn-ea"/>
              </a:rPr>
              <a:t>(1)</a:t>
            </a:r>
            <a:r>
              <a:rPr lang="zh-CN" sz="2400">
                <a:ea typeface="宋体" panose="02010600030101010101" pitchFamily="2" charset="-122"/>
                <a:sym typeface="+mn-ea"/>
              </a:rPr>
              <a:t>利用废旧塑料板制成条形漏斗，</a:t>
            </a:r>
            <a:endParaRPr lang="zh-CN" sz="2400">
              <a:ea typeface="宋体" panose="02010600030101010101" pitchFamily="2" charset="-122"/>
              <a:sym typeface="+mn-ea"/>
            </a:endParaRPr>
          </a:p>
          <a:p>
            <a:pPr indent="0" fontAlgn="auto">
              <a:lnSpc>
                <a:spcPct val="150000"/>
              </a:lnSpc>
            </a:pPr>
            <a:r>
              <a:rPr lang="zh-CN" sz="2400">
                <a:ea typeface="宋体" panose="02010600030101010101" pitchFamily="2" charset="-122"/>
                <a:sym typeface="+mn-ea"/>
              </a:rPr>
              <a:t>废旧塑料杯切去杯底并在杯壁裁出</a:t>
            </a:r>
            <a:endParaRPr lang="zh-CN" sz="2400">
              <a:ea typeface="宋体" panose="02010600030101010101" pitchFamily="2" charset="-122"/>
              <a:sym typeface="+mn-ea"/>
            </a:endParaRPr>
          </a:p>
          <a:p>
            <a:pPr indent="0" fontAlgn="auto">
              <a:lnSpc>
                <a:spcPct val="150000"/>
              </a:lnSpc>
            </a:pPr>
            <a:r>
              <a:rPr lang="zh-CN" sz="2400">
                <a:ea typeface="宋体" panose="02010600030101010101" pitchFamily="2" charset="-122"/>
                <a:sym typeface="+mn-ea"/>
              </a:rPr>
              <a:t>缺口；依照老式风扇车，组装成</a:t>
            </a:r>
            <a:endParaRPr lang="zh-CN" sz="2400">
              <a:ea typeface="宋体" panose="02010600030101010101" pitchFamily="2" charset="-122"/>
              <a:sym typeface="+mn-ea"/>
            </a:endParaRPr>
          </a:p>
          <a:p>
            <a:pPr indent="0" fontAlgn="auto">
              <a:lnSpc>
                <a:spcPct val="150000"/>
              </a:lnSpc>
            </a:pPr>
            <a:r>
              <a:rPr lang="zh-CN" sz="2400">
                <a:ea typeface="宋体" panose="02010600030101010101" pitchFamily="2" charset="-122"/>
                <a:sym typeface="+mn-ea"/>
              </a:rPr>
              <a:t>如图</a:t>
            </a:r>
            <a:r>
              <a:rPr lang="en-US" sz="2400">
                <a:latin typeface="Times New Roman" panose="02020603050405020304" pitchFamily="18" charset="0"/>
                <a:ea typeface="宋体" panose="02010600030101010101" pitchFamily="2" charset="-122"/>
                <a:sym typeface="+mn-ea"/>
              </a:rPr>
              <a:t>(2)</a:t>
            </a:r>
            <a:r>
              <a:rPr lang="zh-CN" sz="2400">
                <a:ea typeface="宋体" panose="02010600030101010101" pitchFamily="2" charset="-122"/>
                <a:sym typeface="+mn-ea"/>
              </a:rPr>
              <a:t>甲所示的装置；</a:t>
            </a:r>
            <a:r>
              <a:rPr lang="en-US" sz="2400">
                <a:latin typeface="Times New Roman" panose="02020603050405020304" pitchFamily="18" charset="0"/>
                <a:ea typeface="宋体" panose="02010600030101010101" pitchFamily="2" charset="-122"/>
                <a:sym typeface="+mn-ea"/>
              </a:rPr>
              <a:t>(2)</a:t>
            </a:r>
            <a:r>
              <a:rPr lang="zh-CN" sz="2400">
                <a:ea typeface="宋体" panose="02010600030101010101" pitchFamily="2" charset="-122"/>
                <a:sym typeface="+mn-ea"/>
              </a:rPr>
              <a:t>选用质量</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的砂砾模拟</a:t>
            </a:r>
            <a:endParaRPr lang="zh-CN" sz="2400">
              <a:ea typeface="宋体" panose="02010600030101010101" pitchFamily="2" charset="-122"/>
              <a:sym typeface="+mn-ea"/>
            </a:endParaRPr>
          </a:p>
          <a:p>
            <a:pPr indent="0" fontAlgn="auto">
              <a:lnSpc>
                <a:spcPct val="150000"/>
              </a:lnSpc>
            </a:pPr>
            <a:r>
              <a:rPr lang="zh-CN" sz="2400">
                <a:ea typeface="宋体" panose="02010600030101010101" pitchFamily="2" charset="-122"/>
                <a:sym typeface="+mn-ea"/>
              </a:rPr>
              <a:t>谷粒和空壳；</a:t>
            </a:r>
            <a:endParaRPr lang="zh-CN" altLang="en-US" sz="2400"/>
          </a:p>
        </p:txBody>
      </p:sp>
      <p:pic>
        <p:nvPicPr>
          <p:cNvPr id="2" name="图片 -2147482309"/>
          <p:cNvPicPr>
            <a:picLocks noChangeAspect="1"/>
          </p:cNvPicPr>
          <p:nvPr/>
        </p:nvPicPr>
        <p:blipFill>
          <a:blip r:embed="rId1"/>
          <a:stretch>
            <a:fillRect/>
          </a:stretch>
        </p:blipFill>
        <p:spPr>
          <a:xfrm>
            <a:off x="5511800" y="2447925"/>
            <a:ext cx="6002655" cy="3585210"/>
          </a:xfrm>
          <a:prstGeom prst="rect">
            <a:avLst/>
          </a:prstGeom>
          <a:noFill/>
          <a:ln w="9525">
            <a:noFill/>
          </a:ln>
        </p:spPr>
      </p:pic>
      <p:sp>
        <p:nvSpPr>
          <p:cNvPr id="3" name="文本框 2"/>
          <p:cNvSpPr txBox="1"/>
          <p:nvPr/>
        </p:nvSpPr>
        <p:spPr>
          <a:xfrm>
            <a:off x="7842250" y="5909945"/>
            <a:ext cx="116586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14</a:t>
            </a:r>
            <a:r>
              <a:rPr lang="zh-CN" b="0">
                <a:cs typeface="楷体_GB2312" charset="0"/>
              </a:rPr>
              <a:t>题图</a:t>
            </a:r>
            <a:endParaRPr lang="zh-CN" altLang="en-US"/>
          </a:p>
        </p:txBody>
      </p:sp>
      <p:sp>
        <p:nvSpPr>
          <p:cNvPr id="4" name="文本框 3"/>
          <p:cNvSpPr txBox="1"/>
          <p:nvPr/>
        </p:nvSpPr>
        <p:spPr>
          <a:xfrm>
            <a:off x="2491105" y="5280660"/>
            <a:ext cx="9423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a:t>
            </a:r>
            <a:r>
              <a:rPr lang="zh-CN" sz="2400" b="0">
                <a:solidFill>
                  <a:srgbClr val="FF0000"/>
                </a:solidFill>
                <a:ea typeface="宋体" panose="02010600030101010101" pitchFamily="2" charset="-122"/>
              </a:rPr>
              <a:t>同　</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60475" y="1864360"/>
            <a:ext cx="992251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裁剪快餐盒盖用于收集砂砾．【进行实验】</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把快餐盒盖放在水平桌面上，将上述装置侧壁缺口朝下放在盒盖上方；</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取一小风扇正对进风口，再开启风扇并将砂砾倒入漏斗；</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待砂砾漏完，关闭风扇；</a:t>
            </a:r>
            <a:r>
              <a:rPr lang="en-US" sz="2400" b="0">
                <a:latin typeface="Times New Roman" panose="02020603050405020304" pitchFamily="18" charset="0"/>
                <a:ea typeface="宋体" panose="02010600030101010101" pitchFamily="2" charset="-122"/>
              </a:rPr>
              <a:t>(4)</a:t>
            </a:r>
            <a:r>
              <a:rPr lang="zh-CN" sz="2400" b="0">
                <a:ea typeface="宋体" panose="02010600030101010101" pitchFamily="2" charset="-122"/>
              </a:rPr>
              <a:t>观察盒盖上的砂砾，比较</a:t>
            </a:r>
            <a:r>
              <a:rPr lang="en-US" sz="2400" b="0">
                <a:latin typeface="Times New Roman" panose="02020603050405020304" pitchFamily="18" charset="0"/>
                <a:ea typeface="宋体" panose="02010600030101010101" pitchFamily="2" charset="-122"/>
              </a:rPr>
              <a:t>_________</a:t>
            </a:r>
            <a:r>
              <a:rPr lang="en-US" sz="2400">
                <a:latin typeface="Times New Roman" panose="02020603050405020304" pitchFamily="18" charset="0"/>
                <a:ea typeface="宋体" panose="02010600030101010101" pitchFamily="2" charset="-122"/>
                <a:sym typeface="+mn-ea"/>
              </a:rPr>
              <a:t>____________</a:t>
            </a:r>
            <a:r>
              <a:rPr lang="en-US" sz="2400" b="0">
                <a:latin typeface="Times New Roman" panose="02020603050405020304" pitchFamily="18" charset="0"/>
                <a:ea typeface="宋体" panose="02010600030101010101" pitchFamily="2" charset="-122"/>
              </a:rPr>
              <a:t>___</a:t>
            </a:r>
            <a:r>
              <a:rPr lang="zh-CN" sz="2400" b="0">
                <a:ea typeface="宋体" panose="02010600030101010101" pitchFamily="2" charset="-122"/>
              </a:rPr>
              <a:t>．</a:t>
            </a:r>
            <a:endParaRPr lang="zh-CN" altLang="en-US" sz="2400"/>
          </a:p>
        </p:txBody>
      </p:sp>
      <p:sp>
        <p:nvSpPr>
          <p:cNvPr id="4" name="文本框 3"/>
          <p:cNvSpPr txBox="1"/>
          <p:nvPr/>
        </p:nvSpPr>
        <p:spPr>
          <a:xfrm>
            <a:off x="5161915" y="4723130"/>
            <a:ext cx="319341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砂砾水平运动的距离</a:t>
            </a:r>
            <a:endParaRPr lang="zh-CN"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3285" y="990600"/>
            <a:ext cx="8913495" cy="460375"/>
          </a:xfrm>
          <a:prstGeom prst="rect">
            <a:avLst/>
          </a:prstGeom>
          <a:noFill/>
          <a:ln w="9525">
            <a:noFill/>
          </a:ln>
        </p:spPr>
        <p:txBody>
          <a:bodyPr wrap="square">
            <a:spAutoFit/>
          </a:bodyPr>
          <a:p>
            <a:pPr indent="0"/>
            <a:r>
              <a:rPr lang="zh-CN" sz="2400" b="0">
                <a:ea typeface="宋体" panose="02010600030101010101" pitchFamily="2" charset="-122"/>
              </a:rPr>
              <a:t>【收集证据】实验结果如图</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乙所示，并记录在下表中．</a:t>
            </a:r>
            <a:endParaRPr lang="zh-CN" altLang="en-US" sz="2400"/>
          </a:p>
        </p:txBody>
      </p:sp>
      <p:graphicFrame>
        <p:nvGraphicFramePr>
          <p:cNvPr id="2" name="表格 1"/>
          <p:cNvGraphicFramePr/>
          <p:nvPr>
            <p:custDataLst>
              <p:tags r:id="rId1"/>
            </p:custDataLst>
          </p:nvPr>
        </p:nvGraphicFramePr>
        <p:xfrm>
          <a:off x="3035935" y="1836420"/>
          <a:ext cx="6374765" cy="1109980"/>
        </p:xfrm>
        <a:graphic>
          <a:graphicData uri="http://schemas.openxmlformats.org/drawingml/2006/table">
            <a:tbl>
              <a:tblPr firstRow="1" bandRow="1">
                <a:tableStyleId>{5940675A-B579-460E-94D1-54222C63F5DA}</a:tableStyleId>
              </a:tblPr>
              <a:tblGrid>
                <a:gridCol w="3325495"/>
                <a:gridCol w="982345"/>
                <a:gridCol w="1186180"/>
                <a:gridCol w="880745"/>
              </a:tblGrid>
              <a:tr h="55499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砂砾质量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大</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较大</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499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砂砾水平运动的距离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近</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较近</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远</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883285" y="3362325"/>
            <a:ext cx="10566400" cy="2861310"/>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【分析论证】</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由实验结果可知，在相同风速的作用下，质量较大的砂砾不容易被风吹远，其运动状态</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容易</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不容易</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发生改变，即惯性较</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大</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小</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由此也可以说明惯性的大小与物体的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有关．</a:t>
            </a:r>
            <a:endParaRPr lang="zh-CN" altLang="en-US" sz="2400"/>
          </a:p>
        </p:txBody>
      </p:sp>
      <p:sp>
        <p:nvSpPr>
          <p:cNvPr id="4" name="文本框 3"/>
          <p:cNvSpPr txBox="1"/>
          <p:nvPr/>
        </p:nvSpPr>
        <p:spPr>
          <a:xfrm>
            <a:off x="2517775" y="4575175"/>
            <a:ext cx="1186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不容易</a:t>
            </a:r>
            <a:endParaRPr lang="zh-CN" altLang="en-US" sz="2400" b="0">
              <a:solidFill>
                <a:srgbClr val="FF0000"/>
              </a:solidFill>
              <a:ea typeface="宋体" panose="02010600030101010101" pitchFamily="2" charset="-122"/>
            </a:endParaRPr>
          </a:p>
        </p:txBody>
      </p:sp>
      <p:sp>
        <p:nvSpPr>
          <p:cNvPr id="5" name="文本框 4"/>
          <p:cNvSpPr txBox="1"/>
          <p:nvPr/>
        </p:nvSpPr>
        <p:spPr>
          <a:xfrm>
            <a:off x="1296035" y="5118735"/>
            <a:ext cx="6178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sz="2400" b="0">
              <a:solidFill>
                <a:srgbClr val="FF0000"/>
              </a:solidFill>
              <a:ea typeface="宋体" panose="02010600030101010101" pitchFamily="2" charset="-122"/>
            </a:endParaRPr>
          </a:p>
        </p:txBody>
      </p:sp>
      <p:sp>
        <p:nvSpPr>
          <p:cNvPr id="6" name="文本框 5"/>
          <p:cNvSpPr txBox="1"/>
          <p:nvPr/>
        </p:nvSpPr>
        <p:spPr>
          <a:xfrm>
            <a:off x="6329045" y="5658485"/>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质量</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75005" y="1354455"/>
            <a:ext cx="10770235" cy="4523105"/>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【交流评估】为了使实验结论更科学，可以更换不同的物体或改变风速大小重复上述实验．【拓展应用】</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如果使用风扇车来分离谷粒和空壳，则在图</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中</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A</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B</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口可收集到饱满的谷粒；</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如图</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丙所示，在无风的情况下，农场工人用铁锹将混合谷物斜向上抛洒出去，饱满的谷粒将落在离工人更</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Calibri" panose="020F0502020204030204" pitchFamily="34" charset="0"/>
                <a:ea typeface="宋体" panose="02010600030101010101" pitchFamily="2" charset="-122"/>
                <a:cs typeface="Times New Roman" panose="02020603050405020304" pitchFamily="18" charset="0"/>
              </a:rPr>
              <a:t>“</a:t>
            </a:r>
            <a:r>
              <a:rPr lang="zh-CN" sz="2400" b="0">
                <a:ea typeface="宋体" panose="02010600030101010101" pitchFamily="2" charset="-122"/>
              </a:rPr>
              <a:t>近</a:t>
            </a:r>
            <a:r>
              <a:rPr lang="en-US" sz="2400" b="0">
                <a:latin typeface="Calibri" panose="020F0502020204030204" pitchFamily="34" charset="0"/>
                <a:ea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Calibri" panose="020F0502020204030204" pitchFamily="34" charset="0"/>
                <a:ea typeface="宋体" panose="02010600030101010101" pitchFamily="2" charset="-122"/>
                <a:cs typeface="Times New Roman" panose="02020603050405020304" pitchFamily="18" charset="0"/>
              </a:rPr>
              <a:t>“</a:t>
            </a:r>
            <a:r>
              <a:rPr lang="zh-CN" sz="2400" b="0">
                <a:ea typeface="宋体" panose="02010600030101010101" pitchFamily="2" charset="-122"/>
              </a:rPr>
              <a:t>远</a:t>
            </a:r>
            <a:r>
              <a:rPr lang="en-US" sz="2400" b="0">
                <a:latin typeface="Calibri" panose="020F0502020204030204" pitchFamily="34"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处，从而将谷粒与空壳分离．</a:t>
            </a:r>
            <a:endParaRPr lang="zh-CN" altLang="en-US" sz="2400" b="0">
              <a:ea typeface="宋体" panose="02010600030101010101" pitchFamily="2" charset="-122"/>
            </a:endParaRPr>
          </a:p>
        </p:txBody>
      </p:sp>
      <p:sp>
        <p:nvSpPr>
          <p:cNvPr id="2" name="文本框 1"/>
          <p:cNvSpPr txBox="1"/>
          <p:nvPr/>
        </p:nvSpPr>
        <p:spPr>
          <a:xfrm>
            <a:off x="7985760" y="3117215"/>
            <a:ext cx="45529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rPr>
              <a:t>B</a:t>
            </a:r>
            <a:endParaRPr lang="en-US" altLang="en-US" sz="2400" b="0" i="1">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5427980" y="4760595"/>
            <a:ext cx="5359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远</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51269" y="101727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850265" y="1755775"/>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探究阻力对物体运动的影响</a:t>
              </a:r>
              <a:r>
                <a:rPr sz="2400" dirty="0">
                  <a:latin typeface="Times New Roman" panose="02020603050405020304" pitchFamily="18" charset="0"/>
                  <a:ea typeface="宋体" panose="02010600030101010101" pitchFamily="2" charset="-122"/>
                  <a:cs typeface="Times New Roman" panose="02020603050405020304" pitchFamily="18" charset="0"/>
                </a:rPr>
                <a:t>(近6年未考)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grpSp>
        <p:nvGrpSpPr>
          <p:cNvPr id="30" name="组合 29"/>
          <p:cNvGrpSpPr/>
          <p:nvPr/>
        </p:nvGrpSpPr>
        <p:grpSpPr>
          <a:xfrm>
            <a:off x="9053830" y="303720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35965" y="2583180"/>
            <a:ext cx="10830560" cy="341503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【设计与进行</a:t>
            </a:r>
            <a:r>
              <a:rPr lang="zh-CN" sz="2400">
                <a:latin typeface="Times New Roman" panose="02020603050405020304" pitchFamily="18" charset="0"/>
                <a:ea typeface="黑体" panose="02010609060101010101" pitchFamily="49" charset="-122"/>
              </a:rPr>
              <a:t>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实验方法</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控制变量法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让小车从斜面</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高度沿斜面由</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静止自由滑下，改变水平面的</a:t>
            </a:r>
            <a:r>
              <a:rPr lang="en-US" sz="2400">
                <a:latin typeface="Times New Roman" panose="02020603050405020304" pitchFamily="18" charset="0"/>
                <a:ea typeface="宋体" panose="02010600030101010101" pitchFamily="2" charset="-122"/>
              </a:rPr>
              <a:t>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，比较小车在水平面上运动的距离</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转换法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通过小车在不同水平面运动的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来反映阻力对物体运动的影响</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4805680" y="4340225"/>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同一</a:t>
            </a:r>
            <a:endParaRPr lang="zh-CN" altLang="en-US" sz="2400" b="0">
              <a:solidFill>
                <a:srgbClr val="FF0000"/>
              </a:solidFill>
              <a:ea typeface="宋体" panose="02010600030101010101" pitchFamily="2" charset="-122"/>
            </a:endParaRPr>
          </a:p>
        </p:txBody>
      </p:sp>
      <p:sp>
        <p:nvSpPr>
          <p:cNvPr id="3" name="文本框 2"/>
          <p:cNvSpPr txBox="1"/>
          <p:nvPr/>
        </p:nvSpPr>
        <p:spPr>
          <a:xfrm>
            <a:off x="4871720" y="4880610"/>
            <a:ext cx="16008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粗糙程度</a:t>
            </a:r>
            <a:endParaRPr lang="zh-CN" altLang="en-US" sz="2400" b="0">
              <a:solidFill>
                <a:srgbClr val="FF0000"/>
              </a:solidFill>
              <a:ea typeface="宋体" panose="02010600030101010101" pitchFamily="2" charset="-122"/>
            </a:endParaRPr>
          </a:p>
        </p:txBody>
      </p:sp>
      <p:sp>
        <p:nvSpPr>
          <p:cNvPr id="4" name="文本框 3"/>
          <p:cNvSpPr txBox="1"/>
          <p:nvPr/>
        </p:nvSpPr>
        <p:spPr>
          <a:xfrm>
            <a:off x="6352540" y="5427980"/>
            <a:ext cx="9112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距离</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1980" y="969645"/>
            <a:ext cx="10972165"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科学推理法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牛顿第一定律是在大量经验事实的基础上，通过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而概括出来的</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让同一小车从斜面同一高度由静止滑下的目的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使小车到达水平面的速度</a:t>
            </a:r>
            <a:r>
              <a:rPr lang="en-US" sz="2400">
                <a:latin typeface="Times New Roman" panose="02020603050405020304" pitchFamily="18" charset="0"/>
                <a:ea typeface="宋体" panose="02010600030101010101" pitchFamily="2" charset="-122"/>
              </a:rPr>
              <a:t>________)3. </a:t>
            </a:r>
            <a:r>
              <a:rPr lang="zh-CN" sz="2400">
                <a:ea typeface="宋体" panose="02010600030101010101" pitchFamily="2" charset="-122"/>
              </a:rPr>
              <a:t>改变小车运动时受到阻力大小的方法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该实验中</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阻力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力，改变阻力应在水平桌面上铺</a:t>
            </a:r>
            <a:r>
              <a:rPr lang="en-US" sz="2400">
                <a:latin typeface="Times New Roman" panose="02020603050405020304" pitchFamily="18" charset="0"/>
                <a:ea typeface="宋体" panose="02010600030101010101" pitchFamily="2" charset="-122"/>
              </a:rPr>
              <a:t>___</a:t>
            </a:r>
            <a:r>
              <a:rPr lang="en-US" sz="2400">
                <a:latin typeface="Times New Roman" panose="02020603050405020304" pitchFamily="18" charset="0"/>
                <a:ea typeface="宋体" panose="02010600030101010101" pitchFamily="2" charset="-122"/>
                <a:sym typeface="+mn-ea"/>
              </a:rPr>
              <a:t>_____</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不同的材料</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【分析数据和现象，总结结论】</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比较小车在</a:t>
            </a:r>
            <a:r>
              <a:rPr lang="zh-CN" sz="2400">
                <a:latin typeface="Times New Roman" panose="02020603050405020304" pitchFamily="18" charset="0"/>
                <a:ea typeface="宋体" panose="02010600030101010101" pitchFamily="2" charset="-122"/>
              </a:rPr>
              <a:t>不同水平面上运动的距离，总结结论</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推理小车在光滑水平面上的运动情况</a:t>
            </a:r>
            <a:endParaRPr lang="zh-CN" altLang="en-US" sz="2400"/>
          </a:p>
        </p:txBody>
      </p:sp>
      <p:sp>
        <p:nvSpPr>
          <p:cNvPr id="2" name="文本框 1"/>
          <p:cNvSpPr txBox="1"/>
          <p:nvPr/>
        </p:nvSpPr>
        <p:spPr>
          <a:xfrm>
            <a:off x="9223375" y="1094740"/>
            <a:ext cx="941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推理</a:t>
            </a:r>
            <a:r>
              <a:rPr lang="en-US" sz="1050" b="0">
                <a:latin typeface="Times New Roman" panose="02020603050405020304" pitchFamily="18" charset="0"/>
                <a:ea typeface="宋体" panose="02010600030101010101" pitchFamily="2" charset="-122"/>
              </a:rPr>
              <a:t> </a:t>
            </a:r>
            <a:endParaRPr lang="zh-CN" altLang="en-US"/>
          </a:p>
        </p:txBody>
      </p:sp>
      <p:sp>
        <p:nvSpPr>
          <p:cNvPr id="3" name="文本框 2"/>
          <p:cNvSpPr txBox="1"/>
          <p:nvPr/>
        </p:nvSpPr>
        <p:spPr>
          <a:xfrm>
            <a:off x="854710" y="2737485"/>
            <a:ext cx="850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相同</a:t>
            </a:r>
            <a:endParaRPr lang="zh-CN" altLang="en-US" sz="2400" b="0">
              <a:solidFill>
                <a:srgbClr val="FF0000"/>
              </a:solidFill>
              <a:ea typeface="宋体" panose="02010600030101010101" pitchFamily="2" charset="-122"/>
            </a:endParaRPr>
          </a:p>
        </p:txBody>
      </p:sp>
      <p:sp>
        <p:nvSpPr>
          <p:cNvPr id="4" name="文本框 3"/>
          <p:cNvSpPr txBox="1"/>
          <p:nvPr/>
        </p:nvSpPr>
        <p:spPr>
          <a:xfrm>
            <a:off x="9236075" y="3302000"/>
            <a:ext cx="7994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摩擦</a:t>
            </a:r>
            <a:endParaRPr lang="zh-CN" altLang="en-US" sz="2400" b="0">
              <a:solidFill>
                <a:srgbClr val="FF0000"/>
              </a:solidFill>
              <a:ea typeface="宋体" panose="02010600030101010101" pitchFamily="2" charset="-122"/>
            </a:endParaRPr>
          </a:p>
        </p:txBody>
      </p:sp>
      <p:sp>
        <p:nvSpPr>
          <p:cNvPr id="5" name="文本框 4"/>
          <p:cNvSpPr txBox="1"/>
          <p:nvPr/>
        </p:nvSpPr>
        <p:spPr>
          <a:xfrm>
            <a:off x="4048125" y="3825240"/>
            <a:ext cx="1509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粗糙程度</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7380" y="691515"/>
            <a:ext cx="10931525" cy="5775960"/>
          </a:xfrm>
          <a:prstGeom prst="rect">
            <a:avLst/>
          </a:prstGeom>
          <a:noFill/>
          <a:ln w="9525">
            <a:noFill/>
          </a:ln>
        </p:spPr>
        <p:txBody>
          <a:bodyPr wrap="square">
            <a:spAutoFit/>
          </a:bodyPr>
          <a:p>
            <a:pPr indent="0" fontAlgn="auto">
              <a:lnSpc>
                <a:spcPct val="140000"/>
              </a:lnSpc>
            </a:pPr>
            <a:r>
              <a:rPr lang="zh-CN" sz="2400">
                <a:ea typeface="黑体" panose="02010609060101010101" pitchFamily="49" charset="-122"/>
                <a:sym typeface="+mn-ea"/>
              </a:rPr>
              <a:t>【交流与反思】</a:t>
            </a:r>
            <a:endParaRPr lang="zh-CN" altLang="en-US" sz="2400"/>
          </a:p>
          <a:p>
            <a:pPr indent="0" fontAlgn="auto">
              <a:lnSpc>
                <a:spcPct val="14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实验过程中，若小车冲出水平板面，应进行的改进操作</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降低小车下滑的高度</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小车运动到斜面底端继续运动的原因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小车具有</a:t>
            </a:r>
            <a:r>
              <a:rPr lang="en-US" sz="2400">
                <a:latin typeface="Times New Roman" panose="02020603050405020304" pitchFamily="18" charset="0"/>
                <a:ea typeface="宋体" panose="02010600030101010101" pitchFamily="2" charset="-122"/>
              </a:rPr>
              <a:t>________)8. </a:t>
            </a:r>
            <a:r>
              <a:rPr lang="zh-CN" sz="2400">
                <a:ea typeface="宋体" panose="02010600030101010101" pitchFamily="2" charset="-122"/>
              </a:rPr>
              <a:t>小车最终停下来的原因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受到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的作用</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小车运动时的受力分析</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受到重力、摩擦力、</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，在水平面上，重力和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力是一对平衡力</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小车从斜面顶端滑下，直到静止，克服阻力做功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相同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不同</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小车从斜面自由滑下过程中的能量转化</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重力势能转化为动能和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牛顿第一定律的内容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一切物体在没有受到力的作用时，总保持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状态或</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运动状态</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7420610" y="1832610"/>
            <a:ext cx="901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sz="2400" b="0">
              <a:solidFill>
                <a:srgbClr val="FF0000"/>
              </a:solidFill>
              <a:ea typeface="宋体" panose="02010600030101010101" pitchFamily="2" charset="-122"/>
            </a:endParaRPr>
          </a:p>
        </p:txBody>
      </p:sp>
      <p:sp>
        <p:nvSpPr>
          <p:cNvPr id="3" name="文本框 2"/>
          <p:cNvSpPr txBox="1"/>
          <p:nvPr/>
        </p:nvSpPr>
        <p:spPr>
          <a:xfrm>
            <a:off x="4953000" y="2306955"/>
            <a:ext cx="941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阻力</a:t>
            </a:r>
            <a:endParaRPr lang="zh-CN" altLang="en-US" sz="2400" b="0">
              <a:solidFill>
                <a:srgbClr val="FF0000"/>
              </a:solidFill>
              <a:ea typeface="宋体" panose="02010600030101010101" pitchFamily="2" charset="-122"/>
            </a:endParaRPr>
          </a:p>
        </p:txBody>
      </p:sp>
      <p:sp>
        <p:nvSpPr>
          <p:cNvPr id="4" name="文本框 3"/>
          <p:cNvSpPr txBox="1"/>
          <p:nvPr/>
        </p:nvSpPr>
        <p:spPr>
          <a:xfrm>
            <a:off x="6847205" y="2816225"/>
            <a:ext cx="11950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支持力</a:t>
            </a:r>
            <a:endParaRPr lang="zh-CN" altLang="en-US" sz="2400" b="0">
              <a:solidFill>
                <a:srgbClr val="FF0000"/>
              </a:solidFill>
              <a:ea typeface="宋体" panose="02010600030101010101" pitchFamily="2" charset="-122"/>
            </a:endParaRPr>
          </a:p>
        </p:txBody>
      </p:sp>
      <p:sp>
        <p:nvSpPr>
          <p:cNvPr id="5" name="文本框 4"/>
          <p:cNvSpPr txBox="1"/>
          <p:nvPr/>
        </p:nvSpPr>
        <p:spPr>
          <a:xfrm>
            <a:off x="875665" y="3338195"/>
            <a:ext cx="861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支持</a:t>
            </a:r>
            <a:endParaRPr lang="zh-CN" altLang="en-US" sz="2400" b="0">
              <a:solidFill>
                <a:srgbClr val="FF0000"/>
              </a:solidFill>
              <a:ea typeface="宋体" panose="02010600030101010101" pitchFamily="2" charset="-122"/>
            </a:endParaRPr>
          </a:p>
        </p:txBody>
      </p:sp>
      <p:sp>
        <p:nvSpPr>
          <p:cNvPr id="6" name="文本框 5"/>
          <p:cNvSpPr txBox="1"/>
          <p:nvPr/>
        </p:nvSpPr>
        <p:spPr>
          <a:xfrm>
            <a:off x="7762240" y="3867785"/>
            <a:ext cx="9410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相同</a:t>
            </a:r>
            <a:endParaRPr lang="zh-CN" altLang="en-US" sz="2400" b="0">
              <a:solidFill>
                <a:srgbClr val="FF0000"/>
              </a:solidFill>
              <a:ea typeface="宋体" panose="02010600030101010101" pitchFamily="2" charset="-122"/>
            </a:endParaRPr>
          </a:p>
        </p:txBody>
      </p:sp>
      <p:sp>
        <p:nvSpPr>
          <p:cNvPr id="7" name="文本框 6"/>
          <p:cNvSpPr txBox="1"/>
          <p:nvPr/>
        </p:nvSpPr>
        <p:spPr>
          <a:xfrm>
            <a:off x="9854565" y="4881880"/>
            <a:ext cx="6076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内</a:t>
            </a:r>
            <a:endParaRPr lang="zh-CN" altLang="en-US" sz="2400" b="0">
              <a:solidFill>
                <a:srgbClr val="FF0000"/>
              </a:solidFill>
              <a:ea typeface="宋体" panose="02010600030101010101" pitchFamily="2" charset="-122"/>
            </a:endParaRPr>
          </a:p>
        </p:txBody>
      </p:sp>
      <p:sp>
        <p:nvSpPr>
          <p:cNvPr id="8" name="文本框 7"/>
          <p:cNvSpPr txBox="1"/>
          <p:nvPr/>
        </p:nvSpPr>
        <p:spPr>
          <a:xfrm>
            <a:off x="9707880" y="5412740"/>
            <a:ext cx="9010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静止</a:t>
            </a:r>
            <a:endParaRPr lang="zh-CN" altLang="en-US" sz="2400" b="0">
              <a:solidFill>
                <a:srgbClr val="FF0000"/>
              </a:solidFill>
              <a:ea typeface="宋体" panose="02010600030101010101" pitchFamily="2" charset="-122"/>
            </a:endParaRPr>
          </a:p>
        </p:txBody>
      </p:sp>
      <p:sp>
        <p:nvSpPr>
          <p:cNvPr id="9" name="文本框 8"/>
          <p:cNvSpPr txBox="1"/>
          <p:nvPr/>
        </p:nvSpPr>
        <p:spPr>
          <a:xfrm>
            <a:off x="1193165" y="5894070"/>
            <a:ext cx="14077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5165" y="993775"/>
            <a:ext cx="10821035"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13. </a:t>
            </a:r>
            <a:r>
              <a:rPr lang="zh-CN" sz="2400">
                <a:ea typeface="宋体" panose="02010600030101010101" pitchFamily="2" charset="-122"/>
              </a:rPr>
              <a:t>牛顿第一定律的理解及应用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力不是维持物体运动的原因，而是改变物体运动状态的原因</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添加器材或改变实验操作还可探究的实验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让同一小车从斜面的不同高度由静止滑下可探究的实验</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小车的动能与速度的关系、小车的重力势能与高度的关系</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将小车倒放，在不同的水平面上用弹簧测力计拉着小车做匀速直线运动可探究的实验</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滑动摩擦力的大小与接触面粗糙程度的关系</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实验总结：</a:t>
            </a:r>
            <a:r>
              <a:rPr lang="zh-CN" sz="2400">
                <a:ea typeface="宋体" panose="02010600030101010101" pitchFamily="2" charset="-122"/>
              </a:rPr>
              <a:t>物体受到阻力越小，运动得越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zh-CN" sz="2400">
                <a:ea typeface="黑体" panose="02010609060101010101" pitchFamily="49" charset="-122"/>
              </a:rPr>
              <a:t>推理结论：</a:t>
            </a:r>
            <a:r>
              <a:rPr lang="zh-CN" sz="2400">
                <a:ea typeface="宋体" panose="02010600030101010101" pitchFamily="2" charset="-122"/>
              </a:rPr>
              <a:t>若物体不受阻力时，物体的速度将不会减小，将做</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endParaRPr lang="zh-CN" altLang="en-US" sz="2400"/>
          </a:p>
        </p:txBody>
      </p:sp>
      <p:sp>
        <p:nvSpPr>
          <p:cNvPr id="2" name="文本框 1"/>
          <p:cNvSpPr txBox="1"/>
          <p:nvPr/>
        </p:nvSpPr>
        <p:spPr>
          <a:xfrm>
            <a:off x="6570980" y="4957445"/>
            <a:ext cx="6267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远</a:t>
            </a:r>
            <a:endParaRPr lang="zh-CN" altLang="en-US" sz="2400" b="0">
              <a:solidFill>
                <a:srgbClr val="FF0000"/>
              </a:solidFill>
              <a:ea typeface="宋体" panose="02010600030101010101" pitchFamily="2" charset="-122"/>
            </a:endParaRPr>
          </a:p>
        </p:txBody>
      </p:sp>
      <p:sp>
        <p:nvSpPr>
          <p:cNvPr id="3" name="文本框 2"/>
          <p:cNvSpPr txBox="1"/>
          <p:nvPr/>
        </p:nvSpPr>
        <p:spPr>
          <a:xfrm>
            <a:off x="8946515" y="5494020"/>
            <a:ext cx="2098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匀速直线运动</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04900" y="133032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1005840" y="2381250"/>
            <a:ext cx="9100820" cy="64516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cs typeface="Times New Roman" panose="02020603050405020304" pitchFamily="18" charset="0"/>
              </a:rPr>
              <a:t>例　小明利用如图所示的装置探究</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阻力对物体运动的影响</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实验．</a:t>
            </a:r>
            <a:endParaRPr lang="zh-CN" altLang="en-US" sz="2400">
              <a:latin typeface="Times New Roman" panose="02020603050405020304" pitchFamily="18" charset="0"/>
              <a:cs typeface="Times New Roman" panose="02020603050405020304" pitchFamily="18" charset="0"/>
            </a:endParaRPr>
          </a:p>
        </p:txBody>
      </p:sp>
      <p:pic>
        <p:nvPicPr>
          <p:cNvPr id="2" name="图片 -2147482304"/>
          <p:cNvPicPr>
            <a:picLocks noChangeAspect="1"/>
          </p:cNvPicPr>
          <p:nvPr/>
        </p:nvPicPr>
        <p:blipFill>
          <a:blip r:embed="rId2"/>
          <a:stretch>
            <a:fillRect/>
          </a:stretch>
        </p:blipFill>
        <p:spPr>
          <a:xfrm>
            <a:off x="2607310" y="3622040"/>
            <a:ext cx="6978015" cy="1296035"/>
          </a:xfrm>
          <a:prstGeom prst="rect">
            <a:avLst/>
          </a:prstGeom>
          <a:noFill/>
          <a:ln w="9525">
            <a:noFill/>
          </a:ln>
        </p:spPr>
      </p:pic>
      <p:sp>
        <p:nvSpPr>
          <p:cNvPr id="8" name="文本框 7"/>
          <p:cNvSpPr txBox="1"/>
          <p:nvPr/>
        </p:nvSpPr>
        <p:spPr>
          <a:xfrm>
            <a:off x="6020435" y="5424170"/>
            <a:ext cx="941705" cy="368300"/>
          </a:xfrm>
          <a:prstGeom prst="rect">
            <a:avLst/>
          </a:prstGeom>
          <a:noFill/>
          <a:ln w="9525">
            <a:noFill/>
          </a:ln>
        </p:spPr>
        <p:txBody>
          <a:bodyPr wrap="square">
            <a:spAutoFit/>
          </a:bodyPr>
          <a:p>
            <a:pPr indent="0"/>
            <a:r>
              <a:rPr lang="zh-CN" b="0">
                <a:cs typeface="楷体_GB2312" charset="0"/>
              </a:rPr>
              <a:t>例题图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1190" y="796925"/>
            <a:ext cx="10991850" cy="5631180"/>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【设计实验与进行实验】</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实验中让同一小车从斜面的同一高度由静止滑下</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这样能够使小车到达水平面起始端的速度</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相同</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不同</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这是利用小车沿斜面下滑过程中</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转化为动能来实现的．</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实验中改变小车所受阻力的大小</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是通过改变</a:t>
            </a:r>
            <a:r>
              <a:rPr lang="en-US" sz="2400" b="0">
                <a:latin typeface="Times New Roman" panose="02020603050405020304" pitchFamily="18" charset="0"/>
                <a:ea typeface="宋体" panose="02010600030101010101" pitchFamily="2" charset="-122"/>
              </a:rPr>
              <a:t>_________________</a:t>
            </a:r>
            <a:r>
              <a:rPr lang="zh-CN" sz="2400" b="0">
                <a:ea typeface="宋体" panose="02010600030101010101" pitchFamily="2" charset="-122"/>
              </a:rPr>
              <a:t>来实现的．【分析与论证】</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根据实验现象</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可以得出结论：水平面越光滑</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小车受到的阻力越</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大</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小</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在水平面上运动的距离越</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远</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近</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．由此联想到雨天驾驶汽车应该</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增大</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减小</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汽车之间的距离．</a:t>
            </a:r>
            <a:endParaRPr lang="zh-CN" altLang="en-US" sz="2400"/>
          </a:p>
        </p:txBody>
      </p:sp>
      <p:sp>
        <p:nvSpPr>
          <p:cNvPr id="2" name="文本框 1"/>
          <p:cNvSpPr txBox="1"/>
          <p:nvPr/>
        </p:nvSpPr>
        <p:spPr>
          <a:xfrm>
            <a:off x="2619375" y="2009140"/>
            <a:ext cx="932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相同</a:t>
            </a:r>
            <a:endParaRPr lang="zh-CN" altLang="en-US" sz="2400" b="0">
              <a:solidFill>
                <a:srgbClr val="FF0000"/>
              </a:solidFill>
              <a:ea typeface="宋体" panose="02010600030101010101" pitchFamily="2" charset="-122"/>
            </a:endParaRPr>
          </a:p>
        </p:txBody>
      </p:sp>
      <p:sp>
        <p:nvSpPr>
          <p:cNvPr id="3" name="文本框 2"/>
          <p:cNvSpPr txBox="1"/>
          <p:nvPr/>
        </p:nvSpPr>
        <p:spPr>
          <a:xfrm>
            <a:off x="1043305" y="2564765"/>
            <a:ext cx="14795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重力势能</a:t>
            </a:r>
            <a:endParaRPr lang="zh-CN" altLang="en-US" sz="2400" b="0">
              <a:solidFill>
                <a:srgbClr val="FF0000"/>
              </a:solidFill>
              <a:ea typeface="宋体" panose="02010600030101010101" pitchFamily="2" charset="-122"/>
            </a:endParaRPr>
          </a:p>
        </p:txBody>
      </p:sp>
      <p:sp>
        <p:nvSpPr>
          <p:cNvPr id="4" name="文本框 3"/>
          <p:cNvSpPr txBox="1"/>
          <p:nvPr/>
        </p:nvSpPr>
        <p:spPr>
          <a:xfrm>
            <a:off x="7160260" y="3097530"/>
            <a:ext cx="26968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接触面的粗糙程度</a:t>
            </a:r>
            <a:endParaRPr lang="zh-CN" altLang="en-US" sz="2400" b="0">
              <a:solidFill>
                <a:srgbClr val="FF0000"/>
              </a:solidFill>
              <a:ea typeface="宋体" panose="02010600030101010101" pitchFamily="2" charset="-122"/>
            </a:endParaRPr>
          </a:p>
        </p:txBody>
      </p:sp>
      <p:sp>
        <p:nvSpPr>
          <p:cNvPr id="5" name="文本框 4"/>
          <p:cNvSpPr txBox="1"/>
          <p:nvPr/>
        </p:nvSpPr>
        <p:spPr>
          <a:xfrm>
            <a:off x="1014730" y="4722495"/>
            <a:ext cx="5060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a:t>
            </a:r>
            <a:endParaRPr lang="zh-CN" altLang="en-US" sz="2400" b="0">
              <a:solidFill>
                <a:srgbClr val="FF0000"/>
              </a:solidFill>
              <a:ea typeface="宋体" panose="02010600030101010101" pitchFamily="2" charset="-122"/>
            </a:endParaRPr>
          </a:p>
        </p:txBody>
      </p:sp>
      <p:sp>
        <p:nvSpPr>
          <p:cNvPr id="6" name="文本框 5"/>
          <p:cNvSpPr txBox="1"/>
          <p:nvPr/>
        </p:nvSpPr>
        <p:spPr>
          <a:xfrm>
            <a:off x="8890635" y="4735195"/>
            <a:ext cx="576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远</a:t>
            </a:r>
            <a:endParaRPr lang="zh-CN" altLang="en-US" sz="2400" b="0">
              <a:solidFill>
                <a:srgbClr val="FF0000"/>
              </a:solidFill>
              <a:ea typeface="宋体" panose="02010600030101010101" pitchFamily="2" charset="-122"/>
            </a:endParaRPr>
          </a:p>
        </p:txBody>
      </p:sp>
      <p:sp>
        <p:nvSpPr>
          <p:cNvPr id="7" name="文本框 6"/>
          <p:cNvSpPr txBox="1"/>
          <p:nvPr/>
        </p:nvSpPr>
        <p:spPr>
          <a:xfrm>
            <a:off x="6525895" y="5302885"/>
            <a:ext cx="900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75945" y="1024255"/>
            <a:ext cx="10952480"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力的作用是相互的</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物体间力的作用是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的．如：人游泳时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向后划水</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水推身体前进．</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相互作用力：大小</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方向</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作用在同一条直线上</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作用在不同</a:t>
            </a:r>
            <a:r>
              <a:rPr lang="zh-CN" sz="2400">
                <a:latin typeface="Times New Roman" panose="02020603050405020304" pitchFamily="18" charset="0"/>
                <a:ea typeface="宋体" panose="02010600030101010101" pitchFamily="2" charset="-122"/>
              </a:rPr>
              <a:t>的两个物体上．</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两个物体相互作用时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施力物体同时也是受力物体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反之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受力物体同时也是施力物体．如：举重运动员挺举站立时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杠铃对人手的压力</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施力物体是杠铃</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受力物体是人手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手对杠铃的支持力</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施力物体是人手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受力物体是杠铃．</a:t>
            </a:r>
            <a:r>
              <a:rPr lang="en-US" sz="2400">
                <a:latin typeface="Times New Roman" panose="02020603050405020304" pitchFamily="18" charset="0"/>
                <a:ea typeface="黑体" panose="02010609060101010101" pitchFamily="49" charset="-122"/>
              </a:rPr>
              <a:t>3. </a:t>
            </a:r>
            <a:r>
              <a:rPr lang="zh-CN" sz="2400">
                <a:ea typeface="黑体" panose="02010609060101010101" pitchFamily="49" charset="-122"/>
              </a:rPr>
              <a:t>力的作用效果</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力可以改变物体的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．如：弓被拉弯．</a:t>
            </a:r>
            <a:r>
              <a:rPr lang="en-US" sz="2400">
                <a:latin typeface="Times New Roman" panose="02020603050405020304" pitchFamily="18" charset="0"/>
                <a:cs typeface="仿宋_GB2312" charset="0"/>
              </a:rPr>
              <a:t>[2014.22(2)]</a:t>
            </a:r>
            <a:endParaRPr lang="zh-CN" altLang="en-US" sz="2400"/>
          </a:p>
        </p:txBody>
      </p:sp>
      <p:sp>
        <p:nvSpPr>
          <p:cNvPr id="2" name="文本框 1"/>
          <p:cNvSpPr txBox="1"/>
          <p:nvPr/>
        </p:nvSpPr>
        <p:spPr>
          <a:xfrm>
            <a:off x="3700780" y="1675130"/>
            <a:ext cx="8102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相互</a:t>
            </a:r>
            <a:endParaRPr lang="zh-CN" altLang="en-US" sz="2400" b="0">
              <a:solidFill>
                <a:srgbClr val="FF0000"/>
              </a:solidFill>
              <a:ea typeface="宋体" panose="02010600030101010101" pitchFamily="2" charset="-122"/>
            </a:endParaRPr>
          </a:p>
        </p:txBody>
      </p:sp>
      <p:sp>
        <p:nvSpPr>
          <p:cNvPr id="3" name="文本框 2"/>
          <p:cNvSpPr txBox="1"/>
          <p:nvPr/>
        </p:nvSpPr>
        <p:spPr>
          <a:xfrm>
            <a:off x="3635375" y="2268220"/>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4" name="文本框 3"/>
          <p:cNvSpPr txBox="1"/>
          <p:nvPr/>
        </p:nvSpPr>
        <p:spPr>
          <a:xfrm>
            <a:off x="5855970" y="2255520"/>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相反</a:t>
            </a:r>
            <a:endParaRPr lang="zh-CN" altLang="en-US" sz="2400" b="0">
              <a:solidFill>
                <a:srgbClr val="FF0000"/>
              </a:solidFill>
              <a:ea typeface="宋体" panose="02010600030101010101" pitchFamily="2" charset="-122"/>
            </a:endParaRPr>
          </a:p>
        </p:txBody>
      </p:sp>
      <p:sp>
        <p:nvSpPr>
          <p:cNvPr id="5" name="文本框 4"/>
          <p:cNvSpPr txBox="1"/>
          <p:nvPr/>
        </p:nvSpPr>
        <p:spPr>
          <a:xfrm>
            <a:off x="3700780" y="5544820"/>
            <a:ext cx="819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形状</a:t>
            </a:r>
            <a:endParaRPr lang="zh-CN" altLang="en-US" sz="2400" b="0">
              <a:solidFill>
                <a:srgbClr val="FF0000"/>
              </a:solidFill>
              <a:ea typeface="宋体" panose="02010600030101010101" pitchFamily="2" charset="-122"/>
            </a:endParaRPr>
          </a:p>
        </p:txBody>
      </p:sp>
      <p:sp>
        <p:nvSpPr>
          <p:cNvPr id="43" name="流程图: 终止 42">
            <a:hlinkClick r:id="rId1" action="ppaction://hlinksldjump"/>
          </p:cNvPr>
          <p:cNvSpPr/>
          <p:nvPr/>
        </p:nvSpPr>
        <p:spPr>
          <a:xfrm>
            <a:off x="9170035" y="55276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8045" y="1444625"/>
            <a:ext cx="10455275"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由实验现象我们可以推断：如果水平面绝对光滑</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小车受到的阻力为零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它将保持</a:t>
            </a:r>
            <a:r>
              <a:rPr lang="en-US" sz="2400" b="0">
                <a:latin typeface="Times New Roman" panose="02020603050405020304" pitchFamily="18" charset="0"/>
                <a:ea typeface="宋体" panose="02010600030101010101" pitchFamily="2" charset="-122"/>
              </a:rPr>
              <a:t>__</a:t>
            </a:r>
            <a:r>
              <a:rPr lang="en-US" sz="2400" b="0">
                <a:latin typeface="Times New Roman" panose="02020603050405020304" pitchFamily="18" charset="0"/>
                <a:cs typeface="Times New Roman" panose="02020603050405020304" pitchFamily="18" charset="0"/>
              </a:rPr>
              <a:t>__</a:t>
            </a:r>
            <a:r>
              <a:rPr lang="en-US" sz="2400">
                <a:latin typeface="Times New Roman" panose="02020603050405020304" pitchFamily="18" charset="0"/>
                <a:cs typeface="Times New Roman" panose="02020603050405020304" pitchFamily="18" charset="0"/>
                <a:sym typeface="+mn-ea"/>
              </a:rPr>
              <a:t>___</a:t>
            </a:r>
            <a:r>
              <a:rPr lang="en-US" sz="2400" b="0">
                <a:latin typeface="Times New Roman" panose="02020603050405020304" pitchFamily="18" charset="0"/>
                <a:cs typeface="Times New Roman" panose="02020603050405020304" pitchFamily="18" charset="0"/>
              </a:rPr>
              <a:t>____</a:t>
            </a:r>
            <a:r>
              <a:rPr lang="zh-CN" sz="2400" b="0">
                <a:ea typeface="宋体" panose="02010600030101010101" pitchFamily="2" charset="-122"/>
              </a:rPr>
              <a:t>运动状态不变．【交流与反思】</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小车到达水平面后会继续向前运动是因为小车具有</a:t>
            </a:r>
            <a:r>
              <a:rPr lang="en-US" sz="2400" b="0">
                <a:latin typeface="Times New Roman" panose="02020603050405020304" pitchFamily="18" charset="0"/>
                <a:ea typeface="宋体" panose="02010600030101010101" pitchFamily="2" charset="-122"/>
              </a:rPr>
              <a:t>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小车最终停下来是因为受到</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的作用．</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本实验中小车在水平面上三次滑行过程中消耗的机械能大小</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相等</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不相等</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sz="2400"/>
          </a:p>
        </p:txBody>
      </p:sp>
      <p:sp>
        <p:nvSpPr>
          <p:cNvPr id="2" name="文本框 1"/>
          <p:cNvSpPr txBox="1"/>
          <p:nvPr/>
        </p:nvSpPr>
        <p:spPr>
          <a:xfrm>
            <a:off x="2240280" y="2105025"/>
            <a:ext cx="15506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a:t>
            </a:r>
            <a:endParaRPr lang="zh-CN" altLang="en-US" sz="2400" b="0">
              <a:solidFill>
                <a:srgbClr val="FF0000"/>
              </a:solidFill>
              <a:ea typeface="宋体" panose="02010600030101010101" pitchFamily="2" charset="-122"/>
            </a:endParaRPr>
          </a:p>
        </p:txBody>
      </p:sp>
      <p:sp>
        <p:nvSpPr>
          <p:cNvPr id="3" name="文本框 2"/>
          <p:cNvSpPr txBox="1"/>
          <p:nvPr/>
        </p:nvSpPr>
        <p:spPr>
          <a:xfrm>
            <a:off x="8151495" y="3211830"/>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sz="2400" b="0">
              <a:solidFill>
                <a:srgbClr val="FF0000"/>
              </a:solidFill>
              <a:ea typeface="宋体" panose="02010600030101010101" pitchFamily="2" charset="-122"/>
            </a:endParaRPr>
          </a:p>
        </p:txBody>
      </p:sp>
      <p:sp>
        <p:nvSpPr>
          <p:cNvPr id="4" name="文本框 3"/>
          <p:cNvSpPr txBox="1"/>
          <p:nvPr/>
        </p:nvSpPr>
        <p:spPr>
          <a:xfrm>
            <a:off x="3259455" y="3761105"/>
            <a:ext cx="850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阻力</a:t>
            </a:r>
            <a:endParaRPr lang="zh-CN" altLang="en-US" sz="2400" b="0">
              <a:solidFill>
                <a:srgbClr val="FF0000"/>
              </a:solidFill>
              <a:ea typeface="宋体" panose="02010600030101010101" pitchFamily="2" charset="-122"/>
            </a:endParaRPr>
          </a:p>
        </p:txBody>
      </p:sp>
      <p:sp>
        <p:nvSpPr>
          <p:cNvPr id="5" name="文本框 4"/>
          <p:cNvSpPr txBox="1"/>
          <p:nvPr/>
        </p:nvSpPr>
        <p:spPr>
          <a:xfrm>
            <a:off x="9453880" y="4311015"/>
            <a:ext cx="9410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35025" y="106299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71525" y="1608455"/>
            <a:ext cx="1064895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在此基础上</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牛顿总结了伽利略等人的研究成果概括出牛顿第一定律</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牛顿第一定律是经过</a:t>
            </a:r>
            <a:r>
              <a:rPr lang="en-US" sz="2400" b="0">
                <a:latin typeface="Times New Roman" panose="02020603050405020304" pitchFamily="18" charset="0"/>
                <a:ea typeface="宋体" panose="02010600030101010101" pitchFamily="2" charset="-122"/>
              </a:rPr>
              <a:t>________________(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实验</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实验加推理概括</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得出的定律</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它的内容是</a:t>
            </a:r>
            <a:r>
              <a:rPr lang="en-US" sz="2400" b="0">
                <a:latin typeface="Times New Roman" panose="02020603050405020304" pitchFamily="18" charset="0"/>
                <a:ea typeface="宋体" panose="02010600030101010101" pitchFamily="2" charset="-122"/>
              </a:rPr>
              <a:t>____________________________________</a:t>
            </a:r>
            <a:r>
              <a:rPr lang="en-US" sz="2400" b="0">
                <a:latin typeface="Times New Roman" panose="02020603050405020304" pitchFamily="18" charset="0"/>
                <a:cs typeface="Times New Roman" panose="02020603050405020304" pitchFamily="18" charset="0"/>
              </a:rPr>
              <a:t>_____________</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_________________.(</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牛顿第一定律告诉我们：物体的运动</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需要</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 </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不需要</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力来维持．</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小车在水平面上运动时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在竖直方向上受到的力有</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和支持力</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这两个力是一对</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平衡力</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相互作用力</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sz="2400"/>
          </a:p>
        </p:txBody>
      </p:sp>
      <p:sp>
        <p:nvSpPr>
          <p:cNvPr id="3" name="文本框 2"/>
          <p:cNvSpPr txBox="1"/>
          <p:nvPr/>
        </p:nvSpPr>
        <p:spPr>
          <a:xfrm>
            <a:off x="3064510" y="2238375"/>
            <a:ext cx="24733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实验加推理概括</a:t>
            </a:r>
            <a:endParaRPr lang="zh-CN" altLang="en-US" sz="2400" b="0">
              <a:solidFill>
                <a:srgbClr val="FF0000"/>
              </a:solidFill>
              <a:ea typeface="宋体" panose="02010600030101010101" pitchFamily="2" charset="-122"/>
            </a:endParaRPr>
          </a:p>
        </p:txBody>
      </p:sp>
      <p:sp>
        <p:nvSpPr>
          <p:cNvPr id="6" name="文本框 5"/>
          <p:cNvSpPr txBox="1"/>
          <p:nvPr/>
        </p:nvSpPr>
        <p:spPr>
          <a:xfrm>
            <a:off x="911225" y="2683510"/>
            <a:ext cx="9927590"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一切物体在不受力时</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总保持匀速直线运动状态或</a:t>
            </a:r>
            <a:endParaRPr lang="zh-CN" sz="2400" b="0">
              <a:solidFill>
                <a:srgbClr val="FF0000"/>
              </a:solidFill>
              <a:ea typeface="宋体" panose="02010600030101010101" pitchFamily="2" charset="-122"/>
            </a:endParaRPr>
          </a:p>
          <a:p>
            <a:pPr indent="0">
              <a:lnSpc>
                <a:spcPct val="150000"/>
              </a:lnSpc>
            </a:pPr>
            <a:r>
              <a:rPr lang="zh-CN" sz="2400" b="0">
                <a:solidFill>
                  <a:srgbClr val="FF0000"/>
                </a:solidFill>
                <a:ea typeface="宋体" panose="02010600030101010101" pitchFamily="2" charset="-122"/>
              </a:rPr>
              <a:t>静止状态</a:t>
            </a:r>
            <a:endParaRPr lang="zh-CN" altLang="en-US" sz="2400" b="0">
              <a:solidFill>
                <a:srgbClr val="FF0000"/>
              </a:solidFill>
              <a:ea typeface="宋体" panose="02010600030101010101" pitchFamily="2" charset="-122"/>
            </a:endParaRPr>
          </a:p>
        </p:txBody>
      </p:sp>
      <p:sp>
        <p:nvSpPr>
          <p:cNvPr id="7" name="文本框 6"/>
          <p:cNvSpPr txBox="1"/>
          <p:nvPr/>
        </p:nvSpPr>
        <p:spPr>
          <a:xfrm>
            <a:off x="6144895" y="3919220"/>
            <a:ext cx="1154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不需要</a:t>
            </a:r>
            <a:endParaRPr lang="zh-CN" altLang="en-US" sz="2400" b="0">
              <a:solidFill>
                <a:srgbClr val="FF0000"/>
              </a:solidFill>
              <a:ea typeface="宋体" panose="02010600030101010101" pitchFamily="2" charset="-122"/>
            </a:endParaRPr>
          </a:p>
        </p:txBody>
      </p:sp>
      <p:sp>
        <p:nvSpPr>
          <p:cNvPr id="8" name="文本框 7"/>
          <p:cNvSpPr txBox="1"/>
          <p:nvPr/>
        </p:nvSpPr>
        <p:spPr>
          <a:xfrm>
            <a:off x="8177530" y="4987925"/>
            <a:ext cx="819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a:t>
            </a:r>
            <a:endParaRPr lang="zh-CN" altLang="en-US" sz="2400" b="0">
              <a:solidFill>
                <a:srgbClr val="FF0000"/>
              </a:solidFill>
              <a:ea typeface="宋体" panose="02010600030101010101" pitchFamily="2" charset="-122"/>
            </a:endParaRPr>
          </a:p>
        </p:txBody>
      </p:sp>
      <p:sp>
        <p:nvSpPr>
          <p:cNvPr id="9" name="文本框 8"/>
          <p:cNvSpPr txBox="1"/>
          <p:nvPr/>
        </p:nvSpPr>
        <p:spPr>
          <a:xfrm>
            <a:off x="2435225" y="5547995"/>
            <a:ext cx="1216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平衡力</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P spid="8" grpId="0"/>
      <p:bldP spid="8" grpId="1"/>
      <p:bldP spid="9" grpId="0"/>
      <p:bldP spid="9"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0255" y="1144905"/>
            <a:ext cx="1086104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实验中</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若小车在棉布、木板表面克服阻力做功的功率分别是</a:t>
            </a:r>
            <a:r>
              <a:rPr lang="en-US" sz="2400" b="0" i="1">
                <a:latin typeface="Times New Roman" panose="02020603050405020304" pitchFamily="18" charset="0"/>
                <a:cs typeface="Times New Roman" panose="02020603050405020304" pitchFamily="18" charset="0"/>
              </a:rPr>
              <a:t>P</a:t>
            </a:r>
            <a:r>
              <a:rPr lang="en-US" sz="2400" b="0" baseline="-25000">
                <a:latin typeface="Times New Roman" panose="02020603050405020304" pitchFamily="18" charset="0"/>
                <a:cs typeface="Times New Roman" panose="02020603050405020304" pitchFamily="18" charset="0"/>
              </a:rPr>
              <a:t>1</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P</a:t>
            </a:r>
            <a:r>
              <a:rPr lang="en-US" sz="2400" b="0" baseline="-2500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则</a:t>
            </a:r>
            <a:r>
              <a:rPr lang="en-US" sz="2400" b="0" i="1">
                <a:latin typeface="Times New Roman" panose="02020603050405020304" pitchFamily="18" charset="0"/>
                <a:ea typeface="宋体" panose="02010600030101010101" pitchFamily="2" charset="-122"/>
              </a:rPr>
              <a:t>P</a:t>
            </a:r>
            <a:r>
              <a:rPr lang="en-US" sz="2400" b="0" baseline="-25000">
                <a:latin typeface="Times New Roman" panose="02020603050405020304" pitchFamily="18" charset="0"/>
                <a:cs typeface="Times New Roman" panose="02020603050405020304" pitchFamily="18" charset="0"/>
              </a:rPr>
              <a:t>1</a:t>
            </a:r>
            <a:r>
              <a:rPr lang="en-US" sz="2400" b="0">
                <a:latin typeface="Times New Roman" panose="02020603050405020304" pitchFamily="18" charset="0"/>
                <a:ea typeface="宋体" panose="02010600030101010101" pitchFamily="2" charset="-122"/>
              </a:rPr>
              <a:t>________</a:t>
            </a:r>
            <a:r>
              <a:rPr lang="en-US" sz="2400" b="0" i="1">
                <a:latin typeface="Times New Roman" panose="02020603050405020304" pitchFamily="18" charset="0"/>
                <a:ea typeface="宋体" panose="02010600030101010101" pitchFamily="2" charset="-122"/>
              </a:rPr>
              <a:t>P</a:t>
            </a:r>
            <a:r>
              <a:rPr lang="en-US" sz="2400" b="0" baseline="-25000">
                <a:latin typeface="Times New Roman" panose="02020603050405020304" pitchFamily="18" charset="0"/>
                <a:cs typeface="Times New Roman" panose="02020603050405020304" pitchFamily="18" charset="0"/>
              </a:rPr>
              <a:t>2</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(5)</a:t>
            </a:r>
            <a:r>
              <a:rPr lang="zh-CN" sz="2400" b="0">
                <a:ea typeface="宋体" panose="02010600030101010101" pitchFamily="2" charset="-122"/>
              </a:rPr>
              <a:t>如图丁所示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让小车分别从斜面不同的高度处由静止滑</a:t>
            </a:r>
            <a:r>
              <a:rPr lang="zh-CN" sz="2400" b="0">
                <a:latin typeface="Times New Roman" panose="02020603050405020304" pitchFamily="18" charset="0"/>
                <a:ea typeface="宋体" panose="02010600030101010101" pitchFamily="2" charset="-122"/>
              </a:rPr>
              <a:t>下，观察到木块被推动的距离不同，得出物体的动能与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有关．</a:t>
            </a:r>
            <a:endParaRPr lang="zh-CN" altLang="en-US" sz="2400"/>
          </a:p>
        </p:txBody>
      </p:sp>
      <p:pic>
        <p:nvPicPr>
          <p:cNvPr id="2" name="图片 -2147482078" descr="C:\Documents and Settings\Administrator\桌面\江西物理(JK)\N159.TIF"/>
          <p:cNvPicPr>
            <a:picLocks noChangeAspect="1"/>
          </p:cNvPicPr>
          <p:nvPr/>
        </p:nvPicPr>
        <p:blipFill>
          <a:blip r:embed="rId1" r:link="rId2"/>
          <a:stretch>
            <a:fillRect/>
          </a:stretch>
        </p:blipFill>
        <p:spPr>
          <a:xfrm>
            <a:off x="3696970" y="3792855"/>
            <a:ext cx="4391025" cy="1628140"/>
          </a:xfrm>
          <a:prstGeom prst="rect">
            <a:avLst/>
          </a:prstGeom>
          <a:noFill/>
          <a:ln w="9525">
            <a:noFill/>
          </a:ln>
        </p:spPr>
      </p:pic>
      <p:sp>
        <p:nvSpPr>
          <p:cNvPr id="3" name="文本框 2"/>
          <p:cNvSpPr txBox="1"/>
          <p:nvPr/>
        </p:nvSpPr>
        <p:spPr>
          <a:xfrm>
            <a:off x="5487670" y="5667375"/>
            <a:ext cx="1830070" cy="368300"/>
          </a:xfrm>
          <a:prstGeom prst="rect">
            <a:avLst/>
          </a:prstGeom>
          <a:noFill/>
          <a:ln w="9525">
            <a:noFill/>
          </a:ln>
        </p:spPr>
        <p:txBody>
          <a:bodyPr wrap="square">
            <a:spAutoFit/>
          </a:bodyPr>
          <a:p>
            <a:pPr indent="0" algn="ctr"/>
            <a:r>
              <a:rPr lang="zh-CN" b="0">
                <a:cs typeface="楷体_GB2312" charset="0"/>
              </a:rPr>
              <a:t>例题图丁</a:t>
            </a:r>
            <a:endParaRPr lang="zh-CN" altLang="en-US"/>
          </a:p>
        </p:txBody>
      </p:sp>
      <p:sp>
        <p:nvSpPr>
          <p:cNvPr id="4" name="文本框 3"/>
          <p:cNvSpPr txBox="1"/>
          <p:nvPr/>
        </p:nvSpPr>
        <p:spPr>
          <a:xfrm>
            <a:off x="1460500" y="1783080"/>
            <a:ext cx="647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a:t>
            </a:r>
            <a:endParaRPr lang="zh-CN" altLang="en-US" sz="2400" b="0">
              <a:solidFill>
                <a:srgbClr val="FF0000"/>
              </a:solidFill>
              <a:ea typeface="宋体" panose="02010600030101010101" pitchFamily="2" charset="-122"/>
            </a:endParaRPr>
          </a:p>
        </p:txBody>
      </p:sp>
      <p:sp>
        <p:nvSpPr>
          <p:cNvPr id="5" name="文本框 4"/>
          <p:cNvSpPr txBox="1"/>
          <p:nvPr/>
        </p:nvSpPr>
        <p:spPr>
          <a:xfrm>
            <a:off x="5563870" y="2893695"/>
            <a:ext cx="10128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速度</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60475" y="2069465"/>
            <a:ext cx="938022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(6)</a:t>
            </a:r>
            <a:r>
              <a:rPr lang="zh-CN" sz="2400" b="0">
                <a:ea typeface="宋体" panose="02010600030101010101" pitchFamily="2" charset="-122"/>
              </a:rPr>
              <a:t>若将小车系上细线</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倒放后用弹簧测力计水平拉着分别在木板和铺有毛巾、棉布的水平表面上做匀速直线运动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可探究物体的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关系</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选填序号</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cs typeface="Times New Roman" panose="02020603050405020304" pitchFamily="18" charset="0"/>
              </a:rPr>
              <a:t>A. </a:t>
            </a:r>
            <a:r>
              <a:rPr lang="zh-CN" sz="2400" b="0">
                <a:ea typeface="宋体" panose="02010600030101010101" pitchFamily="2" charset="-122"/>
              </a:rPr>
              <a:t>滑动摩擦力的大小与接触面的粗糙程度</a:t>
            </a:r>
            <a:r>
              <a:rPr lang="en-US" sz="2400" b="0">
                <a:latin typeface="Times New Roman" panose="02020603050405020304" pitchFamily="18" charset="0"/>
                <a:cs typeface="Times New Roman" panose="02020603050405020304" pitchFamily="18" charset="0"/>
              </a:rPr>
              <a:t>B. </a:t>
            </a:r>
            <a:r>
              <a:rPr lang="zh-CN" sz="2400" b="0">
                <a:ea typeface="宋体" panose="02010600030101010101" pitchFamily="2" charset="-122"/>
              </a:rPr>
              <a:t>滑动摩擦力的大小与压力大小</a:t>
            </a:r>
            <a:endParaRPr lang="zh-CN" altLang="en-US" sz="2400"/>
          </a:p>
        </p:txBody>
      </p:sp>
      <p:sp>
        <p:nvSpPr>
          <p:cNvPr id="2" name="文本框 1"/>
          <p:cNvSpPr txBox="1"/>
          <p:nvPr/>
        </p:nvSpPr>
        <p:spPr>
          <a:xfrm>
            <a:off x="9641840" y="2729865"/>
            <a:ext cx="4349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7565" y="1282700"/>
            <a:ext cx="464756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(7)</a:t>
            </a:r>
            <a:r>
              <a:rPr lang="zh-CN" sz="2400" b="0">
                <a:ea typeface="宋体" panose="02010600030101010101" pitchFamily="2" charset="-122"/>
              </a:rPr>
              <a:t>小明通过上面的探究学习</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思考了一个问题：当自己荡秋千运动到右侧最高点时</a:t>
            </a:r>
            <a:r>
              <a:rPr lang="zh-CN" sz="2400" b="0">
                <a:latin typeface="Times New Roman" panose="02020603050405020304" pitchFamily="18" charset="0"/>
                <a:ea typeface="宋体" panose="02010600030101010101" pitchFamily="2" charset="-122"/>
              </a:rPr>
              <a:t>，如果自己受到的力全部消失，自己将会处于怎样的运动状态呢？他做出了以下猜想，你认为其中准确的是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图中的黑点表示小明同学</a:t>
            </a:r>
            <a:r>
              <a:rPr lang="en-US" sz="2400" b="0">
                <a:latin typeface="Times New Roman" panose="02020603050405020304" pitchFamily="18" charset="0"/>
                <a:ea typeface="宋体" panose="02010600030101010101" pitchFamily="2" charset="-122"/>
              </a:rPr>
              <a:t>)</a:t>
            </a:r>
            <a:endParaRPr lang="zh-CN" altLang="en-US" sz="2400"/>
          </a:p>
        </p:txBody>
      </p:sp>
      <p:pic>
        <p:nvPicPr>
          <p:cNvPr id="2" name="图片 -2147482077" descr="C:\Documents and Settings\Administrator\桌面\江西物理(JK)\N160.TIF"/>
          <p:cNvPicPr>
            <a:picLocks noChangeAspect="1"/>
          </p:cNvPicPr>
          <p:nvPr/>
        </p:nvPicPr>
        <p:blipFill>
          <a:blip r:embed="rId1" r:link="rId2"/>
          <a:stretch>
            <a:fillRect/>
          </a:stretch>
        </p:blipFill>
        <p:spPr>
          <a:xfrm>
            <a:off x="5661025" y="1670685"/>
            <a:ext cx="5634355" cy="3620135"/>
          </a:xfrm>
          <a:prstGeom prst="rect">
            <a:avLst/>
          </a:prstGeom>
          <a:noFill/>
          <a:ln w="9525">
            <a:noFill/>
          </a:ln>
        </p:spPr>
      </p:pic>
      <p:sp>
        <p:nvSpPr>
          <p:cNvPr id="3" name="文本框 2"/>
          <p:cNvSpPr txBox="1"/>
          <p:nvPr/>
        </p:nvSpPr>
        <p:spPr>
          <a:xfrm>
            <a:off x="1308100" y="4697095"/>
            <a:ext cx="4959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1025" y="979170"/>
            <a:ext cx="10780395"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力可以改变物体的</a:t>
            </a:r>
            <a:r>
              <a:rPr lang="en-US" sz="240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即力可以改变物体运动的方向和运动速度的大小．如：箭被射出．</a:t>
            </a:r>
            <a:r>
              <a:rPr lang="en-US" sz="2400">
                <a:latin typeface="Times New Roman" panose="02020603050405020304" pitchFamily="18" charset="0"/>
                <a:cs typeface="仿宋_GB2312" charset="0"/>
              </a:rPr>
              <a:t>[2017.9</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Times New Roman" panose="02020603050405020304" pitchFamily="18" charset="0"/>
              </a:rPr>
              <a:t>2014.22</a:t>
            </a:r>
            <a:r>
              <a:rPr lang="en-US" sz="2400">
                <a:latin typeface="Times New Roman" panose="02020603050405020304" pitchFamily="18" charset="0"/>
                <a:cs typeface="仿宋_GB2312" charset="0"/>
              </a:rPr>
              <a:t>(2)]</a:t>
            </a:r>
            <a:r>
              <a:rPr lang="en-US" sz="2400">
                <a:latin typeface="Times New Roman" panose="02020603050405020304" pitchFamily="18" charset="0"/>
                <a:ea typeface="黑体" panose="02010609060101010101" pitchFamily="49" charset="-122"/>
              </a:rPr>
              <a:t>4. </a:t>
            </a:r>
            <a:r>
              <a:rPr lang="zh-CN" sz="2400">
                <a:ea typeface="黑体" panose="02010609060101010101" pitchFamily="49" charset="-122"/>
              </a:rPr>
              <a:t>力的三要素和力的示意图</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力的三要素：</a:t>
            </a:r>
            <a:r>
              <a:rPr lang="zh-CN" sz="2400">
                <a:ea typeface="宋体" panose="02010600030101010101" pitchFamily="2" charset="-122"/>
              </a:rPr>
              <a:t>力的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a:t>
            </a:r>
            <a:r>
              <a:rPr lang="en-US" sz="240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sym typeface="+mn-ea"/>
              </a:rPr>
              <a:t>(2)</a:t>
            </a:r>
            <a:r>
              <a:rPr lang="zh-CN" sz="2400">
                <a:ea typeface="黑体" panose="02010609060101010101" pitchFamily="49" charset="-122"/>
                <a:sym typeface="+mn-ea"/>
              </a:rPr>
              <a:t>力的示意图：</a:t>
            </a:r>
            <a:r>
              <a:rPr lang="zh-CN" sz="2400">
                <a:ea typeface="宋体" panose="02010600030101010101" pitchFamily="2" charset="-122"/>
                <a:sym typeface="+mn-ea"/>
              </a:rPr>
              <a:t>通常用一段带箭头的线段表示力，</a:t>
            </a:r>
            <a:endParaRPr lang="zh-CN" sz="2400">
              <a:ea typeface="宋体" panose="02010600030101010101" pitchFamily="2" charset="-122"/>
              <a:sym typeface="+mn-ea"/>
            </a:endParaRPr>
          </a:p>
          <a:p>
            <a:pPr indent="0" fontAlgn="auto">
              <a:lnSpc>
                <a:spcPct val="150000"/>
              </a:lnSpc>
            </a:pPr>
            <a:r>
              <a:rPr lang="zh-CN" sz="2400">
                <a:ea typeface="宋体" panose="02010600030101010101" pitchFamily="2" charset="-122"/>
                <a:sym typeface="+mn-ea"/>
              </a:rPr>
              <a:t>箭头方向表示力的</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，线段的起点或终点</a:t>
            </a:r>
            <a:endParaRPr lang="zh-CN" sz="2400">
              <a:ea typeface="宋体" panose="02010600030101010101" pitchFamily="2" charset="-122"/>
              <a:sym typeface="+mn-ea"/>
            </a:endParaRPr>
          </a:p>
          <a:p>
            <a:pPr indent="0" fontAlgn="auto">
              <a:lnSpc>
                <a:spcPct val="150000"/>
              </a:lnSpc>
            </a:pPr>
            <a:r>
              <a:rPr lang="zh-CN" sz="2400">
                <a:ea typeface="宋体" panose="02010600030101010101" pitchFamily="2" charset="-122"/>
                <a:sym typeface="+mn-ea"/>
              </a:rPr>
              <a:t>表示力的</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，线段的长度表示力的</a:t>
            </a:r>
            <a:r>
              <a:rPr lang="en-US" sz="2400">
                <a:latin typeface="Times New Roman" panose="02020603050405020304" pitchFamily="18" charset="0"/>
                <a:ea typeface="宋体" panose="02010600030101010101" pitchFamily="2" charset="-122"/>
                <a:sym typeface="+mn-ea"/>
              </a:rPr>
              <a:t>______</a:t>
            </a:r>
            <a:r>
              <a:rPr lang="zh-CN" sz="2400">
                <a:ea typeface="宋体" panose="02010600030101010101" pitchFamily="2" charset="-122"/>
                <a:sym typeface="+mn-ea"/>
              </a:rPr>
              <a:t>，</a:t>
            </a:r>
            <a:endParaRPr lang="zh-CN" sz="2400">
              <a:ea typeface="宋体" panose="02010600030101010101" pitchFamily="2" charset="-122"/>
              <a:sym typeface="+mn-ea"/>
            </a:endParaRPr>
          </a:p>
          <a:p>
            <a:pPr indent="0" fontAlgn="auto">
              <a:lnSpc>
                <a:spcPct val="150000"/>
              </a:lnSpc>
            </a:pPr>
            <a:r>
              <a:rPr lang="zh-CN" sz="2400">
                <a:ea typeface="宋体" panose="02010600030101010101" pitchFamily="2" charset="-122"/>
                <a:sym typeface="+mn-ea"/>
              </a:rPr>
              <a:t>在同一图中力越大，线段应该越</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．有时还可以在力的示意图上用数值和单位标出力的大小，如图所示．</a:t>
            </a:r>
            <a:r>
              <a:rPr lang="en-US" sz="2400">
                <a:latin typeface="Times New Roman" panose="02020603050405020304" pitchFamily="18" charset="0"/>
                <a:cs typeface="仿宋_GB2312" charset="0"/>
                <a:sym typeface="+mn-ea"/>
              </a:rPr>
              <a:t>[2016.16(3)]</a:t>
            </a:r>
            <a:endParaRPr lang="zh-CN" altLang="en-US" sz="2400"/>
          </a:p>
        </p:txBody>
      </p:sp>
      <p:sp>
        <p:nvSpPr>
          <p:cNvPr id="2" name="文本框 1"/>
          <p:cNvSpPr txBox="1"/>
          <p:nvPr/>
        </p:nvSpPr>
        <p:spPr>
          <a:xfrm>
            <a:off x="3644900" y="1122680"/>
            <a:ext cx="14490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sz="2400" b="0">
              <a:solidFill>
                <a:srgbClr val="FF0000"/>
              </a:solidFill>
              <a:ea typeface="宋体" panose="02010600030101010101" pitchFamily="2" charset="-122"/>
            </a:endParaRPr>
          </a:p>
        </p:txBody>
      </p:sp>
      <p:sp>
        <p:nvSpPr>
          <p:cNvPr id="3" name="文本框 2"/>
          <p:cNvSpPr txBox="1"/>
          <p:nvPr/>
        </p:nvSpPr>
        <p:spPr>
          <a:xfrm>
            <a:off x="3646170" y="2755265"/>
            <a:ext cx="861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大小</a:t>
            </a:r>
            <a:endParaRPr lang="zh-CN" altLang="en-US" sz="2400" b="0">
              <a:solidFill>
                <a:srgbClr val="FF0000"/>
              </a:solidFill>
              <a:ea typeface="宋体" panose="02010600030101010101" pitchFamily="2" charset="-122"/>
            </a:endParaRPr>
          </a:p>
        </p:txBody>
      </p:sp>
      <p:sp>
        <p:nvSpPr>
          <p:cNvPr id="4" name="文本框 3"/>
          <p:cNvSpPr txBox="1"/>
          <p:nvPr/>
        </p:nvSpPr>
        <p:spPr>
          <a:xfrm>
            <a:off x="5120640" y="2755265"/>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方向</a:t>
            </a:r>
            <a:endParaRPr lang="zh-CN" altLang="en-US" sz="2400" b="0">
              <a:solidFill>
                <a:srgbClr val="FF0000"/>
              </a:solidFill>
              <a:ea typeface="宋体" panose="02010600030101010101" pitchFamily="2" charset="-122"/>
            </a:endParaRPr>
          </a:p>
        </p:txBody>
      </p:sp>
      <p:sp>
        <p:nvSpPr>
          <p:cNvPr id="5" name="文本框 4"/>
          <p:cNvSpPr txBox="1"/>
          <p:nvPr/>
        </p:nvSpPr>
        <p:spPr>
          <a:xfrm>
            <a:off x="6609715" y="2755265"/>
            <a:ext cx="1206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作用点</a:t>
            </a:r>
            <a:endParaRPr lang="zh-CN" altLang="en-US" sz="2400" b="0">
              <a:solidFill>
                <a:srgbClr val="FF0000"/>
              </a:solidFill>
              <a:ea typeface="宋体" panose="02010600030101010101" pitchFamily="2" charset="-122"/>
            </a:endParaRPr>
          </a:p>
        </p:txBody>
      </p:sp>
      <p:sp>
        <p:nvSpPr>
          <p:cNvPr id="6" name="文本框 5"/>
          <p:cNvSpPr txBox="1"/>
          <p:nvPr/>
        </p:nvSpPr>
        <p:spPr>
          <a:xfrm>
            <a:off x="3263265" y="3860800"/>
            <a:ext cx="8305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方向</a:t>
            </a:r>
            <a:endParaRPr lang="zh-CN" altLang="en-US" sz="2400" b="0">
              <a:solidFill>
                <a:srgbClr val="FF0000"/>
              </a:solidFill>
              <a:ea typeface="宋体" panose="02010600030101010101" pitchFamily="2" charset="-122"/>
            </a:endParaRPr>
          </a:p>
        </p:txBody>
      </p:sp>
      <p:sp>
        <p:nvSpPr>
          <p:cNvPr id="7" name="文本框 6"/>
          <p:cNvSpPr txBox="1"/>
          <p:nvPr/>
        </p:nvSpPr>
        <p:spPr>
          <a:xfrm>
            <a:off x="1879600" y="4404995"/>
            <a:ext cx="1206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作用点</a:t>
            </a:r>
            <a:endParaRPr lang="zh-CN" altLang="en-US" sz="2400" b="0">
              <a:solidFill>
                <a:srgbClr val="FF0000"/>
              </a:solidFill>
              <a:ea typeface="宋体" panose="02010600030101010101" pitchFamily="2" charset="-122"/>
            </a:endParaRPr>
          </a:p>
        </p:txBody>
      </p:sp>
      <p:sp>
        <p:nvSpPr>
          <p:cNvPr id="8" name="文本框 7"/>
          <p:cNvSpPr txBox="1"/>
          <p:nvPr/>
        </p:nvSpPr>
        <p:spPr>
          <a:xfrm>
            <a:off x="6072505" y="4392295"/>
            <a:ext cx="861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大小</a:t>
            </a:r>
            <a:endParaRPr lang="zh-CN" altLang="en-US" sz="2400" b="0">
              <a:solidFill>
                <a:srgbClr val="FF0000"/>
              </a:solidFill>
              <a:ea typeface="宋体" panose="02010600030101010101" pitchFamily="2" charset="-122"/>
            </a:endParaRPr>
          </a:p>
        </p:txBody>
      </p:sp>
      <p:sp>
        <p:nvSpPr>
          <p:cNvPr id="9" name="文本框 8"/>
          <p:cNvSpPr txBox="1"/>
          <p:nvPr/>
        </p:nvSpPr>
        <p:spPr>
          <a:xfrm>
            <a:off x="5281930" y="4954905"/>
            <a:ext cx="71945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长</a:t>
            </a:r>
            <a:endParaRPr lang="zh-CN" altLang="en-US" sz="2400" b="0">
              <a:solidFill>
                <a:srgbClr val="FF0000"/>
              </a:solidFill>
              <a:latin typeface="Times New Roman" panose="02020603050405020304" pitchFamily="18" charset="0"/>
              <a:ea typeface="宋体" panose="02010600030101010101" pitchFamily="2" charset="-122"/>
            </a:endParaRPr>
          </a:p>
        </p:txBody>
      </p:sp>
      <p:pic>
        <p:nvPicPr>
          <p:cNvPr id="10" name="图片 -2147482169" descr="C:\Documents and Settings\Administrator\桌面\江西物理(JK)\N134.TIF"/>
          <p:cNvPicPr>
            <a:picLocks noChangeAspect="1"/>
          </p:cNvPicPr>
          <p:nvPr/>
        </p:nvPicPr>
        <p:blipFill>
          <a:blip r:embed="rId1" r:link="rId2"/>
          <a:stretch>
            <a:fillRect/>
          </a:stretch>
        </p:blipFill>
        <p:spPr>
          <a:xfrm>
            <a:off x="7923530" y="2479675"/>
            <a:ext cx="3450590" cy="1793240"/>
          </a:xfrm>
          <a:prstGeom prst="rect">
            <a:avLst/>
          </a:prstGeom>
          <a:noFill/>
          <a:ln w="9525">
            <a:noFill/>
          </a:ln>
        </p:spPr>
      </p:pic>
      <p:sp>
        <p:nvSpPr>
          <p:cNvPr id="43" name="流程图: 终止 42">
            <a:hlinkClick r:id="rId3" action="ppaction://hlinksldjump"/>
          </p:cNvPr>
          <p:cNvSpPr/>
          <p:nvPr/>
        </p:nvSpPr>
        <p:spPr>
          <a:xfrm>
            <a:off x="9008110" y="557911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73100" y="867410"/>
            <a:ext cx="3049905" cy="521890"/>
            <a:chOff x="894" y="3246"/>
            <a:chExt cx="4803" cy="822"/>
          </a:xfrm>
        </p:grpSpPr>
        <p:sp>
          <p:nvSpPr>
            <p:cNvPr id="20481" name="文本框 4"/>
            <p:cNvSpPr txBox="1"/>
            <p:nvPr/>
          </p:nvSpPr>
          <p:spPr>
            <a:xfrm>
              <a:off x="3894" y="3246"/>
              <a:ext cx="1803"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弹力</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434340" y="1374140"/>
            <a:ext cx="11635105" cy="4742815"/>
          </a:xfrm>
          <a:prstGeom prst="rect">
            <a:avLst/>
          </a:prstGeom>
          <a:noFill/>
          <a:ln w="9525">
            <a:noFill/>
          </a:ln>
        </p:spPr>
        <p:txBody>
          <a:bodyPr wrap="square">
            <a:spAutoFit/>
          </a:bodyPr>
          <a:p>
            <a:pPr indent="0" fontAlgn="auto">
              <a:lnSpc>
                <a:spcPct val="14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弹性与塑性</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弹性：</a:t>
            </a:r>
            <a:r>
              <a:rPr lang="zh-CN" sz="2400">
                <a:ea typeface="宋体" panose="02010600030101010101" pitchFamily="2" charset="-122"/>
              </a:rPr>
              <a:t>物体受力发生形变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不受力时能自动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原状的特性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物体的弹性有一定的限度</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超过这个限度就不能恢复到原来的形状．如使用弹簧时不能超过它的弹性限度</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否</a:t>
            </a:r>
            <a:r>
              <a:rPr lang="zh-CN" sz="2400">
                <a:latin typeface="Times New Roman" panose="02020603050405020304" pitchFamily="18" charset="0"/>
                <a:ea typeface="宋体" panose="02010600030101010101" pitchFamily="2" charset="-122"/>
              </a:rPr>
              <a:t>则会损坏弹簧．</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塑性：</a:t>
            </a:r>
            <a:r>
              <a:rPr lang="zh-CN" sz="2400">
                <a:ea typeface="宋体" panose="02010600030101010101" pitchFamily="2" charset="-122"/>
              </a:rPr>
              <a:t>有些物体形变后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自动地恢复到原来的形状的性质．如橡皮泥．</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弹力</a:t>
            </a:r>
            <a:endParaRPr lang="en-US" sz="2400">
              <a:latin typeface="Times New Roman" panose="02020603050405020304" pitchFamily="18" charset="0"/>
              <a:ea typeface="宋体" panose="02010600030101010101" pitchFamily="2" charset="-122"/>
            </a:endParaRP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sz="2400">
                <a:latin typeface="Times New Roman" panose="02020603050405020304" pitchFamily="18" charset="0"/>
                <a:ea typeface="宋体" panose="02010600030101010101" pitchFamily="2" charset="-122"/>
                <a:cs typeface="Times New Roman" panose="02020603050405020304" pitchFamily="18" charset="0"/>
              </a:rPr>
              <a:t>物体由于发生__________而产生的力叫做弹力，</a:t>
            </a:r>
            <a:r>
              <a:rPr lang="zh-CN" sz="2400">
                <a:latin typeface="Times New Roman" panose="02020603050405020304" pitchFamily="18" charset="0"/>
                <a:ea typeface="宋体" panose="02010600030101010101" pitchFamily="2" charset="-122"/>
                <a:cs typeface="Times New Roman" panose="02020603050405020304" pitchFamily="18" charset="0"/>
              </a:rPr>
              <a:t>弹力的方向与物体形变的方向</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_________</a:t>
            </a:r>
            <a:r>
              <a:rPr lang="zh-CN" sz="2400">
                <a:latin typeface="Times New Roman" panose="02020603050405020304" pitchFamily="18" charset="0"/>
                <a:ea typeface="宋体" panose="02010600030101010101" pitchFamily="2" charset="-122"/>
                <a:cs typeface="Times New Roman" panose="02020603050405020304" pitchFamily="18" charset="0"/>
              </a:rPr>
              <a:t>越大，弹力越大．常见弹力有支持力、压力、拉力、推力等．</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en-US" sz="2400">
                <a:latin typeface="Times New Roman" panose="02020603050405020304" pitchFamily="18" charset="0"/>
                <a:ea typeface="宋体" panose="02010600030101010101" pitchFamily="2" charset="-122"/>
                <a:sym typeface="+mn-ea"/>
              </a:rPr>
              <a:t>(2)</a:t>
            </a:r>
            <a:r>
              <a:rPr lang="zh-CN" sz="2400">
                <a:ea typeface="黑体" panose="02010609060101010101" pitchFamily="49" charset="-122"/>
                <a:sym typeface="+mn-ea"/>
              </a:rPr>
              <a:t>产生条件：</a:t>
            </a:r>
            <a:r>
              <a:rPr lang="en-US" sz="2400">
                <a:latin typeface="Times New Roman" panose="02020603050405020304" pitchFamily="18" charset="0"/>
                <a:ea typeface="宋体" panose="02010600030101010101" pitchFamily="2" charset="-122"/>
                <a:sym typeface="+mn-ea"/>
              </a:rPr>
              <a:t>a.</a:t>
            </a:r>
            <a:r>
              <a:rPr lang="zh-CN" sz="2400">
                <a:ea typeface="宋体" panose="02010600030101010101" pitchFamily="2" charset="-122"/>
                <a:sym typeface="+mn-ea"/>
              </a:rPr>
              <a:t>物体相互接触；</a:t>
            </a:r>
            <a:r>
              <a:rPr lang="en-US" sz="2400">
                <a:latin typeface="Times New Roman" panose="02020603050405020304" pitchFamily="18" charset="0"/>
                <a:ea typeface="宋体" panose="02010600030101010101" pitchFamily="2" charset="-122"/>
                <a:sym typeface="+mn-ea"/>
              </a:rPr>
              <a:t>b.</a:t>
            </a:r>
            <a:r>
              <a:rPr lang="zh-CN" sz="2400">
                <a:ea typeface="宋体" panose="02010600030101010101" pitchFamily="2" charset="-122"/>
                <a:sym typeface="+mn-ea"/>
              </a:rPr>
              <a:t>发生弹性形变．</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6890385" y="1969770"/>
            <a:ext cx="9220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恢复</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4098925" y="3540760"/>
            <a:ext cx="8102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不能</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3658870" y="4553585"/>
            <a:ext cx="147891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弹性形变</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857250" y="5053965"/>
            <a:ext cx="81915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相反</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2201545" y="5066665"/>
            <a:ext cx="112458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形变量</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2" action="ppaction://hlinksldjump"/>
          </p:cNvPr>
          <p:cNvSpPr/>
          <p:nvPr/>
        </p:nvSpPr>
        <p:spPr>
          <a:xfrm>
            <a:off x="8983980" y="56394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P spid="6" grpId="0"/>
      <p:bldP spid="6" grpId="1"/>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94410" y="1032510"/>
            <a:ext cx="4109085" cy="521890"/>
            <a:chOff x="894" y="3246"/>
            <a:chExt cx="6471" cy="822"/>
          </a:xfrm>
        </p:grpSpPr>
        <p:sp>
          <p:nvSpPr>
            <p:cNvPr id="20481" name="文本框 4"/>
            <p:cNvSpPr txBox="1"/>
            <p:nvPr/>
          </p:nvSpPr>
          <p:spPr>
            <a:xfrm>
              <a:off x="3894" y="3246"/>
              <a:ext cx="3471"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重</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力</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892810" y="1668780"/>
            <a:ext cx="10587355"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sz="2400">
                <a:latin typeface="Times New Roman" panose="02020603050405020304" pitchFamily="18" charset="0"/>
                <a:ea typeface="宋体" panose="02010600030101010101" pitchFamily="2" charset="-122"/>
                <a:cs typeface="Times New Roman" panose="02020603050405020304" pitchFamily="18" charset="0"/>
              </a:rPr>
              <a:t>由于____________而使物体受到的力叫做重力，</a:t>
            </a:r>
            <a:r>
              <a:rPr lang="zh-CN" sz="2400">
                <a:latin typeface="Times New Roman" panose="02020603050405020304" pitchFamily="18" charset="0"/>
                <a:ea typeface="宋体" panose="02010600030101010101" pitchFamily="2" charset="-122"/>
                <a:cs typeface="Times New Roman" panose="02020603050405020304" pitchFamily="18" charset="0"/>
              </a:rPr>
              <a:t>用符号</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zh-CN" sz="2400">
                <a:latin typeface="Times New Roman" panose="02020603050405020304" pitchFamily="18" charset="0"/>
                <a:ea typeface="宋体" panose="02010600030101010101" pitchFamily="2" charset="-122"/>
                <a:cs typeface="Times New Roman" panose="02020603050405020304" pitchFamily="18" charset="0"/>
              </a:rPr>
              <a:t>表示．重力的施力物体是地球，地球附近的所有物体都受到重力的作用．</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大小：</a:t>
            </a:r>
            <a:r>
              <a:rPr lang="zh-CN" sz="2400">
                <a:latin typeface="Times New Roman" panose="02020603050405020304" pitchFamily="18" charset="0"/>
                <a:ea typeface="宋体" panose="02010600030101010101" pitchFamily="2" charset="-122"/>
                <a:cs typeface="Times New Roman" panose="02020603050405020304" pitchFamily="18" charset="0"/>
              </a:rPr>
              <a:t>物体所受的重力跟它的质量成</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计算公式为</a:t>
            </a:r>
            <a:r>
              <a:rPr lang="en-US" sz="2400" i="1">
                <a:latin typeface="Times New Roman" panose="02020603050405020304" pitchFamily="18" charset="0"/>
                <a:ea typeface="宋体" panose="02010600030101010101" pitchFamily="2" charset="-122"/>
                <a:cs typeface="Times New Roman" panose="02020603050405020304" pitchFamily="18" charset="0"/>
              </a:rPr>
              <a:t>G</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[2017.20(2)</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2015.19(1)]</a:t>
            </a:r>
            <a:r>
              <a:rPr lang="zh-CN" alt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其中</a:t>
            </a:r>
            <a:r>
              <a:rPr lang="en-US" sz="2400" i="1">
                <a:latin typeface="Times New Roman" panose="02020603050405020304" pitchFamily="18" charset="0"/>
                <a:cs typeface="Times New Roman" panose="02020603050405020304" pitchFamily="18" charset="0"/>
              </a:rPr>
              <a:t>g</a:t>
            </a:r>
            <a:r>
              <a:rPr lang="zh-CN" sz="2400">
                <a:latin typeface="Times New Roman" panose="02020603050405020304" pitchFamily="18" charset="0"/>
                <a:ea typeface="宋体" panose="02010600030101010101" pitchFamily="2" charset="-122"/>
                <a:cs typeface="Times New Roman" panose="02020603050405020304" pitchFamily="18" charset="0"/>
              </a:rPr>
              <a:t>表示重力与质量的比值，单位是牛每千克，符号</a:t>
            </a:r>
            <a:r>
              <a:rPr lang="en-US" sz="2400">
                <a:latin typeface="Times New Roman" panose="02020603050405020304" pitchFamily="18" charset="0"/>
                <a:cs typeface="Times New Roman" panose="02020603050405020304" pitchFamily="18" charset="0"/>
              </a:rPr>
              <a:t>_</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g</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9.8 N/kg</a:t>
            </a:r>
            <a:r>
              <a:rPr lang="zh-CN" sz="2400">
                <a:latin typeface="Times New Roman" panose="02020603050405020304" pitchFamily="18" charset="0"/>
                <a:ea typeface="宋体" panose="02010600030101010101" pitchFamily="2" charset="-122"/>
                <a:cs typeface="Times New Roman" panose="02020603050405020304" pitchFamily="18" charset="0"/>
              </a:rPr>
              <a:t>，它表示质量为</a:t>
            </a:r>
            <a:r>
              <a:rPr lang="en-US" sz="2400">
                <a:latin typeface="Times New Roman" panose="02020603050405020304" pitchFamily="18" charset="0"/>
                <a:ea typeface="宋体" panose="02010600030101010101" pitchFamily="2" charset="-122"/>
                <a:cs typeface="Times New Roman" panose="02020603050405020304" pitchFamily="18" charset="0"/>
              </a:rPr>
              <a:t>1 kg</a:t>
            </a:r>
            <a:r>
              <a:rPr lang="zh-CN" sz="2400">
                <a:latin typeface="Times New Roman" panose="02020603050405020304" pitchFamily="18" charset="0"/>
                <a:ea typeface="宋体" panose="02010600030101010101" pitchFamily="2" charset="-122"/>
                <a:cs typeface="Times New Roman" panose="02020603050405020304" pitchFamily="18" charset="0"/>
              </a:rPr>
              <a:t>的物体所受的重力为</a:t>
            </a:r>
            <a:r>
              <a:rPr lang="en-US" sz="2400">
                <a:latin typeface="Times New Roman" panose="02020603050405020304" pitchFamily="18" charset="0"/>
                <a:ea typeface="宋体" panose="02010600030101010101" pitchFamily="2" charset="-122"/>
                <a:cs typeface="Times New Roman" panose="02020603050405020304" pitchFamily="18" charset="0"/>
              </a:rPr>
              <a:t>9.8 N</a:t>
            </a:r>
            <a:r>
              <a:rPr lang="zh-CN" sz="2400">
                <a:latin typeface="Times New Roman" panose="02020603050405020304" pitchFamily="18" charset="0"/>
                <a:ea typeface="宋体" panose="02010600030101010101" pitchFamily="2" charset="-122"/>
                <a:cs typeface="Times New Roman" panose="02020603050405020304" pitchFamily="18" charset="0"/>
              </a:rPr>
              <a:t>．在粗略计算时，</a:t>
            </a:r>
            <a:r>
              <a:rPr lang="en-US" sz="2400" i="1">
                <a:latin typeface="Times New Roman" panose="02020603050405020304" pitchFamily="18" charset="0"/>
                <a:cs typeface="Times New Roman" panose="02020603050405020304" pitchFamily="18" charset="0"/>
              </a:rPr>
              <a:t>g</a:t>
            </a:r>
            <a:r>
              <a:rPr lang="zh-CN" sz="2400">
                <a:latin typeface="Times New Roman" panose="02020603050405020304" pitchFamily="18" charset="0"/>
                <a:ea typeface="宋体" panose="02010600030101010101" pitchFamily="2" charset="-122"/>
                <a:cs typeface="Times New Roman" panose="02020603050405020304" pitchFamily="18" charset="0"/>
              </a:rPr>
              <a:t>可以取</a:t>
            </a:r>
            <a:r>
              <a:rPr lang="en-US" sz="2400">
                <a:latin typeface="Times New Roman" panose="02020603050405020304" pitchFamily="18" charset="0"/>
                <a:cs typeface="Times New Roman" panose="02020603050405020304" pitchFamily="18" charset="0"/>
              </a:rPr>
              <a:t>10 N/kg.</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黑体" panose="02010609060101010101" pitchFamily="49" charset="-122"/>
                <a:cs typeface="Times New Roman" panose="02020603050405020304" pitchFamily="18" charset="0"/>
              </a:rPr>
              <a:t>方向：</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a:t>
            </a:r>
            <a:r>
              <a:rPr lang="en-US" sz="2400">
                <a:latin typeface="Times New Roman" panose="02020603050405020304" pitchFamily="18" charset="0"/>
                <a:ea typeface="宋体" panose="02010600030101010101" pitchFamily="2" charset="-122"/>
                <a:cs typeface="Times New Roman" panose="02020603050405020304" pitchFamily="18" charset="0"/>
              </a:rPr>
              <a:t>___</a:t>
            </a:r>
            <a:r>
              <a:rPr lang="zh-CN" sz="2400">
                <a:latin typeface="Times New Roman" panose="02020603050405020304" pitchFamily="18" charset="0"/>
                <a:ea typeface="宋体" panose="02010600030101010101" pitchFamily="2" charset="-122"/>
                <a:cs typeface="Times New Roman" panose="02020603050405020304" pitchFamily="18" charset="0"/>
              </a:rPr>
              <a:t>．生活中常利用重力方向这一特点判断物体是否竖直，如铅垂线．</a:t>
            </a:r>
            <a:endParaRPr lang="zh-CN" altLang="en-US" sz="2400">
              <a:latin typeface="Times New Roman" panose="02020603050405020304" pitchFamily="18" charset="0"/>
              <a:cs typeface="Times New Roman" panose="02020603050405020304" pitchFamily="18" charset="0"/>
            </a:endParaRPr>
          </a:p>
        </p:txBody>
      </p:sp>
      <p:sp>
        <p:nvSpPr>
          <p:cNvPr id="4" name="文本框 3"/>
          <p:cNvSpPr txBox="1"/>
          <p:nvPr/>
        </p:nvSpPr>
        <p:spPr>
          <a:xfrm>
            <a:off x="2979420" y="1798320"/>
            <a:ext cx="185547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地球的吸引</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9742170" y="1772920"/>
            <a:ext cx="515620"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rPr>
              <a:t>G</a:t>
            </a:r>
            <a:endParaRPr lang="en-US" altLang="en-US" sz="2400" b="0" i="1">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6525260" y="2907030"/>
            <a:ext cx="850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正比</a:t>
            </a:r>
            <a:endParaRPr lang="zh-CN" altLang="en-US" sz="2400" b="0">
              <a:solidFill>
                <a:srgbClr val="FF0000"/>
              </a:solidFill>
              <a:ea typeface="宋体" panose="02010600030101010101" pitchFamily="2" charset="-122"/>
            </a:endParaRPr>
          </a:p>
        </p:txBody>
      </p:sp>
      <p:sp>
        <p:nvSpPr>
          <p:cNvPr id="7" name="文本框 6"/>
          <p:cNvSpPr txBox="1"/>
          <p:nvPr/>
        </p:nvSpPr>
        <p:spPr>
          <a:xfrm>
            <a:off x="3220720" y="3406775"/>
            <a:ext cx="607060"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mg</a:t>
            </a:r>
            <a:endParaRPr lang="en-US" alt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4825365" y="3952875"/>
            <a:ext cx="8204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N/kg</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2332990" y="5080635"/>
            <a:ext cx="15709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竖直向下</a:t>
            </a:r>
            <a:endParaRPr lang="zh-CN" altLang="en-US" sz="2400" b="0">
              <a:solidFill>
                <a:srgbClr val="FF0000"/>
              </a:solidFill>
              <a:ea typeface="宋体" panose="02010600030101010101" pitchFamily="2" charset="-122"/>
            </a:endParaRPr>
          </a:p>
        </p:txBody>
      </p:sp>
      <p:sp>
        <p:nvSpPr>
          <p:cNvPr id="43" name="流程图: 终止 42">
            <a:hlinkClick r:id="rId2" action="ppaction://hlinksldjump"/>
          </p:cNvPr>
          <p:cNvSpPr/>
          <p:nvPr/>
        </p:nvSpPr>
        <p:spPr>
          <a:xfrm>
            <a:off x="8934450" y="567499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0420" y="631825"/>
            <a:ext cx="10729595" cy="5775960"/>
          </a:xfrm>
          <a:prstGeom prst="rect">
            <a:avLst/>
          </a:prstGeom>
          <a:noFill/>
          <a:ln w="9525">
            <a:noFill/>
          </a:ln>
        </p:spPr>
        <p:txBody>
          <a:bodyPr wrap="square">
            <a:spAutoFit/>
          </a:bodyPr>
          <a:p>
            <a:pPr indent="0" fontAlgn="auto">
              <a:lnSpc>
                <a:spcPct val="140000"/>
              </a:lnSpc>
            </a:pPr>
            <a:r>
              <a:rPr lang="en-US" sz="2400">
                <a:latin typeface="Times New Roman" panose="02020603050405020304" pitchFamily="18" charset="0"/>
                <a:ea typeface="黑体" panose="02010609060101010101" pitchFamily="49" charset="-122"/>
              </a:rPr>
              <a:t>4. </a:t>
            </a:r>
            <a:r>
              <a:rPr lang="zh-CN" sz="2400">
                <a:ea typeface="黑体" panose="02010609060101010101" pitchFamily="49" charset="-122"/>
              </a:rPr>
              <a:t>重心</a:t>
            </a:r>
            <a:endParaRPr lang="zh-CN" sz="2400">
              <a:ea typeface="黑体" panose="02010609060101010101" pitchFamily="49" charset="-122"/>
            </a:endParaRPr>
          </a:p>
          <a:p>
            <a:pPr indent="0" fontAlgn="auto">
              <a:lnSpc>
                <a:spcPct val="140000"/>
              </a:lnSpc>
            </a:pPr>
            <a:r>
              <a:rPr lang="en-US" sz="2400">
                <a:latin typeface="Times New Roman" panose="02020603050405020304" pitchFamily="18" charset="0"/>
                <a:ea typeface="宋体" panose="02010600030101010101" pitchFamily="2" charset="-122"/>
              </a:rPr>
              <a:t>(1)</a:t>
            </a:r>
            <a:r>
              <a:rPr lang="zh-CN" sz="2400">
                <a:ea typeface="黑体" panose="02010609060101010101" pitchFamily="49" charset="-122"/>
              </a:rPr>
              <a:t>定义：</a:t>
            </a:r>
            <a:r>
              <a:rPr lang="zh-CN" sz="2400">
                <a:ea typeface="宋体" panose="02010600030101010101" pitchFamily="2" charset="-122"/>
              </a:rPr>
              <a:t>重力的等效作用点叫做物体的重心．</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位置：</a:t>
            </a:r>
            <a:r>
              <a:rPr lang="zh-CN" sz="2400">
                <a:ea typeface="宋体" panose="02010600030101010101" pitchFamily="2" charset="-122"/>
              </a:rPr>
              <a:t>形状规则</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质量分布均匀的物体</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重心在它的</a:t>
            </a:r>
            <a:r>
              <a:rPr lang="en-US" sz="240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rPr>
              <a:t>___</a:t>
            </a:r>
            <a:r>
              <a:rPr lang="zh-CN" sz="2400">
                <a:ea typeface="宋体" panose="02010600030101010101" pitchFamily="2" charset="-122"/>
              </a:rPr>
              <a:t>上</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不规则物体的重心可用悬挂法找出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物体的重心越低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其稳定性越</a:t>
            </a:r>
            <a:r>
              <a:rPr lang="en-US" sz="2400">
                <a:latin typeface="Times New Roman" panose="02020603050405020304" pitchFamily="18" charset="0"/>
                <a:ea typeface="宋体" panose="02010600030101010101" pitchFamily="2" charset="-122"/>
              </a:rPr>
              <a:t>________. </a:t>
            </a:r>
            <a:r>
              <a:rPr lang="zh-CN" sz="2400">
                <a:ea typeface="宋体" panose="02010600030101010101" pitchFamily="2" charset="-122"/>
              </a:rPr>
              <a:t>重心不一定在物体上．</a:t>
            </a:r>
            <a:r>
              <a:rPr lang="en-US" sz="2400">
                <a:latin typeface="Times New Roman" panose="02020603050405020304" pitchFamily="18" charset="0"/>
                <a:ea typeface="黑体" panose="02010609060101010101" pitchFamily="49" charset="-122"/>
              </a:rPr>
              <a:t>5. </a:t>
            </a:r>
            <a:r>
              <a:rPr lang="zh-CN" sz="2400">
                <a:ea typeface="黑体" panose="02010609060101010101" pitchFamily="49" charset="-122"/>
              </a:rPr>
              <a:t>常考物体重力的估测</a:t>
            </a:r>
            <a:r>
              <a:rPr lang="en-US" sz="2400">
                <a:latin typeface="Times New Roman" panose="02020603050405020304" pitchFamily="18" charset="0"/>
                <a:cs typeface="仿宋_GB2312" charset="0"/>
              </a:rPr>
              <a:t>(2019.2</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Times New Roman" panose="02020603050405020304" pitchFamily="18" charset="0"/>
              </a:rPr>
              <a:t>2016.1</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一名初中生的重力约为</a:t>
            </a:r>
            <a:r>
              <a:rPr lang="en-US" sz="2400">
                <a:latin typeface="Times New Roman" panose="02020603050405020304" pitchFamily="18" charset="0"/>
                <a:ea typeface="宋体" panose="02010600030101010101" pitchFamily="2" charset="-122"/>
              </a:rPr>
              <a:t>500 N</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一个篮球的重力约为</a:t>
            </a:r>
            <a:r>
              <a:rPr lang="en-US" sz="2400">
                <a:latin typeface="Times New Roman" panose="02020603050405020304" pitchFamily="18" charset="0"/>
                <a:ea typeface="宋体" panose="02010600030101010101" pitchFamily="2" charset="-122"/>
              </a:rPr>
              <a:t>5 N</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一瓶矿泉水的重力约为</a:t>
            </a:r>
            <a:r>
              <a:rPr lang="en-US" sz="2400">
                <a:latin typeface="Times New Roman" panose="02020603050405020304" pitchFamily="18" charset="0"/>
                <a:ea typeface="宋体" panose="02010600030101010101" pitchFamily="2" charset="-122"/>
              </a:rPr>
              <a:t>5 N</a:t>
            </a:r>
            <a:r>
              <a:rPr lang="zh-CN" sz="240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物理课本的重力约为</a:t>
            </a:r>
            <a:r>
              <a:rPr lang="en-US" sz="2400">
                <a:latin typeface="Times New Roman" panose="02020603050405020304" pitchFamily="18" charset="0"/>
                <a:ea typeface="宋体" panose="02010600030101010101" pitchFamily="2" charset="-122"/>
                <a:cs typeface="Times New Roman" panose="02020603050405020304" pitchFamily="18" charset="0"/>
              </a:rPr>
              <a:t>2 N</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en-US" sz="2400">
                <a:latin typeface="Times New Roman" panose="02020603050405020304" pitchFamily="18" charset="0"/>
                <a:ea typeface="宋体" panose="02010600030101010101" pitchFamily="2" charset="-122"/>
                <a:sym typeface="+mn-ea"/>
              </a:rPr>
              <a:t>(5)</a:t>
            </a:r>
            <a:r>
              <a:rPr lang="zh-CN" sz="2400">
                <a:ea typeface="宋体" panose="02010600030101010101" pitchFamily="2" charset="-122"/>
                <a:sym typeface="+mn-ea"/>
              </a:rPr>
              <a:t>智能手机的重力约为</a:t>
            </a:r>
            <a:r>
              <a:rPr lang="en-US" sz="2400">
                <a:latin typeface="Times New Roman" panose="02020603050405020304" pitchFamily="18" charset="0"/>
                <a:ea typeface="宋体" panose="02010600030101010101" pitchFamily="2" charset="-122"/>
                <a:sym typeface="+mn-ea"/>
              </a:rPr>
              <a:t>2 N</a:t>
            </a:r>
            <a:r>
              <a:rPr lang="zh-CN" sz="2400">
                <a:ea typeface="宋体" panose="02010600030101010101" pitchFamily="2" charset="-122"/>
                <a:sym typeface="+mn-ea"/>
              </a:rPr>
              <a:t>；</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8396605" y="1750695"/>
            <a:ext cx="15208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几何中心</a:t>
            </a:r>
            <a:endParaRPr lang="zh-CN" altLang="en-US" sz="2400" b="0">
              <a:solidFill>
                <a:srgbClr val="FF0000"/>
              </a:solidFill>
              <a:ea typeface="宋体" panose="02010600030101010101" pitchFamily="2" charset="-122"/>
            </a:endParaRPr>
          </a:p>
        </p:txBody>
      </p:sp>
      <p:sp>
        <p:nvSpPr>
          <p:cNvPr id="3" name="文本框 2"/>
          <p:cNvSpPr txBox="1"/>
          <p:nvPr/>
        </p:nvSpPr>
        <p:spPr>
          <a:xfrm>
            <a:off x="9248140" y="2287270"/>
            <a:ext cx="4959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好</a:t>
            </a:r>
            <a:endParaRPr lang="zh-CN" altLang="en-US" sz="2400" b="0">
              <a:solidFill>
                <a:srgbClr val="FF0000"/>
              </a:solidFill>
              <a:ea typeface="宋体" panose="02010600030101010101" pitchFamily="2" charset="-122"/>
            </a:endParaRPr>
          </a:p>
        </p:txBody>
      </p:sp>
      <p:sp>
        <p:nvSpPr>
          <p:cNvPr id="43" name="流程图: 终止 42">
            <a:hlinkClick r:id="rId1" action="ppaction://hlinksldjump"/>
          </p:cNvPr>
          <p:cNvSpPr/>
          <p:nvPr/>
        </p:nvSpPr>
        <p:spPr>
          <a:xfrm>
            <a:off x="9044940" y="537972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UNIT_TABLE_BEAUTIFY" val="smartTable{4966f0ca-12c3-4b91-a955-65347a108f78}"/>
</p:tagLst>
</file>

<file path=ppt/tags/tag8.xml><?xml version="1.0" encoding="utf-8"?>
<p:tagLst xmlns:p="http://schemas.openxmlformats.org/presentationml/2006/main">
  <p:tag name="KSO_WM_UNIT_TABLE_BEAUTIFY" val="smartTable{024b2b7e-11f2-4508-bcd2-b07a608f8e1d}"/>
</p:tagLst>
</file>

<file path=ppt/tags/tag9.xml><?xml version="1.0" encoding="utf-8"?>
<p:tagLst xmlns:p="http://schemas.openxmlformats.org/presentationml/2006/main">
  <p:tag name="KSO_WM_UNIT_TABLE_BEAUTIFY" val="smartTable{9566d1a6-1772-4b58-b898-52201f6263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8450</Words>
  <Application>WPS 演示</Application>
  <PresentationFormat>宽屏</PresentationFormat>
  <Paragraphs>741</Paragraphs>
  <Slides>54</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54</vt:i4>
      </vt:variant>
    </vt:vector>
  </HeadingPairs>
  <TitlesOfParts>
    <vt:vector size="68" baseType="lpstr">
      <vt:lpstr>Arial</vt:lpstr>
      <vt:lpstr>宋体</vt:lpstr>
      <vt:lpstr>Wingdings</vt:lpstr>
      <vt:lpstr>Times New Roman</vt:lpstr>
      <vt:lpstr>黑体</vt:lpstr>
      <vt:lpstr>微软雅黑</vt:lpstr>
      <vt:lpstr>方正粗黑宋简体</vt:lpstr>
      <vt:lpstr>仿宋_GB2312</vt:lpstr>
      <vt:lpstr>仿宋</vt:lpstr>
      <vt:lpstr>楷体_GB2312</vt:lpstr>
      <vt:lpstr>新宋体</vt:lpstr>
      <vt:lpstr>Calibri</vt:lpstr>
      <vt:lpstr>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