
<file path=[Content_Types].xml><?xml version="1.0" encoding="utf-8"?>
<Types xmlns="http://schemas.openxmlformats.org/package/2006/content-types">
  <Default Extension="jpeg" ContentType="image/jpeg"/>
  <Default Extension="png" ContentType="image/png"/>
  <Default Extension="tiff" ContentType="image/tif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8" r:id="rId3"/>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slide" Target="slide13.xm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6.emf"/></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tags" Target="../tags/tag13.xml"/><Relationship Id="rId2" Type="http://schemas.openxmlformats.org/officeDocument/2006/relationships/image" Target="../media/image6.emf"/><Relationship Id="rId1" Type="http://schemas.openxmlformats.org/officeDocument/2006/relationships/image" Target="../media/image7.emf"/></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8.emf"/></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tags" Target="../tags/tag15.xml"/><Relationship Id="rId2" Type="http://schemas.openxmlformats.org/officeDocument/2006/relationships/image" Target="../media/image9.emf"/><Relationship Id="rId1" Type="http://schemas.openxmlformats.org/officeDocument/2006/relationships/image" Target="../media/image1.tiff"/></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9.em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10.em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9289;&#29702;&#65288;&#23665;&#35199;&#65289;\&#23665;&#35199;&#29289;&#29702;\X197.TIF" TargetMode="Externa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9289;&#29702;&#65288;&#23665;&#35199;&#65289;\&#23665;&#35199;&#29289;&#29702;\X197.TIF" TargetMode="Externa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em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9289;&#29702;&#65288;&#23665;&#35199;&#65289;\&#23665;&#35199;&#29289;&#29702;\X199.TIF" TargetMode="Externa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4.xml"/><Relationship Id="rId3" Type="http://schemas.openxmlformats.org/officeDocument/2006/relationships/image" Target="../media/image2.emf"/><Relationship Id="rId2" Type="http://schemas.openxmlformats.org/officeDocument/2006/relationships/image" Target="../media/image2.tiff"/><Relationship Id="rId1" Type="http://schemas.openxmlformats.org/officeDocument/2006/relationships/image" Target="../media/image1.tiff"/></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9289;&#29702;&#65288;&#23665;&#35199;&#65289;\&#23665;&#35199;&#29289;&#29702;\X199.TIF" TargetMode="Externa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tags" Target="../tags/tag8.xml"/><Relationship Id="rId2" Type="http://schemas.openxmlformats.org/officeDocument/2006/relationships/image" Target="../media/image4.emf"/><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4.emf"/></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tags" Target="../tags/tag10.xml"/><Relationship Id="rId2" Type="http://schemas.openxmlformats.org/officeDocument/2006/relationships/image" Target="../media/image4.emf"/><Relationship Id="rId1" Type="http://schemas.openxmlformats.org/officeDocument/2006/relationships/image" Target="../media/image5.emf"/></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3.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3133725" y="380492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3133725" y="4907280"/>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山西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4" name="矩形 103"/>
          <p:cNvSpPr/>
          <p:nvPr/>
        </p:nvSpPr>
        <p:spPr>
          <a:xfrm>
            <a:off x="2419985" y="1110615"/>
            <a:ext cx="718820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第十六章</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电功率</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2232660" y="2503170"/>
            <a:ext cx="7706360"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fontAlgn="auto">
              <a:lnSpc>
                <a:spcPct val="150000"/>
              </a:lnSpc>
              <a:spcBef>
                <a:spcPct val="0"/>
              </a:spcBef>
              <a:spcAft>
                <a:spcPct val="0"/>
              </a:spcAft>
              <a:buClrTx/>
              <a:buSzTx/>
              <a:buFontTx/>
              <a:buNone/>
            </a:pPr>
            <a:r>
              <a:rPr 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第</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3</a:t>
            </a:r>
            <a:r>
              <a:rPr 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节 测量小灯泡的电功率实验 </a:t>
            </a:r>
            <a:endParaRPr 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2630" y="1289050"/>
            <a:ext cx="1073785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(8)</a:t>
            </a:r>
            <a:r>
              <a:rPr lang="zh-CN" sz="2400">
                <a:latin typeface="Times New Roman" panose="02020603050405020304" pitchFamily="18" charset="0"/>
                <a:ea typeface="宋体" panose="02010600030101010101" pitchFamily="2" charset="-122"/>
                <a:cs typeface="Times New Roman" panose="02020603050405020304" pitchFamily="18" charset="0"/>
              </a:rPr>
              <a:t>完成上述测量后，不用电压表，用如图丁所示的电路测量已知额定电流为</a:t>
            </a:r>
            <a:r>
              <a:rPr lang="en-US" sz="2400" i="1">
                <a:latin typeface="Times New Roman" panose="02020603050405020304" pitchFamily="18" charset="0"/>
                <a:cs typeface="Times New Roman" panose="02020603050405020304" pitchFamily="18" charset="0"/>
              </a:rPr>
              <a:t>I</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额</a:t>
            </a:r>
            <a:r>
              <a:rPr lang="zh-CN" sz="2400">
                <a:latin typeface="Times New Roman" panose="02020603050405020304" pitchFamily="18" charset="0"/>
                <a:ea typeface="宋体" panose="02010600030101010101" pitchFamily="2" charset="-122"/>
                <a:cs typeface="Times New Roman" panose="02020603050405020304" pitchFamily="18" charset="0"/>
              </a:rPr>
              <a:t>的小灯泡的额定功率，定值电阻阻值为</a:t>
            </a:r>
            <a:r>
              <a:rPr lang="en-US" sz="2400" i="1">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0</a:t>
            </a:r>
            <a:r>
              <a:rPr lang="zh-CN" sz="2400">
                <a:latin typeface="Times New Roman" panose="02020603050405020304" pitchFamily="18" charset="0"/>
                <a:ea typeface="宋体" panose="02010600030101010101" pitchFamily="2" charset="-122"/>
                <a:cs typeface="Times New Roman" panose="02020603050405020304" pitchFamily="18" charset="0"/>
              </a:rPr>
              <a:t>，实验步骤如下，请补充完整：</a:t>
            </a:r>
            <a:r>
              <a:rPr lang="en-US" sz="2400">
                <a:latin typeface="Times New Roman" panose="02020603050405020304" pitchFamily="18" charset="0"/>
                <a:cs typeface="Times New Roman" panose="02020603050405020304" pitchFamily="18" charset="0"/>
              </a:rPr>
              <a:t>①</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②</a:t>
            </a:r>
            <a:r>
              <a:rPr lang="zh-CN" sz="2400">
                <a:latin typeface="Times New Roman" panose="02020603050405020304" pitchFamily="18" charset="0"/>
                <a:ea typeface="宋体" panose="02010600030101010101" pitchFamily="2" charset="-122"/>
                <a:cs typeface="Times New Roman" panose="02020603050405020304" pitchFamily="18" charset="0"/>
              </a:rPr>
              <a:t>保持滑动变阻器滑片位置不变，闭合</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，断</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开</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，记录下此时电流表的示数为</a:t>
            </a:r>
            <a:r>
              <a:rPr lang="en-US" sz="2400" i="1">
                <a:latin typeface="Times New Roman" panose="02020603050405020304" pitchFamily="18" charset="0"/>
                <a:cs typeface="Times New Roman" panose="02020603050405020304" pitchFamily="18" charset="0"/>
              </a:rPr>
              <a:t>I</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③</a:t>
            </a:r>
            <a:r>
              <a:rPr lang="zh-CN" sz="2400">
                <a:latin typeface="Times New Roman" panose="02020603050405020304" pitchFamily="18" charset="0"/>
                <a:ea typeface="宋体" panose="02010600030101010101" pitchFamily="2" charset="-122"/>
                <a:cs typeface="Times New Roman" panose="02020603050405020304" pitchFamily="18" charset="0"/>
              </a:rPr>
              <a:t>小灯泡的额定功率的表达式为</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i="1">
                <a:latin typeface="Times New Roman" panose="02020603050405020304" pitchFamily="18" charset="0"/>
                <a:cs typeface="Times New Roman" panose="02020603050405020304" pitchFamily="18" charset="0"/>
              </a:rPr>
              <a:t>P</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额</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1"/>
          <a:srcRect r="57734" b="14485"/>
          <a:stretch>
            <a:fillRect/>
          </a:stretch>
        </p:blipFill>
        <p:spPr>
          <a:xfrm>
            <a:off x="8388350" y="3068320"/>
            <a:ext cx="2168525" cy="2280920"/>
          </a:xfrm>
          <a:prstGeom prst="rect">
            <a:avLst/>
          </a:prstGeom>
        </p:spPr>
      </p:pic>
      <p:sp>
        <p:nvSpPr>
          <p:cNvPr id="6" name="文本框 5"/>
          <p:cNvSpPr txBox="1"/>
          <p:nvPr/>
        </p:nvSpPr>
        <p:spPr>
          <a:xfrm>
            <a:off x="8679815" y="5502910"/>
            <a:ext cx="1312545" cy="368300"/>
          </a:xfrm>
          <a:prstGeom prst="rect">
            <a:avLst/>
          </a:prstGeom>
          <a:noFill/>
          <a:ln w="9525">
            <a:noFill/>
          </a:ln>
        </p:spPr>
        <p:txBody>
          <a:bodyPr wrap="square">
            <a:spAutoFit/>
          </a:bodyPr>
          <a:p>
            <a:pPr algn="ctr"/>
            <a:r>
              <a:rPr lang="zh-CN" sz="1800">
                <a:cs typeface="楷体_GB2312" charset="0"/>
              </a:rPr>
              <a:t>例题图丁</a:t>
            </a:r>
            <a:endParaRPr lang="zh-CN" altLang="en-US" sz="1800"/>
          </a:p>
        </p:txBody>
      </p:sp>
      <p:sp>
        <p:nvSpPr>
          <p:cNvPr id="7" name="文本框 6"/>
          <p:cNvSpPr txBox="1"/>
          <p:nvPr/>
        </p:nvSpPr>
        <p:spPr>
          <a:xfrm>
            <a:off x="1466215" y="2473325"/>
            <a:ext cx="864616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闭合</a:t>
            </a:r>
            <a:r>
              <a:rPr lang="en-US" sz="2400">
                <a:solidFill>
                  <a:srgbClr val="FF0000"/>
                </a:solidFill>
                <a:latin typeface="Times New Roman" panose="02020603050405020304" pitchFamily="18" charset="0"/>
                <a:ea typeface="宋体" panose="02010600030101010101" pitchFamily="2" charset="-122"/>
              </a:rPr>
              <a:t>S</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S</a:t>
            </a:r>
            <a:r>
              <a:rPr lang="en-US" sz="240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断开</a:t>
            </a:r>
            <a:r>
              <a:rPr lang="en-US" sz="2400">
                <a:solidFill>
                  <a:srgbClr val="FF0000"/>
                </a:solidFill>
                <a:latin typeface="Times New Roman" panose="02020603050405020304" pitchFamily="18" charset="0"/>
                <a:ea typeface="宋体" panose="02010600030101010101" pitchFamily="2" charset="-122"/>
              </a:rPr>
              <a:t>S</a:t>
            </a:r>
            <a:r>
              <a:rPr lang="en-US" sz="240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调节滑片位置</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使电流表示数为</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I</a:t>
            </a:r>
            <a:r>
              <a:rPr lang="zh-CN" sz="2400" baseline="-25000">
                <a:solidFill>
                  <a:srgbClr val="FF0000"/>
                </a:solidFill>
                <a:ea typeface="宋体" panose="02010600030101010101" pitchFamily="2" charset="-122"/>
              </a:rPr>
              <a:t>额</a:t>
            </a:r>
            <a:endParaRPr lang="zh-CN" altLang="en-US"/>
          </a:p>
        </p:txBody>
      </p:sp>
      <p:sp>
        <p:nvSpPr>
          <p:cNvPr id="8" name="文本框 7"/>
          <p:cNvSpPr txBox="1"/>
          <p:nvPr/>
        </p:nvSpPr>
        <p:spPr>
          <a:xfrm>
            <a:off x="1537970" y="4654550"/>
            <a:ext cx="17881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I</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I</a:t>
            </a:r>
            <a:r>
              <a:rPr lang="zh-CN" sz="2400" baseline="-25000">
                <a:solidFill>
                  <a:srgbClr val="FF0000"/>
                </a:solidFill>
                <a:ea typeface="宋体" panose="02010600030101010101" pitchFamily="2" charset="-122"/>
              </a:rPr>
              <a:t>额</a:t>
            </a:r>
            <a:r>
              <a:rPr lang="en-US" sz="2400">
                <a:solidFill>
                  <a:srgbClr val="FF0000"/>
                </a:solidFill>
                <a:latin typeface="Times New Roman" panose="02020603050405020304" pitchFamily="18" charset="0"/>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I</a:t>
            </a:r>
            <a:r>
              <a:rPr lang="zh-CN" sz="2400" baseline="-25000">
                <a:solidFill>
                  <a:srgbClr val="FF0000"/>
                </a:solidFill>
                <a:ea typeface="宋体" panose="02010600030101010101" pitchFamily="2" charset="-122"/>
              </a:rPr>
              <a:t>额</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R</a:t>
            </a:r>
            <a:r>
              <a:rPr lang="en-US" sz="240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0</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11835" y="1156335"/>
            <a:ext cx="1062355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9)</a:t>
            </a:r>
            <a:r>
              <a:rPr lang="zh-CN" sz="2400">
                <a:ea typeface="宋体" panose="02010600030101010101" pitchFamily="2" charset="-122"/>
              </a:rPr>
              <a:t>若实验中电流表已损坏</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添加一个电阻箱利用如图戊所示的电路也能测出额定电压为</a:t>
            </a:r>
            <a:r>
              <a:rPr lang="en-US" sz="2400">
                <a:latin typeface="Times New Roman" panose="02020603050405020304" pitchFamily="18" charset="0"/>
                <a:ea typeface="宋体" panose="02010600030101010101" pitchFamily="2" charset="-122"/>
              </a:rPr>
              <a:t>3.8 V</a:t>
            </a:r>
            <a:r>
              <a:rPr lang="zh-CN" sz="2400">
                <a:ea typeface="宋体" panose="02010600030101010101" pitchFamily="2" charset="-122"/>
              </a:rPr>
              <a:t>的小灯泡的额定功率</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请完成下列实验步骤：</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只闭合开关</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移动滑动变阻器的滑片</a:t>
            </a:r>
            <a:r>
              <a:rPr lang="en-US" sz="2400" i="1">
                <a:latin typeface="Times New Roman" panose="02020603050405020304" pitchFamily="18" charset="0"/>
                <a:cs typeface="Times New Roman" panose="02020603050405020304" pitchFamily="18" charset="0"/>
              </a:rPr>
              <a:t>P</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使电压表的示数为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②</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，调节电阻箱，</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使电压表的示数为</a:t>
            </a:r>
            <a:r>
              <a:rPr lang="en-US" sz="2400">
                <a:latin typeface="Times New Roman" panose="02020603050405020304" pitchFamily="18" charset="0"/>
                <a:ea typeface="宋体" panose="02010600030101010101" pitchFamily="2" charset="-122"/>
                <a:cs typeface="Times New Roman" panose="02020603050405020304" pitchFamily="18" charset="0"/>
              </a:rPr>
              <a:t>3.8 V</a:t>
            </a:r>
            <a:r>
              <a:rPr lang="zh-CN" sz="2400">
                <a:latin typeface="Times New Roman" panose="02020603050405020304" pitchFamily="18" charset="0"/>
                <a:ea typeface="宋体" panose="02010600030101010101" pitchFamily="2" charset="-122"/>
                <a:cs typeface="Times New Roman" panose="02020603050405020304" pitchFamily="18" charset="0"/>
              </a:rPr>
              <a:t>，读出电阻箱连入电路中的阻</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值为</a:t>
            </a:r>
            <a:r>
              <a:rPr lang="en-US" sz="2400" i="1">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0</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③</a:t>
            </a:r>
            <a:r>
              <a:rPr lang="zh-CN" sz="2400">
                <a:latin typeface="Times New Roman" panose="02020603050405020304" pitchFamily="18" charset="0"/>
                <a:ea typeface="宋体" panose="02010600030101010101" pitchFamily="2" charset="-122"/>
                <a:cs typeface="Times New Roman" panose="02020603050405020304" pitchFamily="18" charset="0"/>
              </a:rPr>
              <a:t>小灯泡的额定功率</a:t>
            </a:r>
            <a:r>
              <a:rPr lang="en-US" sz="2400" i="1">
                <a:latin typeface="Times New Roman" panose="02020603050405020304" pitchFamily="18" charset="0"/>
                <a:cs typeface="Times New Roman" panose="02020603050405020304" pitchFamily="18" charset="0"/>
              </a:rPr>
              <a:t>P</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额</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用已知量和测</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量量表示</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5" name="文本框 4"/>
          <p:cNvSpPr txBox="1"/>
          <p:nvPr/>
        </p:nvSpPr>
        <p:spPr>
          <a:xfrm>
            <a:off x="9288145" y="2363470"/>
            <a:ext cx="131635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3.8 V</a:t>
            </a:r>
            <a:endParaRPr lang="zh-CN" altLang="en-US"/>
          </a:p>
        </p:txBody>
      </p:sp>
      <p:sp>
        <p:nvSpPr>
          <p:cNvPr id="7" name="文本框 6"/>
          <p:cNvSpPr txBox="1"/>
          <p:nvPr/>
        </p:nvSpPr>
        <p:spPr>
          <a:xfrm>
            <a:off x="1130935" y="289972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保持滑片位置不变</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断开</a:t>
            </a:r>
            <a:r>
              <a:rPr lang="en-US" sz="2400">
                <a:solidFill>
                  <a:srgbClr val="FF0000"/>
                </a:solidFill>
                <a:latin typeface="Times New Roman" panose="02020603050405020304" pitchFamily="18" charset="0"/>
                <a:ea typeface="宋体" panose="02010600030101010101" pitchFamily="2" charset="-122"/>
              </a:rPr>
              <a:t>S</a:t>
            </a:r>
            <a:r>
              <a:rPr lang="en-US" sz="240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sz="2400">
                <a:solidFill>
                  <a:srgbClr val="FF0000"/>
                </a:solidFill>
                <a:ea typeface="宋体" panose="02010600030101010101" pitchFamily="2" charset="-122"/>
              </a:rPr>
              <a:t>、闭合</a:t>
            </a:r>
            <a:r>
              <a:rPr lang="en-US" sz="2400">
                <a:solidFill>
                  <a:srgbClr val="FF0000"/>
                </a:solidFill>
                <a:latin typeface="Times New Roman" panose="02020603050405020304" pitchFamily="18" charset="0"/>
                <a:ea typeface="宋体" panose="02010600030101010101" pitchFamily="2" charset="-122"/>
              </a:rPr>
              <a:t>S</a:t>
            </a:r>
            <a:r>
              <a:rPr lang="en-US" sz="240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en-US"/>
          </a:p>
        </p:txBody>
      </p:sp>
      <p:pic>
        <p:nvPicPr>
          <p:cNvPr id="8" name="图片 7"/>
          <p:cNvPicPr>
            <a:picLocks noChangeAspect="1"/>
          </p:cNvPicPr>
          <p:nvPr/>
        </p:nvPicPr>
        <p:blipFill>
          <a:blip r:embed="rId1"/>
          <a:srcRect r="71637" b="-811"/>
          <a:stretch>
            <a:fillRect/>
          </a:stretch>
        </p:blipFill>
        <p:spPr>
          <a:xfrm>
            <a:off x="4420870" y="4295775"/>
            <a:ext cx="1321435" cy="710565"/>
          </a:xfrm>
          <a:prstGeom prst="rect">
            <a:avLst/>
          </a:prstGeom>
        </p:spPr>
      </p:pic>
      <p:pic>
        <p:nvPicPr>
          <p:cNvPr id="3" name="图片 2"/>
          <p:cNvPicPr>
            <a:picLocks noChangeAspect="1"/>
          </p:cNvPicPr>
          <p:nvPr/>
        </p:nvPicPr>
        <p:blipFill>
          <a:blip r:embed="rId2"/>
          <a:srcRect l="53116" r="-1148" b="20426"/>
          <a:stretch>
            <a:fillRect/>
          </a:stretch>
        </p:blipFill>
        <p:spPr>
          <a:xfrm>
            <a:off x="8695055" y="3156585"/>
            <a:ext cx="2640330" cy="2273935"/>
          </a:xfrm>
          <a:prstGeom prst="rect">
            <a:avLst/>
          </a:prstGeom>
        </p:spPr>
      </p:pic>
      <p:sp>
        <p:nvSpPr>
          <p:cNvPr id="6" name="文本框 5"/>
          <p:cNvSpPr txBox="1"/>
          <p:nvPr/>
        </p:nvSpPr>
        <p:spPr>
          <a:xfrm>
            <a:off x="9387205" y="5535295"/>
            <a:ext cx="1312545" cy="368300"/>
          </a:xfrm>
          <a:prstGeom prst="rect">
            <a:avLst/>
          </a:prstGeom>
          <a:noFill/>
          <a:ln w="9525">
            <a:noFill/>
          </a:ln>
        </p:spPr>
        <p:txBody>
          <a:bodyPr wrap="square">
            <a:spAutoFit/>
          </a:bodyPr>
          <a:p>
            <a:pPr algn="ctr"/>
            <a:r>
              <a:rPr lang="zh-CN" sz="1800">
                <a:cs typeface="楷体_GB2312" charset="0"/>
              </a:rPr>
              <a:t>例题图戊</a:t>
            </a:r>
            <a:endParaRPr lang="zh-CN" altLang="en-US" sz="180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6455" y="1710055"/>
            <a:ext cx="1048321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(10)</a:t>
            </a:r>
            <a:r>
              <a:rPr lang="zh-CN" sz="2400">
                <a:latin typeface="Times New Roman" panose="02020603050405020304" pitchFamily="18" charset="0"/>
                <a:ea typeface="宋体" panose="02010600030101010101" pitchFamily="2" charset="-122"/>
                <a:cs typeface="Times New Roman" panose="02020603050405020304" pitchFamily="18" charset="0"/>
              </a:rPr>
              <a:t>小倩还做了小灯泡的功率与电压二次方、电流二次方的关系图像，如下图所示，其中表示功率与电压二次方关系的是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，功率与电流二次方关系的是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3221990" y="3684270"/>
            <a:ext cx="6458585" cy="1672590"/>
          </a:xfrm>
          <a:prstGeom prst="rect">
            <a:avLst/>
          </a:prstGeom>
        </p:spPr>
      </p:pic>
      <p:sp>
        <p:nvSpPr>
          <p:cNvPr id="9" name="文本框 8"/>
          <p:cNvSpPr txBox="1"/>
          <p:nvPr/>
        </p:nvSpPr>
        <p:spPr>
          <a:xfrm>
            <a:off x="7058660" y="2356485"/>
            <a:ext cx="6146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a:p>
        </p:txBody>
      </p:sp>
      <p:sp>
        <p:nvSpPr>
          <p:cNvPr id="10" name="文本框 9"/>
          <p:cNvSpPr txBox="1"/>
          <p:nvPr/>
        </p:nvSpPr>
        <p:spPr>
          <a:xfrm>
            <a:off x="2125345" y="2931160"/>
            <a:ext cx="6604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561201" y="1176020"/>
            <a:ext cx="11087035" cy="645159"/>
            <a:chOff x="985" y="1190"/>
            <a:chExt cx="17545" cy="1018"/>
          </a:xfrm>
        </p:grpSpPr>
        <p:pic>
          <p:nvPicPr>
            <p:cNvPr id="18441" name="图片 1" descr="一级标"/>
            <p:cNvPicPr>
              <a:picLocks noChangeAspect="1"/>
            </p:cNvPicPr>
            <p:nvPr/>
          </p:nvPicPr>
          <p:blipFill>
            <a:blip r:embed="rId1"/>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山西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sp>
        <p:nvSpPr>
          <p:cNvPr id="4" name="文本框 3"/>
          <p:cNvSpPr txBox="1"/>
          <p:nvPr/>
        </p:nvSpPr>
        <p:spPr>
          <a:xfrm>
            <a:off x="9349740" y="5556250"/>
            <a:ext cx="138366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a:t>
            </a:r>
            <a:r>
              <a:rPr lang="zh-CN" sz="1800">
                <a:cs typeface="楷体_GB2312" charset="0"/>
              </a:rPr>
              <a:t>题图甲</a:t>
            </a:r>
            <a:endParaRPr lang="zh-CN" altLang="en-US" sz="1800"/>
          </a:p>
        </p:txBody>
      </p:sp>
      <p:pic>
        <p:nvPicPr>
          <p:cNvPr id="14" name="图片 13"/>
          <p:cNvPicPr>
            <a:picLocks noChangeAspect="1"/>
          </p:cNvPicPr>
          <p:nvPr/>
        </p:nvPicPr>
        <p:blipFill>
          <a:blip r:embed="rId2"/>
          <a:srcRect r="45475" b="10941"/>
          <a:stretch>
            <a:fillRect/>
          </a:stretch>
        </p:blipFill>
        <p:spPr>
          <a:xfrm>
            <a:off x="8221980" y="2766695"/>
            <a:ext cx="3160395" cy="2581275"/>
          </a:xfrm>
          <a:prstGeom prst="rect">
            <a:avLst/>
          </a:prstGeom>
        </p:spPr>
      </p:pic>
      <p:sp>
        <p:nvSpPr>
          <p:cNvPr id="15" name="文本框 14"/>
          <p:cNvSpPr txBox="1"/>
          <p:nvPr/>
        </p:nvSpPr>
        <p:spPr>
          <a:xfrm>
            <a:off x="633095" y="2623185"/>
            <a:ext cx="740092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(2017</a:t>
            </a:r>
            <a:r>
              <a:rPr lang="zh-CN" sz="2400">
                <a:cs typeface="楷体_GB2312" charset="0"/>
              </a:rPr>
              <a:t>山西</a:t>
            </a:r>
            <a:r>
              <a:rPr lang="en-US" sz="2400">
                <a:latin typeface="Times New Roman" panose="02020603050405020304" pitchFamily="18" charset="0"/>
                <a:cs typeface="楷体_GB2312" charset="0"/>
              </a:rPr>
              <a:t>38</a:t>
            </a:r>
            <a:r>
              <a:rPr lang="zh-CN" sz="2400">
                <a:cs typeface="楷体_GB2312" charset="0"/>
              </a:rPr>
              <a:t>题</a:t>
            </a:r>
            <a:r>
              <a:rPr lang="en-US" sz="2400">
                <a:latin typeface="Times New Roman" panose="02020603050405020304" pitchFamily="18" charset="0"/>
                <a:cs typeface="楷体_GB2312" charset="0"/>
              </a:rPr>
              <a:t>8</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小明同学在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测量小灯泡的电功率</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的实验中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小灯泡的额定电压为</a:t>
            </a:r>
            <a:r>
              <a:rPr lang="en-US" sz="2400">
                <a:latin typeface="Times New Roman" panose="02020603050405020304" pitchFamily="18" charset="0"/>
                <a:ea typeface="宋体" panose="02010600030101010101" pitchFamily="2" charset="-122"/>
              </a:rPr>
              <a:t> 2.5 V</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电源为两节新干电池</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滑动变阻器标有</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20 Ω</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1 A</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字样．</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实验电路如图甲所示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但电路连接不完整</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请你用笔画线代替导线</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完成电路．</a:t>
            </a:r>
            <a:endParaRPr lang="zh-CN" altLang="en-US"/>
          </a:p>
        </p:txBody>
      </p:sp>
      <p:sp>
        <p:nvSpPr>
          <p:cNvPr id="2" name="任意多边形 1"/>
          <p:cNvSpPr/>
          <p:nvPr/>
        </p:nvSpPr>
        <p:spPr>
          <a:xfrm>
            <a:off x="10073640" y="3189605"/>
            <a:ext cx="280035" cy="956945"/>
          </a:xfrm>
          <a:custGeom>
            <a:avLst/>
            <a:gdLst>
              <a:gd name="connisteX0" fmla="*/ 0 w 280068"/>
              <a:gd name="connsiteY0" fmla="*/ 0 h 956945"/>
              <a:gd name="connisteX1" fmla="*/ 250825 w 280068"/>
              <a:gd name="connsiteY1" fmla="*/ 501650 h 956945"/>
              <a:gd name="connisteX2" fmla="*/ 266700 w 280068"/>
              <a:gd name="connsiteY2" fmla="*/ 956945 h 956945"/>
            </a:gdLst>
            <a:ahLst/>
            <a:cxnLst>
              <a:cxn ang="0">
                <a:pos x="connisteX0" y="connsiteY0"/>
              </a:cxn>
              <a:cxn ang="0">
                <a:pos x="connisteX1" y="connsiteY1"/>
              </a:cxn>
              <a:cxn ang="0">
                <a:pos x="connisteX2" y="connsiteY2"/>
              </a:cxn>
            </a:cxnLst>
            <a:rect l="l" t="t" r="r" b="b"/>
            <a:pathLst>
              <a:path w="280069" h="956945">
                <a:moveTo>
                  <a:pt x="0" y="0"/>
                </a:moveTo>
                <a:cubicBezTo>
                  <a:pt x="49530" y="91440"/>
                  <a:pt x="197485" y="310515"/>
                  <a:pt x="250825" y="501650"/>
                </a:cubicBezTo>
                <a:cubicBezTo>
                  <a:pt x="304165" y="692785"/>
                  <a:pt x="268605" y="875665"/>
                  <a:pt x="266700" y="956945"/>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任意多边形 2"/>
          <p:cNvSpPr/>
          <p:nvPr/>
        </p:nvSpPr>
        <p:spPr>
          <a:xfrm>
            <a:off x="9289415" y="4726940"/>
            <a:ext cx="627380" cy="93980"/>
          </a:xfrm>
          <a:custGeom>
            <a:avLst/>
            <a:gdLst>
              <a:gd name="connisteX0" fmla="*/ 0 w 627380"/>
              <a:gd name="connsiteY0" fmla="*/ 0 h 93980"/>
              <a:gd name="connisteX1" fmla="*/ 627380 w 627380"/>
              <a:gd name="connsiteY1" fmla="*/ 93980 h 93980"/>
            </a:gdLst>
            <a:ahLst/>
            <a:cxnLst>
              <a:cxn ang="0">
                <a:pos x="connisteX0" y="connsiteY0"/>
              </a:cxn>
              <a:cxn ang="0">
                <a:pos x="connisteX1" y="connsiteY1"/>
              </a:cxn>
            </a:cxnLst>
            <a:rect l="l" t="t" r="r" b="b"/>
            <a:pathLst>
              <a:path w="627380" h="93980">
                <a:moveTo>
                  <a:pt x="0" y="0"/>
                </a:moveTo>
                <a:cubicBezTo>
                  <a:pt x="208915" y="31115"/>
                  <a:pt x="418465" y="62865"/>
                  <a:pt x="627380" y="9398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26745" y="1271905"/>
            <a:ext cx="1108710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小明将电路连好后</a:t>
            </a:r>
            <a:r>
              <a:rPr lang="zh-CN" sz="2400">
                <a:latin typeface="Times New Roman" panose="02020603050405020304" pitchFamily="18" charset="0"/>
                <a:ea typeface="宋体" panose="02010600030101010101" pitchFamily="2" charset="-122"/>
              </a:rPr>
              <a:t>，闭合开关，发现小灯泡发光很微弱，电流表、电压表均有示数，左右移动滑动变阻器的滑片</a:t>
            </a:r>
            <a:r>
              <a:rPr lang="en-US" sz="2400" i="1">
                <a:latin typeface="Times New Roman" panose="02020603050405020304" pitchFamily="18" charset="0"/>
                <a:ea typeface="宋体" panose="02010600030101010101" pitchFamily="2" charset="-122"/>
              </a:rPr>
              <a:t>P</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小灯泡亮度和两表示数均不变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其原因可能是</a:t>
            </a:r>
            <a:r>
              <a:rPr lang="en-US" sz="2400">
                <a:latin typeface="Times New Roman" panose="02020603050405020304" pitchFamily="18" charset="0"/>
                <a:ea typeface="宋体" panose="02010600030101010101" pitchFamily="2" charset="-122"/>
              </a:rPr>
              <a:t>____________________________________________</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Times New Roman" panose="02020603050405020304" pitchFamily="18" charset="0"/>
                <a:sym typeface="+mn-ea"/>
              </a:rPr>
              <a:t>(3)</a:t>
            </a:r>
            <a:r>
              <a:rPr lang="zh-CN" sz="2400">
                <a:sym typeface="+mn-ea"/>
              </a:rPr>
              <a:t>改正电路后</a:t>
            </a:r>
            <a:r>
              <a:rPr lang="zh-CN" sz="2400">
                <a:latin typeface="Times New Roman" panose="02020603050405020304" pitchFamily="18" charset="0"/>
                <a:sym typeface="+mn-ea"/>
              </a:rPr>
              <a:t>，</a:t>
            </a:r>
            <a:r>
              <a:rPr lang="zh-CN" sz="2400">
                <a:sym typeface="+mn-ea"/>
              </a:rPr>
              <a:t>小明同学调节滑动变阻器观察到电</a:t>
            </a:r>
            <a:endParaRPr lang="zh-CN" sz="2400">
              <a:sym typeface="+mn-ea"/>
            </a:endParaRPr>
          </a:p>
          <a:p>
            <a:pPr>
              <a:lnSpc>
                <a:spcPct val="150000"/>
              </a:lnSpc>
            </a:pPr>
            <a:r>
              <a:rPr lang="zh-CN" sz="2400">
                <a:sym typeface="+mn-ea"/>
              </a:rPr>
              <a:t>压表示数为</a:t>
            </a:r>
            <a:r>
              <a:rPr lang="en-US" sz="2400">
                <a:latin typeface="Times New Roman" panose="02020603050405020304" pitchFamily="18" charset="0"/>
                <a:sym typeface="+mn-ea"/>
              </a:rPr>
              <a:t>2 V</a:t>
            </a:r>
            <a:r>
              <a:rPr lang="zh-CN" sz="2400">
                <a:latin typeface="Times New Roman" panose="02020603050405020304" pitchFamily="18" charset="0"/>
                <a:sym typeface="+mn-ea"/>
              </a:rPr>
              <a:t>，</a:t>
            </a:r>
            <a:r>
              <a:rPr lang="zh-CN" sz="2400">
                <a:sym typeface="+mn-ea"/>
              </a:rPr>
              <a:t>为使小灯泡两端电压达到额定电</a:t>
            </a:r>
            <a:endParaRPr lang="zh-CN" sz="2400">
              <a:sym typeface="+mn-ea"/>
            </a:endParaRPr>
          </a:p>
          <a:p>
            <a:pPr>
              <a:lnSpc>
                <a:spcPct val="150000"/>
              </a:lnSpc>
            </a:pPr>
            <a:r>
              <a:rPr lang="zh-CN" sz="2400">
                <a:sym typeface="+mn-ea"/>
              </a:rPr>
              <a:t>压</a:t>
            </a:r>
            <a:r>
              <a:rPr lang="zh-CN" sz="2400">
                <a:latin typeface="Times New Roman" panose="02020603050405020304" pitchFamily="18" charset="0"/>
                <a:sym typeface="+mn-ea"/>
              </a:rPr>
              <a:t>，</a:t>
            </a:r>
            <a:r>
              <a:rPr lang="zh-CN" sz="2400">
                <a:sym typeface="+mn-ea"/>
              </a:rPr>
              <a:t>应将滑动变阻器的滑片</a:t>
            </a:r>
            <a:r>
              <a:rPr lang="en-US" sz="2400" i="1">
                <a:latin typeface="Times New Roman" panose="02020603050405020304" pitchFamily="18" charset="0"/>
                <a:cs typeface="Times New Roman" panose="02020603050405020304" pitchFamily="18" charset="0"/>
                <a:sym typeface="+mn-ea"/>
              </a:rPr>
              <a:t>P</a:t>
            </a:r>
            <a:r>
              <a:rPr lang="zh-CN" sz="2400">
                <a:sym typeface="+mn-ea"/>
              </a:rPr>
              <a:t>向</a:t>
            </a:r>
            <a:r>
              <a:rPr lang="en-US" sz="2400">
                <a:latin typeface="Times New Roman" panose="02020603050405020304" pitchFamily="18" charset="0"/>
                <a:sym typeface="+mn-ea"/>
              </a:rPr>
              <a:t>________(</a:t>
            </a:r>
            <a:r>
              <a:rPr lang="zh-CN" sz="2400">
                <a:sym typeface="+mn-ea"/>
              </a:rPr>
              <a:t>选填</a:t>
            </a:r>
            <a:r>
              <a:rPr lang="en-US" sz="2400">
                <a:latin typeface="宋体" panose="02010600030101010101" pitchFamily="2" charset="-122"/>
                <a:cs typeface="Times New Roman" panose="02020603050405020304" pitchFamily="18" charset="0"/>
                <a:sym typeface="+mn-ea"/>
              </a:rPr>
              <a:t>“</a:t>
            </a:r>
            <a:r>
              <a:rPr lang="zh-CN" sz="2400">
                <a:sym typeface="+mn-ea"/>
              </a:rPr>
              <a:t>左</a:t>
            </a:r>
            <a:r>
              <a:rPr lang="en-US" sz="2400">
                <a:latin typeface="宋体" panose="02010600030101010101" pitchFamily="2" charset="-122"/>
                <a:cs typeface="Times New Roman" panose="02020603050405020304" pitchFamily="18" charset="0"/>
                <a:sym typeface="+mn-ea"/>
              </a:rPr>
              <a:t>”</a:t>
            </a:r>
            <a:endParaRPr lang="en-US" sz="2400">
              <a:latin typeface="宋体" panose="02010600030101010101" pitchFamily="2" charset="-122"/>
              <a:cs typeface="Times New Roman" panose="02020603050405020304" pitchFamily="18" charset="0"/>
              <a:sym typeface="+mn-ea"/>
            </a:endParaRPr>
          </a:p>
          <a:p>
            <a:pPr>
              <a:lnSpc>
                <a:spcPct val="150000"/>
              </a:lnSpc>
            </a:pPr>
            <a:r>
              <a:rPr lang="zh-CN" sz="2400">
                <a:sym typeface="+mn-ea"/>
              </a:rPr>
              <a:t>或</a:t>
            </a:r>
            <a:r>
              <a:rPr lang="en-US" sz="2400">
                <a:latin typeface="宋体" panose="02010600030101010101" pitchFamily="2" charset="-122"/>
                <a:cs typeface="Times New Roman" panose="02020603050405020304" pitchFamily="18" charset="0"/>
                <a:sym typeface="+mn-ea"/>
              </a:rPr>
              <a:t>“</a:t>
            </a:r>
            <a:r>
              <a:rPr lang="zh-CN" sz="2400">
                <a:sym typeface="+mn-ea"/>
              </a:rPr>
              <a:t>右</a:t>
            </a:r>
            <a:r>
              <a:rPr lang="en-US" sz="2400">
                <a:latin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sym typeface="+mn-ea"/>
              </a:rPr>
              <a:t>)</a:t>
            </a:r>
            <a:r>
              <a:rPr lang="zh-CN" sz="2400">
                <a:sym typeface="+mn-ea"/>
              </a:rPr>
              <a:t>调节．当小灯泡正常发光时</a:t>
            </a:r>
            <a:r>
              <a:rPr lang="zh-CN" sz="2400">
                <a:latin typeface="Times New Roman" panose="02020603050405020304" pitchFamily="18" charset="0"/>
                <a:sym typeface="+mn-ea"/>
              </a:rPr>
              <a:t>，</a:t>
            </a:r>
            <a:r>
              <a:rPr lang="zh-CN" sz="2400">
                <a:sym typeface="+mn-ea"/>
              </a:rPr>
              <a:t>电流表示</a:t>
            </a:r>
            <a:endParaRPr lang="zh-CN" sz="2400">
              <a:sym typeface="+mn-ea"/>
            </a:endParaRPr>
          </a:p>
          <a:p>
            <a:pPr>
              <a:lnSpc>
                <a:spcPct val="150000"/>
              </a:lnSpc>
            </a:pPr>
            <a:r>
              <a:rPr lang="zh-CN" sz="2400">
                <a:sym typeface="+mn-ea"/>
              </a:rPr>
              <a:t>数如图乙所示</a:t>
            </a:r>
            <a:r>
              <a:rPr lang="zh-CN" sz="2400">
                <a:latin typeface="Times New Roman" panose="02020603050405020304" pitchFamily="18" charset="0"/>
                <a:sym typeface="+mn-ea"/>
              </a:rPr>
              <a:t>，</a:t>
            </a:r>
            <a:r>
              <a:rPr lang="zh-CN" sz="2400">
                <a:sym typeface="+mn-ea"/>
              </a:rPr>
              <a:t>该小灯泡的额定电功率为</a:t>
            </a:r>
            <a:r>
              <a:rPr lang="en-US" sz="2400">
                <a:latin typeface="Times New Roman" panose="02020603050405020304" pitchFamily="18" charset="0"/>
                <a:sym typeface="+mn-ea"/>
              </a:rPr>
              <a:t>_______W.</a:t>
            </a:r>
            <a:endParaRPr lang="zh-CN" altLang="en-US" sz="2400"/>
          </a:p>
        </p:txBody>
      </p:sp>
      <p:sp>
        <p:nvSpPr>
          <p:cNvPr id="4" name="文本框 3"/>
          <p:cNvSpPr txBox="1"/>
          <p:nvPr/>
        </p:nvSpPr>
        <p:spPr>
          <a:xfrm>
            <a:off x="9214803" y="5370195"/>
            <a:ext cx="107886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sp>
        <p:nvSpPr>
          <p:cNvPr id="16" name="文本框 15"/>
          <p:cNvSpPr txBox="1"/>
          <p:nvPr/>
        </p:nvSpPr>
        <p:spPr>
          <a:xfrm>
            <a:off x="1206500" y="2461895"/>
            <a:ext cx="6647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滑动变阻器接入电路中的是下面两个接线柱</a:t>
            </a:r>
            <a:endParaRPr lang="zh-CN" altLang="en-US"/>
          </a:p>
        </p:txBody>
      </p:sp>
      <p:pic>
        <p:nvPicPr>
          <p:cNvPr id="14" name="图片 13"/>
          <p:cNvPicPr>
            <a:picLocks noChangeAspect="1"/>
          </p:cNvPicPr>
          <p:nvPr/>
        </p:nvPicPr>
        <p:blipFill>
          <a:blip r:embed="rId1"/>
          <a:srcRect l="56862" t="8393" b="26729"/>
          <a:stretch>
            <a:fillRect/>
          </a:stretch>
        </p:blipFill>
        <p:spPr>
          <a:xfrm>
            <a:off x="8374380" y="2980690"/>
            <a:ext cx="2472690" cy="1859915"/>
          </a:xfrm>
          <a:prstGeom prst="rect">
            <a:avLst/>
          </a:prstGeom>
        </p:spPr>
      </p:pic>
      <p:sp>
        <p:nvSpPr>
          <p:cNvPr id="2" name="文本框 1"/>
          <p:cNvSpPr txBox="1"/>
          <p:nvPr/>
        </p:nvSpPr>
        <p:spPr>
          <a:xfrm>
            <a:off x="5096510" y="4111625"/>
            <a:ext cx="6965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右</a:t>
            </a:r>
            <a:endParaRPr lang="zh-CN" altLang="en-US"/>
          </a:p>
        </p:txBody>
      </p:sp>
      <p:sp>
        <p:nvSpPr>
          <p:cNvPr id="5" name="文本框 4"/>
          <p:cNvSpPr txBox="1"/>
          <p:nvPr/>
        </p:nvSpPr>
        <p:spPr>
          <a:xfrm>
            <a:off x="6433185" y="5209540"/>
            <a:ext cx="8134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0.6</a:t>
            </a:r>
            <a:endParaRPr lang="zh-CN" altLang="en-US"/>
          </a:p>
        </p:txBody>
      </p:sp>
      <p:sp>
        <p:nvSpPr>
          <p:cNvPr id="3" name="文本框 2"/>
          <p:cNvSpPr txBox="1"/>
          <p:nvPr/>
        </p:nvSpPr>
        <p:spPr>
          <a:xfrm>
            <a:off x="9462135" y="4926330"/>
            <a:ext cx="410845" cy="368300"/>
          </a:xfrm>
          <a:prstGeom prst="rect">
            <a:avLst/>
          </a:prstGeom>
          <a:noFill/>
        </p:spPr>
        <p:txBody>
          <a:bodyPr wrap="square" rtlCol="0">
            <a:spAutoFit/>
          </a:bodyPr>
          <a:p>
            <a:r>
              <a:rPr lang="zh-CN" altLang="en-US"/>
              <a:t>乙</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04520" y="758825"/>
            <a:ext cx="1095692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sym typeface="+mn-ea"/>
              </a:rPr>
              <a:t>(4)</a:t>
            </a:r>
            <a:r>
              <a:rPr lang="zh-CN" sz="2400">
                <a:sym typeface="+mn-ea"/>
              </a:rPr>
              <a:t>小明依次测出了六组实验数据</a:t>
            </a:r>
            <a:r>
              <a:rPr lang="zh-CN" sz="2400">
                <a:latin typeface="Times New Roman" panose="02020603050405020304" pitchFamily="18" charset="0"/>
                <a:sym typeface="+mn-ea"/>
              </a:rPr>
              <a:t>，</a:t>
            </a:r>
            <a:r>
              <a:rPr lang="zh-CN" sz="2400">
                <a:sym typeface="+mn-ea"/>
              </a:rPr>
              <a:t>如表所示．请你根据表中数据在如图丙所示的坐标纸上作出小灯泡的</a:t>
            </a:r>
            <a:r>
              <a:rPr lang="en-US" sz="2400" i="1">
                <a:latin typeface="Times New Roman" panose="02020603050405020304" pitchFamily="18" charset="0"/>
                <a:cs typeface="Times New Roman" panose="02020603050405020304" pitchFamily="18" charset="0"/>
                <a:sym typeface="+mn-ea"/>
              </a:rPr>
              <a:t>I</a:t>
            </a:r>
            <a:r>
              <a:rPr lang="zh-CN" sz="2400">
                <a:sym typeface="+mn-ea"/>
              </a:rPr>
              <a:t>－</a:t>
            </a:r>
            <a:r>
              <a:rPr lang="en-US" sz="2400" i="1">
                <a:latin typeface="Times New Roman" panose="02020603050405020304" pitchFamily="18" charset="0"/>
                <a:sym typeface="+mn-ea"/>
              </a:rPr>
              <a:t>U</a:t>
            </a:r>
            <a:r>
              <a:rPr lang="zh-CN" sz="2400">
                <a:sym typeface="+mn-ea"/>
              </a:rPr>
              <a:t>图像．</a:t>
            </a:r>
            <a:endParaRPr lang="zh-CN" altLang="en-US"/>
          </a:p>
        </p:txBody>
      </p:sp>
      <p:pic>
        <p:nvPicPr>
          <p:cNvPr id="2" name="图片 1"/>
          <p:cNvPicPr>
            <a:picLocks noChangeAspect="1"/>
          </p:cNvPicPr>
          <p:nvPr/>
        </p:nvPicPr>
        <p:blipFill>
          <a:blip r:embed="rId1"/>
          <a:stretch>
            <a:fillRect/>
          </a:stretch>
        </p:blipFill>
        <p:spPr>
          <a:xfrm>
            <a:off x="7916545" y="1608455"/>
            <a:ext cx="3399155" cy="2614930"/>
          </a:xfrm>
          <a:prstGeom prst="rect">
            <a:avLst/>
          </a:prstGeom>
        </p:spPr>
      </p:pic>
      <p:sp>
        <p:nvSpPr>
          <p:cNvPr id="3" name="文本框 2"/>
          <p:cNvSpPr txBox="1"/>
          <p:nvPr/>
        </p:nvSpPr>
        <p:spPr>
          <a:xfrm>
            <a:off x="8803005" y="4393565"/>
            <a:ext cx="136969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a:t>
            </a:r>
            <a:r>
              <a:rPr lang="zh-CN" sz="1800">
                <a:cs typeface="楷体_GB2312" charset="0"/>
              </a:rPr>
              <a:t>题图丙</a:t>
            </a:r>
            <a:endParaRPr lang="zh-CN" altLang="en-US" sz="1800"/>
          </a:p>
        </p:txBody>
      </p:sp>
      <p:sp>
        <p:nvSpPr>
          <p:cNvPr id="7" name="任意多边形 6"/>
          <p:cNvSpPr/>
          <p:nvPr/>
        </p:nvSpPr>
        <p:spPr>
          <a:xfrm>
            <a:off x="8348345" y="2244725"/>
            <a:ext cx="2278380" cy="1630680"/>
          </a:xfrm>
          <a:custGeom>
            <a:avLst/>
            <a:gdLst>
              <a:gd name="connisteX0" fmla="*/ 0 w 2278380"/>
              <a:gd name="connsiteY0" fmla="*/ 1630680 h 1630680"/>
              <a:gd name="connisteX1" fmla="*/ 381000 w 2278380"/>
              <a:gd name="connsiteY1" fmla="*/ 998220 h 1630680"/>
              <a:gd name="connisteX2" fmla="*/ 769620 w 2278380"/>
              <a:gd name="connsiteY2" fmla="*/ 624840 h 1630680"/>
              <a:gd name="connisteX3" fmla="*/ 1158240 w 2278380"/>
              <a:gd name="connsiteY3" fmla="*/ 365760 h 1630680"/>
              <a:gd name="connisteX4" fmla="*/ 1546860 w 2278380"/>
              <a:gd name="connsiteY4" fmla="*/ 243840 h 1630680"/>
              <a:gd name="connisteX5" fmla="*/ 1943100 w 2278380"/>
              <a:gd name="connsiteY5" fmla="*/ 114300 h 1630680"/>
              <a:gd name="connisteX6" fmla="*/ 2278380 w 2278380"/>
              <a:gd name="connsiteY6" fmla="*/ 0 h 163068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2278380" h="1630680">
                <a:moveTo>
                  <a:pt x="0" y="1630680"/>
                </a:moveTo>
                <a:cubicBezTo>
                  <a:pt x="68580" y="1511935"/>
                  <a:pt x="227330" y="1199515"/>
                  <a:pt x="381000" y="998220"/>
                </a:cubicBezTo>
                <a:cubicBezTo>
                  <a:pt x="534670" y="796925"/>
                  <a:pt x="614045" y="751205"/>
                  <a:pt x="769620" y="624840"/>
                </a:cubicBezTo>
                <a:cubicBezTo>
                  <a:pt x="925195" y="498475"/>
                  <a:pt x="1002665" y="441960"/>
                  <a:pt x="1158240" y="365760"/>
                </a:cubicBezTo>
                <a:cubicBezTo>
                  <a:pt x="1313815" y="289560"/>
                  <a:pt x="1390015" y="294005"/>
                  <a:pt x="1546860" y="243840"/>
                </a:cubicBezTo>
                <a:cubicBezTo>
                  <a:pt x="1703705" y="193675"/>
                  <a:pt x="1797050" y="163195"/>
                  <a:pt x="1943100" y="114300"/>
                </a:cubicBezTo>
                <a:cubicBezTo>
                  <a:pt x="2089150" y="65405"/>
                  <a:pt x="2219325" y="20320"/>
                  <a:pt x="2278380"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5" name="组合 14"/>
          <p:cNvGrpSpPr/>
          <p:nvPr/>
        </p:nvGrpSpPr>
        <p:grpSpPr>
          <a:xfrm>
            <a:off x="8693150" y="2172970"/>
            <a:ext cx="2018495" cy="1105365"/>
            <a:chOff x="7700" y="5343"/>
            <a:chExt cx="3179" cy="1741"/>
          </a:xfrm>
        </p:grpSpPr>
        <p:sp>
          <p:nvSpPr>
            <p:cNvPr id="11" name="椭圆 10"/>
            <p:cNvSpPr/>
            <p:nvPr/>
          </p:nvSpPr>
          <p:spPr>
            <a:xfrm>
              <a:off x="7700" y="6942"/>
              <a:ext cx="142" cy="14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8286" y="6332"/>
              <a:ext cx="142" cy="14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8913" y="5939"/>
              <a:ext cx="142" cy="14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椭圆 8"/>
            <p:cNvSpPr/>
            <p:nvPr/>
          </p:nvSpPr>
          <p:spPr>
            <a:xfrm>
              <a:off x="9499" y="5756"/>
              <a:ext cx="142" cy="14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10129" y="5576"/>
              <a:ext cx="142" cy="14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nvSpPr>
          <p:spPr>
            <a:xfrm>
              <a:off x="10737" y="5343"/>
              <a:ext cx="142" cy="14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aphicFrame>
        <p:nvGraphicFramePr>
          <p:cNvPr id="16" name="表格 15"/>
          <p:cNvGraphicFramePr/>
          <p:nvPr>
            <p:custDataLst>
              <p:tags r:id="rId2"/>
            </p:custDataLst>
          </p:nvPr>
        </p:nvGraphicFramePr>
        <p:xfrm>
          <a:off x="677545" y="2190115"/>
          <a:ext cx="6597650" cy="2428240"/>
        </p:xfrm>
        <a:graphic>
          <a:graphicData uri="http://schemas.openxmlformats.org/drawingml/2006/table">
            <a:tbl>
              <a:tblPr firstRow="1" bandRow="1">
                <a:tableStyleId>{5940675A-B579-460E-94D1-54222C63F5DA}</a:tableStyleId>
              </a:tblPr>
              <a:tblGrid>
                <a:gridCol w="1757045"/>
                <a:gridCol w="806450"/>
                <a:gridCol w="807085"/>
                <a:gridCol w="806450"/>
                <a:gridCol w="807085"/>
                <a:gridCol w="806450"/>
                <a:gridCol w="807085"/>
              </a:tblGrid>
              <a:tr h="60706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电压</a:t>
                      </a:r>
                      <a:r>
                        <a:rPr lang="en-US" sz="2400" b="0" i="1">
                          <a:latin typeface="Times New Roman" panose="02020603050405020304" pitchFamily="18" charset="0"/>
                          <a:ea typeface="黑体" panose="02010609060101010101" pitchFamily="49" charset="-122"/>
                          <a:cs typeface="Times New Roman" panose="02020603050405020304" pitchFamily="18" charset="0"/>
                        </a:rPr>
                        <a:t>U</a:t>
                      </a:r>
                      <a:r>
                        <a:rPr lang="en-US" sz="2400" b="0">
                          <a:latin typeface="Times New Roman" panose="02020603050405020304" pitchFamily="18" charset="0"/>
                          <a:ea typeface="黑体" panose="02010609060101010101" pitchFamily="49" charset="-122"/>
                          <a:cs typeface="Times New Roman" panose="02020603050405020304" pitchFamily="18" charset="0"/>
                        </a:rPr>
                        <a:t>/V</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0.5</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1.5</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2.5</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2.9</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706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0.10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0.16</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0.26</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706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电功率</a:t>
                      </a:r>
                      <a:r>
                        <a:rPr lang="en-US" sz="2400" b="0" i="1">
                          <a:latin typeface="Times New Roman" panose="02020603050405020304" pitchFamily="18" charset="0"/>
                          <a:ea typeface="黑体" panose="02010609060101010101" pitchFamily="49" charset="-122"/>
                          <a:cs typeface="Times New Roman" panose="02020603050405020304" pitchFamily="18" charset="0"/>
                        </a:rPr>
                        <a:t>P</a:t>
                      </a:r>
                      <a:r>
                        <a:rPr lang="en-US" sz="2400" b="0">
                          <a:latin typeface="Times New Roman" panose="02020603050405020304" pitchFamily="18" charset="0"/>
                          <a:ea typeface="黑体" panose="02010609060101010101" pitchFamily="49" charset="-122"/>
                          <a:cs typeface="Times New Roman" panose="02020603050405020304" pitchFamily="18" charset="0"/>
                        </a:rPr>
                        <a:t>/W</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706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亮度变化</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gridSpan="6">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暗</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亮</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7" name="文本框 16"/>
          <p:cNvSpPr txBox="1"/>
          <p:nvPr/>
        </p:nvSpPr>
        <p:spPr>
          <a:xfrm>
            <a:off x="575310" y="4749800"/>
            <a:ext cx="1098613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通过计算分析以上数据</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你还有什么新的发现：</a:t>
            </a:r>
            <a:r>
              <a:rPr lang="en-US" sz="2400">
                <a:latin typeface="Times New Roman" panose="02020603050405020304" pitchFamily="18" charset="0"/>
                <a:ea typeface="宋体" panose="02010600030101010101" pitchFamily="2" charset="-122"/>
              </a:rPr>
              <a:t>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______________________________________________________________________________________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写出一条即可</a:t>
            </a:r>
            <a:r>
              <a:rPr lang="en-US" sz="2400">
                <a:latin typeface="Times New Roman" panose="02020603050405020304" pitchFamily="18" charset="0"/>
                <a:ea typeface="宋体" panose="02010600030101010101" pitchFamily="2" charset="-122"/>
              </a:rPr>
              <a:t>)</a:t>
            </a:r>
            <a:endParaRPr lang="zh-CN" altLang="en-US"/>
          </a:p>
        </p:txBody>
      </p:sp>
      <p:sp>
        <p:nvSpPr>
          <p:cNvPr id="18" name="文本框 17"/>
          <p:cNvSpPr txBox="1"/>
          <p:nvPr/>
        </p:nvSpPr>
        <p:spPr>
          <a:xfrm>
            <a:off x="691515" y="4658360"/>
            <a:ext cx="10611485" cy="1753235"/>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小灯泡两端的实际电压越高</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小灯泡的实际电功率越大</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灯泡发光越亮</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小灯泡的亮度是由它的实际功率决定的</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260" descr="C:\Documents and Settings\Administrator\桌面\物理（山西）\山西物理\X197.TIF"/>
          <p:cNvPicPr>
            <a:picLocks noChangeAspect="1"/>
          </p:cNvPicPr>
          <p:nvPr/>
        </p:nvPicPr>
        <p:blipFill>
          <a:blip r:embed="rId1" r:link="rId2"/>
          <a:srcRect r="41584" b="14488"/>
          <a:stretch>
            <a:fillRect/>
          </a:stretch>
        </p:blipFill>
        <p:spPr>
          <a:xfrm>
            <a:off x="4370070" y="3940175"/>
            <a:ext cx="3451225" cy="1956435"/>
          </a:xfrm>
          <a:prstGeom prst="rect">
            <a:avLst/>
          </a:prstGeom>
          <a:noFill/>
          <a:ln w="9525">
            <a:noFill/>
          </a:ln>
        </p:spPr>
      </p:pic>
      <p:sp>
        <p:nvSpPr>
          <p:cNvPr id="100" name="文本框 99"/>
          <p:cNvSpPr txBox="1"/>
          <p:nvPr/>
        </p:nvSpPr>
        <p:spPr>
          <a:xfrm>
            <a:off x="5422900" y="5934075"/>
            <a:ext cx="142748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2</a:t>
            </a:r>
            <a:r>
              <a:rPr lang="zh-CN" sz="1800">
                <a:latin typeface="Times New Roman" panose="02020603050405020304" pitchFamily="18" charset="0"/>
                <a:cs typeface="楷体_GB2312" charset="0"/>
              </a:rPr>
              <a:t>题图甲</a:t>
            </a:r>
            <a:endParaRPr lang="zh-CN" altLang="en-US" sz="1800"/>
          </a:p>
        </p:txBody>
      </p:sp>
      <p:sp>
        <p:nvSpPr>
          <p:cNvPr id="3" name="文本框 2"/>
          <p:cNvSpPr txBox="1"/>
          <p:nvPr/>
        </p:nvSpPr>
        <p:spPr>
          <a:xfrm>
            <a:off x="488950" y="1007110"/>
            <a:ext cx="1141158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 </a:t>
            </a:r>
            <a:r>
              <a:rPr lang="en-US" sz="2400">
                <a:latin typeface="Times New Roman" panose="02020603050405020304" pitchFamily="18" charset="0"/>
                <a:cs typeface="楷体_GB2312" charset="0"/>
              </a:rPr>
              <a:t>(2016</a:t>
            </a:r>
            <a:r>
              <a:rPr lang="zh-CN" sz="2400">
                <a:cs typeface="楷体_GB2312" charset="0"/>
              </a:rPr>
              <a:t>山西</a:t>
            </a:r>
            <a:r>
              <a:rPr lang="en-US" sz="2400">
                <a:latin typeface="Times New Roman" panose="02020603050405020304" pitchFamily="18" charset="0"/>
                <a:cs typeface="楷体_GB2312" charset="0"/>
              </a:rPr>
              <a:t>37</a:t>
            </a:r>
            <a:r>
              <a:rPr lang="zh-CN" sz="2400">
                <a:cs typeface="楷体_GB2312" charset="0"/>
              </a:rPr>
              <a:t>题</a:t>
            </a:r>
            <a:r>
              <a:rPr lang="en-US" sz="2400">
                <a:latin typeface="Times New Roman" panose="02020603050405020304" pitchFamily="18" charset="0"/>
                <a:cs typeface="楷体_GB2312" charset="0"/>
              </a:rPr>
              <a:t>6</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测量小灯泡的电功率</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实验中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小灯泡额定电压为</a:t>
            </a:r>
            <a:r>
              <a:rPr lang="en-US" sz="2400">
                <a:latin typeface="Times New Roman" panose="02020603050405020304" pitchFamily="18" charset="0"/>
                <a:ea typeface="宋体" panose="02010600030101010101" pitchFamily="2" charset="-122"/>
              </a:rPr>
              <a:t>2.5 V(</a:t>
            </a:r>
            <a:r>
              <a:rPr lang="zh-CN" sz="2400">
                <a:ea typeface="宋体" panose="02010600030101010101" pitchFamily="2" charset="-122"/>
              </a:rPr>
              <a:t>电阻值约为</a:t>
            </a:r>
            <a:r>
              <a:rPr lang="en-US" sz="2400">
                <a:latin typeface="Times New Roman" panose="02020603050405020304" pitchFamily="18" charset="0"/>
                <a:ea typeface="宋体" panose="02010600030101010101" pitchFamily="2" charset="-122"/>
              </a:rPr>
              <a:t>5 Ω)</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请你用笔画线代替导线</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将图甲中的实物电路连接完整．</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连接好电路后闭合开关</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发现小灯泡不亮</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电流表有示数</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电压表示数</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则出现故障的原因是</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小灯泡断路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小灯泡短路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a:p>
        </p:txBody>
      </p:sp>
      <p:sp>
        <p:nvSpPr>
          <p:cNvPr id="6" name="文本框 5"/>
          <p:cNvSpPr txBox="1"/>
          <p:nvPr/>
        </p:nvSpPr>
        <p:spPr>
          <a:xfrm>
            <a:off x="2407285" y="3301365"/>
            <a:ext cx="17075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小灯泡短路</a:t>
            </a:r>
            <a:endParaRPr lang="zh-CN" altLang="en-US"/>
          </a:p>
        </p:txBody>
      </p:sp>
      <p:sp>
        <p:nvSpPr>
          <p:cNvPr id="4" name="任意多边形 3"/>
          <p:cNvSpPr/>
          <p:nvPr/>
        </p:nvSpPr>
        <p:spPr>
          <a:xfrm>
            <a:off x="6443345" y="4694555"/>
            <a:ext cx="742315" cy="570230"/>
          </a:xfrm>
          <a:custGeom>
            <a:avLst/>
            <a:gdLst>
              <a:gd name="connisteX0" fmla="*/ 0 w 742315"/>
              <a:gd name="connsiteY0" fmla="*/ 570230 h 570230"/>
              <a:gd name="connisteX1" fmla="*/ 556895 w 742315"/>
              <a:gd name="connsiteY1" fmla="*/ 318135 h 570230"/>
              <a:gd name="connisteX2" fmla="*/ 742315 w 742315"/>
              <a:gd name="connsiteY2" fmla="*/ 0 h 570230"/>
              <a:gd name="connisteX3" fmla="*/ 742315 w 742315"/>
              <a:gd name="connsiteY3" fmla="*/ -13335 h 570230"/>
            </a:gdLst>
            <a:ahLst/>
            <a:cxnLst>
              <a:cxn ang="0">
                <a:pos x="connisteX0" y="connsiteY0"/>
              </a:cxn>
              <a:cxn ang="0">
                <a:pos x="connisteX1" y="connsiteY1"/>
              </a:cxn>
              <a:cxn ang="0">
                <a:pos x="connisteX2" y="connsiteY2"/>
              </a:cxn>
              <a:cxn ang="0">
                <a:pos x="connisteX3" y="connsiteY3"/>
              </a:cxn>
            </a:cxnLst>
            <a:rect l="l" t="t" r="r" b="b"/>
            <a:pathLst>
              <a:path w="742315" h="570230">
                <a:moveTo>
                  <a:pt x="0" y="570230"/>
                </a:moveTo>
                <a:cubicBezTo>
                  <a:pt x="107950" y="526415"/>
                  <a:pt x="408305" y="432435"/>
                  <a:pt x="556895" y="318135"/>
                </a:cubicBezTo>
                <a:cubicBezTo>
                  <a:pt x="705485" y="203835"/>
                  <a:pt x="705485" y="66040"/>
                  <a:pt x="742315"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任意多边形 4"/>
          <p:cNvSpPr/>
          <p:nvPr/>
        </p:nvSpPr>
        <p:spPr>
          <a:xfrm>
            <a:off x="5514340" y="5318125"/>
            <a:ext cx="2723515" cy="708660"/>
          </a:xfrm>
          <a:custGeom>
            <a:avLst/>
            <a:gdLst>
              <a:gd name="connisteX0" fmla="*/ 0 w 2723636"/>
              <a:gd name="connsiteY0" fmla="*/ 212090 h 708588"/>
              <a:gd name="connisteX1" fmla="*/ 848995 w 2723636"/>
              <a:gd name="connsiteY1" fmla="*/ 516890 h 708588"/>
              <a:gd name="connisteX2" fmla="*/ 2666365 w 2723636"/>
              <a:gd name="connsiteY2" fmla="*/ 676275 h 708588"/>
              <a:gd name="connisteX3" fmla="*/ 2136140 w 2723636"/>
              <a:gd name="connsiteY3" fmla="*/ 0 h 708588"/>
              <a:gd name="connisteX4" fmla="*/ 2162175 w 2723636"/>
              <a:gd name="connsiteY4" fmla="*/ 26035 h 708588"/>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723637" h="708588">
                <a:moveTo>
                  <a:pt x="0" y="212090"/>
                </a:moveTo>
                <a:cubicBezTo>
                  <a:pt x="133350" y="269875"/>
                  <a:pt x="315595" y="424180"/>
                  <a:pt x="848995" y="516890"/>
                </a:cubicBezTo>
                <a:cubicBezTo>
                  <a:pt x="1382395" y="609600"/>
                  <a:pt x="2409190" y="779780"/>
                  <a:pt x="2666365" y="676275"/>
                </a:cubicBezTo>
                <a:cubicBezTo>
                  <a:pt x="2923540" y="572770"/>
                  <a:pt x="2237105" y="130175"/>
                  <a:pt x="2136140"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bldLvl="0" animBg="1"/>
      <p:bldP spid="4" grpId="1" animBg="1"/>
      <p:bldP spid="5" grpId="0" bldLvl="0" animBg="1"/>
      <p:bldP spid="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77240" y="1085850"/>
            <a:ext cx="1069213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cs typeface="楷体_GB2312" charset="0"/>
              </a:rPr>
              <a:t>(3)</a:t>
            </a:r>
            <a:r>
              <a:rPr lang="zh-CN" sz="2400">
                <a:cs typeface="楷体_GB2312" charset="0"/>
              </a:rPr>
              <a:t>故障排除后，闭合开关，移动滑动变阻器滑片</a:t>
            </a:r>
            <a:r>
              <a:rPr lang="en-US" sz="2400" i="1">
                <a:latin typeface="Times New Roman" panose="02020603050405020304" pitchFamily="18" charset="0"/>
                <a:cs typeface="Times New Roman" panose="02020603050405020304" pitchFamily="18" charset="0"/>
              </a:rPr>
              <a:t>P</a:t>
            </a:r>
            <a:r>
              <a:rPr lang="zh-CN" sz="2400">
                <a:cs typeface="楷体_GB2312" charset="0"/>
              </a:rPr>
              <a:t>到某处时，电压表示数为</a:t>
            </a:r>
            <a:r>
              <a:rPr lang="en-US" sz="2400">
                <a:latin typeface="Times New Roman" panose="02020603050405020304" pitchFamily="18" charset="0"/>
                <a:cs typeface="楷体_GB2312" charset="0"/>
              </a:rPr>
              <a:t>2 V</a:t>
            </a:r>
            <a:r>
              <a:rPr lang="zh-CN" sz="2400">
                <a:cs typeface="楷体_GB2312" charset="0"/>
              </a:rPr>
              <a:t>，为了测量小灯泡的额定功率，应将滑片</a:t>
            </a:r>
            <a:r>
              <a:rPr lang="en-US" sz="2400" i="1">
                <a:latin typeface="Times New Roman" panose="02020603050405020304" pitchFamily="18" charset="0"/>
                <a:cs typeface="Times New Roman" panose="02020603050405020304" pitchFamily="18" charset="0"/>
              </a:rPr>
              <a:t>P</a:t>
            </a:r>
            <a:r>
              <a:rPr lang="zh-CN" sz="2400">
                <a:cs typeface="楷体_GB2312" charset="0"/>
              </a:rPr>
              <a:t>向</a:t>
            </a:r>
            <a:r>
              <a:rPr lang="en-US" sz="2400">
                <a:latin typeface="Times New Roman" panose="02020603050405020304" pitchFamily="18" charset="0"/>
                <a:cs typeface="楷体_GB2312" charset="0"/>
              </a:rPr>
              <a:t>____</a:t>
            </a:r>
            <a:r>
              <a:rPr lang="en-US" sz="2400">
                <a:latin typeface="Times New Roman" panose="02020603050405020304" pitchFamily="18" charset="0"/>
                <a:cs typeface="Times New Roman" panose="02020603050405020304" pitchFamily="18" charset="0"/>
              </a:rPr>
              <a:t>____</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左</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右</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端移动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使电压表示数为</a:t>
            </a:r>
            <a:r>
              <a:rPr lang="en-US" sz="2400">
                <a:latin typeface="Times New Roman" panose="02020603050405020304" pitchFamily="18" charset="0"/>
                <a:ea typeface="宋体" panose="02010600030101010101" pitchFamily="2" charset="-122"/>
              </a:rPr>
              <a:t>2.5 V</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此时电流表指针位置如图乙所示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则小灯泡的额定功率为</a:t>
            </a:r>
            <a:r>
              <a:rPr lang="en-US" sz="2400">
                <a:latin typeface="Times New Roman" panose="02020603050405020304" pitchFamily="18" charset="0"/>
                <a:ea typeface="宋体" panose="02010600030101010101" pitchFamily="2" charset="-122"/>
              </a:rPr>
              <a:t>________W.</a:t>
            </a:r>
            <a:endParaRPr lang="zh-CN" altLang="en-US"/>
          </a:p>
        </p:txBody>
      </p:sp>
      <p:sp>
        <p:nvSpPr>
          <p:cNvPr id="2" name="文本框 1"/>
          <p:cNvSpPr txBox="1"/>
          <p:nvPr/>
        </p:nvSpPr>
        <p:spPr>
          <a:xfrm>
            <a:off x="6910705" y="1758315"/>
            <a:ext cx="6705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左</a:t>
            </a:r>
            <a:endParaRPr lang="zh-CN" altLang="en-US"/>
          </a:p>
        </p:txBody>
      </p:sp>
      <p:sp>
        <p:nvSpPr>
          <p:cNvPr id="3" name="文本框 2"/>
          <p:cNvSpPr txBox="1"/>
          <p:nvPr/>
        </p:nvSpPr>
        <p:spPr>
          <a:xfrm>
            <a:off x="1690370" y="2840355"/>
            <a:ext cx="11576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　</a:t>
            </a:r>
            <a:r>
              <a:rPr lang="en-US" sz="2400">
                <a:solidFill>
                  <a:srgbClr val="FF0000"/>
                </a:solidFill>
                <a:latin typeface="Times New Roman" panose="02020603050405020304" pitchFamily="18" charset="0"/>
                <a:ea typeface="宋体" panose="02010600030101010101" pitchFamily="2" charset="-122"/>
              </a:rPr>
              <a:t>1.25</a:t>
            </a:r>
            <a:endParaRPr lang="zh-CN" altLang="en-US"/>
          </a:p>
        </p:txBody>
      </p:sp>
      <p:pic>
        <p:nvPicPr>
          <p:cNvPr id="4" name="图片 -2147482260" descr="C:\Documents and Settings\Administrator\桌面\物理（山西）\山西物理\X197.TIF"/>
          <p:cNvPicPr>
            <a:picLocks noChangeAspect="1"/>
          </p:cNvPicPr>
          <p:nvPr/>
        </p:nvPicPr>
        <p:blipFill>
          <a:blip r:embed="rId1" r:link="rId2"/>
          <a:srcRect l="59630" b="11352"/>
          <a:stretch>
            <a:fillRect/>
          </a:stretch>
        </p:blipFill>
        <p:spPr>
          <a:xfrm>
            <a:off x="4872355" y="3345815"/>
            <a:ext cx="2385060" cy="2028190"/>
          </a:xfrm>
          <a:prstGeom prst="rect">
            <a:avLst/>
          </a:prstGeom>
          <a:noFill/>
          <a:ln w="9525">
            <a:noFill/>
          </a:ln>
        </p:spPr>
      </p:pic>
      <p:sp>
        <p:nvSpPr>
          <p:cNvPr id="5" name="文本框 4"/>
          <p:cNvSpPr txBox="1"/>
          <p:nvPr/>
        </p:nvSpPr>
        <p:spPr>
          <a:xfrm>
            <a:off x="5351145" y="5503545"/>
            <a:ext cx="142748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2</a:t>
            </a:r>
            <a:r>
              <a:rPr lang="zh-CN" sz="1800">
                <a:latin typeface="Times New Roman" panose="02020603050405020304" pitchFamily="18" charset="0"/>
                <a:cs typeface="楷体_GB2312" charset="0"/>
              </a:rPr>
              <a:t>题图乙</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33730" y="842645"/>
            <a:ext cx="1105344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sym typeface="+mn-ea"/>
              </a:rPr>
              <a:t>(4)</a:t>
            </a:r>
            <a:r>
              <a:rPr lang="zh-CN" sz="2400">
                <a:sym typeface="+mn-ea"/>
              </a:rPr>
              <a:t>若此实验中电流表坏了</a:t>
            </a:r>
            <a:r>
              <a:rPr lang="zh-CN" sz="2400">
                <a:latin typeface="Times New Roman" panose="02020603050405020304" pitchFamily="18" charset="0"/>
                <a:sym typeface="+mn-ea"/>
              </a:rPr>
              <a:t>，</a:t>
            </a:r>
            <a:r>
              <a:rPr lang="zh-CN" sz="2400">
                <a:sym typeface="+mn-ea"/>
              </a:rPr>
              <a:t>为了测出小灯泡的额定功率</a:t>
            </a:r>
            <a:r>
              <a:rPr lang="zh-CN" sz="2400">
                <a:latin typeface="Times New Roman" panose="02020603050405020304" pitchFamily="18" charset="0"/>
                <a:sym typeface="+mn-ea"/>
              </a:rPr>
              <a:t>，</a:t>
            </a:r>
            <a:r>
              <a:rPr lang="zh-CN" sz="2400">
                <a:sym typeface="+mn-ea"/>
              </a:rPr>
              <a:t>小组同学们增加了一个</a:t>
            </a:r>
            <a:r>
              <a:rPr lang="en-US" sz="2400" i="1">
                <a:latin typeface="Times New Roman" panose="02020603050405020304" pitchFamily="18" charset="0"/>
                <a:cs typeface="Times New Roman" panose="02020603050405020304" pitchFamily="18" charset="0"/>
                <a:sym typeface="+mn-ea"/>
              </a:rPr>
              <a:t>R</a:t>
            </a:r>
            <a:r>
              <a:rPr lang="en-US" sz="2400" baseline="-25000">
                <a:latin typeface="Times New Roman" panose="02020603050405020304" pitchFamily="18" charset="0"/>
                <a:cs typeface="Times New Roman" panose="02020603050405020304" pitchFamily="18" charset="0"/>
                <a:sym typeface="+mn-ea"/>
              </a:rPr>
              <a:t>0</a:t>
            </a:r>
            <a:r>
              <a:rPr lang="zh-CN" sz="2400">
                <a:sym typeface="+mn-ea"/>
              </a:rPr>
              <a:t>＝</a:t>
            </a:r>
            <a:r>
              <a:rPr lang="en-US" sz="2400">
                <a:latin typeface="Times New Roman" panose="02020603050405020304" pitchFamily="18" charset="0"/>
                <a:sym typeface="+mn-ea"/>
              </a:rPr>
              <a:t>5 Ω</a:t>
            </a:r>
            <a:r>
              <a:rPr lang="zh-CN" sz="2400">
                <a:sym typeface="+mn-ea"/>
              </a:rPr>
              <a:t>的定值电阻</a:t>
            </a:r>
            <a:r>
              <a:rPr lang="zh-CN" sz="2400">
                <a:latin typeface="Times New Roman" panose="02020603050405020304" pitchFamily="18" charset="0"/>
                <a:sym typeface="+mn-ea"/>
              </a:rPr>
              <a:t>，</a:t>
            </a:r>
            <a:r>
              <a:rPr lang="zh-CN" sz="2400">
                <a:sym typeface="+mn-ea"/>
              </a:rPr>
              <a:t>设计了如图丙所示的电路和如下实验方案：</a:t>
            </a:r>
            <a:r>
              <a:rPr lang="en-US" sz="2400">
                <a:latin typeface="宋体" panose="02010600030101010101" pitchFamily="2" charset="-122"/>
                <a:cs typeface="Times New Roman" panose="02020603050405020304" pitchFamily="18" charset="0"/>
                <a:sym typeface="+mn-ea"/>
              </a:rPr>
              <a:t>①</a:t>
            </a:r>
            <a:r>
              <a:rPr lang="zh-CN" sz="2400">
                <a:sym typeface="+mn-ea"/>
              </a:rPr>
              <a:t>调节滑片</a:t>
            </a:r>
            <a:r>
              <a:rPr lang="zh-CN" sz="2400">
                <a:latin typeface="Times New Roman" panose="02020603050405020304" pitchFamily="18" charset="0"/>
                <a:sym typeface="+mn-ea"/>
              </a:rPr>
              <a:t>，</a:t>
            </a:r>
            <a:r>
              <a:rPr lang="zh-CN" sz="2400">
                <a:sym typeface="+mn-ea"/>
              </a:rPr>
              <a:t>使电压表的示数为小灯泡的额定电压；</a:t>
            </a:r>
            <a:endParaRPr lang="zh-CN" altLang="en-US" sz="2400"/>
          </a:p>
          <a:p>
            <a:pPr>
              <a:lnSpc>
                <a:spcPct val="150000"/>
              </a:lnSpc>
            </a:pP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保持滑片位置不变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只将电压表的</a:t>
            </a:r>
            <a:r>
              <a:rPr lang="en-US" sz="2400" i="1">
                <a:latin typeface="Times New Roman" panose="02020603050405020304" pitchFamily="18" charset="0"/>
                <a:cs typeface="Times New Roman" panose="02020603050405020304" pitchFamily="18" charset="0"/>
              </a:rPr>
              <a:t>a</a:t>
            </a:r>
            <a:r>
              <a:rPr lang="zh-CN" sz="2400">
                <a:ea typeface="宋体" panose="02010600030101010101" pitchFamily="2" charset="-122"/>
              </a:rPr>
              <a:t>点改接到</a:t>
            </a:r>
            <a:r>
              <a:rPr lang="en-US" sz="2400" i="1">
                <a:latin typeface="Times New Roman" panose="02020603050405020304" pitchFamily="18" charset="0"/>
                <a:cs typeface="Times New Roman" panose="02020603050405020304" pitchFamily="18" charset="0"/>
              </a:rPr>
              <a:t>c</a:t>
            </a:r>
            <a:r>
              <a:rPr lang="zh-CN" sz="2400">
                <a:ea typeface="宋体" panose="02010600030101010101" pitchFamily="2" charset="-122"/>
              </a:rPr>
              <a:t>点</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测出定值电阻</a:t>
            </a:r>
            <a:r>
              <a:rPr lang="en-US" sz="2400" i="1">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0</a:t>
            </a:r>
            <a:r>
              <a:rPr lang="zh-CN" sz="2400">
                <a:ea typeface="宋体" panose="02010600030101010101" pitchFamily="2" charset="-122"/>
              </a:rPr>
              <a:t>两端的电压</a:t>
            </a:r>
            <a:r>
              <a:rPr lang="en-US" sz="2400" i="1">
                <a:latin typeface="Times New Roman" panose="02020603050405020304" pitchFamily="18" charset="0"/>
                <a:cs typeface="Times New Roman" panose="02020603050405020304" pitchFamily="18" charset="0"/>
              </a:rPr>
              <a:t>U</a:t>
            </a:r>
            <a:r>
              <a:rPr lang="en-US" sz="2400" baseline="-25000">
                <a:latin typeface="Times New Roman" panose="02020603050405020304" pitchFamily="18" charset="0"/>
                <a:cs typeface="Times New Roman" panose="02020603050405020304" pitchFamily="18" charset="0"/>
              </a:rPr>
              <a:t>0</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通过计算就可得到小灯泡的额</a:t>
            </a:r>
            <a:r>
              <a:rPr lang="zh-CN" sz="2400">
                <a:latin typeface="Times New Roman" panose="02020603050405020304" pitchFamily="18" charset="0"/>
                <a:ea typeface="宋体" panose="02010600030101010101" pitchFamily="2" charset="-122"/>
              </a:rPr>
              <a:t>定功率．</a:t>
            </a:r>
            <a:r>
              <a:rPr lang="zh-CN" sz="2400">
                <a:ea typeface="宋体" panose="02010600030101010101" pitchFamily="2" charset="-122"/>
              </a:rPr>
              <a:t>请你指出该设计方案中存在的问题：</a:t>
            </a:r>
            <a:r>
              <a:rPr lang="en-US" sz="2400">
                <a:latin typeface="Times New Roman" panose="02020603050405020304" pitchFamily="18" charset="0"/>
                <a:ea typeface="宋体" panose="02010600030101010101" pitchFamily="2" charset="-122"/>
              </a:rPr>
              <a:t>_____________________________________________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______________________________________</a:t>
            </a:r>
            <a:r>
              <a:rPr lang="en-US" sz="2400">
                <a:latin typeface="Times New Roman" panose="02020603050405020304" pitchFamily="18" charset="0"/>
                <a:cs typeface="Times New Roman" panose="02020603050405020304" pitchFamily="18" charset="0"/>
              </a:rPr>
              <a:t>_______</a:t>
            </a:r>
            <a:endParaRPr lang="en-US" sz="2400">
              <a:latin typeface="Times New Roman" panose="02020603050405020304" pitchFamily="18" charset="0"/>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写出一条即可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a:p>
        </p:txBody>
      </p:sp>
      <p:sp>
        <p:nvSpPr>
          <p:cNvPr id="2" name="文本框 1"/>
          <p:cNvSpPr txBox="1"/>
          <p:nvPr/>
        </p:nvSpPr>
        <p:spPr>
          <a:xfrm>
            <a:off x="645795" y="4057650"/>
            <a:ext cx="7059295" cy="1198880"/>
          </a:xfrm>
          <a:prstGeom prst="rect">
            <a:avLst/>
          </a:prstGeom>
          <a:noFill/>
          <a:ln w="9525">
            <a:noFill/>
          </a:ln>
        </p:spPr>
        <p:txBody>
          <a:bodyPr wrap="square">
            <a:spAutoFit/>
          </a:bodyPr>
          <a:p>
            <a:pPr>
              <a:lnSpc>
                <a:spcPct val="150000"/>
              </a:lnSpc>
            </a:pPr>
            <a:r>
              <a:rPr lang="zh-CN" sz="2400">
                <a:solidFill>
                  <a:srgbClr val="FF0000"/>
                </a:solidFill>
                <a:ea typeface="宋体" panose="02010600030101010101" pitchFamily="2" charset="-122"/>
              </a:rPr>
              <a:t>电压表的</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r>
              <a:rPr lang="zh-CN" sz="2400">
                <a:solidFill>
                  <a:srgbClr val="FF0000"/>
                </a:solidFill>
                <a:ea typeface="宋体" panose="02010600030101010101" pitchFamily="2" charset="-122"/>
              </a:rPr>
              <a:t>点改接到</a:t>
            </a:r>
            <a:r>
              <a:rPr lang="en-US" sz="2400" i="1">
                <a:solidFill>
                  <a:srgbClr val="FF0000"/>
                </a:solidFill>
                <a:latin typeface="Times New Roman" panose="02020603050405020304" pitchFamily="18" charset="0"/>
                <a:ea typeface="宋体" panose="02010600030101010101" pitchFamily="2" charset="-122"/>
              </a:rPr>
              <a:t>c</a:t>
            </a:r>
            <a:r>
              <a:rPr lang="zh-CN" sz="2400">
                <a:solidFill>
                  <a:srgbClr val="FF0000"/>
                </a:solidFill>
                <a:ea typeface="宋体" panose="02010600030101010101" pitchFamily="2" charset="-122"/>
              </a:rPr>
              <a:t>点时</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电压表的正负接线柱接反了</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小灯泡两端的电压达不到它的额定电压</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4" name="文本框 3"/>
          <p:cNvSpPr txBox="1"/>
          <p:nvPr/>
        </p:nvSpPr>
        <p:spPr>
          <a:xfrm>
            <a:off x="8817610" y="5551805"/>
            <a:ext cx="142748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2</a:t>
            </a:r>
            <a:r>
              <a:rPr lang="zh-CN" sz="1800">
                <a:latin typeface="Times New Roman" panose="02020603050405020304" pitchFamily="18" charset="0"/>
                <a:cs typeface="楷体_GB2312" charset="0"/>
              </a:rPr>
              <a:t>题图丙</a:t>
            </a:r>
            <a:endParaRPr lang="zh-CN" altLang="en-US" sz="1800"/>
          </a:p>
        </p:txBody>
      </p:sp>
      <p:pic>
        <p:nvPicPr>
          <p:cNvPr id="5" name="图片 4"/>
          <p:cNvPicPr>
            <a:picLocks noChangeAspect="1"/>
          </p:cNvPicPr>
          <p:nvPr/>
        </p:nvPicPr>
        <p:blipFill>
          <a:blip r:embed="rId1"/>
          <a:stretch>
            <a:fillRect/>
          </a:stretch>
        </p:blipFill>
        <p:spPr>
          <a:xfrm>
            <a:off x="8217535" y="3355340"/>
            <a:ext cx="2627630" cy="211645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74065" y="1633220"/>
            <a:ext cx="709676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en-US" sz="2400" b="1">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 </a:t>
            </a:r>
            <a:r>
              <a:rPr lang="en-US" sz="2400">
                <a:latin typeface="Times New Roman" panose="02020603050405020304" pitchFamily="18" charset="0"/>
                <a:cs typeface="楷体_GB2312" charset="0"/>
              </a:rPr>
              <a:t>(2014</a:t>
            </a:r>
            <a:r>
              <a:rPr lang="zh-CN" sz="2400">
                <a:cs typeface="楷体_GB2312" charset="0"/>
              </a:rPr>
              <a:t>山西</a:t>
            </a:r>
            <a:r>
              <a:rPr lang="en-US" sz="2400">
                <a:latin typeface="Times New Roman" panose="02020603050405020304" pitchFamily="18" charset="0"/>
                <a:cs typeface="楷体_GB2312" charset="0"/>
              </a:rPr>
              <a:t>38</a:t>
            </a:r>
            <a:r>
              <a:rPr lang="zh-CN" sz="2400">
                <a:cs typeface="楷体_GB2312" charset="0"/>
              </a:rPr>
              <a:t>题</a:t>
            </a:r>
            <a:r>
              <a:rPr lang="en-US" sz="2400">
                <a:latin typeface="Times New Roman" panose="02020603050405020304" pitchFamily="18" charset="0"/>
                <a:cs typeface="楷体_GB2312" charset="0"/>
              </a:rPr>
              <a:t>7</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在测量小灯泡电功率的实</a:t>
            </a:r>
            <a:r>
              <a:rPr lang="zh-CN" sz="2400">
                <a:latin typeface="Times New Roman" panose="02020603050405020304" pitchFamily="18" charset="0"/>
                <a:ea typeface="宋体" panose="02010600030101010101" pitchFamily="2" charset="-122"/>
              </a:rPr>
              <a:t>验中，实验室所提供的器材有：电源</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电压恒为</a:t>
            </a:r>
            <a:r>
              <a:rPr lang="en-US" sz="2400">
                <a:latin typeface="Times New Roman" panose="02020603050405020304" pitchFamily="18" charset="0"/>
                <a:ea typeface="宋体" panose="02010600030101010101" pitchFamily="2" charset="-122"/>
              </a:rPr>
              <a:t>6 V)</a:t>
            </a:r>
            <a:r>
              <a:rPr lang="zh-CN" sz="2400">
                <a:ea typeface="宋体" panose="02010600030101010101" pitchFamily="2" charset="-122"/>
              </a:rPr>
              <a:t>、额定电压为</a:t>
            </a:r>
            <a:r>
              <a:rPr lang="en-US" sz="2400">
                <a:latin typeface="Times New Roman" panose="02020603050405020304" pitchFamily="18" charset="0"/>
                <a:ea typeface="宋体" panose="02010600030101010101" pitchFamily="2" charset="-122"/>
              </a:rPr>
              <a:t>2.5 V</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电阻约为</a:t>
            </a:r>
            <a:r>
              <a:rPr lang="en-US" sz="2400">
                <a:latin typeface="Times New Roman" panose="02020603050405020304" pitchFamily="18" charset="0"/>
                <a:ea typeface="宋体" panose="02010600030101010101" pitchFamily="2" charset="-122"/>
              </a:rPr>
              <a:t>10 Ω</a:t>
            </a:r>
            <a:r>
              <a:rPr lang="zh-CN" sz="2400">
                <a:ea typeface="宋体" panose="02010600030101010101" pitchFamily="2" charset="-122"/>
              </a:rPr>
              <a:t>的小灯泡、电流表、电压表、开关各一个</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导线若干．滑动变阻器规格有</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 Ω</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1 A</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50 </a:t>
            </a:r>
            <a:r>
              <a:rPr lang="en-US" sz="2400">
                <a:latin typeface="Times New Roman" panose="02020603050405020304" pitchFamily="18" charset="0"/>
              </a:rPr>
              <a:t>Ω</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1.5 A</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两个．</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sym typeface="+mn-ea"/>
              </a:rPr>
              <a:t>(1)</a:t>
            </a:r>
            <a:r>
              <a:rPr lang="zh-CN" sz="2400">
                <a:sym typeface="+mn-ea"/>
              </a:rPr>
              <a:t>图甲是小壮连接的部分实物图</a:t>
            </a:r>
            <a:r>
              <a:rPr lang="zh-CN" sz="2400">
                <a:latin typeface="Times New Roman" panose="02020603050405020304" pitchFamily="18" charset="0"/>
                <a:sym typeface="+mn-ea"/>
              </a:rPr>
              <a:t>，</a:t>
            </a:r>
            <a:r>
              <a:rPr lang="zh-CN" sz="2400">
                <a:sym typeface="+mn-ea"/>
              </a:rPr>
              <a:t>请你用笔画线代替导线</a:t>
            </a:r>
            <a:r>
              <a:rPr lang="zh-CN" sz="2400">
                <a:latin typeface="Times New Roman" panose="02020603050405020304" pitchFamily="18" charset="0"/>
                <a:sym typeface="+mn-ea"/>
              </a:rPr>
              <a:t>，</a:t>
            </a:r>
            <a:r>
              <a:rPr lang="zh-CN" sz="2400">
                <a:sym typeface="+mn-ea"/>
              </a:rPr>
              <a:t>将实物图连接完整</a:t>
            </a:r>
            <a:r>
              <a:rPr lang="en-US" altLang="zh-CN" sz="2400">
                <a:sym typeface="+mn-ea"/>
              </a:rPr>
              <a:t>.</a:t>
            </a:r>
            <a:endParaRPr lang="en-US" altLang="zh-CN" sz="2400">
              <a:sym typeface="+mn-ea"/>
            </a:endParaRPr>
          </a:p>
        </p:txBody>
      </p:sp>
      <p:pic>
        <p:nvPicPr>
          <p:cNvPr id="4" name="图片 -2147482258" descr="C:\Documents and Settings\Administrator\桌面\物理（山西）\山西物理\X199.TIF"/>
          <p:cNvPicPr>
            <a:picLocks noChangeAspect="1"/>
          </p:cNvPicPr>
          <p:nvPr/>
        </p:nvPicPr>
        <p:blipFill>
          <a:blip r:embed="rId1" r:link="rId2"/>
          <a:srcRect r="48740" b="16172"/>
          <a:stretch>
            <a:fillRect/>
          </a:stretch>
        </p:blipFill>
        <p:spPr>
          <a:xfrm>
            <a:off x="8407400" y="2370455"/>
            <a:ext cx="2931795" cy="2116455"/>
          </a:xfrm>
          <a:prstGeom prst="rect">
            <a:avLst/>
          </a:prstGeom>
          <a:noFill/>
          <a:ln w="9525">
            <a:noFill/>
          </a:ln>
        </p:spPr>
      </p:pic>
      <p:sp>
        <p:nvSpPr>
          <p:cNvPr id="5" name="文本框 4"/>
          <p:cNvSpPr txBox="1"/>
          <p:nvPr/>
        </p:nvSpPr>
        <p:spPr>
          <a:xfrm>
            <a:off x="9054465" y="4888865"/>
            <a:ext cx="154305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3</a:t>
            </a:r>
            <a:r>
              <a:rPr lang="zh-CN" sz="1800">
                <a:cs typeface="楷体_GB2312" charset="0"/>
              </a:rPr>
              <a:t>题图甲</a:t>
            </a:r>
            <a:endParaRPr lang="zh-CN" altLang="en-US" sz="1800"/>
          </a:p>
        </p:txBody>
      </p:sp>
      <p:sp>
        <p:nvSpPr>
          <p:cNvPr id="6" name="任意多边形 5"/>
          <p:cNvSpPr/>
          <p:nvPr/>
        </p:nvSpPr>
        <p:spPr>
          <a:xfrm>
            <a:off x="8418195" y="3213735"/>
            <a:ext cx="254000" cy="922020"/>
          </a:xfrm>
          <a:custGeom>
            <a:avLst/>
            <a:gdLst>
              <a:gd name="connisteX0" fmla="*/ 139883 w 254183"/>
              <a:gd name="connsiteY0" fmla="*/ 922020 h 922020"/>
              <a:gd name="connisteX1" fmla="*/ 2723 w 254183"/>
              <a:gd name="connsiteY1" fmla="*/ 297180 h 922020"/>
              <a:gd name="connisteX2" fmla="*/ 254183 w 254183"/>
              <a:gd name="connsiteY2" fmla="*/ 0 h 922020"/>
            </a:gdLst>
            <a:ahLst/>
            <a:cxnLst>
              <a:cxn ang="0">
                <a:pos x="connisteX0" y="connsiteY0"/>
              </a:cxn>
              <a:cxn ang="0">
                <a:pos x="connisteX1" y="connsiteY1"/>
              </a:cxn>
              <a:cxn ang="0">
                <a:pos x="connisteX2" y="connsiteY2"/>
              </a:cxn>
            </a:cxnLst>
            <a:rect l="l" t="t" r="r" b="b"/>
            <a:pathLst>
              <a:path w="254183" h="922020">
                <a:moveTo>
                  <a:pt x="139883" y="922020"/>
                </a:moveTo>
                <a:cubicBezTo>
                  <a:pt x="107498" y="803275"/>
                  <a:pt x="-20137" y="481330"/>
                  <a:pt x="2723" y="297180"/>
                </a:cubicBezTo>
                <a:cubicBezTo>
                  <a:pt x="25583" y="113030"/>
                  <a:pt x="200843" y="46990"/>
                  <a:pt x="254183"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p:nvSpPr>
        <p:spPr>
          <a:xfrm>
            <a:off x="8672195" y="3510915"/>
            <a:ext cx="1211580" cy="1008380"/>
          </a:xfrm>
          <a:custGeom>
            <a:avLst/>
            <a:gdLst>
              <a:gd name="connisteX0" fmla="*/ 114591 w 1211871"/>
              <a:gd name="connsiteY0" fmla="*/ 632460 h 1008078"/>
              <a:gd name="connisteX1" fmla="*/ 99351 w 1211871"/>
              <a:gd name="connsiteY1" fmla="*/ 982980 h 1008078"/>
              <a:gd name="connisteX2" fmla="*/ 1211871 w 1211871"/>
              <a:gd name="connsiteY2" fmla="*/ 0 h 1008078"/>
            </a:gdLst>
            <a:ahLst/>
            <a:cxnLst>
              <a:cxn ang="0">
                <a:pos x="connisteX0" y="connsiteY0"/>
              </a:cxn>
              <a:cxn ang="0">
                <a:pos x="connisteX1" y="connsiteY1"/>
              </a:cxn>
              <a:cxn ang="0">
                <a:pos x="connisteX2" y="connsiteY2"/>
              </a:cxn>
            </a:cxnLst>
            <a:rect l="l" t="t" r="r" b="b"/>
            <a:pathLst>
              <a:path w="1211872" h="1008078">
                <a:moveTo>
                  <a:pt x="114592" y="632460"/>
                </a:moveTo>
                <a:cubicBezTo>
                  <a:pt x="89192" y="721995"/>
                  <a:pt x="-120358" y="1109345"/>
                  <a:pt x="99352" y="982980"/>
                </a:cubicBezTo>
                <a:cubicBezTo>
                  <a:pt x="319062" y="856615"/>
                  <a:pt x="988987" y="203835"/>
                  <a:pt x="1211872"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nvSpPr>
        <p:spPr>
          <a:xfrm>
            <a:off x="9691370" y="3518535"/>
            <a:ext cx="268605" cy="664845"/>
          </a:xfrm>
          <a:custGeom>
            <a:avLst/>
            <a:gdLst>
              <a:gd name="connisteX0" fmla="*/ 177007 w 268447"/>
              <a:gd name="connsiteY0" fmla="*/ 0 h 664833"/>
              <a:gd name="connisteX1" fmla="*/ 169387 w 268447"/>
              <a:gd name="connsiteY1" fmla="*/ 274320 h 664833"/>
              <a:gd name="connisteX2" fmla="*/ 1747 w 268447"/>
              <a:gd name="connsiteY2" fmla="*/ 609600 h 664833"/>
              <a:gd name="connisteX3" fmla="*/ 268447 w 268447"/>
              <a:gd name="connsiteY3" fmla="*/ 662940 h 664833"/>
            </a:gdLst>
            <a:ahLst/>
            <a:cxnLst>
              <a:cxn ang="0">
                <a:pos x="connisteX0" y="connsiteY0"/>
              </a:cxn>
              <a:cxn ang="0">
                <a:pos x="connisteX1" y="connsiteY1"/>
              </a:cxn>
              <a:cxn ang="0">
                <a:pos x="connisteX2" y="connsiteY2"/>
              </a:cxn>
              <a:cxn ang="0">
                <a:pos x="connisteX3" y="connsiteY3"/>
              </a:cxn>
            </a:cxnLst>
            <a:rect l="l" t="t" r="r" b="b"/>
            <a:pathLst>
              <a:path w="268447" h="664834">
                <a:moveTo>
                  <a:pt x="177007" y="0"/>
                </a:moveTo>
                <a:cubicBezTo>
                  <a:pt x="178912" y="48260"/>
                  <a:pt x="204312" y="152400"/>
                  <a:pt x="169387" y="274320"/>
                </a:cubicBezTo>
                <a:cubicBezTo>
                  <a:pt x="134462" y="396240"/>
                  <a:pt x="-17938" y="532130"/>
                  <a:pt x="1747" y="609600"/>
                </a:cubicBezTo>
                <a:cubicBezTo>
                  <a:pt x="21432" y="687070"/>
                  <a:pt x="211932" y="659130"/>
                  <a:pt x="268447" y="66294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任意多边形 8"/>
          <p:cNvSpPr/>
          <p:nvPr/>
        </p:nvSpPr>
        <p:spPr>
          <a:xfrm>
            <a:off x="10167620" y="3091815"/>
            <a:ext cx="384810" cy="1366520"/>
          </a:xfrm>
          <a:custGeom>
            <a:avLst/>
            <a:gdLst>
              <a:gd name="connisteX0" fmla="*/ 43578 w 384953"/>
              <a:gd name="connsiteY0" fmla="*/ 1120140 h 1366525"/>
              <a:gd name="connisteX1" fmla="*/ 28338 w 384953"/>
              <a:gd name="connsiteY1" fmla="*/ 1363980 h 1366525"/>
              <a:gd name="connisteX2" fmla="*/ 378858 w 384953"/>
              <a:gd name="connsiteY2" fmla="*/ 1181100 h 1366525"/>
              <a:gd name="connisteX3" fmla="*/ 218838 w 384953"/>
              <a:gd name="connsiteY3" fmla="*/ 518160 h 1366525"/>
              <a:gd name="connisteX4" fmla="*/ 142638 w 384953"/>
              <a:gd name="connsiteY4" fmla="*/ 167640 h 1366525"/>
              <a:gd name="connisteX5" fmla="*/ 264558 w 384953"/>
              <a:gd name="connsiteY5" fmla="*/ 0 h 13665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384953" h="1366526">
                <a:moveTo>
                  <a:pt x="43579" y="1120140"/>
                </a:moveTo>
                <a:cubicBezTo>
                  <a:pt x="33419" y="1172845"/>
                  <a:pt x="-38971" y="1351915"/>
                  <a:pt x="28339" y="1363980"/>
                </a:cubicBezTo>
                <a:cubicBezTo>
                  <a:pt x="95649" y="1376045"/>
                  <a:pt x="340759" y="1350010"/>
                  <a:pt x="378859" y="1181100"/>
                </a:cubicBezTo>
                <a:cubicBezTo>
                  <a:pt x="416959" y="1012190"/>
                  <a:pt x="265829" y="720725"/>
                  <a:pt x="218839" y="518160"/>
                </a:cubicBezTo>
                <a:cubicBezTo>
                  <a:pt x="171849" y="315595"/>
                  <a:pt x="133749" y="271145"/>
                  <a:pt x="142639" y="167640"/>
                </a:cubicBezTo>
                <a:cubicBezTo>
                  <a:pt x="151529" y="64135"/>
                  <a:pt x="238524" y="26670"/>
                  <a:pt x="264559"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7" grpId="0" bldLvl="0" animBg="1"/>
      <p:bldP spid="6" grpId="0" bldLvl="0" animBg="1"/>
      <p:bldP spid="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936969" y="974725"/>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30" name="组合 29"/>
          <p:cNvGrpSpPr/>
          <p:nvPr/>
        </p:nvGrpSpPr>
        <p:grpSpPr>
          <a:xfrm>
            <a:off x="9371965" y="188849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18" name="组合 17"/>
          <p:cNvGrpSpPr/>
          <p:nvPr/>
        </p:nvGrpSpPr>
        <p:grpSpPr>
          <a:xfrm>
            <a:off x="772160" y="1619885"/>
            <a:ext cx="8646160" cy="737235"/>
            <a:chOff x="1254" y="3694"/>
            <a:chExt cx="13616" cy="1161"/>
          </a:xfrm>
        </p:grpSpPr>
        <p:pic>
          <p:nvPicPr>
            <p:cNvPr id="9" name="图片 8" descr="考点·2字"/>
            <p:cNvPicPr>
              <a:picLocks noChangeAspect="1"/>
            </p:cNvPicPr>
            <p:nvPr/>
          </p:nvPicPr>
          <p:blipFill>
            <a:blip r:embed="rId2"/>
            <a:stretch>
              <a:fillRect/>
            </a:stretch>
          </p:blipFill>
          <p:spPr>
            <a:xfrm>
              <a:off x="1254" y="3996"/>
              <a:ext cx="2251" cy="781"/>
            </a:xfrm>
            <a:prstGeom prst="rect">
              <a:avLst/>
            </a:prstGeom>
          </p:spPr>
        </p:pic>
        <p:sp>
          <p:nvSpPr>
            <p:cNvPr id="11" name="文本框 10"/>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测量小灯泡的电功率</a:t>
              </a:r>
              <a:r>
                <a:rPr sz="2400" dirty="0">
                  <a:latin typeface="Times New Roman" panose="02020603050405020304" pitchFamily="18" charset="0"/>
                  <a:ea typeface="宋体" panose="02010600030101010101" pitchFamily="2" charset="-122"/>
                  <a:cs typeface="Times New Roman" panose="02020603050405020304" pitchFamily="18" charset="0"/>
                </a:rPr>
                <a:t>(6年3考)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grpSp>
        <p:nvGrpSpPr>
          <p:cNvPr id="2" name="组合 1"/>
          <p:cNvGrpSpPr/>
          <p:nvPr/>
        </p:nvGrpSpPr>
        <p:grpSpPr>
          <a:xfrm>
            <a:off x="772795" y="2299335"/>
            <a:ext cx="10254615" cy="3969385"/>
            <a:chOff x="1442" y="3508"/>
            <a:chExt cx="16149" cy="6251"/>
          </a:xfrm>
        </p:grpSpPr>
        <p:pic>
          <p:nvPicPr>
            <p:cNvPr id="5" name="图片 4"/>
            <p:cNvPicPr>
              <a:picLocks noChangeAspect="1"/>
            </p:cNvPicPr>
            <p:nvPr/>
          </p:nvPicPr>
          <p:blipFill>
            <a:blip r:embed="rId3"/>
            <a:srcRect r="58730" b="-5238"/>
            <a:stretch>
              <a:fillRect/>
            </a:stretch>
          </p:blipFill>
          <p:spPr>
            <a:xfrm>
              <a:off x="12284" y="7816"/>
              <a:ext cx="3437" cy="1326"/>
            </a:xfrm>
            <a:prstGeom prst="rect">
              <a:avLst/>
            </a:prstGeom>
          </p:spPr>
        </p:pic>
        <p:sp>
          <p:nvSpPr>
            <p:cNvPr id="6" name="文本框 5"/>
            <p:cNvSpPr txBox="1"/>
            <p:nvPr/>
          </p:nvSpPr>
          <p:spPr>
            <a:xfrm>
              <a:off x="1442" y="3508"/>
              <a:ext cx="16149" cy="6251"/>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zh-CN" sz="2400">
                  <a:latin typeface="Times New Roman" panose="02020603050405020304" pitchFamily="18" charset="0"/>
                  <a:ea typeface="黑体" panose="02010609060101010101" pitchFamily="49" charset="-122"/>
                </a:rPr>
                <a:t>【设计与进行实验】</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宋体" panose="02010600030101010101" pitchFamily="2" charset="-122"/>
                  <a:cs typeface="Times New Roman" panose="02020603050405020304" pitchFamily="18" charset="0"/>
                </a:rPr>
                <a:t>实验原理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cs typeface="Times New Roman" panose="02020603050405020304" pitchFamily="18" charset="0"/>
                </a:rPr>
                <a:t>P</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UI</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Times New Roman" panose="02020603050405020304" pitchFamily="18" charset="0"/>
                  <a:ea typeface="宋体" panose="02010600030101010101" pitchFamily="2" charset="-122"/>
                  <a:cs typeface="Times New Roman" panose="02020603050405020304" pitchFamily="18" charset="0"/>
                </a:rPr>
                <a:t>画电路图，连接实物图</a:t>
              </a:r>
              <a:r>
                <a:rPr lang="en-US" sz="2400">
                  <a:latin typeface="Times New Roman" panose="02020603050405020304" pitchFamily="18" charset="0"/>
                  <a:cs typeface="Times New Roman" panose="02020603050405020304" pitchFamily="18" charset="0"/>
                </a:rPr>
                <a:t>[2017.38(1)</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2016.37(1)</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2014.38(1)]</a:t>
              </a:r>
              <a:r>
                <a:rPr lang="en-US" sz="2400">
                  <a:latin typeface="Times New Roman" panose="02020603050405020304" pitchFamily="18" charset="0"/>
                  <a:ea typeface="宋体" panose="02010600030101010101" pitchFamily="2" charset="-122"/>
                  <a:cs typeface="Times New Roman" panose="02020603050405020304" pitchFamily="18" charset="0"/>
                </a:rPr>
                <a:t>3. </a:t>
              </a:r>
              <a:r>
                <a:rPr lang="zh-CN" sz="2400">
                  <a:latin typeface="Times New Roman" panose="02020603050405020304" pitchFamily="18" charset="0"/>
                  <a:ea typeface="宋体" panose="02010600030101010101" pitchFamily="2" charset="-122"/>
                  <a:cs typeface="Times New Roman" panose="02020603050405020304" pitchFamily="18" charset="0"/>
                </a:rPr>
                <a:t>电表的使用与读数</a:t>
              </a:r>
              <a:r>
                <a:rPr lang="en-US" sz="2400">
                  <a:latin typeface="Times New Roman" panose="02020603050405020304" pitchFamily="18" charset="0"/>
                  <a:cs typeface="Times New Roman" panose="02020603050405020304" pitchFamily="18" charset="0"/>
                </a:rPr>
                <a:t>[2017.38(3)</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2016.37(3)]</a:t>
              </a:r>
              <a:r>
                <a:rPr lang="en-US" sz="2400">
                  <a:latin typeface="Times New Roman" panose="02020603050405020304" pitchFamily="18" charset="0"/>
                  <a:ea typeface="宋体" panose="02010600030101010101" pitchFamily="2" charset="-122"/>
                  <a:cs typeface="Times New Roman" panose="02020603050405020304" pitchFamily="18" charset="0"/>
                </a:rPr>
                <a:t>4. </a:t>
              </a:r>
              <a:r>
                <a:rPr lang="zh-CN" sz="2400">
                  <a:latin typeface="Times New Roman" panose="02020603050405020304" pitchFamily="18" charset="0"/>
                  <a:ea typeface="宋体" panose="02010600030101010101" pitchFamily="2" charset="-122"/>
                  <a:cs typeface="Times New Roman" panose="02020603050405020304" pitchFamily="18" charset="0"/>
                </a:rPr>
                <a:t>滑动变阻器规格选取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根据串联分压原理选取，即                            ，</a:t>
              </a:r>
              <a:r>
                <a:rPr lang="en-US" sz="2400" i="1">
                  <a:latin typeface="Times New Roman" panose="02020603050405020304" pitchFamily="18" charset="0"/>
                  <a:cs typeface="Times New Roman" panose="02020603050405020304" pitchFamily="18" charset="0"/>
                </a:rPr>
                <a:t>U</a:t>
              </a:r>
              <a:r>
                <a:rPr lang="en-US" sz="2400" baseline="-25000">
                  <a:latin typeface="Times New Roman" panose="02020603050405020304" pitchFamily="18" charset="0"/>
                  <a:cs typeface="Times New Roman" panose="02020603050405020304" pitchFamily="18" charset="0"/>
                </a:rPr>
                <a:t>L</a:t>
              </a:r>
              <a:r>
                <a:rPr lang="zh-CN" sz="2400">
                  <a:latin typeface="Times New Roman" panose="02020603050405020304" pitchFamily="18" charset="0"/>
                  <a:ea typeface="宋体" panose="02010600030101010101" pitchFamily="2" charset="-122"/>
                  <a:cs typeface="Times New Roman" panose="02020603050405020304" pitchFamily="18" charset="0"/>
                </a:rPr>
                <a:t>为小灯</a:t>
              </a:r>
              <a:r>
                <a:rPr lang="zh-CN" sz="2400">
                  <a:ea typeface="宋体" panose="02010600030101010101" pitchFamily="2" charset="-122"/>
                </a:rPr>
                <a:t>泡的额定电压</a:t>
              </a:r>
              <a:r>
                <a:rPr lang="en-US" sz="2400">
                  <a:latin typeface="Times New Roman" panose="02020603050405020304" pitchFamily="18" charset="0"/>
                  <a:ea typeface="宋体" panose="02010600030101010101" pitchFamily="2" charset="-122"/>
                </a:rPr>
                <a:t>)</a:t>
              </a:r>
              <a:endParaRPr lang="zh-CN" altLang="en-US"/>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90550" y="973455"/>
            <a:ext cx="1106932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sym typeface="+mn-ea"/>
              </a:rPr>
              <a:t>(2)</a:t>
            </a:r>
            <a:r>
              <a:rPr lang="zh-CN" sz="2400">
                <a:sym typeface="+mn-ea"/>
              </a:rPr>
              <a:t>检查电路连接无误后</a:t>
            </a:r>
            <a:r>
              <a:rPr lang="zh-CN" sz="2400">
                <a:latin typeface="Times New Roman" panose="02020603050405020304" pitchFamily="18" charset="0"/>
                <a:sym typeface="+mn-ea"/>
              </a:rPr>
              <a:t>，</a:t>
            </a:r>
            <a:r>
              <a:rPr lang="zh-CN" sz="2400">
                <a:sym typeface="+mn-ea"/>
              </a:rPr>
              <a:t>将滑动变阻器的滑片置于</a:t>
            </a:r>
            <a:r>
              <a:rPr lang="en-US" sz="2400">
                <a:latin typeface="Times New Roman" panose="02020603050405020304" pitchFamily="18" charset="0"/>
                <a:sym typeface="+mn-ea"/>
              </a:rPr>
              <a:t>____(</a:t>
            </a:r>
            <a:r>
              <a:rPr lang="zh-CN" sz="2400">
                <a:sym typeface="+mn-ea"/>
              </a:rPr>
              <a:t>选填</a:t>
            </a:r>
            <a:r>
              <a:rPr lang="en-US" sz="2400">
                <a:latin typeface="Times New Roman" panose="02020603050405020304" pitchFamily="18" charset="0"/>
                <a:sym typeface="+mn-ea"/>
              </a:rPr>
              <a:t>“</a:t>
            </a:r>
            <a:r>
              <a:rPr lang="en-US" sz="2400" i="1">
                <a:latin typeface="Times New Roman" panose="02020603050405020304" pitchFamily="18" charset="0"/>
                <a:cs typeface="Times New Roman" panose="02020603050405020304" pitchFamily="18" charset="0"/>
                <a:sym typeface="+mn-ea"/>
              </a:rPr>
              <a:t>A</a:t>
            </a:r>
            <a:r>
              <a:rPr lang="en-US" sz="2400">
                <a:latin typeface="Times New Roman" panose="02020603050405020304" pitchFamily="18" charset="0"/>
                <a:cs typeface="Times New Roman" panose="02020603050405020304" pitchFamily="18" charset="0"/>
                <a:sym typeface="+mn-ea"/>
              </a:rPr>
              <a:t>”</a:t>
            </a:r>
            <a:r>
              <a:rPr lang="zh-CN" sz="2400">
                <a:sym typeface="+mn-ea"/>
              </a:rPr>
              <a:t>或</a:t>
            </a:r>
            <a:r>
              <a:rPr lang="en-US" sz="2400">
                <a:latin typeface="Times New Roman" panose="02020603050405020304" pitchFamily="18" charset="0"/>
                <a:sym typeface="+mn-ea"/>
              </a:rPr>
              <a:t>“</a:t>
            </a:r>
            <a:r>
              <a:rPr lang="en-US" sz="2400" i="1">
                <a:latin typeface="Times New Roman" panose="02020603050405020304" pitchFamily="18" charset="0"/>
                <a:sym typeface="+mn-ea"/>
              </a:rPr>
              <a:t>B</a:t>
            </a:r>
            <a:r>
              <a:rPr lang="en-US" sz="2400">
                <a:latin typeface="Times New Roman" panose="02020603050405020304" pitchFamily="18" charset="0"/>
                <a:sym typeface="+mn-ea"/>
              </a:rPr>
              <a:t>”)</a:t>
            </a:r>
            <a:r>
              <a:rPr lang="zh-CN" sz="2400">
                <a:sym typeface="+mn-ea"/>
              </a:rPr>
              <a:t>端</a:t>
            </a:r>
            <a:r>
              <a:rPr lang="zh-CN" sz="2400">
                <a:latin typeface="Times New Roman" panose="02020603050405020304" pitchFamily="18" charset="0"/>
                <a:sym typeface="+mn-ea"/>
              </a:rPr>
              <a:t>，</a:t>
            </a:r>
            <a:r>
              <a:rPr lang="zh-CN" sz="2400">
                <a:sym typeface="+mn-ea"/>
              </a:rPr>
              <a:t>闭合开关后</a:t>
            </a:r>
            <a:r>
              <a:rPr lang="zh-CN" sz="2400">
                <a:latin typeface="Times New Roman" panose="02020603050405020304" pitchFamily="18" charset="0"/>
                <a:sym typeface="+mn-ea"/>
              </a:rPr>
              <a:t>，</a:t>
            </a:r>
            <a:r>
              <a:rPr lang="zh-CN" sz="2400">
                <a:sym typeface="+mn-ea"/>
              </a:rPr>
              <a:t>小壮立即发现小灯泡发光过亮不能进行实验</a:t>
            </a:r>
            <a:r>
              <a:rPr lang="zh-CN" sz="2400">
                <a:latin typeface="Times New Roman" panose="02020603050405020304" pitchFamily="18" charset="0"/>
                <a:sym typeface="+mn-ea"/>
              </a:rPr>
              <a:t>，</a:t>
            </a:r>
            <a:r>
              <a:rPr lang="zh-CN" sz="2400">
                <a:sym typeface="+mn-ea"/>
              </a:rPr>
              <a:t>为了完成实验</a:t>
            </a:r>
            <a:r>
              <a:rPr lang="zh-CN" sz="2400">
                <a:latin typeface="Times New Roman" panose="02020603050405020304" pitchFamily="18" charset="0"/>
                <a:sym typeface="+mn-ea"/>
              </a:rPr>
              <a:t>，</a:t>
            </a:r>
            <a:r>
              <a:rPr lang="zh-CN" sz="2400">
                <a:sym typeface="+mn-ea"/>
              </a:rPr>
              <a:t>接下来他的操作</a:t>
            </a:r>
            <a:r>
              <a:rPr lang="zh-CN" sz="2400">
                <a:latin typeface="Times New Roman" panose="02020603050405020304" pitchFamily="18" charset="0"/>
                <a:sym typeface="+mn-ea"/>
              </a:rPr>
              <a:t>是：</a:t>
            </a:r>
            <a:r>
              <a:rPr lang="en-US" sz="2400">
                <a:latin typeface="Times New Roman" panose="02020603050405020304" pitchFamily="18" charset="0"/>
                <a:sym typeface="+mn-ea"/>
              </a:rPr>
              <a:t>_________________________________________________________</a:t>
            </a:r>
            <a:r>
              <a:rPr lang="en-US" sz="2400">
                <a:latin typeface="Times New Roman" panose="02020603050405020304" pitchFamily="18" charset="0"/>
                <a:cs typeface="Times New Roman" panose="02020603050405020304" pitchFamily="18" charset="0"/>
                <a:sym typeface="+mn-ea"/>
              </a:rPr>
              <a:t>__.</a:t>
            </a:r>
            <a:endParaRPr lang="zh-CN" altLang="en-US" sz="2400"/>
          </a:p>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小壮改正错误后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闭合开关</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改变滑动变阻</a:t>
            </a:r>
            <a:endParaRPr lang="zh-CN" sz="2400">
              <a:ea typeface="宋体" panose="02010600030101010101" pitchFamily="2" charset="-122"/>
            </a:endParaRPr>
          </a:p>
          <a:p>
            <a:pPr>
              <a:lnSpc>
                <a:spcPct val="150000"/>
              </a:lnSpc>
            </a:pPr>
            <a:r>
              <a:rPr lang="zh-CN" sz="2400">
                <a:ea typeface="宋体" panose="02010600030101010101" pitchFamily="2" charset="-122"/>
              </a:rPr>
              <a:t>器的阻值</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记下各组对应的电压表和电流表的</a:t>
            </a:r>
            <a:endParaRPr lang="zh-CN" sz="2400">
              <a:ea typeface="宋体" panose="02010600030101010101" pitchFamily="2" charset="-122"/>
            </a:endParaRPr>
          </a:p>
          <a:p>
            <a:pPr>
              <a:lnSpc>
                <a:spcPct val="150000"/>
              </a:lnSpc>
            </a:pPr>
            <a:r>
              <a:rPr lang="zh-CN" sz="2400">
                <a:ea typeface="宋体" panose="02010600030101010101" pitchFamily="2" charset="-122"/>
              </a:rPr>
              <a:t>示数</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并绘制如图乙所示的</a:t>
            </a:r>
            <a:r>
              <a:rPr lang="en-US" sz="2400" i="1">
                <a:latin typeface="Times New Roman" panose="02020603050405020304" pitchFamily="18" charset="0"/>
                <a:cs typeface="Times New Roman" panose="02020603050405020304" pitchFamily="18" charset="0"/>
              </a:rPr>
              <a:t>I</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zh-CN" sz="2400">
                <a:ea typeface="宋体" panose="02010600030101010101" pitchFamily="2" charset="-122"/>
              </a:rPr>
              <a:t>图像</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根据图</a:t>
            </a:r>
            <a:endParaRPr lang="zh-CN" sz="2400">
              <a:ea typeface="宋体" panose="02010600030101010101" pitchFamily="2" charset="-122"/>
            </a:endParaRPr>
          </a:p>
          <a:p>
            <a:pPr>
              <a:lnSpc>
                <a:spcPct val="150000"/>
              </a:lnSpc>
            </a:pPr>
            <a:r>
              <a:rPr lang="zh-CN" sz="2400">
                <a:ea typeface="宋体" panose="02010600030101010101" pitchFamily="2" charset="-122"/>
              </a:rPr>
              <a:t>像可知小灯泡的额定功率是</a:t>
            </a:r>
            <a:r>
              <a:rPr lang="en-US" sz="2400">
                <a:latin typeface="Times New Roman" panose="02020603050405020304" pitchFamily="18" charset="0"/>
                <a:ea typeface="宋体" panose="02010600030101010101" pitchFamily="2" charset="-122"/>
              </a:rPr>
              <a:t>________W</a:t>
            </a:r>
            <a:r>
              <a:rPr lang="zh-CN" sz="2400">
                <a:ea typeface="宋体" panose="02010600030101010101" pitchFamily="2" charset="-122"/>
              </a:rPr>
              <a:t>；图中</a:t>
            </a:r>
            <a:endParaRPr lang="zh-CN" sz="2400">
              <a:ea typeface="宋体" panose="02010600030101010101" pitchFamily="2" charset="-122"/>
            </a:endParaRPr>
          </a:p>
          <a:p>
            <a:pPr>
              <a:lnSpc>
                <a:spcPct val="150000"/>
              </a:lnSpc>
            </a:pPr>
            <a:r>
              <a:rPr lang="zh-CN" sz="2400">
                <a:ea typeface="宋体" panose="02010600030101010101" pitchFamily="2" charset="-122"/>
              </a:rPr>
              <a:t>从</a:t>
            </a:r>
            <a:r>
              <a:rPr lang="zh-CN" sz="2400">
                <a:latin typeface="Times New Roman" panose="02020603050405020304" pitchFamily="18" charset="0"/>
                <a:ea typeface="宋体" panose="02010600030101010101" pitchFamily="2" charset="-122"/>
              </a:rPr>
              <a:t>原点到</a:t>
            </a:r>
            <a:r>
              <a:rPr lang="en-US" sz="2400" i="1">
                <a:latin typeface="Times New Roman" panose="02020603050405020304" pitchFamily="18" charset="0"/>
                <a:ea typeface="宋体" panose="02010600030101010101" pitchFamily="2" charset="-122"/>
              </a:rPr>
              <a:t>M</a:t>
            </a:r>
            <a:r>
              <a:rPr lang="zh-CN" sz="2400">
                <a:ea typeface="宋体" panose="02010600030101010101" pitchFamily="2" charset="-122"/>
              </a:rPr>
              <a:t>点再到</a:t>
            </a:r>
            <a:r>
              <a:rPr lang="en-US" sz="2400" i="1">
                <a:latin typeface="Times New Roman" panose="02020603050405020304" pitchFamily="18" charset="0"/>
                <a:ea typeface="宋体" panose="02010600030101010101" pitchFamily="2" charset="-122"/>
              </a:rPr>
              <a:t>N</a:t>
            </a:r>
            <a:r>
              <a:rPr lang="zh-CN" sz="2400">
                <a:ea typeface="宋体" panose="02010600030101010101" pitchFamily="2" charset="-122"/>
              </a:rPr>
              <a:t>点的曲线</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反映灯丝的电</a:t>
            </a:r>
            <a:endParaRPr lang="zh-CN" sz="2400">
              <a:ea typeface="宋体" panose="02010600030101010101" pitchFamily="2" charset="-122"/>
            </a:endParaRPr>
          </a:p>
          <a:p>
            <a:pPr>
              <a:lnSpc>
                <a:spcPct val="150000"/>
              </a:lnSpc>
            </a:pPr>
            <a:r>
              <a:rPr lang="zh-CN" sz="2400">
                <a:ea typeface="宋体" panose="02010600030101010101" pitchFamily="2" charset="-122"/>
              </a:rPr>
              <a:t>阻是</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a:t>
            </a:r>
            <a:endParaRPr lang="zh-CN" altLang="en-US"/>
          </a:p>
        </p:txBody>
      </p:sp>
      <p:pic>
        <p:nvPicPr>
          <p:cNvPr id="2" name="图片 -2147482258" descr="C:\Documents and Settings\Administrator\桌面\物理（山西）\山西物理\X199.TIF"/>
          <p:cNvPicPr>
            <a:picLocks noChangeAspect="1"/>
          </p:cNvPicPr>
          <p:nvPr/>
        </p:nvPicPr>
        <p:blipFill>
          <a:blip r:embed="rId1" r:link="rId2"/>
          <a:srcRect l="52526" b="10463"/>
          <a:stretch>
            <a:fillRect/>
          </a:stretch>
        </p:blipFill>
        <p:spPr>
          <a:xfrm>
            <a:off x="8140065" y="3002915"/>
            <a:ext cx="2715260" cy="2260600"/>
          </a:xfrm>
          <a:prstGeom prst="rect">
            <a:avLst/>
          </a:prstGeom>
          <a:noFill/>
          <a:ln w="9525">
            <a:noFill/>
          </a:ln>
        </p:spPr>
      </p:pic>
      <p:sp>
        <p:nvSpPr>
          <p:cNvPr id="3" name="文本框 2"/>
          <p:cNvSpPr txBox="1"/>
          <p:nvPr/>
        </p:nvSpPr>
        <p:spPr>
          <a:xfrm>
            <a:off x="8797925" y="5414010"/>
            <a:ext cx="144145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3</a:t>
            </a:r>
            <a:r>
              <a:rPr lang="zh-CN" sz="1800">
                <a:cs typeface="楷体_GB2312" charset="0"/>
              </a:rPr>
              <a:t>题图乙</a:t>
            </a:r>
            <a:endParaRPr lang="zh-CN" altLang="en-US" sz="1800"/>
          </a:p>
        </p:txBody>
      </p:sp>
      <p:sp>
        <p:nvSpPr>
          <p:cNvPr id="4" name="文本框 3"/>
          <p:cNvSpPr txBox="1"/>
          <p:nvPr/>
        </p:nvSpPr>
        <p:spPr>
          <a:xfrm>
            <a:off x="4453255" y="4363085"/>
            <a:ext cx="9709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0.625</a:t>
            </a:r>
            <a:endParaRPr lang="zh-CN" altLang="en-US"/>
          </a:p>
        </p:txBody>
      </p:sp>
      <p:sp>
        <p:nvSpPr>
          <p:cNvPr id="5" name="文本框 4"/>
          <p:cNvSpPr txBox="1"/>
          <p:nvPr/>
        </p:nvSpPr>
        <p:spPr>
          <a:xfrm>
            <a:off x="1379220" y="5464175"/>
            <a:ext cx="23368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变化</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变大</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的</a:t>
            </a:r>
            <a:endParaRPr lang="zh-CN" altLang="en-US"/>
          </a:p>
        </p:txBody>
      </p:sp>
      <p:sp>
        <p:nvSpPr>
          <p:cNvPr id="10" name="文本框 9"/>
          <p:cNvSpPr txBox="1"/>
          <p:nvPr/>
        </p:nvSpPr>
        <p:spPr>
          <a:xfrm>
            <a:off x="7539355" y="1087755"/>
            <a:ext cx="53530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a:p>
        </p:txBody>
      </p:sp>
      <p:sp>
        <p:nvSpPr>
          <p:cNvPr id="11" name="文本框 10"/>
          <p:cNvSpPr txBox="1"/>
          <p:nvPr/>
        </p:nvSpPr>
        <p:spPr>
          <a:xfrm>
            <a:off x="2369820" y="2185670"/>
            <a:ext cx="81737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断开开关</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换接</a:t>
            </a:r>
            <a:r>
              <a:rPr lang="en-US" sz="2400">
                <a:solidFill>
                  <a:srgbClr val="FF0000"/>
                </a:solidFill>
                <a:latin typeface="Times New Roman" panose="02020603050405020304" pitchFamily="18" charset="0"/>
                <a:ea typeface="宋体" panose="02010600030101010101" pitchFamily="2" charset="-122"/>
              </a:rPr>
              <a:t>“50 Ω</a:t>
            </a:r>
            <a:r>
              <a:rPr lang="zh-CN" sz="2400">
                <a:solidFill>
                  <a:srgbClr val="FF0000"/>
                </a:solidFill>
                <a:ea typeface="宋体" panose="02010600030101010101" pitchFamily="2" charset="-122"/>
              </a:rPr>
              <a:t>　</a:t>
            </a:r>
            <a:r>
              <a:rPr lang="en-US" sz="2400">
                <a:solidFill>
                  <a:srgbClr val="FF0000"/>
                </a:solidFill>
                <a:latin typeface="Times New Roman" panose="02020603050405020304" pitchFamily="18" charset="0"/>
                <a:ea typeface="宋体" panose="02010600030101010101" pitchFamily="2" charset="-122"/>
              </a:rPr>
              <a:t>1.5 A”</a:t>
            </a:r>
            <a:r>
              <a:rPr lang="zh-CN" sz="2400">
                <a:solidFill>
                  <a:srgbClr val="FF0000"/>
                </a:solidFill>
                <a:ea typeface="宋体" panose="02010600030101010101" pitchFamily="2" charset="-122"/>
              </a:rPr>
              <a:t>规格的滑动变阻器</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重新实验</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17270" y="2414905"/>
            <a:ext cx="1015809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实验中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某同学的小灯泡先由暗变亮</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然后发出耀眼的光后被烧坏．为了避免灯丝烧断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请你提出在调节滑动变阻器的过程中应注意的事项：</a:t>
            </a:r>
            <a:r>
              <a:rPr lang="en-US" sz="2400">
                <a:latin typeface="Times New Roman" panose="02020603050405020304" pitchFamily="18" charset="0"/>
                <a:ea typeface="宋体" panose="02010600030101010101" pitchFamily="2" charset="-122"/>
              </a:rPr>
              <a:t>________________________________________________________________</a:t>
            </a:r>
            <a:r>
              <a:rPr lang="en-US" sz="2400">
                <a:latin typeface="Times New Roman" panose="02020603050405020304" pitchFamily="18" charset="0"/>
                <a:ea typeface="宋体" panose="02010600030101010101" pitchFamily="2" charset="-122"/>
                <a:cs typeface="Times New Roman" panose="02020603050405020304" pitchFamily="18" charset="0"/>
              </a:rPr>
              <a:t>____________________________.</a:t>
            </a:r>
            <a:endParaRPr lang="zh-CN" altLang="en-US"/>
          </a:p>
        </p:txBody>
      </p:sp>
      <p:sp>
        <p:nvSpPr>
          <p:cNvPr id="2" name="文本框 1"/>
          <p:cNvSpPr txBox="1"/>
          <p:nvPr/>
        </p:nvSpPr>
        <p:spPr>
          <a:xfrm>
            <a:off x="1017905" y="3462020"/>
            <a:ext cx="9897745" cy="1198880"/>
          </a:xfrm>
          <a:prstGeom prst="rect">
            <a:avLst/>
          </a:prstGeom>
          <a:noFill/>
          <a:ln w="9525">
            <a:noFill/>
          </a:ln>
        </p:spPr>
        <p:txBody>
          <a:bodyPr wrap="square">
            <a:spAutoFit/>
          </a:bodyPr>
          <a:p>
            <a:pPr>
              <a:lnSpc>
                <a:spcPct val="150000"/>
              </a:lnSpc>
            </a:pPr>
            <a:r>
              <a:rPr lang="zh-CN" sz="2400">
                <a:solidFill>
                  <a:srgbClr val="FF0000"/>
                </a:solidFill>
                <a:ea typeface="宋体" panose="02010600030101010101" pitchFamily="2" charset="-122"/>
              </a:rPr>
              <a:t>缓慢调节滑动变阻器的滑片</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同时观察电压表的示数</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使其不能超过小灯泡额定电压值的</a:t>
            </a:r>
            <a:r>
              <a:rPr lang="en-US" sz="2400">
                <a:solidFill>
                  <a:srgbClr val="FF0000"/>
                </a:solidFill>
                <a:latin typeface="Times New Roman" panose="02020603050405020304" pitchFamily="18" charset="0"/>
                <a:ea typeface="宋体" panose="02010600030101010101" pitchFamily="2" charset="-122"/>
              </a:rPr>
              <a:t>1.2</a:t>
            </a:r>
            <a:r>
              <a:rPr lang="zh-CN" sz="2400">
                <a:solidFill>
                  <a:srgbClr val="FF0000"/>
                </a:solidFill>
                <a:ea typeface="宋体" panose="02010600030101010101" pitchFamily="2" charset="-122"/>
              </a:rPr>
              <a:t>倍</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8660" y="984885"/>
            <a:ext cx="1077404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滑动变阻器的作用</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保护电路；</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改变小灯泡两端的电压</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连接电路过程中开关应断开</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闭合开关前应将滑动变阻器滑片移动到阻值最大处</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测定额定电功率时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滑片的移动方向</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当</a:t>
            </a:r>
            <a:r>
              <a:rPr lang="en-US" sz="2400" i="1">
                <a:latin typeface="Times New Roman" panose="02020603050405020304" pitchFamily="18" charset="0"/>
                <a:cs typeface="Times New Roman" panose="02020603050405020304" pitchFamily="18" charset="0"/>
              </a:rPr>
              <a:t>U</a:t>
            </a:r>
            <a:r>
              <a:rPr lang="en-US" sz="2400">
                <a:latin typeface="Times New Roman" panose="02020603050405020304" pitchFamily="18" charset="0"/>
                <a:cs typeface="Times New Roman" panose="02020603050405020304" pitchFamily="18" charset="0"/>
              </a:rPr>
              <a:t>&lt;</a:t>
            </a:r>
            <a:r>
              <a:rPr lang="en-US" sz="2400" i="1">
                <a:latin typeface="Times New Roman" panose="02020603050405020304" pitchFamily="18" charset="0"/>
                <a:cs typeface="Times New Roman" panose="02020603050405020304" pitchFamily="18" charset="0"/>
              </a:rPr>
              <a:t>U</a:t>
            </a:r>
            <a:r>
              <a:rPr lang="zh-CN" sz="2400" baseline="-25000">
                <a:ea typeface="宋体" panose="02010600030101010101" pitchFamily="2" charset="-122"/>
              </a:rPr>
              <a:t>额</a:t>
            </a:r>
            <a:r>
              <a:rPr lang="zh-CN" sz="2400">
                <a:ea typeface="宋体" panose="02010600030101010101" pitchFamily="2" charset="-122"/>
              </a:rPr>
              <a:t>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应减小滑动变阻器接入电路中的电阻；当</a:t>
            </a:r>
            <a:r>
              <a:rPr lang="en-US" sz="2400" i="1">
                <a:latin typeface="Times New Roman" panose="02020603050405020304" pitchFamily="18" charset="0"/>
                <a:cs typeface="Times New Roman" panose="02020603050405020304" pitchFamily="18" charset="0"/>
              </a:rPr>
              <a:t>U</a:t>
            </a:r>
            <a:r>
              <a:rPr lang="en-US" sz="2400">
                <a:latin typeface="Times New Roman" panose="02020603050405020304" pitchFamily="18" charset="0"/>
                <a:cs typeface="Times New Roman" panose="02020603050405020304" pitchFamily="18" charset="0"/>
              </a:rPr>
              <a:t>&gt;</a:t>
            </a:r>
            <a:r>
              <a:rPr lang="en-US" sz="2400" i="1">
                <a:latin typeface="Times New Roman" panose="02020603050405020304" pitchFamily="18" charset="0"/>
                <a:ea typeface="宋体" panose="02010600030101010101" pitchFamily="2" charset="-122"/>
              </a:rPr>
              <a:t>U</a:t>
            </a:r>
            <a:r>
              <a:rPr lang="zh-CN" sz="2400" baseline="-25000">
                <a:ea typeface="宋体" panose="02010600030101010101" pitchFamily="2" charset="-122"/>
              </a:rPr>
              <a:t>额</a:t>
            </a:r>
            <a:r>
              <a:rPr lang="zh-CN" sz="2400">
                <a:ea typeface="宋体" panose="02010600030101010101" pitchFamily="2" charset="-122"/>
              </a:rPr>
              <a:t>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应增大滑动变阻器接入电路中的电阻</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使电压表的示数为额定电压</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小灯泡正常发光</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仿宋_GB2312" charset="0"/>
              </a:rPr>
              <a:t>[2017.38(3)</a:t>
            </a:r>
            <a:r>
              <a:rPr lang="zh-CN" sz="2400">
                <a:cs typeface="仿宋_GB2312" charset="0"/>
              </a:rPr>
              <a:t>、</a:t>
            </a:r>
            <a:r>
              <a:rPr lang="en-US" sz="2400">
                <a:latin typeface="Times New Roman" panose="02020603050405020304" pitchFamily="18" charset="0"/>
                <a:cs typeface="仿宋_GB2312" charset="0"/>
              </a:rPr>
              <a:t>2016.37(3)]</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滑动变阻器的滑片移到最大阻值处时电压表示数大于小灯泡的额定电压</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无法测出额定功率</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应采取的措施</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减小电源电压或换最大阻值更大的滑动变阻器</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电</a:t>
            </a:r>
            <a:r>
              <a:rPr lang="zh-CN" sz="2400">
                <a:ea typeface="宋体" panose="02010600030101010101" pitchFamily="2" charset="-122"/>
              </a:rPr>
              <a:t>路故障判断</a:t>
            </a:r>
            <a:r>
              <a:rPr lang="en-US" sz="2400">
                <a:latin typeface="Times New Roman" panose="02020603050405020304" pitchFamily="18" charset="0"/>
                <a:cs typeface="仿宋_GB2312" charset="0"/>
              </a:rPr>
              <a:t>[2017.38(2)</a:t>
            </a:r>
            <a:r>
              <a:rPr lang="zh-CN" sz="2400">
                <a:cs typeface="仿宋_GB2312" charset="0"/>
              </a:rPr>
              <a:t>、</a:t>
            </a:r>
            <a:r>
              <a:rPr lang="en-US" sz="2400">
                <a:latin typeface="Times New Roman" panose="02020603050405020304" pitchFamily="18" charset="0"/>
                <a:cs typeface="仿宋_GB2312" charset="0"/>
              </a:rPr>
              <a:t>2016.37(2)</a:t>
            </a:r>
            <a:r>
              <a:rPr lang="zh-CN" sz="2400">
                <a:cs typeface="仿宋_GB2312" charset="0"/>
              </a:rPr>
              <a:t>、</a:t>
            </a:r>
            <a:r>
              <a:rPr lang="en-US" sz="2400">
                <a:latin typeface="Times New Roman" panose="02020603050405020304" pitchFamily="18" charset="0"/>
                <a:cs typeface="仿宋_GB2312" charset="0"/>
              </a:rPr>
              <a:t>2014.38(2)</a:t>
            </a:r>
            <a:r>
              <a:rPr lang="zh-CN" sz="2400">
                <a:cs typeface="仿宋_GB2312" charset="0"/>
              </a:rPr>
              <a:t>第二空</a:t>
            </a:r>
            <a:r>
              <a:rPr lang="en-US" sz="2400">
                <a:latin typeface="Times New Roman" panose="02020603050405020304" pitchFamily="18" charset="0"/>
                <a:cs typeface="仿宋_GB2312" charset="0"/>
              </a:rPr>
              <a:t>]</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13740" y="1241425"/>
            <a:ext cx="1094295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11. </a:t>
            </a:r>
            <a:r>
              <a:rPr lang="zh-CN" sz="2400">
                <a:ea typeface="宋体" panose="02010600030101010101" pitchFamily="2" charset="-122"/>
              </a:rPr>
              <a:t>测量多组数据的目的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测量小灯泡在不同电压下的实际功率</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【分析数据和现象，总结结论】</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电功率计算</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P</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UI</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仿宋_GB2312" charset="0"/>
              </a:rPr>
              <a:t>[2017.38(3)</a:t>
            </a:r>
            <a:r>
              <a:rPr lang="zh-CN" sz="2400">
                <a:cs typeface="仿宋_GB2312" charset="0"/>
              </a:rPr>
              <a:t>、</a:t>
            </a:r>
            <a:r>
              <a:rPr lang="en-US" sz="2400">
                <a:latin typeface="Times New Roman" panose="02020603050405020304" pitchFamily="18" charset="0"/>
                <a:cs typeface="仿宋_GB2312" charset="0"/>
              </a:rPr>
              <a:t>2016.37(3)</a:t>
            </a:r>
            <a:r>
              <a:rPr lang="zh-CN" sz="2400">
                <a:cs typeface="仿宋_GB2312" charset="0"/>
              </a:rPr>
              <a:t>、</a:t>
            </a:r>
            <a:r>
              <a:rPr lang="en-US" sz="2400">
                <a:latin typeface="Times New Roman" panose="02020603050405020304" pitchFamily="18" charset="0"/>
                <a:cs typeface="仿宋_GB2312" charset="0"/>
              </a:rPr>
              <a:t>2014.38(3)]</a:t>
            </a:r>
            <a:r>
              <a:rPr lang="en-US" sz="2400">
                <a:latin typeface="Times New Roman" panose="02020603050405020304" pitchFamily="18" charset="0"/>
                <a:ea typeface="宋体" panose="02010600030101010101" pitchFamily="2" charset="-122"/>
              </a:rPr>
              <a:t>13. </a:t>
            </a:r>
            <a:r>
              <a:rPr lang="zh-CN" sz="2400">
                <a:ea typeface="宋体" panose="02010600030101010101" pitchFamily="2" charset="-122"/>
              </a:rPr>
              <a:t>计算小灯泡电阻</a:t>
            </a:r>
            <a:r>
              <a:rPr lang="en-US" sz="2400">
                <a:latin typeface="Times New Roman" panose="02020603050405020304" pitchFamily="18" charset="0"/>
                <a:ea typeface="宋体" panose="02010600030101010101" pitchFamily="2" charset="-122"/>
              </a:rPr>
              <a:t>14. </a:t>
            </a:r>
            <a:r>
              <a:rPr lang="zh-CN" sz="2400">
                <a:ea typeface="宋体" panose="02010600030101010101" pitchFamily="2" charset="-122"/>
              </a:rPr>
              <a:t>绘制</a:t>
            </a:r>
            <a:r>
              <a:rPr lang="en-US" sz="2400" i="1">
                <a:latin typeface="Times New Roman" panose="02020603050405020304" pitchFamily="18" charset="0"/>
                <a:cs typeface="Times New Roman" panose="02020603050405020304" pitchFamily="18" charset="0"/>
              </a:rPr>
              <a:t>I</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zh-CN" sz="2400">
                <a:ea typeface="宋体" panose="02010600030101010101" pitchFamily="2" charset="-122"/>
              </a:rPr>
              <a:t>图像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先标点</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然后用平滑曲线连线</a:t>
            </a:r>
            <a:r>
              <a:rPr lang="en-US" sz="2400">
                <a:latin typeface="Times New Roman" panose="02020603050405020304" pitchFamily="18" charset="0"/>
                <a:ea typeface="宋体" panose="02010600030101010101" pitchFamily="2" charset="-122"/>
              </a:rPr>
              <a:t>)15. </a:t>
            </a:r>
            <a:r>
              <a:rPr lang="zh-CN" sz="2400">
                <a:ea typeface="宋体" panose="02010600030101010101" pitchFamily="2" charset="-122"/>
              </a:rPr>
              <a:t>分析图像或表格总结结论</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小灯泡的实际功率越大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小灯泡越亮；</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灯丝电阻随温度的升高而增大</a:t>
            </a:r>
            <a:r>
              <a:rPr lang="en-US" sz="2400">
                <a:latin typeface="Times New Roman" panose="02020603050405020304" pitchFamily="18" charset="0"/>
                <a:ea typeface="宋体" panose="02010600030101010101" pitchFamily="2" charset="-122"/>
              </a:rPr>
              <a:t>)16.</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开始灯泡不亮的原因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实际功率太小</a:t>
            </a:r>
            <a:r>
              <a:rPr lang="en-US" sz="2400">
                <a:latin typeface="Times New Roman" panose="02020603050405020304" pitchFamily="18" charset="0"/>
                <a:ea typeface="宋体" panose="02010600030101010101" pitchFamily="2" charset="-122"/>
              </a:rPr>
              <a:t>)</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20750" y="1721485"/>
            <a:ext cx="10350500" cy="3415030"/>
          </a:xfrm>
          <a:prstGeom prst="rect">
            <a:avLst/>
          </a:prstGeom>
          <a:noFill/>
          <a:ln w="9525">
            <a:noFill/>
          </a:ln>
        </p:spPr>
        <p:txBody>
          <a:bodyPr wrap="square">
            <a:spAutoFit/>
          </a:bodyPr>
          <a:p>
            <a:pPr>
              <a:lnSpc>
                <a:spcPct val="150000"/>
              </a:lnSpc>
            </a:pPr>
            <a:r>
              <a:rPr lang="zh-CN" sz="2400">
                <a:ea typeface="黑体" panose="02010609060101010101" pitchFamily="49" charset="-122"/>
              </a:rPr>
              <a:t>【交流与反思】</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17. </a:t>
            </a:r>
            <a:r>
              <a:rPr lang="zh-CN" sz="2400">
                <a:ea typeface="宋体" panose="02010600030101010101" pitchFamily="2" charset="-122"/>
              </a:rPr>
              <a:t>小灯泡的</a:t>
            </a:r>
            <a:r>
              <a:rPr lang="en-US" sz="2400" i="1">
                <a:latin typeface="Times New Roman" panose="02020603050405020304" pitchFamily="18" charset="0"/>
                <a:cs typeface="Times New Roman" panose="02020603050405020304" pitchFamily="18" charset="0"/>
              </a:rPr>
              <a:t>U</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图像不是直线的原因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灯丝电阻随温度的升高而增大</a:t>
            </a:r>
            <a:r>
              <a:rPr lang="en-US" sz="2400">
                <a:latin typeface="Times New Roman" panose="02020603050405020304" pitchFamily="18" charset="0"/>
                <a:ea typeface="宋体" panose="02010600030101010101" pitchFamily="2" charset="-122"/>
              </a:rPr>
              <a:t>)18. </a:t>
            </a:r>
            <a:r>
              <a:rPr lang="zh-CN" sz="2400">
                <a:ea typeface="宋体" panose="02010600030101010101" pitchFamily="2" charset="-122"/>
              </a:rPr>
              <a:t>实验不需要多次测量求平均值作为额定功率的原因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因电压改变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小灯泡的实际功率不同</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求平均值没有意义</a:t>
            </a:r>
            <a:r>
              <a:rPr lang="en-US" sz="2400">
                <a:latin typeface="Times New Roman" panose="02020603050405020304" pitchFamily="18" charset="0"/>
                <a:ea typeface="宋体" panose="02010600030101010101" pitchFamily="2" charset="-122"/>
              </a:rPr>
              <a:t>)19. </a:t>
            </a:r>
            <a:r>
              <a:rPr lang="zh-CN" sz="2400">
                <a:ea typeface="宋体" panose="02010600030101010101" pitchFamily="2" charset="-122"/>
              </a:rPr>
              <a:t>特殊方法测电功率</a:t>
            </a:r>
            <a:r>
              <a:rPr lang="en-US" sz="2400">
                <a:latin typeface="Times New Roman" panose="02020603050405020304" pitchFamily="18" charset="0"/>
                <a:ea typeface="宋体" panose="02010600030101010101" pitchFamily="2" charset="-122"/>
              </a:rPr>
              <a:t>20.</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本实验电路图还可以进行的其他实验</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测量小灯泡电阻</a:t>
            </a:r>
            <a:r>
              <a:rPr lang="en-US" sz="2400">
                <a:latin typeface="Times New Roman" panose="02020603050405020304" pitchFamily="18" charset="0"/>
                <a:ea typeface="宋体" panose="02010600030101010101" pitchFamily="2" charset="-122"/>
              </a:rPr>
              <a:t>)</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38555" y="1054100"/>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8" name="文本框 7"/>
          <p:cNvSpPr txBox="1"/>
          <p:nvPr/>
        </p:nvSpPr>
        <p:spPr>
          <a:xfrm>
            <a:off x="8703310" y="5885815"/>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例题图甲</a:t>
            </a:r>
            <a:endParaRPr lang="zh-CN" altLang="en-US" sz="1800">
              <a:latin typeface="Times New Roman" panose="02020603050405020304" pitchFamily="18" charset="0"/>
              <a:cs typeface="楷体_GB2312" charset="0"/>
            </a:endParaRPr>
          </a:p>
        </p:txBody>
      </p:sp>
      <p:pic>
        <p:nvPicPr>
          <p:cNvPr id="3" name="图片 2"/>
          <p:cNvPicPr>
            <a:picLocks noChangeAspect="1"/>
          </p:cNvPicPr>
          <p:nvPr/>
        </p:nvPicPr>
        <p:blipFill>
          <a:blip r:embed="rId2"/>
          <a:srcRect l="-2012" t="-1381" r="40128" b="49860"/>
          <a:stretch>
            <a:fillRect/>
          </a:stretch>
        </p:blipFill>
        <p:spPr>
          <a:xfrm>
            <a:off x="7606030" y="3152775"/>
            <a:ext cx="3493770" cy="2595880"/>
          </a:xfrm>
          <a:prstGeom prst="rect">
            <a:avLst/>
          </a:prstGeom>
        </p:spPr>
      </p:pic>
      <p:sp>
        <p:nvSpPr>
          <p:cNvPr id="5" name="文本框 4"/>
          <p:cNvSpPr txBox="1"/>
          <p:nvPr/>
        </p:nvSpPr>
        <p:spPr>
          <a:xfrm>
            <a:off x="648335" y="1769745"/>
            <a:ext cx="10690860" cy="3969385"/>
          </a:xfrm>
          <a:prstGeom prst="rect">
            <a:avLst/>
          </a:prstGeom>
          <a:noFill/>
          <a:ln w="9525">
            <a:noFill/>
          </a:ln>
        </p:spPr>
        <p:txBody>
          <a:bodyPr wrap="square">
            <a:spAutoFit/>
          </a:bodyPr>
          <a:p>
            <a:pPr>
              <a:lnSpc>
                <a:spcPct val="150000"/>
              </a:lnSpc>
            </a:pPr>
            <a:r>
              <a:rPr lang="zh-CN" sz="2400">
                <a:latin typeface="+mj-ea"/>
                <a:ea typeface="+mj-ea"/>
              </a:rPr>
              <a:t>例</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　</a:t>
            </a:r>
            <a:r>
              <a:rPr lang="en-US" sz="2400">
                <a:latin typeface="Times New Roman" panose="02020603050405020304" pitchFamily="18" charset="0"/>
                <a:cs typeface="楷体_GB2312" charset="0"/>
              </a:rPr>
              <a:t>(2019 </a:t>
            </a:r>
            <a:r>
              <a:rPr lang="zh-CN" sz="2400">
                <a:cs typeface="楷体_GB2312" charset="0"/>
              </a:rPr>
              <a:t>绥化</a:t>
            </a:r>
            <a:r>
              <a:rPr lang="en-US" sz="2400">
                <a:latin typeface="Times New Roman" panose="02020603050405020304" pitchFamily="18" charset="0"/>
                <a:cs typeface="楷体_GB2312" charset="0"/>
              </a:rPr>
              <a:t>)</a:t>
            </a:r>
            <a:r>
              <a:rPr lang="zh-CN" sz="2400">
                <a:ea typeface="宋体" panose="02010600030101010101" pitchFamily="2" charset="-122"/>
              </a:rPr>
              <a:t>小倩同学现有一个标有</a:t>
            </a:r>
            <a:r>
              <a:rPr lang="en-US" sz="2400">
                <a:latin typeface="Times New Roman" panose="02020603050405020304" pitchFamily="18" charset="0"/>
                <a:ea typeface="宋体" panose="02010600030101010101" pitchFamily="2" charset="-122"/>
              </a:rPr>
              <a:t>“3.8 V”</a:t>
            </a:r>
            <a:r>
              <a:rPr lang="zh-CN" sz="2400">
                <a:ea typeface="宋体" panose="02010600030101010101" pitchFamily="2" charset="-122"/>
              </a:rPr>
              <a:t>字样的小灯泡</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她想知道小灯泡的额定功率</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于是连接了如图甲所示的实验电路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不完整</a:t>
            </a:r>
            <a:r>
              <a:rPr lang="en-US" sz="2400">
                <a:latin typeface="Times New Roman" panose="02020603050405020304" pitchFamily="18" charset="0"/>
                <a:ea typeface="宋体" panose="02010600030101010101" pitchFamily="2" charset="-122"/>
              </a:rPr>
              <a:t>)</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电源电压恒为</a:t>
            </a:r>
            <a:r>
              <a:rPr lang="en-US" sz="2400">
                <a:latin typeface="Times New Roman" panose="02020603050405020304" pitchFamily="18" charset="0"/>
                <a:ea typeface="宋体" panose="02010600030101010101" pitchFamily="2" charset="-122"/>
              </a:rPr>
              <a:t>6 V.(1)</a:t>
            </a:r>
            <a:r>
              <a:rPr lang="zh-CN" sz="2400">
                <a:ea typeface="宋体" panose="02010600030101010101" pitchFamily="2" charset="-122"/>
              </a:rPr>
              <a:t>请用笔画线代替导线</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完成图甲中实物电路</a:t>
            </a:r>
            <a:endParaRPr lang="zh-CN" sz="2400">
              <a:ea typeface="宋体" panose="02010600030101010101" pitchFamily="2" charset="-122"/>
            </a:endParaRPr>
          </a:p>
          <a:p>
            <a:pPr>
              <a:lnSpc>
                <a:spcPct val="150000"/>
              </a:lnSpc>
            </a:pPr>
            <a:r>
              <a:rPr lang="zh-CN" sz="2400">
                <a:ea typeface="宋体" panose="02010600030101010101" pitchFamily="2" charset="-122"/>
              </a:rPr>
              <a:t>的连接．</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连线时导线不能交叉</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图甲中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连接电路时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开</a:t>
            </a:r>
            <a:r>
              <a:rPr lang="zh-CN" sz="2400">
                <a:latin typeface="Times New Roman" panose="02020603050405020304" pitchFamily="18" charset="0"/>
                <a:ea typeface="宋体" panose="02010600030101010101" pitchFamily="2" charset="-122"/>
              </a:rPr>
              <a:t>关应处于</a:t>
            </a:r>
            <a:r>
              <a:rPr lang="en-US" sz="2400">
                <a:latin typeface="Times New Roman" panose="02020603050405020304" pitchFamily="18" charset="0"/>
                <a:ea typeface="宋体" panose="02010600030101010101" pitchFamily="2" charset="-122"/>
              </a:rPr>
              <a:t>________</a:t>
            </a:r>
            <a:endParaRPr lang="en-US" sz="2400">
              <a:latin typeface="Times New Roman" panose="02020603050405020304" pitchFamily="18" charset="0"/>
              <a:ea typeface="宋体" panose="02010600030101010101" pitchFamily="2" charset="-122"/>
            </a:endParaRPr>
          </a:p>
          <a:p>
            <a:pPr>
              <a:lnSpc>
                <a:spcPct val="150000"/>
              </a:lnSpc>
            </a:pPr>
            <a:r>
              <a:rPr lang="zh-CN" sz="2400">
                <a:ea typeface="宋体" panose="02010600030101010101" pitchFamily="2" charset="-122"/>
              </a:rPr>
              <a:t>状态．闭合开关前滑动变阻器的滑片应位于</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A</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端</a:t>
            </a:r>
            <a:endParaRPr lang="zh-CN" altLang="en-US"/>
          </a:p>
        </p:txBody>
      </p:sp>
      <p:sp>
        <p:nvSpPr>
          <p:cNvPr id="12" name="文本框 11"/>
          <p:cNvSpPr txBox="1"/>
          <p:nvPr/>
        </p:nvSpPr>
        <p:spPr>
          <a:xfrm>
            <a:off x="5817235" y="4064000"/>
            <a:ext cx="12954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断开</a:t>
            </a:r>
            <a:endParaRPr lang="zh-CN" altLang="en-US"/>
          </a:p>
        </p:txBody>
      </p:sp>
      <p:sp>
        <p:nvSpPr>
          <p:cNvPr id="13" name="文本框 12"/>
          <p:cNvSpPr txBox="1"/>
          <p:nvPr/>
        </p:nvSpPr>
        <p:spPr>
          <a:xfrm>
            <a:off x="1066800" y="5139055"/>
            <a:ext cx="58483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a:p>
        </p:txBody>
      </p:sp>
      <p:sp>
        <p:nvSpPr>
          <p:cNvPr id="2" name="任意多边形 1"/>
          <p:cNvSpPr/>
          <p:nvPr/>
        </p:nvSpPr>
        <p:spPr>
          <a:xfrm>
            <a:off x="9406890" y="4367530"/>
            <a:ext cx="519430" cy="1461770"/>
          </a:xfrm>
          <a:custGeom>
            <a:avLst/>
            <a:gdLst>
              <a:gd name="connisteX0" fmla="*/ 0 w 519400"/>
              <a:gd name="connsiteY0" fmla="*/ 1184910 h 1461616"/>
              <a:gd name="connisteX1" fmla="*/ 494030 w 519400"/>
              <a:gd name="connsiteY1" fmla="*/ 1383030 h 1461616"/>
              <a:gd name="connisteX2" fmla="*/ 408940 w 519400"/>
              <a:gd name="connsiteY2" fmla="*/ 0 h 1461616"/>
            </a:gdLst>
            <a:ahLst/>
            <a:cxnLst>
              <a:cxn ang="0">
                <a:pos x="connisteX0" y="connsiteY0"/>
              </a:cxn>
              <a:cxn ang="0">
                <a:pos x="connisteX1" y="connsiteY1"/>
              </a:cxn>
              <a:cxn ang="0">
                <a:pos x="connisteX2" y="connsiteY2"/>
              </a:cxn>
            </a:cxnLst>
            <a:rect l="l" t="t" r="r" b="b"/>
            <a:pathLst>
              <a:path w="519401" h="1461616">
                <a:moveTo>
                  <a:pt x="0" y="1184910"/>
                </a:moveTo>
                <a:cubicBezTo>
                  <a:pt x="100330" y="1252220"/>
                  <a:pt x="412115" y="1619885"/>
                  <a:pt x="494030" y="1383030"/>
                </a:cubicBezTo>
                <a:cubicBezTo>
                  <a:pt x="575945" y="1146175"/>
                  <a:pt x="435610" y="280670"/>
                  <a:pt x="408940"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774065" y="709930"/>
            <a:ext cx="1064387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电路连接完整后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闭合开关</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发现小灯泡不发光</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但电流表有示数</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接下来的操作应该是</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填字母</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A. </a:t>
            </a:r>
            <a:r>
              <a:rPr lang="zh-CN" sz="2400">
                <a:ea typeface="宋体" panose="02010600030101010101" pitchFamily="2" charset="-122"/>
              </a:rPr>
              <a:t>更换小灯泡</a:t>
            </a:r>
            <a:r>
              <a:rPr lang="en-US" sz="2400">
                <a:latin typeface="Times New Roman" panose="02020603050405020304" pitchFamily="18" charset="0"/>
                <a:cs typeface="Times New Roman" panose="02020603050405020304" pitchFamily="18" charset="0"/>
              </a:rPr>
              <a:t>B. </a:t>
            </a:r>
            <a:r>
              <a:rPr lang="zh-CN" sz="2400">
                <a:ea typeface="宋体" panose="02010600030101010101" pitchFamily="2" charset="-122"/>
              </a:rPr>
              <a:t>检查电路是否有故障</a:t>
            </a:r>
            <a:r>
              <a:rPr lang="en-US" sz="2400">
                <a:latin typeface="Times New Roman" panose="02020603050405020304" pitchFamily="18" charset="0"/>
                <a:cs typeface="Times New Roman" panose="02020603050405020304" pitchFamily="18" charset="0"/>
              </a:rPr>
              <a:t>C. </a:t>
            </a:r>
            <a:r>
              <a:rPr lang="zh-CN" sz="2400">
                <a:ea typeface="宋体" panose="02010600030101010101" pitchFamily="2" charset="-122"/>
              </a:rPr>
              <a:t>移动滑动变阻器滑片</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观察小灯泡是否发光</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实验时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移动滑片</a:t>
            </a:r>
            <a:r>
              <a:rPr lang="en-US" sz="2400" i="1">
                <a:latin typeface="Times New Roman" panose="02020603050405020304" pitchFamily="18" charset="0"/>
                <a:cs typeface="Times New Roman" panose="02020603050405020304" pitchFamily="18" charset="0"/>
              </a:rPr>
              <a:t>P</a:t>
            </a:r>
            <a:r>
              <a:rPr lang="zh-CN" sz="2400">
                <a:ea typeface="宋体" panose="02010600030101010101" pitchFamily="2" charset="-122"/>
              </a:rPr>
              <a:t>到某处</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电压表示数为</a:t>
            </a:r>
            <a:r>
              <a:rPr lang="en-US" sz="2400">
                <a:latin typeface="Times New Roman" panose="02020603050405020304" pitchFamily="18" charset="0"/>
                <a:cs typeface="Times New Roman" panose="02020603050405020304" pitchFamily="18" charset="0"/>
              </a:rPr>
              <a:t>2.5 V</a:t>
            </a:r>
            <a:r>
              <a:rPr lang="zh-CN" sz="2400">
                <a:latin typeface="Times New Roman" panose="02020603050405020304" pitchFamily="18" charset="0"/>
                <a:ea typeface="宋体" panose="02010600030101010101" pitchFamily="2" charset="-122"/>
              </a:rPr>
              <a:t>，</a:t>
            </a:r>
            <a:endParaRPr lang="zh-CN" sz="2400">
              <a:latin typeface="Times New Roman" panose="02020603050405020304" pitchFamily="18" charset="0"/>
              <a:ea typeface="宋体" panose="02010600030101010101" pitchFamily="2" charset="-122"/>
            </a:endParaRPr>
          </a:p>
          <a:p>
            <a:pPr>
              <a:lnSpc>
                <a:spcPct val="150000"/>
              </a:lnSpc>
            </a:pPr>
            <a:r>
              <a:rPr lang="zh-CN" sz="2400">
                <a:ea typeface="宋体" panose="02010600030101010101" pitchFamily="2" charset="-122"/>
              </a:rPr>
              <a:t>要测量小灯泡的额定功率</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应将滑片</a:t>
            </a:r>
            <a:r>
              <a:rPr lang="en-US" sz="2400" i="1">
                <a:latin typeface="Times New Roman" panose="02020603050405020304" pitchFamily="18" charset="0"/>
                <a:cs typeface="Times New Roman" panose="02020603050405020304" pitchFamily="18" charset="0"/>
              </a:rPr>
              <a:t>P</a:t>
            </a:r>
            <a:r>
              <a:rPr lang="zh-CN" sz="2400">
                <a:ea typeface="宋体" panose="02010600030101010101" pitchFamily="2" charset="-122"/>
              </a:rPr>
              <a:t>向</a:t>
            </a:r>
            <a:r>
              <a:rPr lang="en-US" sz="2400">
                <a:latin typeface="Times New Roman" panose="02020603050405020304" pitchFamily="18" charset="0"/>
                <a:ea typeface="宋体" panose="02010600030101010101" pitchFamily="2" charset="-122"/>
              </a:rPr>
              <a:t>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A</a:t>
            </a:r>
            <a:r>
              <a:rPr lang="en-US" sz="2400">
                <a:latin typeface="Times New Roman" panose="02020603050405020304" pitchFamily="18" charset="0"/>
                <a:cs typeface="Times New Roman" panose="02020603050405020304" pitchFamily="18" charset="0"/>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端移动．当电压表示数为</a:t>
            </a:r>
            <a:r>
              <a:rPr lang="en-US" sz="2400">
                <a:latin typeface="Times New Roman" panose="02020603050405020304" pitchFamily="18" charset="0"/>
                <a:ea typeface="宋体" panose="02010600030101010101" pitchFamily="2" charset="-122"/>
              </a:rPr>
              <a:t>3</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8 V</a:t>
            </a:r>
            <a:r>
              <a:rPr lang="zh-CN" sz="2400">
                <a:ea typeface="宋体" panose="02010600030101010101" pitchFamily="2" charset="-122"/>
              </a:rPr>
              <a:t>时</a:t>
            </a:r>
            <a:r>
              <a:rPr lang="zh-CN" sz="2400">
                <a:latin typeface="Times New Roman" panose="02020603050405020304" pitchFamily="18" charset="0"/>
                <a:ea typeface="宋体" panose="02010600030101010101" pitchFamily="2" charset="-122"/>
              </a:rPr>
              <a:t>，</a:t>
            </a:r>
            <a:endParaRPr lang="zh-CN" sz="2400">
              <a:latin typeface="Times New Roman" panose="02020603050405020304" pitchFamily="18" charset="0"/>
              <a:ea typeface="宋体" panose="02010600030101010101" pitchFamily="2" charset="-122"/>
            </a:endParaRPr>
          </a:p>
          <a:p>
            <a:pPr>
              <a:lnSpc>
                <a:spcPct val="150000"/>
              </a:lnSpc>
            </a:pPr>
            <a:r>
              <a:rPr lang="zh-CN" sz="2400">
                <a:ea typeface="宋体" panose="02010600030101010101" pitchFamily="2" charset="-122"/>
              </a:rPr>
              <a:t>电流表的示数如图乙所示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则小灯泡的额定功率是</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________W.</a:t>
            </a:r>
            <a:endParaRPr lang="zh-CN" altLang="en-US"/>
          </a:p>
        </p:txBody>
      </p:sp>
      <p:sp>
        <p:nvSpPr>
          <p:cNvPr id="8" name="文本框 7"/>
          <p:cNvSpPr txBox="1"/>
          <p:nvPr/>
        </p:nvSpPr>
        <p:spPr>
          <a:xfrm>
            <a:off x="3190240" y="1414145"/>
            <a:ext cx="78232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a:p>
        </p:txBody>
      </p:sp>
      <p:sp>
        <p:nvSpPr>
          <p:cNvPr id="9" name="文本框 8"/>
          <p:cNvSpPr txBox="1"/>
          <p:nvPr/>
        </p:nvSpPr>
        <p:spPr>
          <a:xfrm>
            <a:off x="6615430" y="4142105"/>
            <a:ext cx="54292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a:p>
        </p:txBody>
      </p:sp>
      <p:sp>
        <p:nvSpPr>
          <p:cNvPr id="10" name="文本框 9"/>
          <p:cNvSpPr txBox="1"/>
          <p:nvPr/>
        </p:nvSpPr>
        <p:spPr>
          <a:xfrm>
            <a:off x="1005205" y="5743575"/>
            <a:ext cx="8947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1.14</a:t>
            </a:r>
            <a:endParaRPr lang="zh-CN" altLang="en-US"/>
          </a:p>
        </p:txBody>
      </p:sp>
      <p:sp>
        <p:nvSpPr>
          <p:cNvPr id="2" name="文本框 1"/>
          <p:cNvSpPr txBox="1"/>
          <p:nvPr/>
        </p:nvSpPr>
        <p:spPr>
          <a:xfrm>
            <a:off x="9435465" y="5455285"/>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例题图乙</a:t>
            </a:r>
            <a:endParaRPr lang="zh-CN" altLang="en-US" sz="1800">
              <a:latin typeface="Times New Roman" panose="02020603050405020304" pitchFamily="18" charset="0"/>
              <a:cs typeface="楷体_GB2312" charset="0"/>
            </a:endParaRPr>
          </a:p>
        </p:txBody>
      </p:sp>
      <p:pic>
        <p:nvPicPr>
          <p:cNvPr id="3" name="图片 2"/>
          <p:cNvPicPr>
            <a:picLocks noChangeAspect="1"/>
          </p:cNvPicPr>
          <p:nvPr/>
        </p:nvPicPr>
        <p:blipFill>
          <a:blip r:embed="rId1"/>
          <a:srcRect l="60510" t="8395" r="-1240" b="57359"/>
          <a:stretch>
            <a:fillRect/>
          </a:stretch>
        </p:blipFill>
        <p:spPr>
          <a:xfrm>
            <a:off x="8710295" y="3388360"/>
            <a:ext cx="2317115" cy="173863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7235" y="1024255"/>
            <a:ext cx="10935970" cy="489267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在实验操作中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发现电流表损坏不能使用．小倩利用阻值已知的定值电阻</a:t>
            </a:r>
            <a:r>
              <a:rPr lang="en-US" sz="2400" i="1">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0</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设计了如图丙所示的电路</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测量额定电压为</a:t>
            </a:r>
            <a:r>
              <a:rPr lang="en-US" sz="2400" i="1">
                <a:latin typeface="Times New Roman" panose="02020603050405020304" pitchFamily="18" charset="0"/>
                <a:cs typeface="Times New Roman" panose="02020603050405020304" pitchFamily="18" charset="0"/>
              </a:rPr>
              <a:t>U</a:t>
            </a:r>
            <a:r>
              <a:rPr lang="zh-CN" sz="2400" baseline="-25000">
                <a:ea typeface="宋体" panose="02010600030101010101" pitchFamily="2" charset="-122"/>
              </a:rPr>
              <a:t>额</a:t>
            </a:r>
            <a:r>
              <a:rPr lang="zh-CN" sz="2400">
                <a:ea typeface="宋体" panose="02010600030101010101" pitchFamily="2" charset="-122"/>
              </a:rPr>
              <a:t>的另一小灯泡的额定功率．操作如下：</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闭合开关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断开</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调节滑动变阻器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使电压表的示数为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②</a:t>
            </a:r>
            <a:r>
              <a:rPr lang="zh-CN" sz="2400">
                <a:ea typeface="宋体" panose="02010600030101010101" pitchFamily="2" charset="-122"/>
              </a:rPr>
              <a:t>保持滑动变阻器滑片位置不变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闭合开关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ea typeface="宋体" panose="02010600030101010101" pitchFamily="2" charset="-122"/>
              </a:rPr>
              <a:t>，</a:t>
            </a:r>
            <a:endParaRPr lang="zh-CN" sz="2400">
              <a:latin typeface="Times New Roman" panose="02020603050405020304" pitchFamily="18" charset="0"/>
              <a:ea typeface="宋体" panose="02010600030101010101" pitchFamily="2" charset="-122"/>
            </a:endParaRPr>
          </a:p>
          <a:p>
            <a:pPr>
              <a:lnSpc>
                <a:spcPct val="200000"/>
              </a:lnSpc>
            </a:pPr>
            <a:r>
              <a:rPr lang="zh-CN" sz="2400">
                <a:ea typeface="宋体" panose="02010600030101010101" pitchFamily="2" charset="-122"/>
              </a:rPr>
              <a:t>断开</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读出电压表示数为</a:t>
            </a:r>
            <a:r>
              <a:rPr lang="en-US" sz="2400" i="1">
                <a:latin typeface="Times New Roman" panose="02020603050405020304" pitchFamily="18" charset="0"/>
                <a:cs typeface="Times New Roman" panose="02020603050405020304" pitchFamily="18" charset="0"/>
              </a:rPr>
              <a:t>U</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③</a:t>
            </a:r>
            <a:r>
              <a:rPr lang="zh-CN" sz="2400">
                <a:ea typeface="宋体" panose="02010600030101010101" pitchFamily="2" charset="-122"/>
              </a:rPr>
              <a:t>小灯泡的额定功率</a:t>
            </a:r>
            <a:r>
              <a:rPr lang="en-US" sz="2400" i="1">
                <a:latin typeface="Times New Roman" panose="02020603050405020304" pitchFamily="18" charset="0"/>
                <a:cs typeface="Times New Roman" panose="02020603050405020304" pitchFamily="18" charset="0"/>
              </a:rPr>
              <a:t>P</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额</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用</a:t>
            </a:r>
            <a:r>
              <a:rPr lang="en-US" sz="2400" i="1">
                <a:latin typeface="Times New Roman" panose="02020603050405020304" pitchFamily="18" charset="0"/>
                <a:cs typeface="Times New Roman" panose="02020603050405020304" pitchFamily="18" charset="0"/>
              </a:rPr>
              <a:t>U</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i="1">
                <a:latin typeface="Times New Roman" panose="02020603050405020304" pitchFamily="18" charset="0"/>
                <a:ea typeface="宋体" panose="02010600030101010101" pitchFamily="2" charset="-122"/>
              </a:rPr>
              <a:t>U</a:t>
            </a:r>
            <a:r>
              <a:rPr lang="zh-CN" sz="2400" baseline="-25000">
                <a:ea typeface="宋体" panose="02010600030101010101" pitchFamily="2" charset="-122"/>
              </a:rPr>
              <a:t>额</a:t>
            </a:r>
            <a:r>
              <a:rPr lang="zh-CN" sz="2400">
                <a:ea typeface="宋体" panose="02010600030101010101" pitchFamily="2" charset="-122"/>
              </a:rPr>
              <a:t>和</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cs typeface="Times New Roman" panose="02020603050405020304" pitchFamily="18" charset="0"/>
              </a:rPr>
              <a:t>0</a:t>
            </a:r>
            <a:r>
              <a:rPr lang="zh-CN" sz="2400">
                <a:ea typeface="宋体" panose="02010600030101010101" pitchFamily="2" charset="-122"/>
              </a:rPr>
              <a:t>表示</a:t>
            </a:r>
            <a:r>
              <a:rPr lang="en-US" sz="2400">
                <a:latin typeface="Times New Roman" panose="02020603050405020304" pitchFamily="18" charset="0"/>
                <a:ea typeface="宋体" panose="02010600030101010101" pitchFamily="2" charset="-122"/>
              </a:rPr>
              <a:t>)</a:t>
            </a:r>
            <a:endParaRPr lang="zh-CN" altLang="en-US"/>
          </a:p>
        </p:txBody>
      </p:sp>
      <p:sp>
        <p:nvSpPr>
          <p:cNvPr id="2" name="文本框 1"/>
          <p:cNvSpPr txBox="1"/>
          <p:nvPr/>
        </p:nvSpPr>
        <p:spPr>
          <a:xfrm>
            <a:off x="9698355" y="2738755"/>
            <a:ext cx="87376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U</a:t>
            </a:r>
            <a:r>
              <a:rPr lang="zh-CN" sz="2400" baseline="-25000">
                <a:solidFill>
                  <a:srgbClr val="FF0000"/>
                </a:solidFill>
                <a:ea typeface="宋体" panose="02010600030101010101" pitchFamily="2" charset="-122"/>
              </a:rPr>
              <a:t>额</a:t>
            </a:r>
            <a:endParaRPr lang="zh-CN" altLang="en-US"/>
          </a:p>
        </p:txBody>
      </p:sp>
      <p:pic>
        <p:nvPicPr>
          <p:cNvPr id="3" name="图片 2"/>
          <p:cNvPicPr>
            <a:picLocks noChangeAspect="1"/>
          </p:cNvPicPr>
          <p:nvPr/>
        </p:nvPicPr>
        <p:blipFill>
          <a:blip r:embed="rId1"/>
          <a:srcRect r="60411" b="6508"/>
          <a:stretch>
            <a:fillRect/>
          </a:stretch>
        </p:blipFill>
        <p:spPr>
          <a:xfrm>
            <a:off x="4281805" y="4464050"/>
            <a:ext cx="2203450" cy="748030"/>
          </a:xfrm>
          <a:prstGeom prst="rect">
            <a:avLst/>
          </a:prstGeom>
        </p:spPr>
      </p:pic>
      <p:sp>
        <p:nvSpPr>
          <p:cNvPr id="8" name="文本框 7"/>
          <p:cNvSpPr txBox="1"/>
          <p:nvPr/>
        </p:nvSpPr>
        <p:spPr>
          <a:xfrm>
            <a:off x="9057640" y="5670550"/>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例题图</a:t>
            </a:r>
            <a:endParaRPr lang="zh-CN" altLang="en-US" sz="1800">
              <a:latin typeface="Times New Roman" panose="02020603050405020304" pitchFamily="18" charset="0"/>
              <a:cs typeface="楷体_GB2312" charset="0"/>
            </a:endParaRPr>
          </a:p>
        </p:txBody>
      </p:sp>
      <p:pic>
        <p:nvPicPr>
          <p:cNvPr id="4" name="图片 3"/>
          <p:cNvPicPr>
            <a:picLocks noChangeAspect="1"/>
          </p:cNvPicPr>
          <p:nvPr/>
        </p:nvPicPr>
        <p:blipFill>
          <a:blip r:embed="rId2"/>
          <a:srcRect l="36058" t="58607" r="23665" b="4563"/>
          <a:stretch>
            <a:fillRect/>
          </a:stretch>
        </p:blipFill>
        <p:spPr>
          <a:xfrm>
            <a:off x="8263890" y="3486150"/>
            <a:ext cx="2663190" cy="217297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109345" y="168275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9" name="文本框 8"/>
          <p:cNvSpPr txBox="1"/>
          <p:nvPr/>
        </p:nvSpPr>
        <p:spPr>
          <a:xfrm>
            <a:off x="965835" y="2202180"/>
            <a:ext cx="1026033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图甲电路图中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正确连接好电路后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多组实验发现当电压表示数为</a:t>
            </a:r>
            <a:r>
              <a:rPr lang="en-US" sz="2400">
                <a:latin typeface="Times New Roman" panose="02020603050405020304" pitchFamily="18" charset="0"/>
                <a:ea typeface="宋体" panose="02010600030101010101" pitchFamily="2" charset="-122"/>
              </a:rPr>
              <a:t>3 V</a:t>
            </a:r>
            <a:r>
              <a:rPr lang="zh-CN" sz="2400">
                <a:ea typeface="宋体" panose="02010600030101010101" pitchFamily="2" charset="-122"/>
              </a:rPr>
              <a:t>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电流表示数为</a:t>
            </a:r>
            <a:r>
              <a:rPr lang="en-US" sz="2400">
                <a:latin typeface="Times New Roman" panose="02020603050405020304" pitchFamily="18" charset="0"/>
                <a:ea typeface="宋体" panose="02010600030101010101" pitchFamily="2" charset="-122"/>
              </a:rPr>
              <a:t>0.32 A</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此时滑动变阻器接入电路中的阻值是</a:t>
            </a:r>
            <a:r>
              <a:rPr lang="en-US" sz="2400">
                <a:latin typeface="Times New Roman" panose="02020603050405020304" pitchFamily="18" charset="0"/>
                <a:ea typeface="宋体" panose="02010600030101010101" pitchFamily="2" charset="-122"/>
              </a:rPr>
              <a:t>________Ω.(7)</a:t>
            </a:r>
            <a:r>
              <a:rPr lang="zh-CN" sz="2400">
                <a:ea typeface="宋体" panose="02010600030101010101" pitchFamily="2" charset="-122"/>
              </a:rPr>
              <a:t>图甲电路图中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正确连接电路</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移动滑片</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让小灯泡两端的电压逐渐降低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小灯泡逐渐变暗</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这段时间内</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若小灯泡电阻变化量的绝对值是</a:t>
            </a:r>
            <a:r>
              <a:rPr lang="en-US" sz="2400">
                <a:latin typeface="Times New Roman" panose="02020603050405020304" pitchFamily="18" charset="0"/>
                <a:ea typeface="宋体" panose="02010600030101010101" pitchFamily="2" charset="-122"/>
              </a:rPr>
              <a:t>Δ</a:t>
            </a:r>
            <a:r>
              <a:rPr lang="en-US" sz="2400" i="1">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滑动变器接入电阻的变化量的绝对值是</a:t>
            </a:r>
            <a:r>
              <a:rPr lang="en-US" sz="2400">
                <a:latin typeface="Times New Roman" panose="02020603050405020304" pitchFamily="18" charset="0"/>
                <a:ea typeface="宋体" panose="02010600030101010101" pitchFamily="2" charset="-122"/>
              </a:rPr>
              <a:t>Δ</a:t>
            </a:r>
            <a:r>
              <a:rPr lang="en-US" sz="2400" i="1">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则</a:t>
            </a:r>
            <a:r>
              <a:rPr lang="en-US" sz="2400">
                <a:latin typeface="Times New Roman" panose="02020603050405020304" pitchFamily="18" charset="0"/>
                <a:ea typeface="宋体" panose="02010600030101010101" pitchFamily="2" charset="-122"/>
              </a:rPr>
              <a:t>Δ</a:t>
            </a:r>
            <a:r>
              <a:rPr lang="en-US" sz="2400" i="1">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1</a:t>
            </a:r>
            <a:r>
              <a:rPr lang="en-US" sz="2400">
                <a:latin typeface="Times New Roman" panose="02020603050405020304" pitchFamily="18" charset="0"/>
                <a:ea typeface="宋体" panose="02010600030101010101" pitchFamily="2" charset="-122"/>
              </a:rPr>
              <a:t>________Δ</a:t>
            </a:r>
            <a:r>
              <a:rPr lang="en-US" sz="2400" i="1">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2</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“&gt;”“&lt;”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a:p>
        </p:txBody>
      </p:sp>
      <p:sp>
        <p:nvSpPr>
          <p:cNvPr id="10" name="文本框 9"/>
          <p:cNvSpPr txBox="1"/>
          <p:nvPr/>
        </p:nvSpPr>
        <p:spPr>
          <a:xfrm>
            <a:off x="8966200" y="2876550"/>
            <a:ext cx="11195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9.375</a:t>
            </a:r>
            <a:endParaRPr lang="zh-CN" altLang="en-US"/>
          </a:p>
        </p:txBody>
      </p:sp>
      <p:sp>
        <p:nvSpPr>
          <p:cNvPr id="11" name="文本框 10"/>
          <p:cNvSpPr txBox="1"/>
          <p:nvPr/>
        </p:nvSpPr>
        <p:spPr>
          <a:xfrm>
            <a:off x="8124825" y="4522470"/>
            <a:ext cx="5772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&lt;</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tags/tag1.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10.xml><?xml version="1.0" encoding="utf-8"?>
<p:tagLst xmlns:p="http://schemas.openxmlformats.org/presentationml/2006/main">
  <p:tag name="KSO_WM_SLIDE_ITEM_CNT" val="1"/>
  <p:tag name="KSO_WM_SLIDE_MODEL_TYPE" val="timeline"/>
</p:tagLst>
</file>

<file path=ppt/tags/tag11.xml><?xml version="1.0" encoding="utf-8"?>
<p:tagLst xmlns:p="http://schemas.openxmlformats.org/presentationml/2006/main">
  <p:tag name="KSO_WM_SLIDE_ITEM_CNT" val="1"/>
  <p:tag name="KSO_WM_SLIDE_MODEL_TYPE" val="timeline"/>
</p:tagLst>
</file>

<file path=ppt/tags/tag12.xml><?xml version="1.0" encoding="utf-8"?>
<p:tagLst xmlns:p="http://schemas.openxmlformats.org/presentationml/2006/main">
  <p:tag name="KSO_WM_SLIDE_ITEM_CNT" val="1"/>
  <p:tag name="KSO_WM_SLIDE_MODEL_TYPE" val="timeline"/>
</p:tagLst>
</file>

<file path=ppt/tags/tag13.xml><?xml version="1.0" encoding="utf-8"?>
<p:tagLst xmlns:p="http://schemas.openxmlformats.org/presentationml/2006/main">
  <p:tag name="KSO_WM_SLIDE_ITEM_CNT" val="1"/>
  <p:tag name="KSO_WM_SLIDE_MODEL_TYPE" val="timeline"/>
</p:tagLst>
</file>

<file path=ppt/tags/tag14.xml><?xml version="1.0" encoding="utf-8"?>
<p:tagLst xmlns:p="http://schemas.openxmlformats.org/presentationml/2006/main">
  <p:tag name="KSO_WM_SLIDE_ITEM_CNT" val="1"/>
  <p:tag name="KSO_WM_SLIDE_MODEL_TYPE" val="timeline"/>
</p:tagLst>
</file>

<file path=ppt/tags/tag15.xml><?xml version="1.0" encoding="utf-8"?>
<p:tagLst xmlns:p="http://schemas.openxmlformats.org/presentationml/2006/main">
  <p:tag name="KSO_WM_SLIDE_ITEM_CNT" val="1"/>
  <p:tag name="KSO_WM_SLIDE_MODEL_TYPE" val="timeline"/>
</p:tagLst>
</file>

<file path=ppt/tags/tag16.xml><?xml version="1.0" encoding="utf-8"?>
<p:tagLst xmlns:p="http://schemas.openxmlformats.org/presentationml/2006/main">
  <p:tag name="KSO_WM_SLIDE_ITEM_CNT" val="1"/>
  <p:tag name="KSO_WM_SLIDE_MODEL_TYPE" val="timeline"/>
</p:tagLst>
</file>

<file path=ppt/tags/tag17.xml><?xml version="1.0" encoding="utf-8"?>
<p:tagLst xmlns:p="http://schemas.openxmlformats.org/presentationml/2006/main">
  <p:tag name="KSO_WM_UNIT_TABLE_BEAUTIFY" val="smartTable{38287cc7-1afe-42f5-9176-13ddd66092f2}"/>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SLIDE_ITEM_CNT" val="4"/>
</p:tagLst>
</file>

<file path=ppt/tags/tag4.xml><?xml version="1.0" encoding="utf-8"?>
<p:tagLst xmlns:p="http://schemas.openxmlformats.org/presentationml/2006/main">
  <p:tag name="KSO_WM_SLIDE_ITEM_CNT" val="1"/>
  <p:tag name="KSO_WM_SLIDE_MODEL_TYPE" val="timeline"/>
</p:tagLst>
</file>

<file path=ppt/tags/tag5.xml><?xml version="1.0" encoding="utf-8"?>
<p:tagLst xmlns:p="http://schemas.openxmlformats.org/presentationml/2006/main">
  <p:tag name="KSO_WM_SLIDE_ITEM_CNT" val="1"/>
  <p:tag name="KSO_WM_SLIDE_MODEL_TYPE" val="timeline"/>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SLIDE_ITEM_CNT" val="1"/>
  <p:tag name="KSO_WM_SLIDE_MODEL_TYPE" val="timeline"/>
</p:tagLst>
</file>

<file path=ppt/tags/tag8.xml><?xml version="1.0" encoding="utf-8"?>
<p:tagLst xmlns:p="http://schemas.openxmlformats.org/presentationml/2006/main">
  <p:tag name="KSO_WM_SLIDE_ITEM_CNT" val="1"/>
  <p:tag name="KSO_WM_SLIDE_MODEL_TYPE" val="timeline"/>
</p:tagLst>
</file>

<file path=ppt/tags/tag9.xml><?xml version="1.0" encoding="utf-8"?>
<p:tagLst xmlns:p="http://schemas.openxmlformats.org/presentationml/2006/main">
  <p:tag name="KSO_WM_SLIDE_ITEM_CNT" val="1"/>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4440</Words>
  <Application>WPS 演示</Application>
  <PresentationFormat>宽屏</PresentationFormat>
  <Paragraphs>282</Paragraphs>
  <Slides>21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Arial</vt:lpstr>
      <vt:lpstr>宋体</vt:lpstr>
      <vt:lpstr>Wingdings</vt:lpstr>
      <vt:lpstr>微软雅黑</vt:lpstr>
      <vt:lpstr>Times New Roman</vt:lpstr>
      <vt:lpstr>黑体</vt:lpstr>
      <vt:lpstr>仿宋_GB2312</vt:lpstr>
      <vt:lpstr>仿宋</vt:lpstr>
      <vt:lpstr>楷体_GB2312</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2020-01-08T14:25:39Z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